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2" r:id="rId3"/>
    <p:sldId id="261" r:id="rId4"/>
    <p:sldId id="258" r:id="rId5"/>
    <p:sldId id="270" r:id="rId6"/>
    <p:sldId id="298" r:id="rId7"/>
    <p:sldId id="297" r:id="rId8"/>
    <p:sldId id="263" r:id="rId9"/>
    <p:sldId id="264" r:id="rId10"/>
    <p:sldId id="299" r:id="rId11"/>
    <p:sldId id="300" r:id="rId12"/>
    <p:sldId id="301" r:id="rId13"/>
    <p:sldId id="267" r:id="rId14"/>
    <p:sldId id="269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99FFCC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69" autoAdjust="0"/>
  </p:normalViewPr>
  <p:slideViewPr>
    <p:cSldViewPr snapToGrid="0">
      <p:cViewPr varScale="1">
        <p:scale>
          <a:sx n="97" d="100"/>
          <a:sy n="9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프로그래머 또는 테스터는 사람이므로 생각해보지 못한 초월 영역이 존재할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빈틈을 메우는 것이 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그러한 정의되지 않은 영역을 테스트하는 일종의 탐험가 역할을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6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다루느냐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어떻게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처리할것인가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제대로 이해하고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넣어주는 방식이 스마트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그렇지 않고 무작위로 대입하여 취약점을 유발시키는 것이 </a:t>
            </a:r>
            <a:r>
              <a:rPr lang="ko-KR" altLang="en-US" dirty="0" err="1"/>
              <a:t>덤브</a:t>
            </a:r>
            <a:r>
              <a:rPr lang="ko-KR" altLang="en-US" dirty="0"/>
              <a:t> 퍼지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데이터를 새롭게 만들어주어 대입하는 것이 </a:t>
            </a:r>
            <a:r>
              <a:rPr lang="ko-KR" altLang="en-US" dirty="0" err="1"/>
              <a:t>제네레이션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en-US" altLang="ko-KR" dirty="0"/>
          </a:p>
          <a:p>
            <a:r>
              <a:rPr lang="ko-KR" altLang="en-US" dirty="0"/>
              <a:t>이미 있는 데이터를 조금씩 </a:t>
            </a:r>
            <a:r>
              <a:rPr lang="ko-KR" altLang="en-US" dirty="0" err="1"/>
              <a:t>수정하는것이</a:t>
            </a:r>
            <a:r>
              <a:rPr lang="ko-KR" altLang="en-US" dirty="0"/>
              <a:t> </a:t>
            </a:r>
            <a:r>
              <a:rPr lang="ko-KR" altLang="en-US" dirty="0" err="1"/>
              <a:t>뮤테이션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6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다루느냐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어떻게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처리할것인가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제대로 이해하고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넣어주는 방식이 스마트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그렇지 않고 무작위로 대입하여 취약점을 유발시키는 것이 </a:t>
            </a:r>
            <a:r>
              <a:rPr lang="ko-KR" altLang="en-US" dirty="0" err="1"/>
              <a:t>덤브</a:t>
            </a:r>
            <a:r>
              <a:rPr lang="ko-KR" altLang="en-US" dirty="0"/>
              <a:t> 퍼지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데이터를 새롭게 만들어주어 대입하는 것이 </a:t>
            </a:r>
            <a:r>
              <a:rPr lang="ko-KR" altLang="en-US" dirty="0" err="1"/>
              <a:t>제네레이션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en-US" altLang="ko-KR" dirty="0"/>
          </a:p>
          <a:p>
            <a:r>
              <a:rPr lang="ko-KR" altLang="en-US" dirty="0"/>
              <a:t>이미 있는 데이터를 조금씩 </a:t>
            </a:r>
            <a:r>
              <a:rPr lang="ko-KR" altLang="en-US" dirty="0" err="1"/>
              <a:t>수정하는것이</a:t>
            </a:r>
            <a:r>
              <a:rPr lang="ko-KR" altLang="en-US" dirty="0"/>
              <a:t> </a:t>
            </a:r>
            <a:r>
              <a:rPr lang="ko-KR" altLang="en-US" dirty="0" err="1"/>
              <a:t>뮤테이션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5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다루느냐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어떻게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처리할것인가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퍼징대상을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제대로 이해하고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넣어주는 방식이 스마트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그렇지 않고 무작위로 대입하여 취약점을 유발시키는 것이 </a:t>
            </a:r>
            <a:r>
              <a:rPr lang="ko-KR" altLang="en-US" dirty="0" err="1"/>
              <a:t>덤브</a:t>
            </a:r>
            <a:r>
              <a:rPr lang="ko-KR" altLang="en-US" dirty="0"/>
              <a:t> 퍼지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데이터를 새롭게 만들어주어 대입하는 것이 </a:t>
            </a:r>
            <a:r>
              <a:rPr lang="ko-KR" altLang="en-US" dirty="0" err="1"/>
              <a:t>제네레이션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en-US" altLang="ko-KR" dirty="0"/>
          </a:p>
          <a:p>
            <a:r>
              <a:rPr lang="ko-KR" altLang="en-US" dirty="0"/>
              <a:t>이미 있는 데이터를 조금씩 </a:t>
            </a:r>
            <a:r>
              <a:rPr lang="ko-KR" altLang="en-US" dirty="0" err="1"/>
              <a:t>수정하는것이</a:t>
            </a:r>
            <a:r>
              <a:rPr lang="ko-KR" altLang="en-US" dirty="0"/>
              <a:t> </a:t>
            </a:r>
            <a:r>
              <a:rPr lang="ko-KR" altLang="en-US" dirty="0" err="1"/>
              <a:t>뮤테이션</a:t>
            </a:r>
            <a:r>
              <a:rPr lang="ko-KR" altLang="en-US" dirty="0"/>
              <a:t> </a:t>
            </a:r>
            <a:r>
              <a:rPr lang="ko-KR" altLang="en-US" dirty="0" err="1"/>
              <a:t>퍼징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q27cKaNJ3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0e-bWiQbqag&amp;t=28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3308" y="1936196"/>
            <a:ext cx="9125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7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ame </a:t>
            </a:r>
            <a:r>
              <a:rPr lang="en-US" altLang="ko-KR" sz="72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en-US" altLang="ko-KR" sz="7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ot Detection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3498" y="3662885"/>
            <a:ext cx="4225002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YBIGTA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백진우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염정운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정희영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79858A8-50A2-4842-B750-6C1BE018FAF5}"/>
              </a:ext>
            </a:extLst>
          </p:cNvPr>
          <p:cNvSpPr txBox="1">
            <a:spLocks/>
          </p:cNvSpPr>
          <p:nvPr/>
        </p:nvSpPr>
        <p:spPr>
          <a:xfrm>
            <a:off x="3328811" y="3065456"/>
            <a:ext cx="5396089" cy="59742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 기반 </a:t>
            </a:r>
            <a:r>
              <a:rPr lang="ko-KR" altLang="en-US" dirty="0" err="1">
                <a:solidFill>
                  <a:schemeClr val="accent3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게임봇과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작업장 탐지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6639" y="437393"/>
            <a:ext cx="228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7271" y="100273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CCB15-8AC8-4549-A685-C953E3D0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1385651"/>
            <a:ext cx="12192000" cy="5044091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281C92B-D23D-463A-94E7-963D4FEE5B03}"/>
              </a:ext>
            </a:extLst>
          </p:cNvPr>
          <p:cNvSpPr/>
          <p:nvPr/>
        </p:nvSpPr>
        <p:spPr>
          <a:xfrm>
            <a:off x="664184" y="1277929"/>
            <a:ext cx="1213813" cy="58477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Player information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E468D264-4B53-4B81-AEB9-8E58E35ABFEB}"/>
              </a:ext>
            </a:extLst>
          </p:cNvPr>
          <p:cNvSpPr/>
          <p:nvPr/>
        </p:nvSpPr>
        <p:spPr>
          <a:xfrm>
            <a:off x="3958506" y="1277929"/>
            <a:ext cx="1213813" cy="58477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Player action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1EF4B238-4B00-42F6-9B53-743B525914AA}"/>
              </a:ext>
            </a:extLst>
          </p:cNvPr>
          <p:cNvSpPr/>
          <p:nvPr/>
        </p:nvSpPr>
        <p:spPr>
          <a:xfrm>
            <a:off x="7252829" y="1187399"/>
            <a:ext cx="1213813" cy="58477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Group activities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6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6639" y="437393"/>
            <a:ext cx="228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1901" y="10027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</a:p>
        </p:txBody>
      </p:sp>
      <p:pic>
        <p:nvPicPr>
          <p:cNvPr id="7" name="그래픽 6" descr="벌레">
            <a:extLst>
              <a:ext uri="{FF2B5EF4-FFF2-40B4-BE49-F238E27FC236}">
                <a16:creationId xmlns:a16="http://schemas.microsoft.com/office/drawing/2014/main" id="{EA45943D-E777-4F2D-B1A3-6FF9674F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122" y="2072148"/>
            <a:ext cx="3406878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8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6639" y="437393"/>
            <a:ext cx="228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1901" y="10027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</a:p>
        </p:txBody>
      </p:sp>
      <p:pic>
        <p:nvPicPr>
          <p:cNvPr id="4" name="그래픽 3" descr="해골">
            <a:extLst>
              <a:ext uri="{FF2B5EF4-FFF2-40B4-BE49-F238E27FC236}">
                <a16:creationId xmlns:a16="http://schemas.microsoft.com/office/drawing/2014/main" id="{8278A797-1478-43A8-93A4-304D9B6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400" y="2448232"/>
            <a:ext cx="2387051" cy="23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8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 및 답변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YBIGTA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백진우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염정운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정희영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885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4143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2525" y="242915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67783" y="397612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6284" y="2429150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61542" y="397612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및 답변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322425" y="451485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4C058B-452D-465D-A76E-4E252BC4A616}"/>
              </a:ext>
            </a:extLst>
          </p:cNvPr>
          <p:cNvSpPr/>
          <p:nvPr/>
        </p:nvSpPr>
        <p:spPr>
          <a:xfrm>
            <a:off x="1563329" y="4884182"/>
            <a:ext cx="28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  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 detection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 개념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3695" y="437393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6741" y="102216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28E9F2-2E50-4974-9991-34F680D9A7C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C4894-9F6E-4F58-ABA6-6CDC6CD1B5C1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254C3D-1110-47A1-AC25-F08CFEF656C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A815E0-82C1-4773-AAC6-ED55A1FB3B2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9750BC-D74F-445A-9253-1F5E6B484D67}"/>
              </a:ext>
            </a:extLst>
          </p:cNvPr>
          <p:cNvSpPr txBox="1"/>
          <p:nvPr/>
        </p:nvSpPr>
        <p:spPr>
          <a:xfrm>
            <a:off x="465666" y="1513133"/>
            <a:ext cx="1124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게임봇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(Game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사람을 대신하여 자동으로 게임플레이를 해주는 프로그램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게임봇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유저들의 빠른 성장과 재화 취득으로 인해 컨텐츠 소모 속도가 빨라지고 공정한 경쟁이 이루어지지 않음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id="{A213238D-B336-4A54-9E3B-299CF0CEF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03" y="3327537"/>
            <a:ext cx="5807197" cy="2568394"/>
          </a:xfrm>
          <a:prstGeom prst="rect">
            <a:avLst/>
          </a:prstGeom>
        </p:spPr>
      </p:pic>
      <p:pic>
        <p:nvPicPr>
          <p:cNvPr id="8" name="그림 7">
            <a:hlinkClick r:id="rId5"/>
            <a:extLst>
              <a:ext uri="{FF2B5EF4-FFF2-40B4-BE49-F238E27FC236}">
                <a16:creationId xmlns:a16="http://schemas.microsoft.com/office/drawing/2014/main" id="{D4077EC2-B751-41BF-A53C-5CAC20F9A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087" y="3327537"/>
            <a:ext cx="4586494" cy="25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3695" y="437393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6941" y="5712720"/>
            <a:ext cx="692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하고자 하는 것은 </a:t>
            </a:r>
            <a:r>
              <a:rPr lang="en-US" altLang="ko-KR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Servier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-side detection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137" y="1019244"/>
            <a:ext cx="24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Game bot detection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18C5D97-E650-4E84-8FC6-540131EACD48}"/>
              </a:ext>
            </a:extLst>
          </p:cNvPr>
          <p:cNvSpPr/>
          <p:nvPr/>
        </p:nvSpPr>
        <p:spPr>
          <a:xfrm>
            <a:off x="3720624" y="2619037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Network  side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8029379-EFBB-42B7-8E3C-D4B58D46E4A5}"/>
              </a:ext>
            </a:extLst>
          </p:cNvPr>
          <p:cNvSpPr/>
          <p:nvPr/>
        </p:nvSpPr>
        <p:spPr>
          <a:xfrm>
            <a:off x="1176998" y="2619037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Game bot detection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C2CFBD-E882-47B0-B155-8D27A8407609}"/>
              </a:ext>
            </a:extLst>
          </p:cNvPr>
          <p:cNvSpPr/>
          <p:nvPr/>
        </p:nvSpPr>
        <p:spPr>
          <a:xfrm>
            <a:off x="3720624" y="1334439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 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side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E09FB4-CD90-4131-8864-5CCAFEE0F9F1}"/>
              </a:ext>
            </a:extLst>
          </p:cNvPr>
          <p:cNvSpPr/>
          <p:nvPr/>
        </p:nvSpPr>
        <p:spPr>
          <a:xfrm>
            <a:off x="3720624" y="3944009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side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003BA6-4C18-4790-BB2D-7CCBB607346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D64D2E-C8CF-45D6-B670-FB3B1B45863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7C91257-BAA9-4E5C-9019-F482B50A12C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BC458A7-0F24-4E24-AD40-4F3A81BDA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1BD5BB-5A0C-45EB-AF83-CB0CF53B392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2868205" y="1803263"/>
            <a:ext cx="852419" cy="1284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BDD297-439E-46AF-884F-B6B87FD79E2D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2868205" y="3087861"/>
            <a:ext cx="852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4509ECA-234B-48B0-A98C-CAA8D1ADCD28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2868205" y="3087861"/>
            <a:ext cx="852419" cy="1324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2D0C72-7A40-4C72-AA88-978F78C2AF9B}"/>
              </a:ext>
            </a:extLst>
          </p:cNvPr>
          <p:cNvSpPr txBox="1"/>
          <p:nvPr/>
        </p:nvSpPr>
        <p:spPr>
          <a:xfrm>
            <a:off x="5683045" y="1377648"/>
            <a:ext cx="553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측면에서는 클라이언트에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정보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상태 확인하는 프로그램을 설치해서 확인 한다</a:t>
            </a:r>
            <a:r>
              <a:rPr lang="en-US" altLang="ko-KR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우회가 쉽고 컴퓨터 성능 하락</a:t>
            </a:r>
            <a:r>
              <a:rPr lang="en-US" altLang="ko-KR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8761F1-AD43-4FE8-994D-6054703DC396}"/>
              </a:ext>
            </a:extLst>
          </p:cNvPr>
          <p:cNvSpPr txBox="1"/>
          <p:nvPr/>
        </p:nvSpPr>
        <p:spPr>
          <a:xfrm>
            <a:off x="5683045" y="2621854"/>
            <a:ext cx="553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 측면에서는 트래픽 모니터링 또는 프로토콜 변환 분석을 통해 확인 한다</a:t>
            </a:r>
            <a:r>
              <a:rPr lang="en-US" altLang="ko-KR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 과부화</a:t>
            </a:r>
            <a:r>
              <a:rPr lang="en-US" altLang="ko-KR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4A0100-97E6-4669-8958-AAC422475499}"/>
              </a:ext>
            </a:extLst>
          </p:cNvPr>
          <p:cNvSpPr txBox="1"/>
          <p:nvPr/>
        </p:nvSpPr>
        <p:spPr>
          <a:xfrm>
            <a:off x="5683045" y="3995349"/>
            <a:ext cx="553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서버로부터 온 로그 데이터 분석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마이닝 기술 기반으로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5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3695" y="437393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188" y="1019244"/>
            <a:ext cx="30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Server-side detection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연구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003BA6-4C18-4790-BB2D-7CCBB607346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D64D2E-C8CF-45D6-B670-FB3B1B45863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7C91257-BAA9-4E5C-9019-F482B50A12C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BC458A7-0F24-4E24-AD40-4F3A81BDA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3B7F53-0F82-47DF-8F95-49524CB97A3A}"/>
              </a:ext>
            </a:extLst>
          </p:cNvPr>
          <p:cNvSpPr/>
          <p:nvPr/>
        </p:nvSpPr>
        <p:spPr>
          <a:xfrm>
            <a:off x="1223695" y="3217995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Social activity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6DA5B04-2B53-4DF8-8046-E8CED255E5FF}"/>
              </a:ext>
            </a:extLst>
          </p:cNvPr>
          <p:cNvSpPr/>
          <p:nvPr/>
        </p:nvSpPr>
        <p:spPr>
          <a:xfrm>
            <a:off x="1223696" y="1957381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Action frequency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566A6D-3C46-49A2-8D17-0C87BE103F53}"/>
              </a:ext>
            </a:extLst>
          </p:cNvPr>
          <p:cNvSpPr/>
          <p:nvPr/>
        </p:nvSpPr>
        <p:spPr>
          <a:xfrm>
            <a:off x="1226818" y="4513503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Gold farming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group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9FD7C04-BE4E-470B-935D-EBFCE5FBE3B4}"/>
              </a:ext>
            </a:extLst>
          </p:cNvPr>
          <p:cNvSpPr/>
          <p:nvPr/>
        </p:nvSpPr>
        <p:spPr>
          <a:xfrm>
            <a:off x="6144740" y="3286951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Similarity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F06518B-588E-4473-9885-A2D40FCAE872}"/>
              </a:ext>
            </a:extLst>
          </p:cNvPr>
          <p:cNvSpPr/>
          <p:nvPr/>
        </p:nvSpPr>
        <p:spPr>
          <a:xfrm>
            <a:off x="6144740" y="1939013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848621F-2D18-45FC-96EC-B207F14ABAB2}"/>
              </a:ext>
            </a:extLst>
          </p:cNvPr>
          <p:cNvSpPr/>
          <p:nvPr/>
        </p:nvSpPr>
        <p:spPr>
          <a:xfrm>
            <a:off x="6144740" y="4545223"/>
            <a:ext cx="1691207" cy="9376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Moving path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A036A0-3DAA-4900-9684-E0D5D283FCF7}"/>
              </a:ext>
            </a:extLst>
          </p:cNvPr>
          <p:cNvSpPr txBox="1"/>
          <p:nvPr/>
        </p:nvSpPr>
        <p:spPr>
          <a:xfrm>
            <a:off x="3004289" y="2241538"/>
            <a:ext cx="29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game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패턴으로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288766-5F26-4F92-89CA-67C14274B3EF}"/>
              </a:ext>
            </a:extLst>
          </p:cNvPr>
          <p:cNvSpPr txBox="1"/>
          <p:nvPr/>
        </p:nvSpPr>
        <p:spPr>
          <a:xfrm>
            <a:off x="3004289" y="3363652"/>
            <a:ext cx="290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social interactions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297C2-4FC3-4EC6-8283-83750F62719F}"/>
              </a:ext>
            </a:extLst>
          </p:cNvPr>
          <p:cNvSpPr txBox="1"/>
          <p:nvPr/>
        </p:nvSpPr>
        <p:spPr>
          <a:xfrm>
            <a:off x="3078927" y="4659747"/>
            <a:ext cx="29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상업 활동으로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E2CB41-25CB-4E7A-813E-E3F0E2AD3D7C}"/>
              </a:ext>
            </a:extLst>
          </p:cNvPr>
          <p:cNvSpPr txBox="1"/>
          <p:nvPr/>
        </p:nvSpPr>
        <p:spPr>
          <a:xfrm>
            <a:off x="7979264" y="2223170"/>
            <a:ext cx="29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상업 활동으로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5B3EF-63F8-48D1-A544-7951F4C1A3C5}"/>
              </a:ext>
            </a:extLst>
          </p:cNvPr>
          <p:cNvSpPr txBox="1"/>
          <p:nvPr/>
        </p:nvSpPr>
        <p:spPr>
          <a:xfrm>
            <a:off x="7979264" y="3502151"/>
            <a:ext cx="301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이벤트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6A939-3851-4FD3-968D-2428ABA4DC6F}"/>
              </a:ext>
            </a:extLst>
          </p:cNvPr>
          <p:cNvSpPr txBox="1"/>
          <p:nvPr/>
        </p:nvSpPr>
        <p:spPr>
          <a:xfrm>
            <a:off x="7996850" y="4705913"/>
            <a:ext cx="301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행동 패턴의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similarity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분석</a:t>
            </a:r>
          </a:p>
        </p:txBody>
      </p:sp>
    </p:spTree>
    <p:extLst>
      <p:ext uri="{BB962C8B-B14F-4D97-AF65-F5344CB8AC3E}">
        <p14:creationId xmlns:p14="http://schemas.microsoft.com/office/powerpoint/2010/main" val="299739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3695" y="437393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289" y="2813447"/>
            <a:ext cx="6920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고려대학교 해킹 대응 기술 연구실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(HCR) </a:t>
            </a:r>
          </a:p>
          <a:p>
            <a:pPr algn="ctr"/>
            <a:r>
              <a:rPr lang="en-US" altLang="ko-KR" dirty="0"/>
              <a:t>Kang, A. R., </a:t>
            </a:r>
            <a:r>
              <a:rPr lang="en-US" altLang="ko-KR" dirty="0" err="1"/>
              <a:t>Jeong</a:t>
            </a:r>
            <a:r>
              <a:rPr lang="en-US" altLang="ko-KR" dirty="0"/>
              <a:t>, S. H., </a:t>
            </a:r>
            <a:r>
              <a:rPr lang="en-US" altLang="ko-KR" dirty="0" err="1"/>
              <a:t>Mohaisen</a:t>
            </a:r>
            <a:r>
              <a:rPr lang="en-US" altLang="ko-KR" dirty="0"/>
              <a:t>, A., &amp; Kim, H. K. (2016). Multimodal game bot detection using user behavioral characteristics. </a:t>
            </a:r>
            <a:r>
              <a:rPr lang="en-US" altLang="ko-KR" dirty="0" err="1"/>
              <a:t>SpringerPlus</a:t>
            </a:r>
            <a:r>
              <a:rPr lang="en-US" altLang="ko-KR" dirty="0"/>
              <a:t>, 5(1), 1-19.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Ncsoft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Aion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실제 데이터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9533" y="1019244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및 논문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003BA6-4C18-4790-BB2D-7CCBB607346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D64D2E-C8CF-45D6-B670-FB3B1B45863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7C91257-BAA9-4E5C-9019-F482B50A12C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BC458A7-0F24-4E24-AD40-4F3A81BDA70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6639" y="437393"/>
            <a:ext cx="228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7271" y="100273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CCB15-8AC8-4549-A685-C953E3D0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1385651"/>
            <a:ext cx="12192000" cy="50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469</Words>
  <Application>Microsoft Office PowerPoint</Application>
  <PresentationFormat>와이드스크린</PresentationFormat>
  <Paragraphs>97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Arial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진우 백</cp:lastModifiedBy>
  <cp:revision>60</cp:revision>
  <dcterms:created xsi:type="dcterms:W3CDTF">2017-05-29T09:12:16Z</dcterms:created>
  <dcterms:modified xsi:type="dcterms:W3CDTF">2019-09-20T14:31:38Z</dcterms:modified>
</cp:coreProperties>
</file>