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Cabin" panose="020B0600000101010101" charset="0"/>
      <p:regular r:id="rId10"/>
    </p:embeddedFont>
    <p:embeddedFont>
      <p:font typeface="Cabin Bold" panose="020B0600000101010101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0000101010101" charset="0"/>
      <p:regular r:id="rId16"/>
    </p:embeddedFont>
    <p:embeddedFont>
      <p:font typeface="Canva Sans Bold" panose="020B0600000101010101" charset="0"/>
      <p:regular r:id="rId17"/>
    </p:embeddedFont>
    <p:embeddedFont>
      <p:font typeface="Canva Sans Medium" panose="020B0600000101010101" charset="0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829553"/>
            <a:ext cx="16230600" cy="0"/>
          </a:xfrm>
          <a:prstGeom prst="line">
            <a:avLst/>
          </a:prstGeom>
          <a:ln w="19050" cap="flat">
            <a:solidFill>
              <a:srgbClr val="000000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699" y="2136343"/>
            <a:ext cx="16649701" cy="3431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257"/>
              </a:lnSpc>
            </a:pPr>
            <a:r>
              <a:rPr lang="en-US" sz="8800" b="1" dirty="0" err="1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머신러닝을</a:t>
            </a:r>
            <a:r>
              <a:rPr lang="en-US" sz="8800" b="1" dirty="0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 </a:t>
            </a:r>
            <a:r>
              <a:rPr lang="en-US" sz="8800" b="1" dirty="0" err="1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통한</a:t>
            </a:r>
            <a:endParaRPr lang="en-US" sz="8800" b="1" dirty="0">
              <a:solidFill>
                <a:srgbClr val="47557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bin Bold"/>
              <a:sym typeface="Cabin Bold"/>
            </a:endParaRPr>
          </a:p>
          <a:p>
            <a:pPr algn="l">
              <a:lnSpc>
                <a:spcPts val="14257"/>
              </a:lnSpc>
              <a:spcBef>
                <a:spcPct val="0"/>
              </a:spcBef>
            </a:pPr>
            <a:r>
              <a:rPr lang="en-US" sz="8800" b="1" dirty="0" err="1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독거노인</a:t>
            </a:r>
            <a:r>
              <a:rPr lang="en-US" sz="8800" b="1" dirty="0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 </a:t>
            </a:r>
            <a:r>
              <a:rPr lang="en-US" sz="8800" b="1" dirty="0" err="1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인구수</a:t>
            </a:r>
            <a:r>
              <a:rPr lang="en-US" sz="8800" b="1" dirty="0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 </a:t>
            </a:r>
            <a:r>
              <a:rPr lang="en-US" sz="8800" b="1" dirty="0" err="1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예측</a:t>
            </a:r>
            <a:r>
              <a:rPr lang="en-US" sz="8800" b="1" dirty="0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 </a:t>
            </a:r>
            <a:r>
              <a:rPr lang="ko-KR" altLang="en-US" sz="8800" b="1" dirty="0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서비스</a:t>
            </a:r>
            <a:endParaRPr lang="en-US" sz="8800" b="1" dirty="0">
              <a:solidFill>
                <a:srgbClr val="47557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bin Bold"/>
              <a:sym typeface="Cabin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2578158" y="7773189"/>
            <a:ext cx="4066208" cy="851695"/>
            <a:chOff x="0" y="-38100"/>
            <a:chExt cx="5421610" cy="1135594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907523" cy="3966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475570"/>
                  </a:solidFill>
                  <a:latin typeface="Cabin"/>
                  <a:ea typeface="Cabin"/>
                  <a:cs typeface="Cabin"/>
                  <a:sym typeface="Cabin"/>
                </a:rPr>
                <a:t>Date</a:t>
              </a:r>
              <a:endParaRPr lang="en-US" sz="1800" dirty="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38366"/>
              <a:ext cx="5421610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 dirty="0">
                  <a:solidFill>
                    <a:srgbClr val="475570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2025-02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94565" y="7801764"/>
            <a:ext cx="2306762" cy="814142"/>
            <a:chOff x="0" y="0"/>
            <a:chExt cx="3075682" cy="10855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83363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475570"/>
                  </a:solidFill>
                  <a:latin typeface="Cabin"/>
                  <a:ea typeface="Cabin"/>
                  <a:cs typeface="Cabin"/>
                  <a:sym typeface="Cabin"/>
                </a:rPr>
                <a:t>Name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38365"/>
              <a:ext cx="307568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475570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남정한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01894"/>
            <a:ext cx="9826821" cy="5488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3899" b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 기획 의도</a:t>
            </a: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r>
              <a:rPr lang="en-US" sz="3899" b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 개발 목표</a:t>
            </a: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r>
              <a:rPr lang="en-US" sz="3899" b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 개발 스케줄</a:t>
            </a: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r>
              <a:rPr lang="en-US" sz="3899" b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 업무분장표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1250" y="1254206"/>
            <a:ext cx="1628150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목차</a:t>
            </a:r>
            <a:endParaRPr lang="en-US" sz="5000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67450" y="830263"/>
            <a:ext cx="1551950" cy="332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61179" y="2901894"/>
            <a:ext cx="9826821" cy="5488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3899" b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 기대 효과</a:t>
            </a: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239"/>
              </a:lnSpc>
            </a:pPr>
            <a:endParaRPr lang="en-US" sz="3899" b="1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54237" y="7175520"/>
            <a:ext cx="6473525" cy="657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ko-KR" altLang="en-US" sz="3999" b="1" dirty="0">
                <a:solidFill>
                  <a:srgbClr val="475570"/>
                </a:solidFill>
                <a:latin typeface="Cabin Bold"/>
                <a:ea typeface="Cabin Bold"/>
                <a:cs typeface="Cabin Bold"/>
                <a:sym typeface="Cabin Bold"/>
              </a:rPr>
              <a:t>꾸준히 증가하는 독거노인 수</a:t>
            </a:r>
            <a:endParaRPr lang="en-US" altLang="ko-KR" sz="3999" b="1" dirty="0">
              <a:solidFill>
                <a:srgbClr val="47557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1250" y="1254206"/>
            <a:ext cx="2999750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기획</a:t>
            </a:r>
            <a:r>
              <a:rPr lang="en-US" sz="5000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의도</a:t>
            </a:r>
            <a:endParaRPr lang="en-US" sz="5000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67450" y="830263"/>
            <a:ext cx="3609350" cy="701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PLANNING INTENTION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47557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84053" y="7175520"/>
            <a:ext cx="7620000" cy="657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ko-KR" altLang="en-US" sz="3999" b="1" dirty="0">
                <a:solidFill>
                  <a:srgbClr val="475570"/>
                </a:solidFill>
                <a:latin typeface="Cabin Bold"/>
                <a:ea typeface="Cabin Bold"/>
                <a:cs typeface="Cabin Bold"/>
                <a:sym typeface="Cabin Bold"/>
              </a:rPr>
              <a:t>그로 인한 여러가지 사회적 문제들</a:t>
            </a:r>
            <a:endParaRPr lang="en-US" altLang="ko-KR" sz="3999" b="1" dirty="0">
              <a:solidFill>
                <a:srgbClr val="47557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FFE75D-495E-4083-BF61-837E5101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3100"/>
            <a:ext cx="7563906" cy="35247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6D0C1D-1F31-4B11-9C5B-587FFAFA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074" y="2757847"/>
            <a:ext cx="7992590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D92149-AFC8-4C19-9B11-96039F05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074" y="1447246"/>
            <a:ext cx="7678222" cy="8383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B364AE-C44A-4CFC-A023-A5470665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074" y="4243148"/>
            <a:ext cx="8125959" cy="91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A75359E-FDED-44B7-A59F-07127E72B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074" y="5776587"/>
            <a:ext cx="5096586" cy="67636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6213F88-209E-45A9-80D7-F4140B347A3B}"/>
              </a:ext>
            </a:extLst>
          </p:cNvPr>
          <p:cNvCxnSpPr/>
          <p:nvPr/>
        </p:nvCxnSpPr>
        <p:spPr>
          <a:xfrm>
            <a:off x="13194053" y="2019300"/>
            <a:ext cx="1676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82F9AC-1ACE-4C5F-99D8-6E7CC39734E9}"/>
              </a:ext>
            </a:extLst>
          </p:cNvPr>
          <p:cNvCxnSpPr>
            <a:cxnSpLocks/>
          </p:cNvCxnSpPr>
          <p:nvPr/>
        </p:nvCxnSpPr>
        <p:spPr>
          <a:xfrm>
            <a:off x="9296400" y="3238500"/>
            <a:ext cx="2819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07BB49-5CA7-49FB-AB77-59441001A034}"/>
              </a:ext>
            </a:extLst>
          </p:cNvPr>
          <p:cNvCxnSpPr>
            <a:cxnSpLocks/>
          </p:cNvCxnSpPr>
          <p:nvPr/>
        </p:nvCxnSpPr>
        <p:spPr>
          <a:xfrm>
            <a:off x="14032253" y="4914900"/>
            <a:ext cx="29603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8D58F3D-CB3E-488B-83EB-5C1FA7D6196F}"/>
              </a:ext>
            </a:extLst>
          </p:cNvPr>
          <p:cNvCxnSpPr>
            <a:cxnSpLocks/>
          </p:cNvCxnSpPr>
          <p:nvPr/>
        </p:nvCxnSpPr>
        <p:spPr>
          <a:xfrm>
            <a:off x="11679367" y="6289454"/>
            <a:ext cx="19604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oup 14">
            <a:extLst>
              <a:ext uri="{FF2B5EF4-FFF2-40B4-BE49-F238E27FC236}">
                <a16:creationId xmlns:a16="http://schemas.microsoft.com/office/drawing/2014/main" id="{307874DC-CF8A-4E4D-937A-049AA9A0710B}"/>
              </a:ext>
            </a:extLst>
          </p:cNvPr>
          <p:cNvGrpSpPr/>
          <p:nvPr/>
        </p:nvGrpSpPr>
        <p:grpSpPr>
          <a:xfrm>
            <a:off x="4786704" y="8979742"/>
            <a:ext cx="7921507" cy="998503"/>
            <a:chOff x="0" y="0"/>
            <a:chExt cx="2086323" cy="2629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B2C5300-0DFA-4D89-8A74-99C1332FC797}"/>
                </a:ext>
              </a:extLst>
            </p:cNvPr>
            <p:cNvSpPr/>
            <p:nvPr/>
          </p:nvSpPr>
          <p:spPr>
            <a:xfrm>
              <a:off x="0" y="0"/>
              <a:ext cx="2086323" cy="262980"/>
            </a:xfrm>
            <a:custGeom>
              <a:avLst/>
              <a:gdLst/>
              <a:ahLst/>
              <a:cxnLst/>
              <a:rect l="l" t="t" r="r" b="b"/>
              <a:pathLst>
                <a:path w="2086323" h="262980">
                  <a:moveTo>
                    <a:pt x="49844" y="0"/>
                  </a:moveTo>
                  <a:lnTo>
                    <a:pt x="2036479" y="0"/>
                  </a:lnTo>
                  <a:cubicBezTo>
                    <a:pt x="2064007" y="0"/>
                    <a:pt x="2086323" y="22316"/>
                    <a:pt x="2086323" y="49844"/>
                  </a:cubicBezTo>
                  <a:lnTo>
                    <a:pt x="2086323" y="213137"/>
                  </a:lnTo>
                  <a:cubicBezTo>
                    <a:pt x="2086323" y="240665"/>
                    <a:pt x="2064007" y="262980"/>
                    <a:pt x="2036479" y="262980"/>
                  </a:cubicBezTo>
                  <a:lnTo>
                    <a:pt x="49844" y="262980"/>
                  </a:lnTo>
                  <a:cubicBezTo>
                    <a:pt x="22316" y="262980"/>
                    <a:pt x="0" y="240665"/>
                    <a:pt x="0" y="213137"/>
                  </a:cubicBezTo>
                  <a:lnTo>
                    <a:pt x="0" y="49844"/>
                  </a:lnTo>
                  <a:cubicBezTo>
                    <a:pt x="0" y="22316"/>
                    <a:pt x="22316" y="0"/>
                    <a:pt x="49844" y="0"/>
                  </a:cubicBezTo>
                  <a:close/>
                </a:path>
              </a:pathLst>
            </a:custGeom>
            <a:grpFill/>
          </p:spPr>
        </p:sp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B5D4BCF6-F796-47BB-95D5-737603000751}"/>
                </a:ext>
              </a:extLst>
            </p:cNvPr>
            <p:cNvSpPr txBox="1"/>
            <p:nvPr/>
          </p:nvSpPr>
          <p:spPr>
            <a:xfrm>
              <a:off x="0" y="-47625"/>
              <a:ext cx="2086323" cy="310605"/>
            </a:xfrm>
            <a:prstGeom prst="rect">
              <a:avLst/>
            </a:prstGeom>
            <a:solidFill>
              <a:srgbClr val="FFCC99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2" name="TextBox 17">
            <a:extLst>
              <a:ext uri="{FF2B5EF4-FFF2-40B4-BE49-F238E27FC236}">
                <a16:creationId xmlns:a16="http://schemas.microsoft.com/office/drawing/2014/main" id="{E535F7A2-F2A0-4BA4-BCA4-86BA76C24207}"/>
              </a:ext>
            </a:extLst>
          </p:cNvPr>
          <p:cNvSpPr txBox="1"/>
          <p:nvPr/>
        </p:nvSpPr>
        <p:spPr>
          <a:xfrm>
            <a:off x="4851400" y="9138992"/>
            <a:ext cx="7755210" cy="499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200" b="1" i="1" dirty="0" err="1">
                <a:latin typeface="Cabin Bold"/>
                <a:ea typeface="Cabin Bold"/>
                <a:cs typeface="Cabin Bold"/>
                <a:sym typeface="Cabin Bold"/>
              </a:rPr>
              <a:t>독거노인에</a:t>
            </a:r>
            <a:r>
              <a:rPr lang="en-US" sz="3200" b="1" i="1" dirty="0"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3200" b="1" i="1" dirty="0" err="1">
                <a:latin typeface="Cabin Bold"/>
                <a:ea typeface="Cabin Bold"/>
                <a:cs typeface="Cabin Bold"/>
                <a:sym typeface="Cabin Bold"/>
              </a:rPr>
              <a:t>대한</a:t>
            </a:r>
            <a:r>
              <a:rPr lang="en-US" sz="3200" b="1" i="1" dirty="0"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3200" b="1" i="1" dirty="0" err="1">
                <a:latin typeface="Cabin Bold"/>
                <a:ea typeface="Cabin Bold"/>
                <a:cs typeface="Cabin Bold"/>
                <a:sym typeface="Cabin Bold"/>
              </a:rPr>
              <a:t>지속적인</a:t>
            </a:r>
            <a:r>
              <a:rPr lang="en-US" sz="3200" b="1" i="1" dirty="0"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3200" b="1" i="1" dirty="0" err="1">
                <a:latin typeface="Cabin Bold"/>
                <a:ea typeface="Cabin Bold"/>
                <a:cs typeface="Cabin Bold"/>
                <a:sym typeface="Cabin Bold"/>
              </a:rPr>
              <a:t>관심과</a:t>
            </a:r>
            <a:r>
              <a:rPr lang="en-US" sz="3200" b="1" i="1" dirty="0"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3200" b="1" i="1" dirty="0" err="1">
                <a:latin typeface="Cabin Bold"/>
                <a:ea typeface="Cabin Bold"/>
                <a:cs typeface="Cabin Bold"/>
                <a:sym typeface="Cabin Bold"/>
              </a:rPr>
              <a:t>지원</a:t>
            </a:r>
            <a:r>
              <a:rPr lang="en-US" sz="3200" b="1" i="1" dirty="0"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3200" b="1" i="1" dirty="0" err="1">
                <a:latin typeface="Cabin Bold"/>
                <a:ea typeface="Cabin Bold"/>
                <a:cs typeface="Cabin Bold"/>
                <a:sym typeface="Cabin Bold"/>
              </a:rPr>
              <a:t>필요</a:t>
            </a:r>
            <a:endParaRPr lang="en-US" sz="3200" b="1" i="1" dirty="0"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94795DA-51B0-4862-B0B8-7D0FFBA91F01}"/>
              </a:ext>
            </a:extLst>
          </p:cNvPr>
          <p:cNvSpPr/>
          <p:nvPr/>
        </p:nvSpPr>
        <p:spPr>
          <a:xfrm>
            <a:off x="7866781" y="7058551"/>
            <a:ext cx="1078253" cy="8383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53EBF6D-DB78-4B75-9D8F-D6139D641AA1}"/>
              </a:ext>
            </a:extLst>
          </p:cNvPr>
          <p:cNvSpPr/>
          <p:nvPr/>
        </p:nvSpPr>
        <p:spPr>
          <a:xfrm rot="8731947">
            <a:off x="12850782" y="8039357"/>
            <a:ext cx="1078253" cy="8383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403092" y="3196053"/>
            <a:ext cx="7481815" cy="4722895"/>
          </a:xfrm>
          <a:custGeom>
            <a:avLst/>
            <a:gdLst/>
            <a:ahLst/>
            <a:cxnLst/>
            <a:rect l="l" t="t" r="r" b="b"/>
            <a:pathLst>
              <a:path w="7481815" h="4722895">
                <a:moveTo>
                  <a:pt x="0" y="0"/>
                </a:moveTo>
                <a:lnTo>
                  <a:pt x="7481814" y="0"/>
                </a:lnTo>
                <a:lnTo>
                  <a:pt x="7481814" y="4722896"/>
                </a:lnTo>
                <a:lnTo>
                  <a:pt x="0" y="4722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00787" y="2353827"/>
            <a:ext cx="6743700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기능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1: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머신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러닝을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통한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미래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독거노인수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예측</a:t>
            </a:r>
            <a:endParaRPr lang="en-US" sz="2499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376999"/>
            <a:ext cx="15811500" cy="1205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200"/>
              </a:lnSpc>
              <a:buFont typeface="Arial"/>
              <a:buChar char="•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다중선형회귀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를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이용한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머신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러닝으로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2025년부터 2070년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까지의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독거노인수를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예측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31801" lvl="1" indent="-215900" algn="l">
              <a:lnSpc>
                <a:spcPts val="3200"/>
              </a:lnSpc>
              <a:buFont typeface="Arial"/>
              <a:buChar char="•"/>
            </a:pP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독립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변수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(총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인구수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, 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인구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성장률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독거노인수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(2000-2024),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노인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인구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노령화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지수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)와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종속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변수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(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독거노인수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)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간의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관계를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모델링하고</a:t>
            </a:r>
            <a:r>
              <a:rPr lang="en-US" sz="2000" dirty="0"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예측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값과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실제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값의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차이를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비교</a:t>
            </a:r>
            <a:r>
              <a:rPr lang="en-US" sz="2000" dirty="0" err="1">
                <a:latin typeface="Canva Sans"/>
                <a:ea typeface="Canva Sans"/>
                <a:cs typeface="Canva Sans"/>
                <a:sym typeface="Canva Sans"/>
              </a:rPr>
              <a:t>하여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모델의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정확성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파악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1250" y="1254206"/>
            <a:ext cx="3075950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개발</a:t>
            </a:r>
            <a:r>
              <a:rPr lang="en-US" sz="5000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목표</a:t>
            </a:r>
            <a:endParaRPr lang="en-US" sz="5000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67450" y="830263"/>
            <a:ext cx="2771150" cy="332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DEVELOPMENT GOALS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276600" y="3157741"/>
            <a:ext cx="10784847" cy="4957295"/>
          </a:xfrm>
          <a:custGeom>
            <a:avLst/>
            <a:gdLst/>
            <a:ahLst/>
            <a:cxnLst/>
            <a:rect l="l" t="t" r="r" b="b"/>
            <a:pathLst>
              <a:path w="10784847" h="4957295">
                <a:moveTo>
                  <a:pt x="0" y="0"/>
                </a:moveTo>
                <a:lnTo>
                  <a:pt x="10784847" y="0"/>
                </a:lnTo>
                <a:lnTo>
                  <a:pt x="10784847" y="4957295"/>
                </a:lnTo>
                <a:lnTo>
                  <a:pt x="0" y="4957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060" b="-80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22206" y="3157741"/>
            <a:ext cx="4339241" cy="416212"/>
          </a:xfrm>
          <a:custGeom>
            <a:avLst/>
            <a:gdLst/>
            <a:ahLst/>
            <a:cxnLst/>
            <a:rect l="l" t="t" r="r" b="b"/>
            <a:pathLst>
              <a:path w="4339241" h="416212">
                <a:moveTo>
                  <a:pt x="0" y="0"/>
                </a:moveTo>
                <a:lnTo>
                  <a:pt x="4339241" y="0"/>
                </a:lnTo>
                <a:lnTo>
                  <a:pt x="4339241" y="416212"/>
                </a:lnTo>
                <a:lnTo>
                  <a:pt x="0" y="416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060" b="-806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429447"/>
            <a:ext cx="6362700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기능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2: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카카오맵으로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지역별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독거노인수</a:t>
            </a:r>
            <a:r>
              <a:rPr lang="en-US" sz="2499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표현</a:t>
            </a:r>
            <a:endParaRPr lang="en-US" sz="2499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687989"/>
            <a:ext cx="8572500" cy="727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2" lvl="1" indent="-194311" algn="l">
              <a:lnSpc>
                <a:spcPts val="2880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FF0000"/>
                </a:solidFill>
                <a:latin typeface="Canva Sans"/>
                <a:ea typeface="Canva Sans"/>
                <a:cs typeface="Canva Sans"/>
                <a:sym typeface="Canva Sans"/>
              </a:rPr>
              <a:t>카카오맵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api를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이용하여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각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지역별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독거노인수를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나타내는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지도를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구현</a:t>
            </a:r>
            <a:endParaRPr lang="en-US" sz="1800" dirty="0">
              <a:solidFill>
                <a:srgbClr val="47557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88622" lvl="1" indent="-194311" algn="l">
              <a:lnSpc>
                <a:spcPts val="2880"/>
              </a:lnSpc>
              <a:buFont typeface="Arial"/>
              <a:buChar char="•"/>
            </a:pP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지도에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마커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표시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, 각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마커에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좌표를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800" dirty="0" err="1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기반으로</a:t>
            </a:r>
            <a:r>
              <a:rPr lang="en-US" sz="1800" dirty="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latin typeface="Canva Sans"/>
                <a:ea typeface="Canva Sans"/>
                <a:cs typeface="Canva Sans"/>
                <a:sym typeface="Canva Sans"/>
              </a:rPr>
              <a:t>독거노인수</a:t>
            </a:r>
            <a:r>
              <a:rPr lang="en-US" sz="2400" b="1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latin typeface="Canva Sans"/>
                <a:ea typeface="Canva Sans"/>
                <a:cs typeface="Canva Sans"/>
                <a:sym typeface="Canva Sans"/>
              </a:rPr>
              <a:t>데이터</a:t>
            </a:r>
            <a:r>
              <a:rPr lang="en-US" sz="2400" b="1" dirty="0"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b="1" dirty="0" err="1">
                <a:latin typeface="Canva Sans"/>
                <a:ea typeface="Canva Sans"/>
                <a:cs typeface="Canva Sans"/>
                <a:sym typeface="Canva Sans"/>
              </a:rPr>
              <a:t>매핑</a:t>
            </a:r>
            <a:endParaRPr lang="en-US" sz="2400" b="1" dirty="0"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1250" y="1254206"/>
            <a:ext cx="2847350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개발</a:t>
            </a:r>
            <a:r>
              <a:rPr lang="en-US" sz="5000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목표</a:t>
            </a:r>
            <a:endParaRPr lang="en-US" sz="5000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67450" y="830263"/>
            <a:ext cx="2999750" cy="332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DEVELOPMENT GOALS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91250" y="1254206"/>
            <a:ext cx="3456950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개발</a:t>
            </a:r>
            <a:r>
              <a:rPr lang="en-US" sz="5000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스케줄</a:t>
            </a:r>
            <a:endParaRPr lang="en-US" sz="5000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67450" y="830263"/>
            <a:ext cx="3609350" cy="1054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DEVELOPMENT SCHEDULE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47557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47557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0E8541-12DD-45D0-86B4-7AB63940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51" y="3924300"/>
            <a:ext cx="16642498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80788"/>
              </p:ext>
            </p:extLst>
          </p:nvPr>
        </p:nvGraphicFramePr>
        <p:xfrm>
          <a:off x="1705075" y="3475871"/>
          <a:ext cx="14877850" cy="5305425"/>
        </p:xfrm>
        <a:graphic>
          <a:graphicData uri="http://schemas.openxmlformats.org/drawingml/2006/table">
            <a:tbl>
              <a:tblPr/>
              <a:tblGrid>
                <a:gridCol w="196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역할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공통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데이터 수집, 데이터 전처리, UI개발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23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남정한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다중선형회귀(머신러닝)를 통한 독거노인 인구변화 예측(matplotlib으로 인구 변화 그래프 표현),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카카오맵 api 활용 및 시각화(지도위에 마우스를 올려 놓으면 독거노인 인구수 표시)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배준혁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독거노인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수,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교육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수준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,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소득수준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등을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변수로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입력하여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ko-KR" alt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독거노인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우울증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ko-KR" alt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수</a:t>
                      </a:r>
                      <a:r>
                        <a:rPr lang="en-US" sz="1999" u="none" strike="noStrike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1999" u="none" strike="noStrike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예측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​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이소원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피어슨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상관계수를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활용한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변수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간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상관관계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계산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후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결과를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히트맵으로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시각화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191250" y="1254206"/>
            <a:ext cx="3304550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업무분장표</a:t>
            </a:r>
            <a:endParaRPr lang="en-US" sz="5000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67450" y="830263"/>
            <a:ext cx="272978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WORK DIVISION TABLE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47557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191250" y="1254206"/>
            <a:ext cx="2999750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기대</a:t>
            </a:r>
            <a:r>
              <a:rPr lang="en-US" sz="5000" b="1" dirty="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00" b="1" dirty="0" err="1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효과</a:t>
            </a:r>
            <a:endParaRPr lang="en-US" sz="5000" b="1" dirty="0">
              <a:solidFill>
                <a:srgbClr val="47557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7450" y="830263"/>
            <a:ext cx="2410123" cy="701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EXPECTED EFFECT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47557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15FE1F-0DCD-48AC-92AC-07D6AF0D4442}"/>
              </a:ext>
            </a:extLst>
          </p:cNvPr>
          <p:cNvSpPr/>
          <p:nvPr/>
        </p:nvSpPr>
        <p:spPr>
          <a:xfrm>
            <a:off x="7086600" y="1790700"/>
            <a:ext cx="41148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독거노인 인구수 예측</a:t>
            </a:r>
          </a:p>
        </p:txBody>
      </p:sp>
      <p:sp>
        <p:nvSpPr>
          <p:cNvPr id="14" name="사각형: 잘린 위쪽 모서리 13">
            <a:extLst>
              <a:ext uri="{FF2B5EF4-FFF2-40B4-BE49-F238E27FC236}">
                <a16:creationId xmlns:a16="http://schemas.microsoft.com/office/drawing/2014/main" id="{017E7160-F2CF-4A7C-8BD8-F9AD669697B7}"/>
              </a:ext>
            </a:extLst>
          </p:cNvPr>
          <p:cNvSpPr/>
          <p:nvPr/>
        </p:nvSpPr>
        <p:spPr>
          <a:xfrm>
            <a:off x="7048500" y="4229100"/>
            <a:ext cx="4191000" cy="18288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기대 효과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1EB6504-289F-4752-9D3B-C3767DBF4892}"/>
              </a:ext>
            </a:extLst>
          </p:cNvPr>
          <p:cNvSpPr/>
          <p:nvPr/>
        </p:nvSpPr>
        <p:spPr>
          <a:xfrm>
            <a:off x="8915400" y="3505200"/>
            <a:ext cx="4572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4F62CE-05F5-4ADC-8D94-F681C68B15CF}"/>
              </a:ext>
            </a:extLst>
          </p:cNvPr>
          <p:cNvSpPr/>
          <p:nvPr/>
        </p:nvSpPr>
        <p:spPr>
          <a:xfrm>
            <a:off x="762000" y="7480300"/>
            <a:ext cx="45720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FD838C-6C86-4225-B839-242B1A935435}"/>
              </a:ext>
            </a:extLst>
          </p:cNvPr>
          <p:cNvSpPr/>
          <p:nvPr/>
        </p:nvSpPr>
        <p:spPr>
          <a:xfrm>
            <a:off x="6858000" y="7467600"/>
            <a:ext cx="45720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53C09-C734-4E35-8FC3-20F708624AA4}"/>
              </a:ext>
            </a:extLst>
          </p:cNvPr>
          <p:cNvSpPr/>
          <p:nvPr/>
        </p:nvSpPr>
        <p:spPr>
          <a:xfrm>
            <a:off x="12954000" y="7480300"/>
            <a:ext cx="45720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62AE1A-E948-4C42-93C9-2970068D67C3}"/>
              </a:ext>
            </a:extLst>
          </p:cNvPr>
          <p:cNvCxnSpPr>
            <a:stCxn id="14" idx="1"/>
            <a:endCxn id="24" idx="0"/>
          </p:cNvCxnSpPr>
          <p:nvPr/>
        </p:nvCxnSpPr>
        <p:spPr>
          <a:xfrm>
            <a:off x="9144000" y="6057900"/>
            <a:ext cx="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35D4585-E0FA-4A26-B256-7157E6A487D4}"/>
              </a:ext>
            </a:extLst>
          </p:cNvPr>
          <p:cNvCxnSpPr/>
          <p:nvPr/>
        </p:nvCxnSpPr>
        <p:spPr>
          <a:xfrm>
            <a:off x="3048000" y="6057900"/>
            <a:ext cx="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84E352C-D5C7-4176-AB11-0BB5BE9FFA0B}"/>
              </a:ext>
            </a:extLst>
          </p:cNvPr>
          <p:cNvCxnSpPr/>
          <p:nvPr/>
        </p:nvCxnSpPr>
        <p:spPr>
          <a:xfrm>
            <a:off x="15240000" y="6070600"/>
            <a:ext cx="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E7BF9A-796B-485A-A17A-6EF0829BC760}"/>
              </a:ext>
            </a:extLst>
          </p:cNvPr>
          <p:cNvCxnSpPr>
            <a:cxnSpLocks/>
          </p:cNvCxnSpPr>
          <p:nvPr/>
        </p:nvCxnSpPr>
        <p:spPr>
          <a:xfrm>
            <a:off x="11239500" y="6057900"/>
            <a:ext cx="40005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203DE4A-213E-47AE-A9B5-62CB95E2AAAC}"/>
              </a:ext>
            </a:extLst>
          </p:cNvPr>
          <p:cNvCxnSpPr>
            <a:cxnSpLocks/>
          </p:cNvCxnSpPr>
          <p:nvPr/>
        </p:nvCxnSpPr>
        <p:spPr>
          <a:xfrm>
            <a:off x="3035300" y="6045200"/>
            <a:ext cx="40005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18A14F-554E-436D-8448-238E3EF6D798}"/>
              </a:ext>
            </a:extLst>
          </p:cNvPr>
          <p:cNvSpPr txBox="1"/>
          <p:nvPr/>
        </p:nvSpPr>
        <p:spPr>
          <a:xfrm>
            <a:off x="827314" y="7631837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solidFill>
                  <a:srgbClr val="FF0000"/>
                </a:solidFill>
              </a:rPr>
              <a:t>정책 개발 및 자원 배분</a:t>
            </a:r>
            <a:r>
              <a:rPr lang="en-US" altLang="ko-KR" dirty="0"/>
              <a:t>: </a:t>
            </a:r>
            <a:r>
              <a:rPr lang="ko-KR" altLang="en-US" dirty="0"/>
              <a:t>정부나 지방자치단체가 필요한 정책을 미리 준비하고</a:t>
            </a:r>
            <a:r>
              <a:rPr lang="en-US" altLang="ko-KR" dirty="0"/>
              <a:t>, </a:t>
            </a:r>
            <a:r>
              <a:rPr lang="ko-KR" altLang="en-US" dirty="0"/>
              <a:t>노인 복지에 필요한 자원을 효율적으로 배분할 수 있습니다</a:t>
            </a:r>
            <a:r>
              <a:rPr lang="en-US" altLang="ko-KR" dirty="0"/>
              <a:t>.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주거</a:t>
            </a:r>
            <a:r>
              <a:rPr lang="en-US" altLang="ko-KR" dirty="0"/>
              <a:t>, </a:t>
            </a:r>
            <a:r>
              <a:rPr lang="ko-KR" altLang="en-US" dirty="0"/>
              <a:t>안전 등 다양한 분야에서 더 적절한 지원을 제공할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C0EA4-3FF4-41D0-A68C-2979A76F6B57}"/>
              </a:ext>
            </a:extLst>
          </p:cNvPr>
          <p:cNvSpPr txBox="1"/>
          <p:nvPr/>
        </p:nvSpPr>
        <p:spPr>
          <a:xfrm>
            <a:off x="14782800" y="8039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DA6B3A-FFD1-4FBA-A016-87354E0D6705}"/>
              </a:ext>
            </a:extLst>
          </p:cNvPr>
          <p:cNvSpPr txBox="1"/>
          <p:nvPr/>
        </p:nvSpPr>
        <p:spPr>
          <a:xfrm>
            <a:off x="6896100" y="7619137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solidFill>
                  <a:srgbClr val="FF0000"/>
                </a:solidFill>
              </a:rPr>
              <a:t>복지 서비스의 효율성 향상</a:t>
            </a:r>
            <a:r>
              <a:rPr lang="en-US" altLang="ko-KR" dirty="0"/>
              <a:t>: </a:t>
            </a:r>
            <a:r>
              <a:rPr lang="ko-KR" altLang="en-US" dirty="0"/>
              <a:t>독거노인의 수를 예측하여</a:t>
            </a:r>
            <a:r>
              <a:rPr lang="en-US" altLang="ko-KR" dirty="0"/>
              <a:t>, </a:t>
            </a:r>
            <a:r>
              <a:rPr lang="ko-KR" altLang="en-US" dirty="0"/>
              <a:t>그들의 요구에 맞는 맞춤형 복지 서비스를 제공할 수 있습니다</a:t>
            </a:r>
            <a:r>
              <a:rPr lang="en-US" altLang="ko-KR" dirty="0"/>
              <a:t>. </a:t>
            </a:r>
            <a:r>
              <a:rPr lang="ko-KR" altLang="en-US" dirty="0"/>
              <a:t>이는 복지 정책이 보다 개인화되고 효율적으로 운영되도록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035995-4B54-4B6A-AD08-5D33D5296B26}"/>
              </a:ext>
            </a:extLst>
          </p:cNvPr>
          <p:cNvSpPr txBox="1"/>
          <p:nvPr/>
        </p:nvSpPr>
        <p:spPr>
          <a:xfrm>
            <a:off x="13030200" y="7619137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solidFill>
                  <a:srgbClr val="FF0000"/>
                </a:solidFill>
              </a:rPr>
              <a:t>경제적 부담 경감</a:t>
            </a:r>
            <a:r>
              <a:rPr lang="en-US" altLang="ko-KR" dirty="0"/>
              <a:t>: </a:t>
            </a:r>
            <a:r>
              <a:rPr lang="ko-KR" altLang="en-US" dirty="0"/>
              <a:t>독거노인의 수를 예측하면</a:t>
            </a:r>
            <a:r>
              <a:rPr lang="en-US" altLang="ko-KR" dirty="0"/>
              <a:t>, </a:t>
            </a:r>
            <a:r>
              <a:rPr lang="ko-KR" altLang="en-US" dirty="0"/>
              <a:t>이들에 대한 경제적 지원을 미리 준비할 수 있습니다</a:t>
            </a:r>
            <a:r>
              <a:rPr lang="en-US" altLang="ko-KR" dirty="0"/>
              <a:t>. </a:t>
            </a:r>
            <a:r>
              <a:rPr lang="ko-KR" altLang="en-US" dirty="0"/>
              <a:t>급작스러운 수의 증가에 따른 예산 부담을 줄이고</a:t>
            </a:r>
            <a:r>
              <a:rPr lang="en-US" altLang="ko-KR" dirty="0"/>
              <a:t>, </a:t>
            </a:r>
            <a:r>
              <a:rPr lang="ko-KR" altLang="en-US" dirty="0"/>
              <a:t>장기적으로는 경제적인 부담을 완화하는 데 기여할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326</Words>
  <Application>Microsoft Office PowerPoint</Application>
  <PresentationFormat>사용자 지정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HY헤드라인M</vt:lpstr>
      <vt:lpstr>Canva Sans Bold</vt:lpstr>
      <vt:lpstr>Canva Sans</vt:lpstr>
      <vt:lpstr>Cabin Bold</vt:lpstr>
      <vt:lpstr>Arial</vt:lpstr>
      <vt:lpstr>Calibri</vt:lpstr>
      <vt:lpstr>Canva Sans Medium</vt:lpstr>
      <vt:lpstr>Cabin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남정한 포트폴리오</dc:title>
  <cp:lastModifiedBy>남정한</cp:lastModifiedBy>
  <cp:revision>14</cp:revision>
  <dcterms:created xsi:type="dcterms:W3CDTF">2006-08-16T00:00:00Z</dcterms:created>
  <dcterms:modified xsi:type="dcterms:W3CDTF">2025-02-20T00:29:32Z</dcterms:modified>
  <dc:identifier>DAGervsDl_E</dc:identifier>
</cp:coreProperties>
</file>