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66" r:id="rId4"/>
    <p:sldId id="276" r:id="rId5"/>
    <p:sldId id="277" r:id="rId6"/>
  </p:sldIdLst>
  <p:sldSz cx="18288000" cy="10287000"/>
  <p:notesSz cx="6858000" cy="9144000"/>
  <p:embeddedFontLst>
    <p:embeddedFont>
      <p:font typeface="Cabin" panose="020B0600000101010101" charset="0"/>
      <p:regular r:id="rId7"/>
    </p:embeddedFont>
    <p:embeddedFont>
      <p:font typeface="Cabin Bold" panose="020B0600000101010101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va Sans Medium" panose="020B0600000101010101" charset="0"/>
      <p:regular r:id="rId13"/>
    </p:embeddedFont>
    <p:embeddedFont>
      <p:font typeface="HY헤드라인M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829553"/>
            <a:ext cx="16230600" cy="0"/>
          </a:xfrm>
          <a:prstGeom prst="line">
            <a:avLst/>
          </a:prstGeom>
          <a:ln w="19050" cap="flat">
            <a:solidFill>
              <a:srgbClr val="000000">
                <a:alpha val="19608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699" y="2136343"/>
            <a:ext cx="12458701" cy="1597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257"/>
              </a:lnSpc>
            </a:pPr>
            <a:r>
              <a:rPr lang="ko-KR" altLang="en-US" sz="10184" b="1" dirty="0">
                <a:solidFill>
                  <a:srgbClr val="47557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Cabin Bold"/>
                <a:sym typeface="Cabin Bold"/>
              </a:rPr>
              <a:t>화면 설계서</a:t>
            </a:r>
            <a:endParaRPr lang="en-US" sz="10184" b="1" dirty="0">
              <a:solidFill>
                <a:srgbClr val="47557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Cabin Bold"/>
              <a:sym typeface="Cabin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2578158" y="7773189"/>
            <a:ext cx="4066208" cy="851695"/>
            <a:chOff x="0" y="-38100"/>
            <a:chExt cx="5421613" cy="1135593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907523" cy="3966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475570"/>
                  </a:solidFill>
                  <a:latin typeface="Cabin"/>
                  <a:ea typeface="Cabin"/>
                  <a:cs typeface="Cabin"/>
                  <a:sym typeface="Cabin"/>
                </a:rPr>
                <a:t>Date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38365"/>
              <a:ext cx="5421613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 dirty="0">
                  <a:solidFill>
                    <a:srgbClr val="475570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2025 -02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94565" y="7801764"/>
            <a:ext cx="2306762" cy="814142"/>
            <a:chOff x="0" y="0"/>
            <a:chExt cx="3075682" cy="108552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38100"/>
              <a:ext cx="833636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475570"/>
                  </a:solidFill>
                  <a:latin typeface="Cabin"/>
                  <a:ea typeface="Cabin"/>
                  <a:cs typeface="Cabin"/>
                  <a:sym typeface="Cabin"/>
                </a:rPr>
                <a:t>Name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38365"/>
              <a:ext cx="3075682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475570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남정한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10E8DD-487C-414F-8688-9340C1C8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1" y="2224430"/>
            <a:ext cx="14662286" cy="7117690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D8DCF78-1A30-4E2A-BE2F-AFDA756CC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7774"/>
              </p:ext>
            </p:extLst>
          </p:nvPr>
        </p:nvGraphicFramePr>
        <p:xfrm>
          <a:off x="304800" y="342900"/>
          <a:ext cx="17678400" cy="1290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311">
                  <a:extLst>
                    <a:ext uri="{9D8B030D-6E8A-4147-A177-3AD203B41FA5}">
                      <a16:colId xmlns:a16="http://schemas.microsoft.com/office/drawing/2014/main" val="40857013"/>
                    </a:ext>
                  </a:extLst>
                </a:gridCol>
                <a:gridCol w="5082540">
                  <a:extLst>
                    <a:ext uri="{9D8B030D-6E8A-4147-A177-3AD203B41FA5}">
                      <a16:colId xmlns:a16="http://schemas.microsoft.com/office/drawing/2014/main" val="2188644446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511824959"/>
                    </a:ext>
                  </a:extLst>
                </a:gridCol>
                <a:gridCol w="6918959">
                  <a:extLst>
                    <a:ext uri="{9D8B030D-6E8A-4147-A177-3AD203B41FA5}">
                      <a16:colId xmlns:a16="http://schemas.microsoft.com/office/drawing/2014/main" val="4112458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547921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813843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프로젝트명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머신 러닝을 통한 독거노인 수 예측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97749"/>
                  </a:ext>
                </a:extLst>
              </a:tr>
              <a:tr h="605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화면경로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메인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9841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1B03AA6-7845-491E-B436-CACEFB38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87225"/>
              </p:ext>
            </p:extLst>
          </p:nvPr>
        </p:nvGraphicFramePr>
        <p:xfrm>
          <a:off x="14807429" y="1638300"/>
          <a:ext cx="3175772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811">
                  <a:extLst>
                    <a:ext uri="{9D8B030D-6E8A-4147-A177-3AD203B41FA5}">
                      <a16:colId xmlns:a16="http://schemas.microsoft.com/office/drawing/2014/main" val="851770329"/>
                    </a:ext>
                  </a:extLst>
                </a:gridCol>
                <a:gridCol w="2455961">
                  <a:extLst>
                    <a:ext uri="{9D8B030D-6E8A-4147-A177-3AD203B41FA5}">
                      <a16:colId xmlns:a16="http://schemas.microsoft.com/office/drawing/2014/main" val="1048044656"/>
                    </a:ext>
                  </a:extLst>
                </a:gridCol>
              </a:tblGrid>
              <a:tr h="8810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05613"/>
                  </a:ext>
                </a:extLst>
              </a:tr>
              <a:tr h="123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로고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 시 </a:t>
                      </a:r>
                      <a:r>
                        <a:rPr lang="ko-KR" altLang="en-US" sz="1200" dirty="0" err="1"/>
                        <a:t>메인화면으로</a:t>
                      </a:r>
                      <a:r>
                        <a:rPr lang="ko-KR" altLang="en-US" sz="1200" dirty="0"/>
                        <a:t> 이동</a:t>
                      </a:r>
                      <a:endParaRPr lang="en-US" altLang="ko-KR" sz="12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사이트 내 모든 페이지에 적용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758522"/>
                  </a:ext>
                </a:extLst>
              </a:tr>
              <a:tr h="123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네비게이션 바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 시 각 기능 페이지로 이동</a:t>
                      </a:r>
                      <a:endParaRPr lang="en-US" altLang="ko-KR" sz="1200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사이트 내 모든 페이지에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263937"/>
                  </a:ext>
                </a:extLst>
              </a:tr>
              <a:tr h="123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화면 슬라이드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캐러셀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80975"/>
                  </a:ext>
                </a:extLst>
              </a:tr>
              <a:tr h="123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로그인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 시 로그인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833034"/>
                  </a:ext>
                </a:extLst>
              </a:tr>
              <a:tr h="5699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70852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509BFBA4-97FC-4D9C-9376-E3364F801813}"/>
              </a:ext>
            </a:extLst>
          </p:cNvPr>
          <p:cNvSpPr/>
          <p:nvPr/>
        </p:nvSpPr>
        <p:spPr>
          <a:xfrm>
            <a:off x="228600" y="1762086"/>
            <a:ext cx="500444" cy="5004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E2C36D2-F5FB-41EC-AB23-9F14A158BAC1}"/>
              </a:ext>
            </a:extLst>
          </p:cNvPr>
          <p:cNvSpPr/>
          <p:nvPr/>
        </p:nvSpPr>
        <p:spPr>
          <a:xfrm>
            <a:off x="5522996" y="23622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63AB76-32E1-47A0-ACBE-D8E0EACE7AF7}"/>
              </a:ext>
            </a:extLst>
          </p:cNvPr>
          <p:cNvSpPr/>
          <p:nvPr/>
        </p:nvSpPr>
        <p:spPr>
          <a:xfrm>
            <a:off x="13030200" y="23622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D225C32-F168-4B0A-B5CC-2069999BEAFC}"/>
              </a:ext>
            </a:extLst>
          </p:cNvPr>
          <p:cNvSpPr/>
          <p:nvPr/>
        </p:nvSpPr>
        <p:spPr>
          <a:xfrm>
            <a:off x="312419" y="3467100"/>
            <a:ext cx="6096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D8DCF78-1A30-4E2A-BE2F-AFDA756CC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5023"/>
              </p:ext>
            </p:extLst>
          </p:nvPr>
        </p:nvGraphicFramePr>
        <p:xfrm>
          <a:off x="304800" y="342900"/>
          <a:ext cx="17678400" cy="1290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311">
                  <a:extLst>
                    <a:ext uri="{9D8B030D-6E8A-4147-A177-3AD203B41FA5}">
                      <a16:colId xmlns:a16="http://schemas.microsoft.com/office/drawing/2014/main" val="40857013"/>
                    </a:ext>
                  </a:extLst>
                </a:gridCol>
                <a:gridCol w="5082540">
                  <a:extLst>
                    <a:ext uri="{9D8B030D-6E8A-4147-A177-3AD203B41FA5}">
                      <a16:colId xmlns:a16="http://schemas.microsoft.com/office/drawing/2014/main" val="2188644446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511824959"/>
                    </a:ext>
                  </a:extLst>
                </a:gridCol>
                <a:gridCol w="6918959">
                  <a:extLst>
                    <a:ext uri="{9D8B030D-6E8A-4147-A177-3AD203B41FA5}">
                      <a16:colId xmlns:a16="http://schemas.microsoft.com/office/drawing/2014/main" val="4112458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547921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813843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프로젝트명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머신 러닝을 통한 독거노인 수 예측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메인 페이지에서 더 알아보기 기능 및 </a:t>
                      </a:r>
                      <a:r>
                        <a:rPr lang="ko-KR" altLang="en-US" sz="2000" dirty="0" err="1"/>
                        <a:t>푸터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97749"/>
                  </a:ext>
                </a:extLst>
              </a:tr>
              <a:tr h="605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화면경로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메인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9841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1B03AA6-7845-491E-B436-CACEFB38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51234"/>
              </p:ext>
            </p:extLst>
          </p:nvPr>
        </p:nvGraphicFramePr>
        <p:xfrm>
          <a:off x="14928669" y="1638300"/>
          <a:ext cx="3054532" cy="632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331">
                  <a:extLst>
                    <a:ext uri="{9D8B030D-6E8A-4147-A177-3AD203B41FA5}">
                      <a16:colId xmlns:a16="http://schemas.microsoft.com/office/drawing/2014/main" val="851770329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1048044656"/>
                    </a:ext>
                  </a:extLst>
                </a:gridCol>
              </a:tblGrid>
              <a:tr h="8810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05613"/>
                  </a:ext>
                </a:extLst>
              </a:tr>
              <a:tr h="123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더 알아보기</a:t>
                      </a:r>
                      <a:r>
                        <a:rPr lang="en-US" altLang="ko-KR" dirty="0"/>
                        <a:t>1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 시 지역별 독거노인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758522"/>
                  </a:ext>
                </a:extLst>
              </a:tr>
              <a:tr h="123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더 알아보기 </a:t>
                      </a:r>
                      <a:r>
                        <a:rPr lang="en-US" altLang="ko-KR" dirty="0"/>
                        <a:t>2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 시 예측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263937"/>
                  </a:ext>
                </a:extLst>
              </a:tr>
              <a:tr h="123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개인정보처리방침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 시  개인정보처리방침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80975"/>
                  </a:ext>
                </a:extLst>
              </a:tr>
              <a:tr h="123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이용약관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 시  이용약관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833034"/>
                  </a:ext>
                </a:extLst>
              </a:tr>
              <a:tr h="4937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07412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4F9995E-3CE1-423E-87EC-0090F485B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171700"/>
            <a:ext cx="14602099" cy="755020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A1311C4-D9C3-43A1-B829-E6047DC8B617}"/>
              </a:ext>
            </a:extLst>
          </p:cNvPr>
          <p:cNvSpPr/>
          <p:nvPr/>
        </p:nvSpPr>
        <p:spPr>
          <a:xfrm>
            <a:off x="5257800" y="75057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5A19E37-84B4-444B-922D-FA75CF965E9A}"/>
              </a:ext>
            </a:extLst>
          </p:cNvPr>
          <p:cNvSpPr/>
          <p:nvPr/>
        </p:nvSpPr>
        <p:spPr>
          <a:xfrm>
            <a:off x="7848600" y="75057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BA2DB90-1415-453B-B20B-7911E6C2D086}"/>
              </a:ext>
            </a:extLst>
          </p:cNvPr>
          <p:cNvSpPr/>
          <p:nvPr/>
        </p:nvSpPr>
        <p:spPr>
          <a:xfrm>
            <a:off x="6096000" y="9355931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1B09F6-0205-45E1-A454-3501F4466047}"/>
              </a:ext>
            </a:extLst>
          </p:cNvPr>
          <p:cNvSpPr/>
          <p:nvPr/>
        </p:nvSpPr>
        <p:spPr>
          <a:xfrm>
            <a:off x="7610609" y="9355931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152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D8DCF78-1A30-4E2A-BE2F-AFDA756CC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7394"/>
              </p:ext>
            </p:extLst>
          </p:nvPr>
        </p:nvGraphicFramePr>
        <p:xfrm>
          <a:off x="304800" y="342900"/>
          <a:ext cx="17678400" cy="1290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311">
                  <a:extLst>
                    <a:ext uri="{9D8B030D-6E8A-4147-A177-3AD203B41FA5}">
                      <a16:colId xmlns:a16="http://schemas.microsoft.com/office/drawing/2014/main" val="40857013"/>
                    </a:ext>
                  </a:extLst>
                </a:gridCol>
                <a:gridCol w="5082540">
                  <a:extLst>
                    <a:ext uri="{9D8B030D-6E8A-4147-A177-3AD203B41FA5}">
                      <a16:colId xmlns:a16="http://schemas.microsoft.com/office/drawing/2014/main" val="2188644446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511824959"/>
                    </a:ext>
                  </a:extLst>
                </a:gridCol>
                <a:gridCol w="6918959">
                  <a:extLst>
                    <a:ext uri="{9D8B030D-6E8A-4147-A177-3AD203B41FA5}">
                      <a16:colId xmlns:a16="http://schemas.microsoft.com/office/drawing/2014/main" val="4112458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547921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813843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프로젝트명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머신 러닝을 통한 독거노인 수 예측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이용약관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97749"/>
                  </a:ext>
                </a:extLst>
              </a:tr>
              <a:tr h="605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화면경로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메인 페이지 </a:t>
                      </a:r>
                      <a:r>
                        <a:rPr lang="en-US" altLang="ko-KR" sz="2000" dirty="0"/>
                        <a:t>&gt; </a:t>
                      </a:r>
                      <a:r>
                        <a:rPr lang="ko-KR" altLang="en-US" sz="2000" dirty="0"/>
                        <a:t>예측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9841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BEBC1AA-1718-483E-B52E-2D355C460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54" y="2019300"/>
            <a:ext cx="14532415" cy="679667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45B2617-0CDC-4AD7-A57D-C2626A26996D}"/>
              </a:ext>
            </a:extLst>
          </p:cNvPr>
          <p:cNvSpPr/>
          <p:nvPr/>
        </p:nvSpPr>
        <p:spPr>
          <a:xfrm>
            <a:off x="5257800" y="52959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B24987-8077-4303-8377-1999302DAD6B}"/>
              </a:ext>
            </a:extLst>
          </p:cNvPr>
          <p:cNvSpPr/>
          <p:nvPr/>
        </p:nvSpPr>
        <p:spPr>
          <a:xfrm>
            <a:off x="6781800" y="5829300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4768E0-51B2-45F3-A5D1-EF5758A77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88631"/>
              </p:ext>
            </p:extLst>
          </p:nvPr>
        </p:nvGraphicFramePr>
        <p:xfrm>
          <a:off x="14928669" y="1638300"/>
          <a:ext cx="3054532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331">
                  <a:extLst>
                    <a:ext uri="{9D8B030D-6E8A-4147-A177-3AD203B41FA5}">
                      <a16:colId xmlns:a16="http://schemas.microsoft.com/office/drawing/2014/main" val="851770329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1048044656"/>
                    </a:ext>
                  </a:extLst>
                </a:gridCol>
              </a:tblGrid>
              <a:tr h="8810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05613"/>
                  </a:ext>
                </a:extLst>
              </a:tr>
              <a:tr h="123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연도 입력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박스에 원하는 연도 입력</a:t>
                      </a:r>
                      <a:endParaRPr lang="en-US" altLang="ko-KR" sz="12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         (2025-2070)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758522"/>
                  </a:ext>
                </a:extLst>
              </a:tr>
              <a:tr h="123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예측하기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클릭 시 </a:t>
                      </a:r>
                      <a:r>
                        <a:rPr lang="en-US" altLang="ko-KR" sz="1200" dirty="0"/>
                        <a:t>2025</a:t>
                      </a:r>
                      <a:r>
                        <a:rPr lang="ko-KR" altLang="en-US" sz="1200" dirty="0"/>
                        <a:t>년부터 해당 </a:t>
                      </a:r>
                      <a:r>
                        <a:rPr lang="ko-KR" altLang="en-US" sz="1200"/>
                        <a:t>연도에  총인구수와 </a:t>
                      </a:r>
                      <a:r>
                        <a:rPr lang="ko-KR" altLang="en-US" sz="1200" dirty="0" err="1"/>
                        <a:t>독거노인수를</a:t>
                      </a:r>
                      <a:r>
                        <a:rPr lang="ko-KR" altLang="en-US" sz="1200" dirty="0"/>
                        <a:t> 선 그래프로 나타남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263937"/>
                  </a:ext>
                </a:extLst>
              </a:tr>
              <a:tr h="6826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비고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8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7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30E63C-AA40-46A8-8CCB-C30FA0AF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171700"/>
            <a:ext cx="14549948" cy="7109371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D8DCF78-1A30-4E2A-BE2F-AFDA756CC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80475"/>
              </p:ext>
            </p:extLst>
          </p:nvPr>
        </p:nvGraphicFramePr>
        <p:xfrm>
          <a:off x="304800" y="342900"/>
          <a:ext cx="17678400" cy="1290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9311">
                  <a:extLst>
                    <a:ext uri="{9D8B030D-6E8A-4147-A177-3AD203B41FA5}">
                      <a16:colId xmlns:a16="http://schemas.microsoft.com/office/drawing/2014/main" val="40857013"/>
                    </a:ext>
                  </a:extLst>
                </a:gridCol>
                <a:gridCol w="5082540">
                  <a:extLst>
                    <a:ext uri="{9D8B030D-6E8A-4147-A177-3AD203B41FA5}">
                      <a16:colId xmlns:a16="http://schemas.microsoft.com/office/drawing/2014/main" val="2188644446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2511824959"/>
                    </a:ext>
                  </a:extLst>
                </a:gridCol>
                <a:gridCol w="6918959">
                  <a:extLst>
                    <a:ext uri="{9D8B030D-6E8A-4147-A177-3AD203B41FA5}">
                      <a16:colId xmlns:a16="http://schemas.microsoft.com/office/drawing/2014/main" val="41124589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547921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813843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프로젝트명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머신 러닝을 통한 독거노인 수 예측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이용약관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페이지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12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97749"/>
                  </a:ext>
                </a:extLst>
              </a:tr>
              <a:tr h="605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화면경로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/>
                        <a:t>메인 페이지 </a:t>
                      </a:r>
                      <a:r>
                        <a:rPr lang="en-US" altLang="ko-KR" sz="2000" dirty="0"/>
                        <a:t>&gt; </a:t>
                      </a:r>
                      <a:r>
                        <a:rPr lang="ko-KR" altLang="en-US" sz="2000" dirty="0"/>
                        <a:t>지역별 독거노인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99841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58C4B14-DC48-4912-8C2A-EC5443B72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01569"/>
              </p:ext>
            </p:extLst>
          </p:nvPr>
        </p:nvGraphicFramePr>
        <p:xfrm>
          <a:off x="14928669" y="1638300"/>
          <a:ext cx="3054532" cy="2801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331">
                  <a:extLst>
                    <a:ext uri="{9D8B030D-6E8A-4147-A177-3AD203B41FA5}">
                      <a16:colId xmlns:a16="http://schemas.microsoft.com/office/drawing/2014/main" val="851770329"/>
                    </a:ext>
                  </a:extLst>
                </a:gridCol>
                <a:gridCol w="2362201">
                  <a:extLst>
                    <a:ext uri="{9D8B030D-6E8A-4147-A177-3AD203B41FA5}">
                      <a16:colId xmlns:a16="http://schemas.microsoft.com/office/drawing/2014/main" val="1048044656"/>
                    </a:ext>
                  </a:extLst>
                </a:gridCol>
              </a:tblGrid>
              <a:tr h="8810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05613"/>
                  </a:ext>
                </a:extLst>
              </a:tr>
              <a:tr h="123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지역별 </a:t>
                      </a:r>
                      <a:r>
                        <a:rPr lang="ko-KR" altLang="en-US" dirty="0" err="1"/>
                        <a:t>독거노인수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마커 위에 마우스 커서 올려놓으면 해당 지역에 </a:t>
                      </a:r>
                      <a:r>
                        <a:rPr lang="ko-KR" altLang="en-US" sz="1200" dirty="0" err="1"/>
                        <a:t>독거노인수</a:t>
                      </a:r>
                      <a:r>
                        <a:rPr lang="ko-KR" altLang="en-US" sz="1200" dirty="0"/>
                        <a:t> 표시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758522"/>
                  </a:ext>
                </a:extLst>
              </a:tr>
              <a:tr h="6826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비고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180975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B38B6278-E774-4FED-BA9B-F00BBE4301CE}"/>
              </a:ext>
            </a:extLst>
          </p:cNvPr>
          <p:cNvSpPr/>
          <p:nvPr/>
        </p:nvSpPr>
        <p:spPr>
          <a:xfrm>
            <a:off x="7579773" y="5535885"/>
            <a:ext cx="381000" cy="381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94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208</Words>
  <Application>Microsoft Office PowerPoint</Application>
  <PresentationFormat>사용자 지정</PresentationFormat>
  <Paragraphs>91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Cabin</vt:lpstr>
      <vt:lpstr>HY헤드라인M</vt:lpstr>
      <vt:lpstr>Canva Sans Medium</vt:lpstr>
      <vt:lpstr>Calibri</vt:lpstr>
      <vt:lpstr>Arial</vt:lpstr>
      <vt:lpstr>Cabin 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남정한 포트폴리오</dc:title>
  <dc:creator>user</dc:creator>
  <cp:lastModifiedBy>남정한</cp:lastModifiedBy>
  <cp:revision>27</cp:revision>
  <dcterms:created xsi:type="dcterms:W3CDTF">2006-08-16T00:00:00Z</dcterms:created>
  <dcterms:modified xsi:type="dcterms:W3CDTF">2025-02-20T00:24:40Z</dcterms:modified>
  <dc:identifier>DAGervsDl_E</dc:identifier>
</cp:coreProperties>
</file>