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8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ED140"/>
    <a:srgbClr val="3870A1"/>
    <a:srgbClr val="242424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C12CA-D273-43B8-97FE-0189E687D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566080-947C-4699-973E-6575FF5B8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ECC2B-D0FA-42D7-954E-1BBCF8B2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D585-4DBA-4A72-BA09-085F0148103B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BCB25-FB80-42B9-82AB-1F627531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3643A-3AD8-4F3D-9ED7-E5EE79E2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86F7-C61C-432F-B734-32CAB4A8E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8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72D9E-3C51-4904-8EA2-38F09268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C7F8EB-C0BB-4DA4-BAA5-4F8F9AFD4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E1F54-2983-4279-95F7-965DF4E4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D585-4DBA-4A72-BA09-085F0148103B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4A930-AC1F-45CD-819F-3EE232B0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39545-7EA0-4948-979B-38B47E3D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86F7-C61C-432F-B734-32CAB4A8E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1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DDB618-4546-4D41-8F00-E93892C6F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BDE6B-0F70-43DB-9A22-CDA87584D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6512F-C0FC-40CA-A9A8-D75B89E6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D585-4DBA-4A72-BA09-085F0148103B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E91B1-8BE9-4E19-892C-B8338504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66B79-5431-43DE-A96B-C4226835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86F7-C61C-432F-B734-32CAB4A8E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EC8A4-7F70-4091-9D50-A557BE39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36A57-199D-4994-B6B8-E9F031AB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69C14-6962-4A50-A1D3-4F4F332A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D585-4DBA-4A72-BA09-085F0148103B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AE4FC-1BD0-4F4F-90D0-A1FF77F1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E2E2F-FCE3-4556-B384-20318250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86F7-C61C-432F-B734-32CAB4A8E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4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811A2-83EC-4050-8AA0-A3920C2E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C27587-7FFD-4BF4-BD20-E81831C91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5374F-394F-4C58-BEF4-430368AF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D585-4DBA-4A72-BA09-085F0148103B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BF19B-0EDB-41CD-977E-DB8B89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396B9-FFC9-40AD-8330-0235D908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86F7-C61C-432F-B734-32CAB4A8E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0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45D85-2C4D-4C89-98A2-006AEBEE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D79C8-0738-412E-9D82-9730BB1AC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DA736F-0606-41D2-9C75-DA1501C17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400B01-2279-4B77-8985-CF71D012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D585-4DBA-4A72-BA09-085F0148103B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9F903-D9BB-4659-AB43-E0C80F4A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B6AEC-B284-437C-A9FC-32927F10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86F7-C61C-432F-B734-32CAB4A8E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4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70047-A27E-45D9-A526-84E8BDC5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9CADD-2E3C-4EAF-812D-E59DF5CF6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988A9A-8A9C-4777-BEE6-1BFCA80F1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C9F98C-AE28-4D76-97F1-7B786B08D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A08EF1-036C-408A-99DE-E1CA9DF87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6E1188-2F92-4D48-AD74-D1B61832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D585-4DBA-4A72-BA09-085F0148103B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92CBC3-1311-4613-9023-044BF851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418B9C-9063-46C5-AB31-7CAA43B3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86F7-C61C-432F-B734-32CAB4A8E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9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E1794-431E-4B8B-8B54-7B2E2893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B20220-CF3F-44D2-BAAC-A8A355F7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D585-4DBA-4A72-BA09-085F0148103B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EBAAD2-0E69-4CD8-90D5-7827D852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0586D5-3884-4BE7-9362-57885F4A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86F7-C61C-432F-B734-32CAB4A8E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98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535B0E-7C6B-4AF0-8083-9714EEDC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D585-4DBA-4A72-BA09-085F0148103B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DB7196-2978-4AD8-ACA7-E3441C0A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B1ECD0-3F1C-41E7-A769-DA7E989F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86F7-C61C-432F-B734-32CAB4A8E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0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6D04A-CA20-4211-A2AD-63B18DF8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66374-5252-491A-90B7-4D100969F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A03A91-DBE7-4CE0-A776-BBC96C87F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52C38-6A12-46F9-8D2E-A475D229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D585-4DBA-4A72-BA09-085F0148103B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B1915-4E52-4099-8762-5A221BCD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454B6-D381-4773-9045-18EF68CF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86F7-C61C-432F-B734-32CAB4A8E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38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AB7F-C780-4CF4-90FA-8B80F2D4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2F4B83-EE53-4756-BCF7-B595DDC1F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B8EB2-882A-4C77-B176-741D77BE2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8F531-AAF3-4B45-A3FF-626FAEBA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D585-4DBA-4A72-BA09-085F0148103B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FAC59-C9E2-42FD-ABAC-5F843633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DD3E07-68B5-4293-BCAF-EC98D396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86F7-C61C-432F-B734-32CAB4A8E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8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3EFDAF-E674-4572-AF92-E00A0B15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33C97-FD6A-47F9-9CAE-A240D18D9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952D9-40AA-4B21-B457-776E31C5A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6D585-4DBA-4A72-BA09-085F0148103B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8A626-9155-4892-9068-DB97EA6F6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30C4A-9FA2-4AEF-A58C-5BFE38A07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786F7-C61C-432F-B734-32CAB4A8E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0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040B36-683D-4D6E-AC1A-4C38E1772089}"/>
              </a:ext>
            </a:extLst>
          </p:cNvPr>
          <p:cNvSpPr txBox="1"/>
          <p:nvPr/>
        </p:nvSpPr>
        <p:spPr>
          <a:xfrm>
            <a:off x="1955156" y="2207932"/>
            <a:ext cx="82816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rgbClr val="3870A1"/>
                </a:solidFill>
                <a:latin typeface="+mj-lt"/>
              </a:rPr>
              <a:t>Simple Memo</a:t>
            </a:r>
            <a:endParaRPr lang="ko-KR" altLang="en-US" sz="9600" b="1" dirty="0">
              <a:solidFill>
                <a:srgbClr val="3870A1"/>
              </a:solidFill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0207AF-E8FC-4C38-BA40-D449725B2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47"/>
            <a:ext cx="1684438" cy="1409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FFF079-8D2F-44EA-B471-42D4CADB0DD0}"/>
              </a:ext>
            </a:extLst>
          </p:cNvPr>
          <p:cNvSpPr txBox="1"/>
          <p:nvPr/>
        </p:nvSpPr>
        <p:spPr>
          <a:xfrm>
            <a:off x="2660525" y="4437669"/>
            <a:ext cx="6870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ED140"/>
                </a:solidFill>
              </a:rPr>
              <a:t>DRF</a:t>
            </a:r>
            <a:r>
              <a:rPr lang="ko-KR" altLang="en-US" sz="3200" b="1" dirty="0">
                <a:solidFill>
                  <a:srgbClr val="FED140"/>
                </a:solidFill>
              </a:rPr>
              <a:t>를 이용한 </a:t>
            </a:r>
            <a:r>
              <a:rPr lang="en-US" altLang="ko-KR" sz="3200" b="1" dirty="0">
                <a:solidFill>
                  <a:srgbClr val="FED140"/>
                </a:solidFill>
              </a:rPr>
              <a:t>SPA</a:t>
            </a:r>
            <a:r>
              <a:rPr lang="ko-KR" altLang="en-US" sz="3200" b="1" dirty="0">
                <a:solidFill>
                  <a:srgbClr val="FED140"/>
                </a:solidFill>
              </a:rPr>
              <a:t>방식의 웹 서비스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DEF433-F2F3-4715-90AF-BE3582BCF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710" y="89636"/>
            <a:ext cx="1283918" cy="12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7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FED73-1979-402F-A5D4-FA5206E8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8580"/>
            <a:ext cx="12192000" cy="802432"/>
          </a:xfrm>
        </p:spPr>
        <p:txBody>
          <a:bodyPr>
            <a:noAutofit/>
          </a:bodyPr>
          <a:lstStyle/>
          <a:p>
            <a:pPr algn="l"/>
            <a:r>
              <a:rPr lang="ko-KR" altLang="en-US" sz="4800" dirty="0">
                <a:solidFill>
                  <a:srgbClr val="3870A1"/>
                </a:solidFill>
              </a:rPr>
              <a:t> 메모 </a:t>
            </a:r>
            <a:r>
              <a:rPr lang="en-US" altLang="ko-KR" sz="4800" dirty="0" err="1">
                <a:solidFill>
                  <a:srgbClr val="3870A1"/>
                </a:solidFill>
              </a:rPr>
              <a:t>api</a:t>
            </a:r>
            <a:endParaRPr lang="ko-KR" altLang="en-US" sz="4800" dirty="0">
              <a:solidFill>
                <a:srgbClr val="3870A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34AC3-787C-4001-9D8A-FABB540C3617}"/>
              </a:ext>
            </a:extLst>
          </p:cNvPr>
          <p:cNvSpPr txBox="1"/>
          <p:nvPr/>
        </p:nvSpPr>
        <p:spPr>
          <a:xfrm>
            <a:off x="525510" y="1248761"/>
            <a:ext cx="3859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ED140"/>
                </a:solidFill>
              </a:rPr>
              <a:t>List </a:t>
            </a:r>
            <a:r>
              <a:rPr lang="en-US" altLang="ko-KR" sz="2800" b="1" dirty="0" err="1">
                <a:solidFill>
                  <a:srgbClr val="FED140"/>
                </a:solidFill>
              </a:rPr>
              <a:t>api</a:t>
            </a:r>
            <a:r>
              <a:rPr lang="en-US" altLang="ko-KR" sz="2800" b="1" dirty="0">
                <a:solidFill>
                  <a:srgbClr val="FED140"/>
                </a:solidFill>
              </a:rPr>
              <a:t> View</a:t>
            </a:r>
            <a:endParaRPr lang="ko-KR" altLang="en-US" sz="2800" b="1" dirty="0">
              <a:solidFill>
                <a:srgbClr val="FED14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C477EC-7C62-431C-AE11-6B84A0F2F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6" y="1914195"/>
            <a:ext cx="4733925" cy="3171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95CAFC-42FD-478C-BED4-D436F55E4D2A}"/>
              </a:ext>
            </a:extLst>
          </p:cNvPr>
          <p:cNvSpPr txBox="1"/>
          <p:nvPr/>
        </p:nvSpPr>
        <p:spPr>
          <a:xfrm>
            <a:off x="525510" y="5086019"/>
            <a:ext cx="3859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ED140"/>
                </a:solidFill>
              </a:rPr>
              <a:t>endpoint</a:t>
            </a:r>
            <a:endParaRPr lang="ko-KR" altLang="en-US" sz="2800" b="1" dirty="0">
              <a:solidFill>
                <a:srgbClr val="FED14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8E3236-E225-42B1-BB6A-5AFBF72FD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6" y="5629441"/>
            <a:ext cx="5489608" cy="10953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91F125-C3A8-4A6E-BB00-4664823E0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14" y="1771981"/>
            <a:ext cx="4992310" cy="45168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4AA566-8DDC-457C-9ECD-BA48B9FE078C}"/>
              </a:ext>
            </a:extLst>
          </p:cNvPr>
          <p:cNvSpPr txBox="1"/>
          <p:nvPr/>
        </p:nvSpPr>
        <p:spPr>
          <a:xfrm>
            <a:off x="6096000" y="1174886"/>
            <a:ext cx="3859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ED140"/>
                </a:solidFill>
              </a:rPr>
              <a:t>Detail </a:t>
            </a:r>
            <a:r>
              <a:rPr lang="en-US" altLang="ko-KR" sz="2800" b="1" dirty="0" err="1">
                <a:solidFill>
                  <a:srgbClr val="FED140"/>
                </a:solidFill>
              </a:rPr>
              <a:t>api</a:t>
            </a:r>
            <a:r>
              <a:rPr lang="en-US" altLang="ko-KR" sz="2800" b="1" dirty="0">
                <a:solidFill>
                  <a:srgbClr val="FED140"/>
                </a:solidFill>
              </a:rPr>
              <a:t> View</a:t>
            </a:r>
            <a:endParaRPr lang="ko-KR" altLang="en-US" sz="2800" b="1" dirty="0">
              <a:solidFill>
                <a:srgbClr val="FED1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44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FED73-1979-402F-A5D4-FA5206E8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8580"/>
            <a:ext cx="12192000" cy="802432"/>
          </a:xfrm>
        </p:spPr>
        <p:txBody>
          <a:bodyPr>
            <a:noAutofit/>
          </a:bodyPr>
          <a:lstStyle/>
          <a:p>
            <a:pPr algn="l"/>
            <a:r>
              <a:rPr lang="ko-KR" altLang="en-US" sz="4800" dirty="0">
                <a:solidFill>
                  <a:srgbClr val="3870A1"/>
                </a:solidFill>
              </a:rPr>
              <a:t> 메모 </a:t>
            </a:r>
            <a:r>
              <a:rPr lang="en-US" altLang="ko-KR" sz="4800" dirty="0" err="1">
                <a:solidFill>
                  <a:srgbClr val="3870A1"/>
                </a:solidFill>
              </a:rPr>
              <a:t>api</a:t>
            </a:r>
            <a:endParaRPr lang="ko-KR" altLang="en-US" sz="4800" dirty="0">
              <a:solidFill>
                <a:srgbClr val="3870A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34AC3-787C-4001-9D8A-FABB540C3617}"/>
              </a:ext>
            </a:extLst>
          </p:cNvPr>
          <p:cNvSpPr txBox="1"/>
          <p:nvPr/>
        </p:nvSpPr>
        <p:spPr>
          <a:xfrm>
            <a:off x="525510" y="1248761"/>
            <a:ext cx="3859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ED140"/>
                </a:solidFill>
              </a:rPr>
              <a:t>Serializer</a:t>
            </a:r>
            <a:endParaRPr lang="ko-KR" altLang="en-US" sz="2800" b="1" dirty="0">
              <a:solidFill>
                <a:srgbClr val="FED14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6DAA89-F77F-4961-B5C9-90A46F1F2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1" y="1919730"/>
            <a:ext cx="2743200" cy="1990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FA3DFF-9B65-437D-ACFB-379A2762D972}"/>
              </a:ext>
            </a:extLst>
          </p:cNvPr>
          <p:cNvSpPr txBox="1"/>
          <p:nvPr/>
        </p:nvSpPr>
        <p:spPr>
          <a:xfrm>
            <a:off x="4313738" y="1248761"/>
            <a:ext cx="3859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ED140"/>
                </a:solidFill>
              </a:rPr>
              <a:t>HOW ?</a:t>
            </a:r>
            <a:endParaRPr lang="ko-KR" altLang="en-US" sz="2800" b="1" dirty="0">
              <a:solidFill>
                <a:srgbClr val="FED1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2D867-4CB1-4CE2-A370-611B28277100}"/>
              </a:ext>
            </a:extLst>
          </p:cNvPr>
          <p:cNvSpPr txBox="1"/>
          <p:nvPr/>
        </p:nvSpPr>
        <p:spPr>
          <a:xfrm>
            <a:off x="4460030" y="1919730"/>
            <a:ext cx="61395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DDDDDD"/>
                </a:solidFill>
              </a:rPr>
              <a:t>클라이언트에서 </a:t>
            </a:r>
            <a:r>
              <a:rPr lang="en-US" altLang="ko-KR" dirty="0">
                <a:solidFill>
                  <a:srgbClr val="DDDDDD"/>
                </a:solidFill>
              </a:rPr>
              <a:t>ajax </a:t>
            </a:r>
            <a:r>
              <a:rPr lang="ko-KR" altLang="en-US" dirty="0">
                <a:solidFill>
                  <a:srgbClr val="DDDDDD"/>
                </a:solidFill>
              </a:rPr>
              <a:t>방식으로 </a:t>
            </a:r>
            <a:r>
              <a:rPr lang="en-US" altLang="ko-KR" dirty="0">
                <a:solidFill>
                  <a:srgbClr val="DDDDDD"/>
                </a:solidFill>
              </a:rPr>
              <a:t>API </a:t>
            </a:r>
            <a:r>
              <a:rPr lang="ko-KR" altLang="en-US" dirty="0">
                <a:solidFill>
                  <a:srgbClr val="DDDDDD"/>
                </a:solidFill>
              </a:rPr>
              <a:t>요청</a:t>
            </a:r>
            <a:endParaRPr lang="en-US" altLang="ko-KR" dirty="0">
              <a:solidFill>
                <a:srgbClr val="DDDDDD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DDDDDD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DDDDDD"/>
                </a:solidFill>
              </a:rPr>
              <a:t>서버에서 </a:t>
            </a:r>
            <a:r>
              <a:rPr lang="en-US" altLang="ko-KR" dirty="0">
                <a:solidFill>
                  <a:srgbClr val="DDDDDD"/>
                </a:solidFill>
              </a:rPr>
              <a:t>HTTP method</a:t>
            </a:r>
            <a:r>
              <a:rPr lang="ko-KR" altLang="en-US" dirty="0">
                <a:solidFill>
                  <a:srgbClr val="DDDDDD"/>
                </a:solidFill>
              </a:rPr>
              <a:t>로 요청을 분기하여 처리 </a:t>
            </a:r>
            <a:endParaRPr lang="en-US" altLang="ko-KR" dirty="0">
              <a:solidFill>
                <a:srgbClr val="DDDDDD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DDDDDD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DDDDDD"/>
                </a:solidFill>
              </a:rPr>
              <a:t>유효성 검사</a:t>
            </a:r>
            <a:endParaRPr lang="en-US" altLang="ko-KR" dirty="0">
              <a:solidFill>
                <a:srgbClr val="DDDDDD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DDDDDD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DDDDDD"/>
                </a:solidFill>
              </a:rPr>
              <a:t>Json </a:t>
            </a:r>
            <a:r>
              <a:rPr lang="ko-KR" altLang="en-US" dirty="0">
                <a:solidFill>
                  <a:srgbClr val="DDDDDD"/>
                </a:solidFill>
              </a:rPr>
              <a:t>형식으로 데이터 응답 혹은 데이터 저장</a:t>
            </a:r>
            <a:r>
              <a:rPr lang="en-US" altLang="ko-KR" dirty="0">
                <a:solidFill>
                  <a:srgbClr val="DDDDDD"/>
                </a:solidFill>
              </a:rPr>
              <a:t>,</a:t>
            </a:r>
            <a:r>
              <a:rPr lang="ko-KR" altLang="en-US" dirty="0">
                <a:solidFill>
                  <a:srgbClr val="DDDDDD"/>
                </a:solidFill>
              </a:rPr>
              <a:t> 삭제</a:t>
            </a:r>
            <a:endParaRPr lang="en-US" altLang="ko-KR" dirty="0">
              <a:solidFill>
                <a:srgbClr val="DDDDDD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DDDDDD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DDDDDD"/>
                </a:solidFill>
              </a:rPr>
              <a:t>클라이언트에서 응답을 받아 비동기 방식으로 </a:t>
            </a:r>
            <a:r>
              <a:rPr lang="en-US" altLang="ko-KR" dirty="0">
                <a:solidFill>
                  <a:srgbClr val="DDDDDD"/>
                </a:solidFill>
              </a:rPr>
              <a:t>HTML </a:t>
            </a:r>
            <a:r>
              <a:rPr lang="ko-KR" altLang="en-US" dirty="0">
                <a:solidFill>
                  <a:srgbClr val="DDDDDD"/>
                </a:solidFill>
              </a:rPr>
              <a:t>재구성</a:t>
            </a:r>
            <a:endParaRPr lang="en-US" altLang="ko-KR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56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FED73-1979-402F-A5D4-FA5206E8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918"/>
            <a:ext cx="12192000" cy="802432"/>
          </a:xfrm>
        </p:spPr>
        <p:txBody>
          <a:bodyPr>
            <a:noAutofit/>
          </a:bodyPr>
          <a:lstStyle/>
          <a:p>
            <a:pPr algn="l"/>
            <a:r>
              <a:rPr lang="ko-KR" altLang="en-US" sz="4800" dirty="0">
                <a:solidFill>
                  <a:srgbClr val="3870A1"/>
                </a:solidFill>
              </a:rPr>
              <a:t> 메모 </a:t>
            </a:r>
            <a:r>
              <a:rPr lang="en-US" altLang="ko-KR" sz="4800" dirty="0" err="1">
                <a:solidFill>
                  <a:srgbClr val="3870A1"/>
                </a:solidFill>
              </a:rPr>
              <a:t>api</a:t>
            </a:r>
            <a:endParaRPr lang="ko-KR" altLang="en-US" sz="4800" dirty="0">
              <a:solidFill>
                <a:srgbClr val="3870A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A13B2B-8814-4FB6-8224-C5DF180E9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406" y="141932"/>
            <a:ext cx="6764056" cy="6574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F79FC7-5339-4C6F-9374-042D560F9BE6}"/>
              </a:ext>
            </a:extLst>
          </p:cNvPr>
          <p:cNvSpPr txBox="1"/>
          <p:nvPr/>
        </p:nvSpPr>
        <p:spPr>
          <a:xfrm>
            <a:off x="597160" y="1228995"/>
            <a:ext cx="4292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ED140"/>
                </a:solidFill>
              </a:rPr>
              <a:t>URL</a:t>
            </a:r>
            <a:r>
              <a:rPr lang="ko-KR" altLang="en-US" sz="2000" b="1" dirty="0">
                <a:solidFill>
                  <a:srgbClr val="FED140"/>
                </a:solidFill>
              </a:rPr>
              <a:t> 이동 없이 </a:t>
            </a:r>
            <a:r>
              <a:rPr lang="en-US" altLang="ko-KR" sz="2000" b="1" dirty="0">
                <a:solidFill>
                  <a:srgbClr val="FED140"/>
                </a:solidFill>
              </a:rPr>
              <a:t>SPA </a:t>
            </a:r>
            <a:r>
              <a:rPr lang="ko-KR" altLang="en-US" sz="2000" b="1" dirty="0">
                <a:solidFill>
                  <a:srgbClr val="FED140"/>
                </a:solidFill>
              </a:rPr>
              <a:t>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B4FAD0-3F89-4A59-87BC-FFF26DA4CE93}"/>
              </a:ext>
            </a:extLst>
          </p:cNvPr>
          <p:cNvSpPr txBox="1"/>
          <p:nvPr/>
        </p:nvSpPr>
        <p:spPr>
          <a:xfrm>
            <a:off x="215258" y="3864809"/>
            <a:ext cx="376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u="sng" dirty="0" err="1">
                <a:solidFill>
                  <a:srgbClr val="DDDDDD"/>
                </a:solidFill>
              </a:rPr>
              <a:t>Javascript</a:t>
            </a:r>
            <a:r>
              <a:rPr lang="en-US" altLang="ko-KR" sz="1400" i="1" u="sng" dirty="0">
                <a:solidFill>
                  <a:srgbClr val="DDDDDD"/>
                </a:solidFill>
              </a:rPr>
              <a:t> </a:t>
            </a:r>
            <a:r>
              <a:rPr lang="ko-KR" altLang="en-US" sz="1400" i="1" u="sng" dirty="0">
                <a:solidFill>
                  <a:srgbClr val="DDDDDD"/>
                </a:solidFill>
              </a:rPr>
              <a:t>코드는 </a:t>
            </a:r>
            <a:r>
              <a:rPr lang="ko-KR" altLang="en-US" sz="1400" i="1" u="sng" dirty="0" err="1">
                <a:solidFill>
                  <a:srgbClr val="DDDDDD"/>
                </a:solidFill>
              </a:rPr>
              <a:t>깃헙에서</a:t>
            </a:r>
            <a:r>
              <a:rPr lang="ko-KR" altLang="en-US" sz="1400" i="1" u="sng" dirty="0">
                <a:solidFill>
                  <a:srgbClr val="DDDDDD"/>
                </a:solidFill>
              </a:rPr>
              <a:t> 확인 가능합니다</a:t>
            </a:r>
            <a:r>
              <a:rPr lang="en-US" altLang="ko-KR" sz="1400" dirty="0">
                <a:solidFill>
                  <a:srgbClr val="DDDDDD"/>
                </a:solidFill>
              </a:rPr>
              <a:t>.</a:t>
            </a:r>
            <a:endParaRPr lang="ko-KR" altLang="en-US" sz="1400" dirty="0">
              <a:solidFill>
                <a:srgbClr val="DDDDDD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A78A0-287F-40F3-9D8F-F90F2AA6983D}"/>
              </a:ext>
            </a:extLst>
          </p:cNvPr>
          <p:cNvSpPr txBox="1"/>
          <p:nvPr/>
        </p:nvSpPr>
        <p:spPr>
          <a:xfrm>
            <a:off x="213373" y="4172586"/>
            <a:ext cx="4675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u="sng" dirty="0">
                <a:solidFill>
                  <a:srgbClr val="DDDDDD"/>
                </a:solidFill>
              </a:rPr>
              <a:t>PDF</a:t>
            </a:r>
            <a:r>
              <a:rPr lang="ko-KR" altLang="en-US" sz="1400" i="1" u="sng" dirty="0">
                <a:solidFill>
                  <a:srgbClr val="DDDDDD"/>
                </a:solidFill>
              </a:rPr>
              <a:t>에선 해당 </a:t>
            </a:r>
            <a:r>
              <a:rPr lang="en-US" altLang="ko-KR" sz="1400" i="1" u="sng" dirty="0">
                <a:solidFill>
                  <a:srgbClr val="DDDDDD"/>
                </a:solidFill>
              </a:rPr>
              <a:t>gif</a:t>
            </a:r>
            <a:r>
              <a:rPr lang="ko-KR" altLang="en-US" sz="1400" i="1" u="sng" dirty="0">
                <a:solidFill>
                  <a:srgbClr val="DDDDDD"/>
                </a:solidFill>
              </a:rPr>
              <a:t>가 움직이지 않습니다</a:t>
            </a:r>
            <a:r>
              <a:rPr lang="en-US" altLang="ko-KR" sz="1400" i="1" u="sng" dirty="0">
                <a:solidFill>
                  <a:srgbClr val="DDDDDD"/>
                </a:solidFill>
              </a:rPr>
              <a:t>.</a:t>
            </a:r>
            <a:endParaRPr lang="ko-KR" altLang="en-US" sz="1400" i="1" u="sng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24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FED73-1979-402F-A5D4-FA5206E8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8580"/>
            <a:ext cx="12192000" cy="802432"/>
          </a:xfrm>
        </p:spPr>
        <p:txBody>
          <a:bodyPr>
            <a:noAutofit/>
          </a:bodyPr>
          <a:lstStyle/>
          <a:p>
            <a:pPr algn="l"/>
            <a:r>
              <a:rPr lang="en-US" altLang="ko-KR" sz="4800" dirty="0">
                <a:solidFill>
                  <a:srgbClr val="3870A1"/>
                </a:solidFill>
              </a:rPr>
              <a:t> </a:t>
            </a:r>
            <a:r>
              <a:rPr lang="ko-KR" altLang="en-US" sz="4800" dirty="0">
                <a:solidFill>
                  <a:srgbClr val="3870A1"/>
                </a:solidFill>
              </a:rPr>
              <a:t>프로젝트 후기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8C614-3701-4423-9A56-460462CF9F0F}"/>
              </a:ext>
            </a:extLst>
          </p:cNvPr>
          <p:cNvSpPr txBox="1"/>
          <p:nvPr/>
        </p:nvSpPr>
        <p:spPr>
          <a:xfrm>
            <a:off x="795888" y="1699800"/>
            <a:ext cx="2260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ED140"/>
                </a:solidFill>
              </a:rPr>
              <a:t>보완점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75ABE-DB6C-4FAB-964B-2A1166CD598F}"/>
              </a:ext>
            </a:extLst>
          </p:cNvPr>
          <p:cNvSpPr txBox="1"/>
          <p:nvPr/>
        </p:nvSpPr>
        <p:spPr>
          <a:xfrm>
            <a:off x="6096000" y="1699800"/>
            <a:ext cx="2260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ED140"/>
                </a:solidFill>
              </a:rPr>
              <a:t>소감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38661-CC92-4986-BE84-774AA2B1D510}"/>
              </a:ext>
            </a:extLst>
          </p:cNvPr>
          <p:cNvSpPr txBox="1"/>
          <p:nvPr/>
        </p:nvSpPr>
        <p:spPr>
          <a:xfrm>
            <a:off x="795888" y="2453951"/>
            <a:ext cx="4830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DDDDDD"/>
                </a:solidFill>
              </a:rPr>
              <a:t>함수기반이 아닌 클래스 기반으로도 만들어보고 싶다</a:t>
            </a:r>
            <a:r>
              <a:rPr lang="en-US" altLang="ko-KR" dirty="0">
                <a:solidFill>
                  <a:srgbClr val="DDDDDD"/>
                </a:solidFill>
              </a:rPr>
              <a:t>. (</a:t>
            </a:r>
            <a:r>
              <a:rPr lang="en-US" altLang="ko-KR" dirty="0" err="1">
                <a:solidFill>
                  <a:srgbClr val="DDDDDD"/>
                </a:solidFill>
              </a:rPr>
              <a:t>Viewset</a:t>
            </a:r>
            <a:r>
              <a:rPr lang="en-US" altLang="ko-KR" dirty="0">
                <a:solidFill>
                  <a:srgbClr val="DDDDDD"/>
                </a:solidFill>
              </a:rPr>
              <a:t>, generic View)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DDDDDD"/>
              </a:solidFill>
            </a:endParaRPr>
          </a:p>
          <a:p>
            <a:r>
              <a:rPr lang="en-US" altLang="ko-KR" dirty="0">
                <a:solidFill>
                  <a:srgbClr val="DDDDDD"/>
                </a:solidFill>
              </a:rPr>
              <a:t>CSS</a:t>
            </a:r>
            <a:r>
              <a:rPr lang="ko-KR" altLang="en-US" dirty="0">
                <a:solidFill>
                  <a:srgbClr val="DDDDDD"/>
                </a:solidFill>
              </a:rPr>
              <a:t>에서 계획과 다르게 타협을 본 부분이 많다</a:t>
            </a:r>
            <a:r>
              <a:rPr lang="en-US" altLang="ko-KR" dirty="0">
                <a:solidFill>
                  <a:srgbClr val="DDDDDD"/>
                </a:solidFill>
              </a:rPr>
              <a:t>.</a:t>
            </a:r>
          </a:p>
          <a:p>
            <a:endParaRPr lang="en-US" altLang="ko-KR" dirty="0">
              <a:solidFill>
                <a:srgbClr val="DDDDDD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DDDDDD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DDDDD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5BF44-709C-47AD-A9C0-78E98C97CEE5}"/>
              </a:ext>
            </a:extLst>
          </p:cNvPr>
          <p:cNvSpPr txBox="1"/>
          <p:nvPr/>
        </p:nvSpPr>
        <p:spPr>
          <a:xfrm>
            <a:off x="6096000" y="2453950"/>
            <a:ext cx="55579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DDDDD"/>
                </a:solidFill>
              </a:rPr>
              <a:t>‘</a:t>
            </a:r>
            <a:r>
              <a:rPr lang="ko-KR" altLang="en-US" dirty="0">
                <a:solidFill>
                  <a:srgbClr val="DDDDDD"/>
                </a:solidFill>
              </a:rPr>
              <a:t>서비스를 개발한다</a:t>
            </a:r>
            <a:r>
              <a:rPr lang="en-US" altLang="ko-KR" dirty="0">
                <a:solidFill>
                  <a:srgbClr val="DDDDDD"/>
                </a:solidFill>
              </a:rPr>
              <a:t>.’</a:t>
            </a:r>
            <a:r>
              <a:rPr lang="ko-KR" altLang="en-US" dirty="0">
                <a:solidFill>
                  <a:srgbClr val="DDDDDD"/>
                </a:solidFill>
              </a:rPr>
              <a:t>라는 느낌보단 </a:t>
            </a:r>
            <a:r>
              <a:rPr lang="en-US" altLang="ko-KR" dirty="0">
                <a:solidFill>
                  <a:srgbClr val="DDDDDD"/>
                </a:solidFill>
              </a:rPr>
              <a:t>restful </a:t>
            </a:r>
            <a:r>
              <a:rPr lang="en-US" altLang="ko-KR" dirty="0" err="1">
                <a:solidFill>
                  <a:srgbClr val="DDDDDD"/>
                </a:solidFill>
              </a:rPr>
              <a:t>api</a:t>
            </a:r>
            <a:r>
              <a:rPr lang="ko-KR" altLang="en-US" dirty="0" err="1">
                <a:solidFill>
                  <a:srgbClr val="DDDDDD"/>
                </a:solidFill>
              </a:rPr>
              <a:t>를</a:t>
            </a:r>
            <a:r>
              <a:rPr lang="ko-KR" altLang="en-US" dirty="0">
                <a:solidFill>
                  <a:srgbClr val="DDDDDD"/>
                </a:solidFill>
              </a:rPr>
              <a:t> 설계하고 사용 하는 것을 실습하는 것에 초점을 맞춰서 개발했다</a:t>
            </a:r>
            <a:r>
              <a:rPr lang="en-US" altLang="ko-KR" dirty="0">
                <a:solidFill>
                  <a:srgbClr val="DDDDDD"/>
                </a:solidFill>
              </a:rPr>
              <a:t>.</a:t>
            </a:r>
          </a:p>
          <a:p>
            <a:endParaRPr lang="en-US" altLang="ko-KR" dirty="0">
              <a:solidFill>
                <a:srgbClr val="DDDDDD"/>
              </a:solidFill>
            </a:endParaRPr>
          </a:p>
          <a:p>
            <a:r>
              <a:rPr lang="en-US" altLang="ko-KR" dirty="0" err="1">
                <a:solidFill>
                  <a:srgbClr val="DDDDDD"/>
                </a:solidFill>
              </a:rPr>
              <a:t>allauth</a:t>
            </a:r>
            <a:r>
              <a:rPr lang="ko-KR" altLang="en-US" dirty="0">
                <a:solidFill>
                  <a:srgbClr val="DDDDDD"/>
                </a:solidFill>
              </a:rPr>
              <a:t>를 커스텀 하는 과정에서 </a:t>
            </a:r>
            <a:r>
              <a:rPr lang="en-US" altLang="ko-KR" dirty="0">
                <a:solidFill>
                  <a:srgbClr val="DDDDDD"/>
                </a:solidFill>
              </a:rPr>
              <a:t>OOP</a:t>
            </a:r>
            <a:r>
              <a:rPr lang="ko-KR" altLang="en-US" dirty="0">
                <a:solidFill>
                  <a:srgbClr val="DDDDDD"/>
                </a:solidFill>
              </a:rPr>
              <a:t>에 대해서 레벨 업을 하고</a:t>
            </a:r>
            <a:r>
              <a:rPr lang="en-US" altLang="ko-KR" dirty="0">
                <a:solidFill>
                  <a:srgbClr val="DDDDDD"/>
                </a:solidFill>
              </a:rPr>
              <a:t>, </a:t>
            </a:r>
            <a:r>
              <a:rPr lang="ko-KR" altLang="en-US" dirty="0">
                <a:solidFill>
                  <a:srgbClr val="DDDDDD"/>
                </a:solidFill>
              </a:rPr>
              <a:t>소스 코드를 보는 기술이 생겼다</a:t>
            </a:r>
            <a:r>
              <a:rPr lang="en-US" altLang="ko-KR" dirty="0">
                <a:solidFill>
                  <a:srgbClr val="DDDDDD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DDDDDD"/>
                </a:solidFill>
              </a:rPr>
              <a:t> </a:t>
            </a:r>
            <a:endParaRPr lang="en-US" altLang="ko-KR" dirty="0">
              <a:solidFill>
                <a:srgbClr val="DDDDDD"/>
              </a:solidFill>
            </a:endParaRPr>
          </a:p>
          <a:p>
            <a:r>
              <a:rPr lang="ko-KR" altLang="en-US" dirty="0">
                <a:solidFill>
                  <a:srgbClr val="DDDDDD"/>
                </a:solidFill>
              </a:rPr>
              <a:t>수박 겉핥기 수준의 </a:t>
            </a:r>
            <a:r>
              <a:rPr lang="en-US" altLang="ko-KR" dirty="0">
                <a:solidFill>
                  <a:srgbClr val="DDDDDD"/>
                </a:solidFill>
              </a:rPr>
              <a:t>restful</a:t>
            </a:r>
            <a:r>
              <a:rPr lang="ko-KR" altLang="en-US" dirty="0">
                <a:solidFill>
                  <a:srgbClr val="DDDDDD"/>
                </a:solidFill>
              </a:rPr>
              <a:t>을 구현했기 때문에 내가 잘 만들고 옳게 이해하고 있는지에 대한 의문이 든다</a:t>
            </a:r>
            <a:r>
              <a:rPr lang="en-US" altLang="ko-KR" dirty="0">
                <a:solidFill>
                  <a:srgbClr val="DDDDDD"/>
                </a:solidFill>
              </a:rPr>
              <a:t>.</a:t>
            </a:r>
          </a:p>
          <a:p>
            <a:endParaRPr lang="en-US" altLang="ko-KR" dirty="0">
              <a:solidFill>
                <a:srgbClr val="DDDDDD"/>
              </a:solidFill>
            </a:endParaRPr>
          </a:p>
          <a:p>
            <a:r>
              <a:rPr lang="en-US" altLang="ko-KR" dirty="0" err="1">
                <a:solidFill>
                  <a:srgbClr val="DDDDDD"/>
                </a:solidFill>
              </a:rPr>
              <a:t>Btc</a:t>
            </a:r>
            <a:r>
              <a:rPr lang="en-US" altLang="ko-KR" dirty="0">
                <a:solidFill>
                  <a:srgbClr val="DDDDDD"/>
                </a:solidFill>
              </a:rPr>
              <a:t> village </a:t>
            </a:r>
            <a:r>
              <a:rPr lang="ko-KR" altLang="en-US" dirty="0">
                <a:solidFill>
                  <a:srgbClr val="DDDDDD"/>
                </a:solidFill>
              </a:rPr>
              <a:t>프로젝트도 </a:t>
            </a:r>
            <a:r>
              <a:rPr lang="en-US" altLang="ko-KR" dirty="0">
                <a:solidFill>
                  <a:srgbClr val="DDDDDD"/>
                </a:solidFill>
              </a:rPr>
              <a:t>restful</a:t>
            </a:r>
            <a:r>
              <a:rPr lang="ko-KR" altLang="en-US" dirty="0">
                <a:solidFill>
                  <a:srgbClr val="DDDDDD"/>
                </a:solidFill>
              </a:rPr>
              <a:t>하게 </a:t>
            </a:r>
            <a:r>
              <a:rPr lang="en-US" altLang="ko-KR" dirty="0" err="1">
                <a:solidFill>
                  <a:srgbClr val="DDDDDD"/>
                </a:solidFill>
              </a:rPr>
              <a:t>api</a:t>
            </a:r>
            <a:r>
              <a:rPr lang="ko-KR" altLang="en-US" dirty="0">
                <a:solidFill>
                  <a:srgbClr val="DDDDDD"/>
                </a:solidFill>
              </a:rPr>
              <a:t>를 만들 수 있었을까</a:t>
            </a:r>
            <a:r>
              <a:rPr lang="en-US" altLang="ko-KR" dirty="0">
                <a:solidFill>
                  <a:srgbClr val="DDDDDD"/>
                </a:solidFill>
              </a:rPr>
              <a:t> ? </a:t>
            </a:r>
            <a:r>
              <a:rPr lang="ko-KR" altLang="en-US" dirty="0">
                <a:solidFill>
                  <a:srgbClr val="DDDDDD"/>
                </a:solidFill>
              </a:rPr>
              <a:t>하는 호기심이 생겼다</a:t>
            </a:r>
            <a:r>
              <a:rPr lang="en-US" altLang="ko-KR" dirty="0">
                <a:solidFill>
                  <a:srgbClr val="DDDDDD"/>
                </a:solidFill>
              </a:rPr>
              <a:t>.</a:t>
            </a:r>
          </a:p>
          <a:p>
            <a:endParaRPr lang="en-US" altLang="ko-KR" dirty="0">
              <a:solidFill>
                <a:srgbClr val="DDDDDD"/>
              </a:solidFill>
            </a:endParaRPr>
          </a:p>
          <a:p>
            <a:r>
              <a:rPr lang="ko-KR" altLang="en-US" dirty="0">
                <a:solidFill>
                  <a:srgbClr val="DDDDDD"/>
                </a:solidFill>
              </a:rPr>
              <a:t>예상보다 프론트의 비중이 높아서 </a:t>
            </a:r>
            <a:r>
              <a:rPr lang="en-US" altLang="ko-KR" dirty="0">
                <a:solidFill>
                  <a:srgbClr val="DDDDDD"/>
                </a:solidFill>
              </a:rPr>
              <a:t>HTML</a:t>
            </a:r>
            <a:r>
              <a:rPr lang="ko-KR" altLang="en-US" dirty="0">
                <a:solidFill>
                  <a:srgbClr val="DDDDDD"/>
                </a:solidFill>
              </a:rPr>
              <a:t>이나 </a:t>
            </a:r>
            <a:r>
              <a:rPr lang="en-US" altLang="ko-KR" dirty="0" err="1">
                <a:solidFill>
                  <a:srgbClr val="DDDDDD"/>
                </a:solidFill>
              </a:rPr>
              <a:t>css</a:t>
            </a:r>
            <a:r>
              <a:rPr lang="en-US" altLang="ko-KR" dirty="0">
                <a:solidFill>
                  <a:srgbClr val="DDDDDD"/>
                </a:solidFill>
              </a:rPr>
              <a:t>, </a:t>
            </a:r>
            <a:r>
              <a:rPr lang="en-US" altLang="ko-KR" dirty="0" err="1">
                <a:solidFill>
                  <a:srgbClr val="DDDDDD"/>
                </a:solidFill>
              </a:rPr>
              <a:t>javascript</a:t>
            </a:r>
            <a:r>
              <a:rPr lang="ko-KR" altLang="en-US" dirty="0">
                <a:solidFill>
                  <a:srgbClr val="DDDDDD"/>
                </a:solidFill>
              </a:rPr>
              <a:t>에서 더 큰 공부가 됐다</a:t>
            </a:r>
            <a:r>
              <a:rPr lang="en-US" altLang="ko-KR" dirty="0">
                <a:solidFill>
                  <a:srgbClr val="DDDDD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602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FED73-1979-402F-A5D4-FA5206E8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8580"/>
            <a:ext cx="12192000" cy="802432"/>
          </a:xfrm>
        </p:spPr>
        <p:txBody>
          <a:bodyPr>
            <a:noAutofit/>
          </a:bodyPr>
          <a:lstStyle/>
          <a:p>
            <a:pPr algn="l"/>
            <a:r>
              <a:rPr lang="ko-KR" altLang="en-US" sz="4800" dirty="0">
                <a:solidFill>
                  <a:srgbClr val="3870A1"/>
                </a:solidFill>
              </a:rPr>
              <a:t> 서비스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B9012-61D5-4BC5-81D7-69107E2B17F5}"/>
              </a:ext>
            </a:extLst>
          </p:cNvPr>
          <p:cNvSpPr txBox="1"/>
          <p:nvPr/>
        </p:nvSpPr>
        <p:spPr>
          <a:xfrm>
            <a:off x="457200" y="1408922"/>
            <a:ext cx="195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ED140"/>
                </a:solidFill>
              </a:rPr>
              <a:t>주요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9A4C7-E5FE-4F86-8891-A31CBAF2ADD6}"/>
              </a:ext>
            </a:extLst>
          </p:cNvPr>
          <p:cNvSpPr txBox="1"/>
          <p:nvPr/>
        </p:nvSpPr>
        <p:spPr>
          <a:xfrm>
            <a:off x="457200" y="2230722"/>
            <a:ext cx="6186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DDDDDD"/>
                </a:solidFill>
              </a:rPr>
              <a:t>구글 계정으로 회원가입</a:t>
            </a:r>
            <a:r>
              <a:rPr lang="en-US" altLang="ko-KR" dirty="0">
                <a:solidFill>
                  <a:srgbClr val="DDDDDD"/>
                </a:solidFill>
              </a:rPr>
              <a:t>, </a:t>
            </a:r>
            <a:r>
              <a:rPr lang="ko-KR" altLang="en-US" dirty="0">
                <a:solidFill>
                  <a:srgbClr val="DDDDDD"/>
                </a:solidFill>
              </a:rPr>
              <a:t>로그인</a:t>
            </a:r>
            <a:endParaRPr lang="en-US" altLang="ko-KR" dirty="0">
              <a:solidFill>
                <a:srgbClr val="DDDDDD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DDDDDD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DDDDDD"/>
                </a:solidFill>
              </a:rPr>
              <a:t>Rest</a:t>
            </a:r>
            <a:r>
              <a:rPr lang="ko-KR" altLang="en-US" dirty="0">
                <a:solidFill>
                  <a:srgbClr val="DDDDDD"/>
                </a:solidFill>
              </a:rPr>
              <a:t> </a:t>
            </a:r>
            <a:r>
              <a:rPr lang="en-US" altLang="ko-KR" dirty="0" err="1">
                <a:solidFill>
                  <a:srgbClr val="DDDDDD"/>
                </a:solidFill>
              </a:rPr>
              <a:t>api</a:t>
            </a:r>
            <a:r>
              <a:rPr lang="ko-KR" altLang="en-US" dirty="0">
                <a:solidFill>
                  <a:srgbClr val="DDDDDD"/>
                </a:solidFill>
              </a:rPr>
              <a:t> </a:t>
            </a:r>
            <a:r>
              <a:rPr lang="ko-KR" altLang="en-US" dirty="0" err="1">
                <a:solidFill>
                  <a:srgbClr val="DDDDDD"/>
                </a:solidFill>
              </a:rPr>
              <a:t>를</a:t>
            </a:r>
            <a:r>
              <a:rPr lang="ko-KR" altLang="en-US" dirty="0">
                <a:solidFill>
                  <a:srgbClr val="DDDDDD"/>
                </a:solidFill>
              </a:rPr>
              <a:t> 이용한 간단한 메모</a:t>
            </a:r>
            <a:r>
              <a:rPr lang="en-US" altLang="ko-KR" dirty="0">
                <a:solidFill>
                  <a:srgbClr val="DDDDDD"/>
                </a:solidFill>
              </a:rPr>
              <a:t> CRUD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DDDDDD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DDDDDD"/>
                </a:solidFill>
              </a:rPr>
              <a:t>URL</a:t>
            </a:r>
            <a:r>
              <a:rPr lang="ko-KR" altLang="en-US" dirty="0">
                <a:solidFill>
                  <a:srgbClr val="DDDDDD"/>
                </a:solidFill>
              </a:rPr>
              <a:t> 변경 없이 </a:t>
            </a:r>
            <a:r>
              <a:rPr lang="en-US" altLang="ko-KR" dirty="0">
                <a:solidFill>
                  <a:srgbClr val="DDDDDD"/>
                </a:solidFill>
              </a:rPr>
              <a:t>SPA</a:t>
            </a:r>
            <a:r>
              <a:rPr lang="ko-KR" altLang="en-US" dirty="0">
                <a:solidFill>
                  <a:srgbClr val="DDDDDD"/>
                </a:solidFill>
              </a:rPr>
              <a:t>으로 화면 </a:t>
            </a:r>
            <a:r>
              <a:rPr lang="en-US" altLang="ko-KR" dirty="0">
                <a:solidFill>
                  <a:srgbClr val="DDDDDD"/>
                </a:solidFill>
              </a:rPr>
              <a:t>UI </a:t>
            </a:r>
            <a:r>
              <a:rPr lang="ko-KR" altLang="en-US" dirty="0">
                <a:solidFill>
                  <a:srgbClr val="DDDDDD"/>
                </a:solidFill>
              </a:rPr>
              <a:t>변경</a:t>
            </a:r>
            <a:endParaRPr lang="en-US" altLang="ko-KR" dirty="0">
              <a:solidFill>
                <a:srgbClr val="DDDDDD"/>
              </a:solidFill>
            </a:endParaRPr>
          </a:p>
          <a:p>
            <a:endParaRPr lang="en-US" altLang="ko-KR" dirty="0">
              <a:solidFill>
                <a:srgbClr val="DDDDD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3C20C-7904-4AE1-BF7D-E64D240EBE5E}"/>
              </a:ext>
            </a:extLst>
          </p:cNvPr>
          <p:cNvSpPr txBox="1"/>
          <p:nvPr/>
        </p:nvSpPr>
        <p:spPr>
          <a:xfrm>
            <a:off x="6643396" y="1408922"/>
            <a:ext cx="195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ED140"/>
                </a:solidFill>
              </a:rPr>
              <a:t>제작 동기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50B28-A97C-441D-AFA9-ED9F49BE6784}"/>
              </a:ext>
            </a:extLst>
          </p:cNvPr>
          <p:cNvSpPr txBox="1"/>
          <p:nvPr/>
        </p:nvSpPr>
        <p:spPr>
          <a:xfrm>
            <a:off x="6643396" y="2230721"/>
            <a:ext cx="5091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DDDDDD"/>
                </a:solidFill>
              </a:rPr>
              <a:t>첫 프로젝트인 </a:t>
            </a:r>
            <a:r>
              <a:rPr lang="en-US" altLang="ko-KR" dirty="0">
                <a:solidFill>
                  <a:srgbClr val="DDDDDD"/>
                </a:solidFill>
              </a:rPr>
              <a:t>BTC village </a:t>
            </a:r>
            <a:r>
              <a:rPr lang="ko-KR" altLang="en-US" dirty="0">
                <a:solidFill>
                  <a:srgbClr val="DDDDDD"/>
                </a:solidFill>
              </a:rPr>
              <a:t>프로젝트를 성공적으로 배포까지 마친 후</a:t>
            </a:r>
            <a:r>
              <a:rPr lang="en-US" altLang="ko-KR" dirty="0">
                <a:solidFill>
                  <a:srgbClr val="DDDDDD"/>
                </a:solidFill>
              </a:rPr>
              <a:t>,</a:t>
            </a:r>
            <a:r>
              <a:rPr lang="ko-KR" altLang="en-US" dirty="0">
                <a:solidFill>
                  <a:srgbClr val="DDDDDD"/>
                </a:solidFill>
              </a:rPr>
              <a:t> 취업 전까지 뭘 더 공부하면 좋을까 고민하다가 </a:t>
            </a:r>
            <a:r>
              <a:rPr lang="en-US" altLang="ko-KR" dirty="0">
                <a:solidFill>
                  <a:srgbClr val="DDDDDD"/>
                </a:solidFill>
              </a:rPr>
              <a:t>DRF</a:t>
            </a:r>
            <a:r>
              <a:rPr lang="ko-KR" altLang="en-US" dirty="0">
                <a:solidFill>
                  <a:srgbClr val="DDDDDD"/>
                </a:solidFill>
              </a:rPr>
              <a:t>를 사용하여 </a:t>
            </a:r>
            <a:r>
              <a:rPr lang="en-US" altLang="ko-KR" dirty="0">
                <a:solidFill>
                  <a:srgbClr val="DDDDDD"/>
                </a:solidFill>
              </a:rPr>
              <a:t>restful </a:t>
            </a:r>
            <a:r>
              <a:rPr lang="en-US" altLang="ko-KR" dirty="0" err="1">
                <a:solidFill>
                  <a:srgbClr val="DDDDDD"/>
                </a:solidFill>
              </a:rPr>
              <a:t>api</a:t>
            </a:r>
            <a:r>
              <a:rPr lang="ko-KR" altLang="en-US" dirty="0" err="1">
                <a:solidFill>
                  <a:srgbClr val="DDDDDD"/>
                </a:solidFill>
              </a:rPr>
              <a:t>를</a:t>
            </a:r>
            <a:r>
              <a:rPr lang="ko-KR" altLang="en-US" dirty="0">
                <a:solidFill>
                  <a:srgbClr val="DDDDDD"/>
                </a:solidFill>
              </a:rPr>
              <a:t> 설계해보고 싶었다</a:t>
            </a:r>
            <a:r>
              <a:rPr lang="en-US" altLang="ko-KR" dirty="0">
                <a:solidFill>
                  <a:srgbClr val="DDDDDD"/>
                </a:solidFill>
              </a:rPr>
              <a:t>.</a:t>
            </a:r>
          </a:p>
          <a:p>
            <a:endParaRPr lang="en-US" altLang="ko-KR" dirty="0">
              <a:solidFill>
                <a:srgbClr val="DDDDDD"/>
              </a:solidFill>
            </a:endParaRPr>
          </a:p>
          <a:p>
            <a:r>
              <a:rPr lang="en-US" altLang="ko-KR" dirty="0">
                <a:solidFill>
                  <a:srgbClr val="DDDDDD"/>
                </a:solidFill>
              </a:rPr>
              <a:t>restful</a:t>
            </a:r>
            <a:r>
              <a:rPr lang="ko-KR" altLang="en-US" dirty="0">
                <a:solidFill>
                  <a:srgbClr val="DDDDDD"/>
                </a:solidFill>
              </a:rPr>
              <a:t>하게 설계하기 좋은 프로젝트가 뭐가 있을까 하는 고민 중</a:t>
            </a:r>
            <a:r>
              <a:rPr lang="en-US" altLang="ko-KR" dirty="0">
                <a:solidFill>
                  <a:srgbClr val="DDDDDD"/>
                </a:solidFill>
              </a:rPr>
              <a:t>,</a:t>
            </a:r>
            <a:r>
              <a:rPr lang="ko-KR" altLang="en-US" dirty="0">
                <a:solidFill>
                  <a:srgbClr val="DDDDDD"/>
                </a:solidFill>
              </a:rPr>
              <a:t> 아이폰의 메모 앱을 최대한 비슷하게 구현해보기로 결정했다</a:t>
            </a:r>
            <a:r>
              <a:rPr lang="en-US" altLang="ko-KR" dirty="0">
                <a:solidFill>
                  <a:srgbClr val="DDDDDD"/>
                </a:solidFill>
              </a:rPr>
              <a:t>.</a:t>
            </a:r>
            <a:r>
              <a:rPr lang="ko-KR" altLang="en-US" dirty="0">
                <a:solidFill>
                  <a:srgbClr val="DDDDDD"/>
                </a:solidFill>
              </a:rPr>
              <a:t> </a:t>
            </a:r>
            <a:endParaRPr lang="en-US" altLang="ko-KR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2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FED73-1979-402F-A5D4-FA5206E8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8580"/>
            <a:ext cx="12192000" cy="802432"/>
          </a:xfrm>
        </p:spPr>
        <p:txBody>
          <a:bodyPr>
            <a:noAutofit/>
          </a:bodyPr>
          <a:lstStyle/>
          <a:p>
            <a:pPr algn="l"/>
            <a:r>
              <a:rPr lang="ko-KR" altLang="en-US" sz="4800" dirty="0">
                <a:solidFill>
                  <a:srgbClr val="3870A1"/>
                </a:solidFill>
              </a:rPr>
              <a:t> 개발 환경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B9012-61D5-4BC5-81D7-69107E2B17F5}"/>
              </a:ext>
            </a:extLst>
          </p:cNvPr>
          <p:cNvSpPr txBox="1"/>
          <p:nvPr/>
        </p:nvSpPr>
        <p:spPr>
          <a:xfrm>
            <a:off x="1431607" y="1701766"/>
            <a:ext cx="195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ED140"/>
                </a:solidFill>
              </a:rPr>
              <a:t>Front-end</a:t>
            </a:r>
            <a:endParaRPr lang="ko-KR" altLang="en-US" sz="2800" b="1" dirty="0">
              <a:solidFill>
                <a:srgbClr val="FED1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9351F-9BD4-46E4-AF11-DBBBCAC1AD26}"/>
              </a:ext>
            </a:extLst>
          </p:cNvPr>
          <p:cNvSpPr txBox="1"/>
          <p:nvPr/>
        </p:nvSpPr>
        <p:spPr>
          <a:xfrm>
            <a:off x="6478468" y="1701766"/>
            <a:ext cx="195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ED140"/>
                </a:solidFill>
              </a:rPr>
              <a:t>Back-end</a:t>
            </a:r>
            <a:endParaRPr lang="ko-KR" altLang="en-US" sz="2800" b="1" dirty="0">
              <a:solidFill>
                <a:srgbClr val="FED14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0DD7C-0BEF-403A-997F-A5B80CDB5EEF}"/>
              </a:ext>
            </a:extLst>
          </p:cNvPr>
          <p:cNvSpPr txBox="1"/>
          <p:nvPr/>
        </p:nvSpPr>
        <p:spPr>
          <a:xfrm>
            <a:off x="6478468" y="2556074"/>
            <a:ext cx="25939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rgbClr val="DDDDDD"/>
                </a:solidFill>
              </a:rPr>
              <a:t>Python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rgbClr val="DDDDD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rgbClr val="DDDDDD"/>
                </a:solidFill>
              </a:rPr>
              <a:t>Django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rgbClr val="DDDDD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rgbClr val="DDDDDD"/>
                </a:solidFill>
              </a:rPr>
              <a:t>DRF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rgbClr val="DDDDD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rgbClr val="DDDDDD"/>
                </a:solidFill>
              </a:rPr>
              <a:t>PostgreSQL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rgbClr val="DDDDD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err="1">
                <a:solidFill>
                  <a:srgbClr val="DDDDDD"/>
                </a:solidFill>
              </a:rPr>
              <a:t>Github</a:t>
            </a:r>
            <a:endParaRPr lang="en-US" altLang="ko-KR" sz="2000" dirty="0">
              <a:solidFill>
                <a:srgbClr val="DDDDDD"/>
              </a:solidFill>
            </a:endParaRPr>
          </a:p>
          <a:p>
            <a:endParaRPr lang="en-US" altLang="ko-KR" sz="2000" dirty="0">
              <a:solidFill>
                <a:srgbClr val="DDDDD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rgbClr val="DDDDDD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2F41D-3C35-424A-8C8A-0769BB27BF2B}"/>
              </a:ext>
            </a:extLst>
          </p:cNvPr>
          <p:cNvSpPr txBox="1"/>
          <p:nvPr/>
        </p:nvSpPr>
        <p:spPr>
          <a:xfrm>
            <a:off x="1431607" y="2532191"/>
            <a:ext cx="25939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rgbClr val="DDDDDD"/>
                </a:solidFill>
              </a:rPr>
              <a:t>HTML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rgbClr val="DDDDD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err="1">
                <a:solidFill>
                  <a:srgbClr val="DDDDDD"/>
                </a:solidFill>
              </a:rPr>
              <a:t>Css</a:t>
            </a:r>
            <a:endParaRPr lang="en-US" altLang="ko-KR" sz="2000" dirty="0">
              <a:solidFill>
                <a:srgbClr val="DDDDD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rgbClr val="DDDDD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err="1">
                <a:solidFill>
                  <a:srgbClr val="DDDDDD"/>
                </a:solidFill>
              </a:rPr>
              <a:t>Javascript</a:t>
            </a:r>
            <a:endParaRPr lang="en-US" altLang="ko-KR" sz="2000" dirty="0">
              <a:solidFill>
                <a:srgbClr val="DDDDD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rgbClr val="DDDDD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err="1">
                <a:solidFill>
                  <a:srgbClr val="DDDDDD"/>
                </a:solidFill>
              </a:rPr>
              <a:t>Jquery</a:t>
            </a:r>
            <a:endParaRPr lang="en-US" altLang="ko-KR" sz="2000" dirty="0">
              <a:solidFill>
                <a:srgbClr val="DDDDDD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rgbClr val="DDDDD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err="1">
                <a:solidFill>
                  <a:srgbClr val="DDDDDD"/>
                </a:solidFill>
              </a:rPr>
              <a:t>Bootstarp</a:t>
            </a:r>
            <a:endParaRPr lang="en-US" altLang="ko-KR" sz="2000" dirty="0">
              <a:solidFill>
                <a:srgbClr val="DDDDDD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sz="2000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3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FED73-1979-402F-A5D4-FA5206E8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8580"/>
            <a:ext cx="12192000" cy="802432"/>
          </a:xfrm>
        </p:spPr>
        <p:txBody>
          <a:bodyPr>
            <a:noAutofit/>
          </a:bodyPr>
          <a:lstStyle/>
          <a:p>
            <a:pPr algn="l"/>
            <a:r>
              <a:rPr lang="ko-KR" altLang="en-US" sz="4800" dirty="0">
                <a:solidFill>
                  <a:srgbClr val="3870A1"/>
                </a:solidFill>
              </a:rPr>
              <a:t> 데이터 구조 </a:t>
            </a:r>
            <a:r>
              <a:rPr lang="en-US" altLang="ko-KR" sz="4800" dirty="0">
                <a:solidFill>
                  <a:srgbClr val="3870A1"/>
                </a:solidFill>
              </a:rPr>
              <a:t>(ERD)</a:t>
            </a:r>
            <a:endParaRPr lang="ko-KR" altLang="en-US" sz="4800" dirty="0">
              <a:solidFill>
                <a:srgbClr val="3870A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C1928B-F778-4397-BDBB-DE39B0497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42" y="1312949"/>
            <a:ext cx="67437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2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FED73-1979-402F-A5D4-FA5206E8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8580"/>
            <a:ext cx="12192000" cy="802432"/>
          </a:xfrm>
        </p:spPr>
        <p:txBody>
          <a:bodyPr>
            <a:noAutofit/>
          </a:bodyPr>
          <a:lstStyle/>
          <a:p>
            <a:pPr algn="l"/>
            <a:r>
              <a:rPr lang="ko-KR" altLang="en-US" sz="4800" dirty="0">
                <a:solidFill>
                  <a:srgbClr val="3870A1"/>
                </a:solidFill>
              </a:rPr>
              <a:t> 웹 </a:t>
            </a:r>
            <a:r>
              <a:rPr lang="en-US" altLang="ko-KR" sz="4800" dirty="0">
                <a:solidFill>
                  <a:srgbClr val="3870A1"/>
                </a:solidFill>
              </a:rPr>
              <a:t>UI</a:t>
            </a:r>
            <a:endParaRPr lang="ko-KR" altLang="en-US" sz="4800" dirty="0">
              <a:solidFill>
                <a:srgbClr val="3870A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68DC35-8447-4CD0-8E66-00088F62E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20" y="781414"/>
            <a:ext cx="4364907" cy="577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FED73-1979-402F-A5D4-FA5206E8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8580"/>
            <a:ext cx="12192000" cy="802432"/>
          </a:xfrm>
        </p:spPr>
        <p:txBody>
          <a:bodyPr>
            <a:noAutofit/>
          </a:bodyPr>
          <a:lstStyle/>
          <a:p>
            <a:pPr algn="l"/>
            <a:r>
              <a:rPr lang="ko-KR" altLang="en-US" sz="4800" dirty="0">
                <a:solidFill>
                  <a:srgbClr val="3870A1"/>
                </a:solidFill>
              </a:rPr>
              <a:t> 구글 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6B4855-084F-4860-A58B-7839F2E58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24" y="1101012"/>
            <a:ext cx="6749951" cy="5699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091C87-F1C7-4389-83DA-30415C683724}"/>
              </a:ext>
            </a:extLst>
          </p:cNvPr>
          <p:cNvSpPr txBox="1"/>
          <p:nvPr/>
        </p:nvSpPr>
        <p:spPr>
          <a:xfrm>
            <a:off x="6096000" y="515130"/>
            <a:ext cx="467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u="sng" dirty="0">
                <a:solidFill>
                  <a:srgbClr val="DDDDDD"/>
                </a:solidFill>
              </a:rPr>
              <a:t>PDF</a:t>
            </a:r>
            <a:r>
              <a:rPr lang="ko-KR" altLang="en-US" i="1" u="sng" dirty="0">
                <a:solidFill>
                  <a:srgbClr val="DDDDDD"/>
                </a:solidFill>
              </a:rPr>
              <a:t>에선 해당 </a:t>
            </a:r>
            <a:r>
              <a:rPr lang="en-US" altLang="ko-KR" i="1" u="sng" dirty="0">
                <a:solidFill>
                  <a:srgbClr val="DDDDDD"/>
                </a:solidFill>
              </a:rPr>
              <a:t>gif</a:t>
            </a:r>
            <a:r>
              <a:rPr lang="ko-KR" altLang="en-US" i="1" u="sng" dirty="0">
                <a:solidFill>
                  <a:srgbClr val="DDDDDD"/>
                </a:solidFill>
              </a:rPr>
              <a:t>가 움직이지 않습니다</a:t>
            </a:r>
            <a:r>
              <a:rPr lang="en-US" altLang="ko-KR" i="1" u="sng" dirty="0">
                <a:solidFill>
                  <a:srgbClr val="DDDDDD"/>
                </a:solidFill>
              </a:rPr>
              <a:t>.</a:t>
            </a:r>
            <a:endParaRPr lang="ko-KR" altLang="en-US" i="1" u="sng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23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FED73-1979-402F-A5D4-FA5206E8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8580"/>
            <a:ext cx="12192000" cy="802432"/>
          </a:xfrm>
        </p:spPr>
        <p:txBody>
          <a:bodyPr>
            <a:noAutofit/>
          </a:bodyPr>
          <a:lstStyle/>
          <a:p>
            <a:pPr algn="l"/>
            <a:r>
              <a:rPr lang="ko-KR" altLang="en-US" sz="4800" dirty="0">
                <a:solidFill>
                  <a:srgbClr val="3870A1"/>
                </a:solidFill>
              </a:rPr>
              <a:t> 구글 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2BBA8-62C8-40B1-AB1A-84413283F0FE}"/>
              </a:ext>
            </a:extLst>
          </p:cNvPr>
          <p:cNvSpPr txBox="1"/>
          <p:nvPr/>
        </p:nvSpPr>
        <p:spPr>
          <a:xfrm>
            <a:off x="525511" y="1248761"/>
            <a:ext cx="195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ED140"/>
                </a:solidFill>
              </a:rPr>
              <a:t>HOW ?</a:t>
            </a:r>
            <a:endParaRPr lang="ko-KR" altLang="en-US" sz="2800" b="1" dirty="0">
              <a:solidFill>
                <a:srgbClr val="FED1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D8840B-2BE0-4C9C-983E-9382384CDD44}"/>
              </a:ext>
            </a:extLst>
          </p:cNvPr>
          <p:cNvSpPr txBox="1"/>
          <p:nvPr/>
        </p:nvSpPr>
        <p:spPr>
          <a:xfrm>
            <a:off x="811763" y="1995013"/>
            <a:ext cx="4532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DDDDDD"/>
                </a:solidFill>
              </a:rPr>
              <a:t>allauth</a:t>
            </a:r>
            <a:r>
              <a:rPr lang="en-US" altLang="ko-KR" dirty="0">
                <a:solidFill>
                  <a:srgbClr val="DDDDDD"/>
                </a:solidFill>
              </a:rPr>
              <a:t> </a:t>
            </a:r>
            <a:r>
              <a:rPr lang="ko-KR" altLang="en-US" dirty="0">
                <a:solidFill>
                  <a:srgbClr val="DDDDDD"/>
                </a:solidFill>
              </a:rPr>
              <a:t>라이브러리로 구글 로그인 구현</a:t>
            </a:r>
            <a:endParaRPr lang="en-US" altLang="ko-KR" dirty="0">
              <a:solidFill>
                <a:srgbClr val="DDDDD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DDDDDD"/>
                </a:solidFill>
              </a:rPr>
              <a:t>장고 </a:t>
            </a:r>
            <a:r>
              <a:rPr lang="en-US" altLang="ko-KR" dirty="0">
                <a:solidFill>
                  <a:srgbClr val="DDDDDD"/>
                </a:solidFill>
              </a:rPr>
              <a:t>User </a:t>
            </a:r>
            <a:r>
              <a:rPr lang="ko-KR" altLang="en-US" dirty="0">
                <a:solidFill>
                  <a:srgbClr val="DDDDDD"/>
                </a:solidFill>
              </a:rPr>
              <a:t>모델 커스텀</a:t>
            </a:r>
            <a:endParaRPr lang="en-US" altLang="ko-KR" dirty="0">
              <a:solidFill>
                <a:srgbClr val="DDDDDD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DDDDDD"/>
                </a:solidFill>
              </a:rPr>
              <a:t>allauth</a:t>
            </a:r>
            <a:r>
              <a:rPr lang="en-US" altLang="ko-KR" dirty="0">
                <a:solidFill>
                  <a:srgbClr val="DDDDDD"/>
                </a:solidFill>
              </a:rPr>
              <a:t> </a:t>
            </a:r>
            <a:r>
              <a:rPr lang="ko-KR" altLang="en-US" dirty="0">
                <a:solidFill>
                  <a:srgbClr val="DDDDDD"/>
                </a:solidFill>
              </a:rPr>
              <a:t>로그인 로직 커스텀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A9B7D-C986-4BCA-915D-B9DEFB489072}"/>
              </a:ext>
            </a:extLst>
          </p:cNvPr>
          <p:cNvSpPr txBox="1"/>
          <p:nvPr/>
        </p:nvSpPr>
        <p:spPr>
          <a:xfrm>
            <a:off x="525511" y="3400168"/>
            <a:ext cx="195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ED140"/>
                </a:solidFill>
              </a:rPr>
              <a:t>Issue</a:t>
            </a:r>
            <a:endParaRPr lang="ko-KR" altLang="en-US" sz="2800" b="1" dirty="0">
              <a:solidFill>
                <a:srgbClr val="FED1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65309-B3ED-4AD3-8D35-6C83F7E5E285}"/>
              </a:ext>
            </a:extLst>
          </p:cNvPr>
          <p:cNvSpPr txBox="1"/>
          <p:nvPr/>
        </p:nvSpPr>
        <p:spPr>
          <a:xfrm>
            <a:off x="811763" y="3911794"/>
            <a:ext cx="995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DDDDD"/>
                </a:solidFill>
              </a:rPr>
              <a:t>장고 </a:t>
            </a:r>
            <a:r>
              <a:rPr lang="en-US" altLang="ko-KR" dirty="0" err="1">
                <a:solidFill>
                  <a:srgbClr val="DDDDDD"/>
                </a:solidFill>
              </a:rPr>
              <a:t>allauth</a:t>
            </a:r>
            <a:r>
              <a:rPr lang="ko-KR" altLang="en-US" dirty="0">
                <a:solidFill>
                  <a:srgbClr val="DDDDDD"/>
                </a:solidFill>
              </a:rPr>
              <a:t>를 통해 구글 계정으로 로그인 할 경우 유저 모델의 </a:t>
            </a:r>
            <a:r>
              <a:rPr lang="en-US" altLang="ko-KR" dirty="0">
                <a:solidFill>
                  <a:srgbClr val="DDDDDD"/>
                </a:solidFill>
              </a:rPr>
              <a:t>username</a:t>
            </a:r>
            <a:r>
              <a:rPr lang="ko-KR" altLang="en-US" dirty="0">
                <a:solidFill>
                  <a:srgbClr val="DDDDDD"/>
                </a:solidFill>
              </a:rPr>
              <a:t>이 </a:t>
            </a:r>
            <a:r>
              <a:rPr lang="en-US" altLang="ko-KR" dirty="0">
                <a:solidFill>
                  <a:srgbClr val="DDDDDD"/>
                </a:solidFill>
              </a:rPr>
              <a:t>‘user’</a:t>
            </a:r>
            <a:r>
              <a:rPr lang="ko-KR" altLang="en-US" dirty="0">
                <a:solidFill>
                  <a:srgbClr val="DDDDDD"/>
                </a:solidFill>
              </a:rPr>
              <a:t>로 저장된다</a:t>
            </a:r>
            <a:r>
              <a:rPr lang="en-US" altLang="ko-KR" dirty="0">
                <a:solidFill>
                  <a:srgbClr val="DDDDDD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DDDDDD"/>
                </a:solidFill>
              </a:rPr>
              <a:t>그러므로 </a:t>
            </a:r>
            <a:r>
              <a:rPr lang="en-US" altLang="ko-KR" dirty="0">
                <a:solidFill>
                  <a:srgbClr val="DDDDDD"/>
                </a:solidFill>
              </a:rPr>
              <a:t>username</a:t>
            </a:r>
            <a:r>
              <a:rPr lang="ko-KR" altLang="en-US" dirty="0">
                <a:solidFill>
                  <a:srgbClr val="DDDDDD"/>
                </a:solidFill>
              </a:rPr>
              <a:t>으론 </a:t>
            </a:r>
            <a:r>
              <a:rPr lang="en-US" altLang="ko-KR" dirty="0">
                <a:solidFill>
                  <a:srgbClr val="DDDDDD"/>
                </a:solidFill>
              </a:rPr>
              <a:t>user</a:t>
            </a:r>
            <a:r>
              <a:rPr lang="ko-KR" altLang="en-US" dirty="0">
                <a:solidFill>
                  <a:srgbClr val="DDDDDD"/>
                </a:solidFill>
              </a:rPr>
              <a:t>를 식별하기 어려우며</a:t>
            </a:r>
            <a:r>
              <a:rPr lang="en-US" altLang="ko-KR" dirty="0">
                <a:solidFill>
                  <a:srgbClr val="DDDDDD"/>
                </a:solidFill>
              </a:rPr>
              <a:t>, email</a:t>
            </a:r>
            <a:r>
              <a:rPr lang="ko-KR" altLang="en-US" dirty="0">
                <a:solidFill>
                  <a:srgbClr val="DDDDDD"/>
                </a:solidFill>
              </a:rPr>
              <a:t>도 사용하고 싶지 않았다</a:t>
            </a:r>
            <a:r>
              <a:rPr lang="en-US" altLang="ko-KR" dirty="0">
                <a:solidFill>
                  <a:srgbClr val="DDDDDD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81477-87A1-4E42-86DC-47661CD84258}"/>
              </a:ext>
            </a:extLst>
          </p:cNvPr>
          <p:cNvSpPr txBox="1"/>
          <p:nvPr/>
        </p:nvSpPr>
        <p:spPr>
          <a:xfrm>
            <a:off x="811763" y="5092363"/>
            <a:ext cx="9448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DDDDD"/>
                </a:solidFill>
              </a:rPr>
              <a:t>Profile </a:t>
            </a:r>
            <a:r>
              <a:rPr lang="ko-KR" altLang="en-US" dirty="0">
                <a:solidFill>
                  <a:srgbClr val="DDDDDD"/>
                </a:solidFill>
              </a:rPr>
              <a:t>모델을 별도로 만들어 </a:t>
            </a:r>
            <a:r>
              <a:rPr lang="en-US" altLang="ko-KR" dirty="0">
                <a:solidFill>
                  <a:srgbClr val="DDDDDD"/>
                </a:solidFill>
              </a:rPr>
              <a:t>user</a:t>
            </a:r>
            <a:r>
              <a:rPr lang="ko-KR" altLang="en-US" dirty="0">
                <a:solidFill>
                  <a:srgbClr val="DDDDDD"/>
                </a:solidFill>
              </a:rPr>
              <a:t>를 </a:t>
            </a:r>
            <a:r>
              <a:rPr lang="en-US" altLang="ko-KR" dirty="0" err="1">
                <a:solidFill>
                  <a:srgbClr val="DDDDDD"/>
                </a:solidFill>
              </a:rPr>
              <a:t>OneToOneField</a:t>
            </a:r>
            <a:r>
              <a:rPr lang="ko-KR" altLang="en-US" dirty="0">
                <a:solidFill>
                  <a:srgbClr val="DDDDDD"/>
                </a:solidFill>
              </a:rPr>
              <a:t>로 </a:t>
            </a:r>
            <a:r>
              <a:rPr lang="en-US" altLang="ko-KR" dirty="0">
                <a:solidFill>
                  <a:srgbClr val="DDDDDD"/>
                </a:solidFill>
              </a:rPr>
              <a:t>1:1 </a:t>
            </a:r>
            <a:r>
              <a:rPr lang="ko-KR" altLang="en-US" dirty="0">
                <a:solidFill>
                  <a:srgbClr val="DDDDDD"/>
                </a:solidFill>
              </a:rPr>
              <a:t>관계를 설정해준다</a:t>
            </a:r>
            <a:r>
              <a:rPr lang="en-US" altLang="ko-KR" dirty="0">
                <a:solidFill>
                  <a:srgbClr val="DDDDDD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DDDDDD"/>
                </a:solidFill>
              </a:rPr>
              <a:t>이후 </a:t>
            </a:r>
            <a:r>
              <a:rPr lang="en-US" altLang="ko-KR" dirty="0">
                <a:solidFill>
                  <a:srgbClr val="DDDDDD"/>
                </a:solidFill>
              </a:rPr>
              <a:t>memo</a:t>
            </a:r>
            <a:r>
              <a:rPr lang="ko-KR" altLang="en-US" dirty="0">
                <a:solidFill>
                  <a:srgbClr val="DDDDDD"/>
                </a:solidFill>
              </a:rPr>
              <a:t>를 조회할 때는 닉네임을 이용하여 유저를 식별 하도록 한다</a:t>
            </a:r>
            <a:r>
              <a:rPr lang="en-US" altLang="ko-KR" dirty="0">
                <a:solidFill>
                  <a:srgbClr val="DDDDDD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F93F1-5818-4968-9990-D38C6C18DB25}"/>
              </a:ext>
            </a:extLst>
          </p:cNvPr>
          <p:cNvSpPr txBox="1"/>
          <p:nvPr/>
        </p:nvSpPr>
        <p:spPr>
          <a:xfrm>
            <a:off x="525511" y="4594357"/>
            <a:ext cx="195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ED140"/>
                </a:solidFill>
              </a:rPr>
              <a:t>Solution</a:t>
            </a:r>
            <a:endParaRPr lang="ko-KR" altLang="en-US" sz="2800" b="1" dirty="0">
              <a:solidFill>
                <a:srgbClr val="FED1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4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FED73-1979-402F-A5D4-FA5206E8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8580"/>
            <a:ext cx="12192000" cy="802432"/>
          </a:xfrm>
        </p:spPr>
        <p:txBody>
          <a:bodyPr>
            <a:noAutofit/>
          </a:bodyPr>
          <a:lstStyle/>
          <a:p>
            <a:pPr algn="l"/>
            <a:r>
              <a:rPr lang="ko-KR" altLang="en-US" sz="4800" dirty="0">
                <a:solidFill>
                  <a:srgbClr val="3870A1"/>
                </a:solidFill>
              </a:rPr>
              <a:t> 구글 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2BBA8-62C8-40B1-AB1A-84413283F0FE}"/>
              </a:ext>
            </a:extLst>
          </p:cNvPr>
          <p:cNvSpPr txBox="1"/>
          <p:nvPr/>
        </p:nvSpPr>
        <p:spPr>
          <a:xfrm>
            <a:off x="525510" y="1248761"/>
            <a:ext cx="3859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ED140"/>
                </a:solidFill>
              </a:rPr>
              <a:t>allauth</a:t>
            </a:r>
            <a:r>
              <a:rPr lang="en-US" altLang="ko-KR" sz="2800" b="1" dirty="0">
                <a:solidFill>
                  <a:srgbClr val="FED140"/>
                </a:solidFill>
              </a:rPr>
              <a:t> </a:t>
            </a:r>
            <a:r>
              <a:rPr lang="ko-KR" altLang="en-US" sz="2800" b="1" dirty="0">
                <a:solidFill>
                  <a:srgbClr val="FED140"/>
                </a:solidFill>
              </a:rPr>
              <a:t>커스텀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D8840B-2BE0-4C9C-983E-9382384CDD44}"/>
              </a:ext>
            </a:extLst>
          </p:cNvPr>
          <p:cNvSpPr txBox="1"/>
          <p:nvPr/>
        </p:nvSpPr>
        <p:spPr>
          <a:xfrm>
            <a:off x="811763" y="1995013"/>
            <a:ext cx="87001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DDDDDD"/>
                </a:solidFill>
              </a:rPr>
              <a:t>allauth</a:t>
            </a:r>
            <a:r>
              <a:rPr lang="ko-KR" altLang="en-US" dirty="0">
                <a:solidFill>
                  <a:srgbClr val="DDDDDD"/>
                </a:solidFill>
              </a:rPr>
              <a:t>의 기본 </a:t>
            </a:r>
            <a:r>
              <a:rPr lang="en-US" altLang="ko-KR" dirty="0">
                <a:solidFill>
                  <a:srgbClr val="DDDDDD"/>
                </a:solidFill>
              </a:rPr>
              <a:t>template</a:t>
            </a:r>
            <a:r>
              <a:rPr lang="ko-KR" altLang="en-US" dirty="0">
                <a:solidFill>
                  <a:srgbClr val="DDDDDD"/>
                </a:solidFill>
              </a:rPr>
              <a:t>의 디자인이 쓸 수 없는 정도로 좋지 못하다</a:t>
            </a:r>
            <a:r>
              <a:rPr lang="en-US" altLang="ko-KR" dirty="0">
                <a:solidFill>
                  <a:srgbClr val="DDDDDD"/>
                </a:solidFill>
              </a:rPr>
              <a:t>.</a:t>
            </a:r>
          </a:p>
          <a:p>
            <a:endParaRPr lang="en-US" altLang="ko-KR" dirty="0">
              <a:solidFill>
                <a:srgbClr val="DDDDDD"/>
              </a:solidFill>
            </a:endParaRPr>
          </a:p>
          <a:p>
            <a:r>
              <a:rPr lang="en-US" altLang="ko-KR" dirty="0">
                <a:solidFill>
                  <a:srgbClr val="DDDDDD"/>
                </a:solidFill>
              </a:rPr>
              <a:t> -&gt; Django</a:t>
            </a:r>
            <a:r>
              <a:rPr lang="ko-KR" altLang="en-US" dirty="0">
                <a:solidFill>
                  <a:srgbClr val="DDDDDD"/>
                </a:solidFill>
              </a:rPr>
              <a:t>에서 렌더링할 때에 </a:t>
            </a:r>
            <a:r>
              <a:rPr lang="en-US" altLang="ko-KR" dirty="0">
                <a:solidFill>
                  <a:srgbClr val="DDDDDD"/>
                </a:solidFill>
              </a:rPr>
              <a:t>template</a:t>
            </a:r>
            <a:r>
              <a:rPr lang="ko-KR" altLang="en-US" dirty="0">
                <a:solidFill>
                  <a:srgbClr val="DDDDDD"/>
                </a:solidFill>
              </a:rPr>
              <a:t>을 찾는 원리를 이용하여 </a:t>
            </a:r>
            <a:r>
              <a:rPr lang="en-US" altLang="ko-KR" dirty="0">
                <a:solidFill>
                  <a:srgbClr val="DDDDDD"/>
                </a:solidFill>
              </a:rPr>
              <a:t>template </a:t>
            </a:r>
            <a:r>
              <a:rPr lang="ko-KR" altLang="en-US" dirty="0">
                <a:solidFill>
                  <a:srgbClr val="DDDDDD"/>
                </a:solidFill>
              </a:rPr>
              <a:t>커스텀</a:t>
            </a:r>
            <a:endParaRPr lang="en-US" altLang="ko-KR" dirty="0">
              <a:solidFill>
                <a:srgbClr val="DDDDDD"/>
              </a:solidFill>
            </a:endParaRPr>
          </a:p>
          <a:p>
            <a:endParaRPr lang="en-US" altLang="ko-KR" dirty="0">
              <a:solidFill>
                <a:srgbClr val="DDDDDD"/>
              </a:solidFill>
            </a:endParaRPr>
          </a:p>
          <a:p>
            <a:r>
              <a:rPr lang="en-US" altLang="ko-KR" dirty="0" err="1">
                <a:solidFill>
                  <a:srgbClr val="DDDDDD"/>
                </a:solidFill>
              </a:rPr>
              <a:t>allauth</a:t>
            </a:r>
            <a:r>
              <a:rPr lang="ko-KR" altLang="en-US" dirty="0">
                <a:solidFill>
                  <a:srgbClr val="DDDDDD"/>
                </a:solidFill>
              </a:rPr>
              <a:t>의 소셜 로그인 과정이 너무 번거롭다</a:t>
            </a:r>
            <a:r>
              <a:rPr lang="en-US" altLang="ko-KR" dirty="0">
                <a:solidFill>
                  <a:srgbClr val="DDDDDD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DDDDDD"/>
                </a:solidFill>
              </a:rPr>
              <a:t>버튼만 누르면 구글 로그인 </a:t>
            </a:r>
            <a:r>
              <a:rPr lang="en-US" altLang="ko-KR" dirty="0">
                <a:solidFill>
                  <a:srgbClr val="DDDDDD"/>
                </a:solidFill>
              </a:rPr>
              <a:t>page</a:t>
            </a:r>
            <a:r>
              <a:rPr lang="ko-KR" altLang="en-US" dirty="0">
                <a:solidFill>
                  <a:srgbClr val="DDDDDD"/>
                </a:solidFill>
              </a:rPr>
              <a:t>로 넘어가도록 설정하고 싶다</a:t>
            </a:r>
            <a:r>
              <a:rPr lang="en-US" altLang="ko-KR" dirty="0">
                <a:solidFill>
                  <a:srgbClr val="DDDDDD"/>
                </a:solidFill>
              </a:rPr>
              <a:t>.</a:t>
            </a:r>
          </a:p>
          <a:p>
            <a:endParaRPr lang="en-US" altLang="ko-KR" dirty="0">
              <a:solidFill>
                <a:srgbClr val="DDDDDD"/>
              </a:solidFill>
            </a:endParaRPr>
          </a:p>
          <a:p>
            <a:r>
              <a:rPr lang="en-US" altLang="ko-KR" dirty="0">
                <a:solidFill>
                  <a:srgbClr val="DDDDDD"/>
                </a:solidFill>
              </a:rPr>
              <a:t> -&gt; </a:t>
            </a:r>
            <a:r>
              <a:rPr lang="en-US" altLang="ko-KR" dirty="0" err="1">
                <a:solidFill>
                  <a:srgbClr val="DDDDDD"/>
                </a:solidFill>
              </a:rPr>
              <a:t>allauth</a:t>
            </a:r>
            <a:r>
              <a:rPr lang="ko-KR" altLang="en-US" dirty="0">
                <a:solidFill>
                  <a:srgbClr val="DDDDDD"/>
                </a:solidFill>
              </a:rPr>
              <a:t>의 구글 로그인 </a:t>
            </a:r>
            <a:r>
              <a:rPr lang="en-US" altLang="ko-KR" dirty="0">
                <a:solidFill>
                  <a:srgbClr val="DDDDDD"/>
                </a:solidFill>
              </a:rPr>
              <a:t>form</a:t>
            </a:r>
            <a:r>
              <a:rPr lang="ko-KR" altLang="en-US" dirty="0">
                <a:solidFill>
                  <a:srgbClr val="DDDDDD"/>
                </a:solidFill>
              </a:rPr>
              <a:t>을 만드는 </a:t>
            </a:r>
            <a:r>
              <a:rPr lang="en-US" altLang="ko-KR" dirty="0">
                <a:solidFill>
                  <a:srgbClr val="DDDDDD"/>
                </a:solidFill>
              </a:rPr>
              <a:t>view</a:t>
            </a:r>
            <a:r>
              <a:rPr lang="ko-KR" altLang="en-US" dirty="0">
                <a:solidFill>
                  <a:srgbClr val="DDDDDD"/>
                </a:solidFill>
              </a:rPr>
              <a:t>를 찾아서 사용</a:t>
            </a:r>
            <a:endParaRPr lang="en-US" altLang="ko-KR" dirty="0">
              <a:solidFill>
                <a:srgbClr val="DDDDDD"/>
              </a:solidFill>
            </a:endParaRPr>
          </a:p>
          <a:p>
            <a:endParaRPr lang="en-US" altLang="ko-KR" dirty="0">
              <a:solidFill>
                <a:srgbClr val="DDDDDD"/>
              </a:solidFill>
            </a:endParaRPr>
          </a:p>
          <a:p>
            <a:endParaRPr lang="en-US" altLang="ko-KR" dirty="0">
              <a:solidFill>
                <a:srgbClr val="DDDDDD"/>
              </a:solidFill>
            </a:endParaRPr>
          </a:p>
          <a:p>
            <a:r>
              <a:rPr lang="ko-KR" altLang="en-US" dirty="0">
                <a:solidFill>
                  <a:srgbClr val="DDDDDD"/>
                </a:solidFill>
              </a:rPr>
              <a:t>관련 정리 글 </a:t>
            </a:r>
            <a:r>
              <a:rPr lang="en-US" altLang="ko-KR" dirty="0">
                <a:solidFill>
                  <a:srgbClr val="DDDDDD"/>
                </a:solidFill>
              </a:rPr>
              <a:t>: https://junghogit.github.io/django/django-allauth-custom/</a:t>
            </a:r>
          </a:p>
        </p:txBody>
      </p:sp>
    </p:spTree>
    <p:extLst>
      <p:ext uri="{BB962C8B-B14F-4D97-AF65-F5344CB8AC3E}">
        <p14:creationId xmlns:p14="http://schemas.microsoft.com/office/powerpoint/2010/main" val="88931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FED73-1979-402F-A5D4-FA5206E8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8580"/>
            <a:ext cx="12192000" cy="802432"/>
          </a:xfrm>
        </p:spPr>
        <p:txBody>
          <a:bodyPr>
            <a:noAutofit/>
          </a:bodyPr>
          <a:lstStyle/>
          <a:p>
            <a:pPr algn="l"/>
            <a:r>
              <a:rPr lang="ko-KR" altLang="en-US" sz="4800" dirty="0">
                <a:solidFill>
                  <a:srgbClr val="3870A1"/>
                </a:solidFill>
              </a:rPr>
              <a:t> 구글 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2BBA8-62C8-40B1-AB1A-84413283F0FE}"/>
              </a:ext>
            </a:extLst>
          </p:cNvPr>
          <p:cNvSpPr txBox="1"/>
          <p:nvPr/>
        </p:nvSpPr>
        <p:spPr>
          <a:xfrm>
            <a:off x="525510" y="1248761"/>
            <a:ext cx="3859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ED140"/>
                </a:solidFill>
              </a:rPr>
              <a:t>닉네임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D8840B-2BE0-4C9C-983E-9382384CDD44}"/>
              </a:ext>
            </a:extLst>
          </p:cNvPr>
          <p:cNvSpPr txBox="1"/>
          <p:nvPr/>
        </p:nvSpPr>
        <p:spPr>
          <a:xfrm>
            <a:off x="746449" y="1919730"/>
            <a:ext cx="773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DDDDD"/>
                </a:solidFill>
              </a:rPr>
              <a:t>구글 로그인에 성공 했을 경우 </a:t>
            </a:r>
            <a:r>
              <a:rPr lang="en-US" altLang="ko-KR" dirty="0">
                <a:solidFill>
                  <a:srgbClr val="DDDDDD"/>
                </a:solidFill>
              </a:rPr>
              <a:t>1:1 </a:t>
            </a:r>
            <a:r>
              <a:rPr lang="ko-KR" altLang="en-US" dirty="0">
                <a:solidFill>
                  <a:srgbClr val="DDDDDD"/>
                </a:solidFill>
              </a:rPr>
              <a:t>관계인 </a:t>
            </a:r>
            <a:r>
              <a:rPr lang="en-US" altLang="ko-KR" dirty="0">
                <a:solidFill>
                  <a:srgbClr val="DDDDDD"/>
                </a:solidFill>
              </a:rPr>
              <a:t>Profile </a:t>
            </a:r>
            <a:r>
              <a:rPr lang="ko-KR" altLang="en-US" dirty="0">
                <a:solidFill>
                  <a:srgbClr val="DDDDDD"/>
                </a:solidFill>
              </a:rPr>
              <a:t>모델을 생성하도록 설계</a:t>
            </a:r>
            <a:endParaRPr lang="en-US" altLang="ko-KR" dirty="0">
              <a:solidFill>
                <a:srgbClr val="DDDDDD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3E2254-EAC5-44BC-88AC-356ECE670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32" y="2465489"/>
            <a:ext cx="3781425" cy="1619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2ACE7E-6BE4-4940-9158-AB1BEC037B33}"/>
              </a:ext>
            </a:extLst>
          </p:cNvPr>
          <p:cNvSpPr txBox="1"/>
          <p:nvPr/>
        </p:nvSpPr>
        <p:spPr>
          <a:xfrm>
            <a:off x="746449" y="4348896"/>
            <a:ext cx="92365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>
                <a:solidFill>
                  <a:srgbClr val="DDDDDD"/>
                </a:solidFill>
              </a:rPr>
              <a:t>login_required</a:t>
            </a:r>
            <a:r>
              <a:rPr lang="en-US" altLang="ko-KR" dirty="0">
                <a:solidFill>
                  <a:srgbClr val="DDDDDD"/>
                </a:solidFill>
              </a:rPr>
              <a:t> </a:t>
            </a:r>
            <a:r>
              <a:rPr lang="ko-KR" altLang="en-US" dirty="0" err="1">
                <a:solidFill>
                  <a:srgbClr val="DDDDDD"/>
                </a:solidFill>
              </a:rPr>
              <a:t>데코레이터로</a:t>
            </a:r>
            <a:r>
              <a:rPr lang="ko-KR" altLang="en-US" dirty="0">
                <a:solidFill>
                  <a:srgbClr val="DDDDDD"/>
                </a:solidFill>
              </a:rPr>
              <a:t> 로그인하지 않았을 경우 구글 로그인 페이지로 </a:t>
            </a:r>
            <a:r>
              <a:rPr lang="en-US" altLang="ko-KR" dirty="0">
                <a:solidFill>
                  <a:srgbClr val="DDDDDD"/>
                </a:solidFill>
              </a:rPr>
              <a:t>redirect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DDDDDD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DDDDDD"/>
                </a:solidFill>
              </a:rPr>
              <a:t>로그인 된 상태라면 </a:t>
            </a:r>
            <a:r>
              <a:rPr lang="en-US" altLang="ko-KR" dirty="0">
                <a:solidFill>
                  <a:srgbClr val="DDDDDD"/>
                </a:solidFill>
              </a:rPr>
              <a:t>request</a:t>
            </a:r>
            <a:r>
              <a:rPr lang="ko-KR" altLang="en-US" dirty="0">
                <a:solidFill>
                  <a:srgbClr val="DDDDDD"/>
                </a:solidFill>
              </a:rPr>
              <a:t>의 </a:t>
            </a:r>
            <a:r>
              <a:rPr lang="en-US" altLang="ko-KR" dirty="0">
                <a:solidFill>
                  <a:srgbClr val="DDDDDD"/>
                </a:solidFill>
              </a:rPr>
              <a:t>user </a:t>
            </a:r>
            <a:r>
              <a:rPr lang="ko-KR" altLang="en-US" dirty="0">
                <a:solidFill>
                  <a:srgbClr val="DDDDDD"/>
                </a:solidFill>
              </a:rPr>
              <a:t>정보를 이용하여 </a:t>
            </a:r>
            <a:r>
              <a:rPr lang="en-US" altLang="ko-KR" dirty="0">
                <a:solidFill>
                  <a:srgbClr val="DDDDDD"/>
                </a:solidFill>
              </a:rPr>
              <a:t>Profile </a:t>
            </a:r>
            <a:r>
              <a:rPr lang="ko-KR" altLang="en-US" dirty="0">
                <a:solidFill>
                  <a:srgbClr val="DDDDDD"/>
                </a:solidFill>
              </a:rPr>
              <a:t>모델을 조회 </a:t>
            </a:r>
            <a:endParaRPr lang="en-US" altLang="ko-KR" dirty="0">
              <a:solidFill>
                <a:srgbClr val="DDDDDD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DDDDDD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DDDDDD"/>
                </a:solidFill>
              </a:rPr>
              <a:t>생성된 프로필이 없을 경우 예외처리 문법으로 닉네임 생성 페이지로 </a:t>
            </a:r>
            <a:r>
              <a:rPr lang="en-US" altLang="ko-KR" dirty="0">
                <a:solidFill>
                  <a:srgbClr val="DDDDDD"/>
                </a:solidFill>
              </a:rPr>
              <a:t>redirect</a:t>
            </a:r>
            <a:r>
              <a:rPr lang="ko-KR" altLang="en-US" dirty="0">
                <a:solidFill>
                  <a:srgbClr val="DDDDDD"/>
                </a:solidFill>
              </a:rPr>
              <a:t> </a:t>
            </a:r>
            <a:endParaRPr lang="en-US" altLang="ko-KR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499</Words>
  <Application>Microsoft Office PowerPoint</Application>
  <PresentationFormat>와이드스크린</PresentationFormat>
  <Paragraphs>106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 서비스 소개</vt:lpstr>
      <vt:lpstr> 개발 환경</vt:lpstr>
      <vt:lpstr> 데이터 구조 (ERD)</vt:lpstr>
      <vt:lpstr> 웹 UI</vt:lpstr>
      <vt:lpstr> 구글 로그인</vt:lpstr>
      <vt:lpstr> 구글 로그인</vt:lpstr>
      <vt:lpstr> 구글 로그인</vt:lpstr>
      <vt:lpstr> 구글 로그인</vt:lpstr>
      <vt:lpstr> 메모 api</vt:lpstr>
      <vt:lpstr> 메모 api</vt:lpstr>
      <vt:lpstr> 메모 api</vt:lpstr>
      <vt:lpstr> 프로젝트 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윤정호</dc:creator>
  <cp:lastModifiedBy>윤정호</cp:lastModifiedBy>
  <cp:revision>6</cp:revision>
  <dcterms:created xsi:type="dcterms:W3CDTF">2022-02-03T11:55:27Z</dcterms:created>
  <dcterms:modified xsi:type="dcterms:W3CDTF">2022-02-05T16:57:36Z</dcterms:modified>
</cp:coreProperties>
</file>