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6"/>
  </p:notesMasterIdLst>
  <p:sldIdLst>
    <p:sldId id="290" r:id="rId2"/>
    <p:sldId id="291" r:id="rId3"/>
    <p:sldId id="292" r:id="rId4"/>
    <p:sldId id="294" r:id="rId5"/>
    <p:sldId id="295" r:id="rId6"/>
    <p:sldId id="297" r:id="rId7"/>
    <p:sldId id="304" r:id="rId8"/>
    <p:sldId id="296" r:id="rId9"/>
    <p:sldId id="299" r:id="rId10"/>
    <p:sldId id="293" r:id="rId11"/>
    <p:sldId id="314" r:id="rId12"/>
    <p:sldId id="305" r:id="rId13"/>
    <p:sldId id="306" r:id="rId14"/>
    <p:sldId id="307" r:id="rId15"/>
    <p:sldId id="308" r:id="rId16"/>
    <p:sldId id="309" r:id="rId17"/>
    <p:sldId id="300" r:id="rId18"/>
    <p:sldId id="310" r:id="rId19"/>
    <p:sldId id="311" r:id="rId20"/>
    <p:sldId id="302" r:id="rId21"/>
    <p:sldId id="303" r:id="rId22"/>
    <p:sldId id="312" r:id="rId23"/>
    <p:sldId id="313" r:id="rId24"/>
    <p:sldId id="3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79CA"/>
    <a:srgbClr val="AB985E"/>
    <a:srgbClr val="B9A567"/>
    <a:srgbClr val="A11900"/>
    <a:srgbClr val="DACD88"/>
    <a:srgbClr val="3D3C40"/>
    <a:srgbClr val="FFDF11"/>
    <a:srgbClr val="595959"/>
    <a:srgbClr val="01ADEF"/>
    <a:srgbClr val="AC8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11" autoAdjust="0"/>
    <p:restoredTop sz="95916"/>
  </p:normalViewPr>
  <p:slideViewPr>
    <p:cSldViewPr snapToGrid="0" snapToObjects="1">
      <p:cViewPr varScale="1">
        <p:scale>
          <a:sx n="107" d="100"/>
          <a:sy n="107" d="100"/>
        </p:scale>
        <p:origin x="83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C9890-6B06-4C9B-8306-ACB5A6150C45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82755-DA25-414B-95A4-722A04A80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0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Lab2.ipyng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87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Lab3.ipynb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8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82755-DA25-414B-95A4-722A04A809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7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059218"/>
            <a:ext cx="12192000" cy="2552380"/>
          </a:xfrm>
          <a:prstGeom prst="rect">
            <a:avLst/>
          </a:prstGeom>
          <a:solidFill>
            <a:srgbClr val="01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3360"/>
              </a:solidFill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flipV="1">
            <a:off x="10396604" y="4348213"/>
            <a:ext cx="1795397" cy="276980"/>
          </a:xfrm>
          <a:prstGeom prst="rect">
            <a:avLst/>
          </a:prstGeom>
          <a:solidFill>
            <a:srgbClr val="3D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" y="4348164"/>
            <a:ext cx="10396604" cy="277028"/>
          </a:xfrm>
          <a:prstGeom prst="rect">
            <a:avLst/>
          </a:prstGeom>
          <a:solidFill>
            <a:srgbClr val="FFD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flipV="1">
            <a:off x="-1894" y="-1"/>
            <a:ext cx="1360539" cy="62109"/>
          </a:xfrm>
          <a:prstGeom prst="rect">
            <a:avLst/>
          </a:prstGeom>
          <a:solidFill>
            <a:srgbClr val="9BC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 flipV="1">
            <a:off x="1358433" y="0"/>
            <a:ext cx="1360539" cy="63683"/>
          </a:xfrm>
          <a:prstGeom prst="rect">
            <a:avLst/>
          </a:prstGeom>
          <a:solidFill>
            <a:srgbClr val="01AD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718973" y="-239"/>
            <a:ext cx="1360537" cy="62348"/>
          </a:xfrm>
          <a:prstGeom prst="rect">
            <a:avLst/>
          </a:prstGeom>
          <a:solidFill>
            <a:srgbClr val="803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079508" y="0"/>
            <a:ext cx="1360539" cy="63684"/>
          </a:xfrm>
          <a:prstGeom prst="rect">
            <a:avLst/>
          </a:prstGeom>
          <a:solidFill>
            <a:srgbClr val="F14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>
          <a:xfrm flipV="1">
            <a:off x="5437941" y="-3810"/>
            <a:ext cx="1360539" cy="67493"/>
          </a:xfrm>
          <a:prstGeom prst="rect">
            <a:avLst/>
          </a:prstGeom>
          <a:solidFill>
            <a:srgbClr val="6B6A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 flipV="1">
            <a:off x="6798481" y="-3810"/>
            <a:ext cx="1360537" cy="66064"/>
          </a:xfrm>
          <a:prstGeom prst="rect">
            <a:avLst/>
          </a:prstGeom>
          <a:solidFill>
            <a:srgbClr val="FFD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 flipV="1">
            <a:off x="8158803" y="-3810"/>
            <a:ext cx="1360539" cy="66908"/>
          </a:xfrm>
          <a:prstGeom prst="rect">
            <a:avLst/>
          </a:prstGeom>
          <a:solidFill>
            <a:srgbClr val="3D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 flipV="1">
            <a:off x="10879681" y="-239"/>
            <a:ext cx="1312319" cy="63668"/>
          </a:xfrm>
          <a:prstGeom prst="rect">
            <a:avLst/>
          </a:prstGeom>
          <a:solidFill>
            <a:srgbClr val="01A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235946"/>
            <a:ext cx="10610850" cy="16533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300">
                <a:solidFill>
                  <a:srgbClr val="595959"/>
                </a:solidFill>
                <a:latin typeface="Tw Cen MT" panose="020B0602020104020603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742950" y="2317885"/>
            <a:ext cx="1061085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70000"/>
              </a:lnSpc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9" name="Rectangle 18"/>
          <p:cNvSpPr/>
          <p:nvPr userDrawn="1"/>
        </p:nvSpPr>
        <p:spPr>
          <a:xfrm rot="10800000" flipV="1">
            <a:off x="-2540" y="63497"/>
            <a:ext cx="12194540" cy="62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27051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7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w Cen MT" panose="020B06020201040206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1" y="-1276"/>
            <a:ext cx="10406855" cy="457201"/>
          </a:xfrm>
          <a:prstGeom prst="rect">
            <a:avLst/>
          </a:prstGeom>
          <a:solidFill>
            <a:srgbClr val="FFD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 rot="10800000" flipV="1">
            <a:off x="10396604" y="-1274"/>
            <a:ext cx="1795397" cy="457199"/>
          </a:xfrm>
          <a:prstGeom prst="rect">
            <a:avLst/>
          </a:prstGeom>
          <a:solidFill>
            <a:srgbClr val="3D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660399"/>
            <a:ext cx="10820401" cy="5579533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84026" y="2386"/>
            <a:ext cx="9687315" cy="4410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3D3C40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406855" y="35958"/>
            <a:ext cx="1785145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 dirty="0"/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265974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w Cen MT" panose="020B06020201040206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w Cen MT" panose="020B06020201040206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4850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11200"/>
            <a:ext cx="5181600" cy="5465763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11200"/>
            <a:ext cx="5181600" cy="5465763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10800000" flipV="1">
            <a:off x="1" y="-1276"/>
            <a:ext cx="10406855" cy="457201"/>
          </a:xfrm>
          <a:prstGeom prst="rect">
            <a:avLst/>
          </a:prstGeom>
          <a:solidFill>
            <a:srgbClr val="FFD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10396604" y="-1274"/>
            <a:ext cx="1795397" cy="457199"/>
          </a:xfrm>
          <a:prstGeom prst="rect">
            <a:avLst/>
          </a:prstGeom>
          <a:solidFill>
            <a:srgbClr val="3D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584026" y="2386"/>
            <a:ext cx="9687315" cy="4410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3D3C40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406855" y="35958"/>
            <a:ext cx="1785145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766757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590669"/>
            <a:ext cx="5157787" cy="4598994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66757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w Cen MT" panose="020B06020201040206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90669"/>
            <a:ext cx="5183188" cy="4598994"/>
          </a:xfrm>
        </p:spPr>
        <p:txBody>
          <a:bodyPr/>
          <a:lstStyle>
            <a:lvl1pPr>
              <a:defRPr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 rot="10800000" flipV="1">
            <a:off x="1" y="-1276"/>
            <a:ext cx="10406855" cy="457201"/>
          </a:xfrm>
          <a:prstGeom prst="rect">
            <a:avLst/>
          </a:prstGeom>
          <a:solidFill>
            <a:srgbClr val="FFD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 rot="10800000" flipV="1">
            <a:off x="10396604" y="-1274"/>
            <a:ext cx="1795397" cy="457199"/>
          </a:xfrm>
          <a:prstGeom prst="rect">
            <a:avLst/>
          </a:prstGeom>
          <a:solidFill>
            <a:srgbClr val="3D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84026" y="2386"/>
            <a:ext cx="9687315" cy="4410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3D3C40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406855" y="35958"/>
            <a:ext cx="1785145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 flipV="1">
            <a:off x="1" y="-1276"/>
            <a:ext cx="10406855" cy="457201"/>
          </a:xfrm>
          <a:prstGeom prst="rect">
            <a:avLst/>
          </a:prstGeom>
          <a:solidFill>
            <a:srgbClr val="FFD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Tw Cen MT" panose="020B06020201040206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0396604" y="-1274"/>
            <a:ext cx="1795397" cy="457199"/>
          </a:xfrm>
          <a:prstGeom prst="rect">
            <a:avLst/>
          </a:prstGeom>
          <a:solidFill>
            <a:srgbClr val="3D3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Tw Cen MT" panose="020B0602020104020603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84026" y="2386"/>
            <a:ext cx="9687315" cy="4410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rgbClr val="3D3C40"/>
                </a:solidFill>
                <a:latin typeface="Tw Cen MT" panose="020B06020201040206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406855" y="35958"/>
            <a:ext cx="1785145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w Cen MT" panose="020B0602020104020603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r>
              <a:rPr lang="en-US"/>
              <a:t>/12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3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80562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w Cen MT" panose="020B06020201040206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w Cen MT" panose="020B0602020104020603" pitchFamily="34" charset="0"/>
              </a:defRPr>
            </a:lvl1pPr>
            <a:lvl2pPr>
              <a:defRPr sz="2800">
                <a:latin typeface="Tw Cen MT" panose="020B0602020104020603" pitchFamily="34" charset="0"/>
              </a:defRPr>
            </a:lvl2pPr>
            <a:lvl3pPr>
              <a:defRPr sz="2400">
                <a:latin typeface="Tw Cen MT" panose="020B0602020104020603" pitchFamily="34" charset="0"/>
              </a:defRPr>
            </a:lvl3pPr>
            <a:lvl4pPr>
              <a:defRPr sz="2000">
                <a:latin typeface="Tw Cen MT" panose="020B0602020104020603" pitchFamily="34" charset="0"/>
              </a:defRPr>
            </a:lvl4pPr>
            <a:lvl5pPr>
              <a:defRPr sz="2000">
                <a:latin typeface="Tw Cen MT" panose="020B06020201040206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07003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w Cen MT" panose="020B06020201040206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w Cen MT" panose="020B06020201040206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916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D:\■ LAB\기타\네트워킹랩 로고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1627" y="6321860"/>
            <a:ext cx="737756" cy="44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" y="6433318"/>
            <a:ext cx="1348739" cy="3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pi/v1/datasets/download/galaxyh/kdd-cup-1999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ecom.economictimes.indiatimes.com/news/telecom-operators-are-not-properly-prepared-for-cyber-attacks-a10-networks/62504221" TargetMode="External"/><Relationship Id="rId4" Type="http://schemas.openxmlformats.org/officeDocument/2006/relationships/hyperlink" Target="https://www.information-age.com/telecoms-industry-dns-attacks-attacked-slowest-fix-123469037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kdd.ics.uci.edu/databases/kddcup99/kddcup99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AI for Network Anomaly Detection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56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Download and Prepare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10</a:t>
            </a:fld>
            <a:r>
              <a:rPr lang="en-US" dirty="0">
                <a:latin typeface="+mn-lt"/>
              </a:rPr>
              <a:t>/23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22D9F-7817-A36C-0D09-2AE1A0CD1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R" dirty="0">
                <a:latin typeface="+mn-lt"/>
              </a:rPr>
              <a:t>Download dataset: </a:t>
            </a:r>
            <a:r>
              <a:rPr lang="en-US" dirty="0">
                <a:latin typeface="+mn-lt"/>
                <a:hlinkClick r:id="rId2"/>
              </a:rPr>
              <a:t>https://www.kaggle.com/api/v1/datasets/download/galaxyh/kdd-cup-1999-data</a:t>
            </a:r>
            <a:endParaRPr lang="en-KR" dirty="0">
              <a:latin typeface="+mn-lt"/>
            </a:endParaRPr>
          </a:p>
          <a:p>
            <a:r>
              <a:rPr lang="en-KR" dirty="0">
                <a:latin typeface="+mn-lt"/>
              </a:rPr>
              <a:t>Unzip dataset and place “</a:t>
            </a:r>
            <a:r>
              <a:rPr lang="en-US" dirty="0" err="1">
                <a:latin typeface="+mn-lt"/>
              </a:rPr>
              <a:t>kddcup.data.corrected</a:t>
            </a:r>
            <a:r>
              <a:rPr lang="en-US" dirty="0">
                <a:latin typeface="+mn-lt"/>
              </a:rPr>
              <a:t>” file with the code in the same directory(folder)</a:t>
            </a:r>
          </a:p>
          <a:p>
            <a:endParaRPr lang="en-US" dirty="0">
              <a:latin typeface="+mn-lt"/>
            </a:endParaRPr>
          </a:p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https://github.com/Junghs21/AI-Networking.git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Install necessary libraries(packages)</a:t>
            </a:r>
          </a:p>
          <a:p>
            <a:pPr lvl="1"/>
            <a:r>
              <a:rPr lang="en-US" dirty="0">
                <a:latin typeface="+mn-lt"/>
              </a:rPr>
              <a:t>Create python virtual environment if needed</a:t>
            </a:r>
          </a:p>
          <a:p>
            <a:pPr lvl="1"/>
            <a:r>
              <a:rPr lang="en-US" dirty="0">
                <a:latin typeface="+mn-lt"/>
              </a:rPr>
              <a:t>Run “pip install -r </a:t>
            </a:r>
            <a:r>
              <a:rPr lang="en-US" dirty="0" err="1">
                <a:latin typeface="+mn-lt"/>
              </a:rPr>
              <a:t>requirements.txt</a:t>
            </a:r>
            <a:r>
              <a:rPr lang="en-US" dirty="0">
                <a:latin typeface="+mn-lt"/>
              </a:rPr>
              <a:t>”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1510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0D840-AB11-E35D-E7E5-33A411D9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03E31-6D09-61CA-62AC-1B56C346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Preprocessing (Lab1.ipynb)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8619D-BEC8-71A3-DC77-F8D7FA33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11</a:t>
            </a:fld>
            <a:r>
              <a:rPr lang="en-US" dirty="0">
                <a:latin typeface="+mn-lt"/>
              </a:rPr>
              <a:t>/23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A61FC-7591-3BF8-8360-982DE4757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latin typeface="+mn-lt"/>
              </a:rPr>
              <a:t>Categorical features cannot be used in DNN</a:t>
            </a:r>
          </a:p>
          <a:p>
            <a:r>
              <a:rPr lang="en-KR" dirty="0">
                <a:latin typeface="+mn-lt"/>
              </a:rPr>
              <a:t>LabelEncoder maps categorical data into specific integers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190043-37D0-2F92-51A9-9FAC27EB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37" y="4425634"/>
            <a:ext cx="8769326" cy="2343262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EDC5799-82DC-0DB5-7E61-D84C0A87A12B}"/>
              </a:ext>
            </a:extLst>
          </p:cNvPr>
          <p:cNvGraphicFramePr>
            <a:graphicFrameLocks noGrp="1"/>
          </p:cNvGraphicFramePr>
          <p:nvPr/>
        </p:nvGraphicFramePr>
        <p:xfrm>
          <a:off x="2745433" y="1895324"/>
          <a:ext cx="1444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30">
                  <a:extLst>
                    <a:ext uri="{9D8B030D-6E8A-4147-A177-3AD203B41FA5}">
                      <a16:colId xmlns:a16="http://schemas.microsoft.com/office/drawing/2014/main" val="327440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KR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pod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40987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4184D5FF-E31F-C461-E1BD-00EC8C925006}"/>
              </a:ext>
            </a:extLst>
          </p:cNvPr>
          <p:cNvSpPr/>
          <p:nvPr/>
        </p:nvSpPr>
        <p:spPr>
          <a:xfrm>
            <a:off x="5427683" y="2723103"/>
            <a:ext cx="1354954" cy="481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5B8FEC9-20BA-8441-D9DA-C229FCB2C826}"/>
              </a:ext>
            </a:extLst>
          </p:cNvPr>
          <p:cNvGraphicFramePr>
            <a:graphicFrameLocks noGrp="1"/>
          </p:cNvGraphicFramePr>
          <p:nvPr/>
        </p:nvGraphicFramePr>
        <p:xfrm>
          <a:off x="8001839" y="1895324"/>
          <a:ext cx="1444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30">
                  <a:extLst>
                    <a:ext uri="{9D8B030D-6E8A-4147-A177-3AD203B41FA5}">
                      <a16:colId xmlns:a16="http://schemas.microsoft.com/office/drawing/2014/main" val="327440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4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108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F232E-AA26-258D-2589-47A64F44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FEC0B4-38DC-9F58-696D-EB3382CA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Preprocessing (Lab1.ipynb)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3DA1F-DC1C-3C7B-4C49-8950D147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12</a:t>
            </a:fld>
            <a:r>
              <a:rPr lang="en-US" dirty="0">
                <a:latin typeface="+mn-lt"/>
              </a:rPr>
              <a:t>/23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23871-55C9-736D-5693-CDC7C64F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latin typeface="+mn-lt"/>
              </a:rPr>
              <a:t>One hot encoding creates a categorical feature into separate columns of each category and indicates with binary</a:t>
            </a:r>
          </a:p>
          <a:p>
            <a:endParaRPr lang="en-KR" dirty="0">
              <a:latin typeface="+mn-lt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7F6E3F-CD7C-2C05-D0F5-48E473907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09" y="4171727"/>
            <a:ext cx="6519781" cy="25958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CE0FDB-C82F-67E6-5B8B-F34A605F4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3736"/>
              </p:ext>
            </p:extLst>
          </p:nvPr>
        </p:nvGraphicFramePr>
        <p:xfrm>
          <a:off x="691659" y="1678255"/>
          <a:ext cx="14447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30">
                  <a:extLst>
                    <a:ext uri="{9D8B030D-6E8A-4147-A177-3AD203B41FA5}">
                      <a16:colId xmlns:a16="http://schemas.microsoft.com/office/drawing/2014/main" val="327440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X11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Z39_50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</a:t>
                      </a:r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bgp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courier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40987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515ABF28-0CF0-4C1D-7B1C-1EF6299EDB13}"/>
              </a:ext>
            </a:extLst>
          </p:cNvPr>
          <p:cNvSpPr/>
          <p:nvPr/>
        </p:nvSpPr>
        <p:spPr>
          <a:xfrm>
            <a:off x="2314977" y="2550014"/>
            <a:ext cx="1354954" cy="481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BEE4D6-B7FB-FFF8-523D-0CDF5DE35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38742"/>
              </p:ext>
            </p:extLst>
          </p:nvPr>
        </p:nvGraphicFramePr>
        <p:xfrm>
          <a:off x="3848519" y="1543635"/>
          <a:ext cx="807887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059">
                  <a:extLst>
                    <a:ext uri="{9D8B030D-6E8A-4147-A177-3AD203B41FA5}">
                      <a16:colId xmlns:a16="http://schemas.microsoft.com/office/drawing/2014/main" val="3274403225"/>
                    </a:ext>
                  </a:extLst>
                </a:gridCol>
                <a:gridCol w="1764491">
                  <a:extLst>
                    <a:ext uri="{9D8B030D-6E8A-4147-A177-3AD203B41FA5}">
                      <a16:colId xmlns:a16="http://schemas.microsoft.com/office/drawing/2014/main" val="2570325483"/>
                    </a:ext>
                  </a:extLst>
                </a:gridCol>
                <a:gridCol w="1615775">
                  <a:extLst>
                    <a:ext uri="{9D8B030D-6E8A-4147-A177-3AD203B41FA5}">
                      <a16:colId xmlns:a16="http://schemas.microsoft.com/office/drawing/2014/main" val="198222851"/>
                    </a:ext>
                  </a:extLst>
                </a:gridCol>
                <a:gridCol w="1615775">
                  <a:extLst>
                    <a:ext uri="{9D8B030D-6E8A-4147-A177-3AD203B41FA5}">
                      <a16:colId xmlns:a16="http://schemas.microsoft.com/office/drawing/2014/main" val="2733346819"/>
                    </a:ext>
                  </a:extLst>
                </a:gridCol>
                <a:gridCol w="1615775">
                  <a:extLst>
                    <a:ext uri="{9D8B030D-6E8A-4147-A177-3AD203B41FA5}">
                      <a16:colId xmlns:a16="http://schemas.microsoft.com/office/drawing/2014/main" val="1452095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service_X11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service_Z39_50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service_auth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service_bgp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dirty="0"/>
                        <a:t>service_courier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12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9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52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0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4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806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372DB-5C34-E6B6-798C-960D8D6EA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16B0E-B7B4-E9A7-C135-3275BF56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Preprocessing (Lab1.ipynb)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C756F-B6E5-2292-937C-E3EFA2A2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13</a:t>
            </a:fld>
            <a:r>
              <a:rPr lang="en-US" dirty="0">
                <a:latin typeface="+mn-lt"/>
              </a:rPr>
              <a:t>/23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7E3CB-DDD3-236F-605F-D44E0184D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latin typeface="+mn-lt"/>
              </a:rPr>
              <a:t>Train Test Split</a:t>
            </a:r>
          </a:p>
          <a:p>
            <a:pPr lvl="1"/>
            <a:r>
              <a:rPr lang="en-KR" dirty="0">
                <a:latin typeface="+mn-lt"/>
              </a:rPr>
              <a:t>Randomly split train and test dataset</a:t>
            </a:r>
          </a:p>
          <a:p>
            <a:pPr lvl="1"/>
            <a:r>
              <a:rPr lang="en-KR" dirty="0">
                <a:latin typeface="+mn-lt"/>
              </a:rPr>
              <a:t>Can select the ratio of test size (25% in t</a:t>
            </a:r>
            <a:r>
              <a:rPr lang="en-US" dirty="0">
                <a:latin typeface="+mn-lt"/>
              </a:rPr>
              <a:t>he</a:t>
            </a:r>
            <a:r>
              <a:rPr lang="en-KR" dirty="0">
                <a:latin typeface="+mn-lt"/>
              </a:rPr>
              <a:t> code)</a:t>
            </a:r>
          </a:p>
        </p:txBody>
      </p:sp>
      <p:pic>
        <p:nvPicPr>
          <p:cNvPr id="5" name="Picture 4" descr="A close-up of a test&#10;&#10;AI-generated content may be incorrect.">
            <a:extLst>
              <a:ext uri="{FF2B5EF4-FFF2-40B4-BE49-F238E27FC236}">
                <a16:creationId xmlns:a16="http://schemas.microsoft.com/office/drawing/2014/main" id="{EA3CC974-08DB-27A4-1C2C-863EA6A5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183" y="3651518"/>
            <a:ext cx="8113634" cy="16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732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894EE-FA7A-972D-B8E6-730348E1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2FD118-A415-2E00-37F8-E3D2E7BD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Data Preprocessing (Lab1.ipynb)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850D-6723-5902-0D48-5CABF72D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14</a:t>
            </a:fld>
            <a:r>
              <a:rPr lang="en-US" dirty="0">
                <a:latin typeface="+mn-lt"/>
              </a:rPr>
              <a:t>/23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B2788-1D26-CD5F-2186-E4A57E2C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Save the processed data for future experiments</a:t>
            </a:r>
            <a:endParaRPr lang="en-KR" dirty="0">
              <a:latin typeface="+mn-lt"/>
            </a:endParaRPr>
          </a:p>
        </p:txBody>
      </p:sp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DEC7108-8470-7034-D695-85F09692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854465"/>
            <a:ext cx="7188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1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FC17-2888-67D7-2C7D-741BD55E9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1C271C-C9E7-342E-F595-01D584C2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Load the saved dataset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Declare each dataset as a variables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DB596-2634-88FA-C7D0-627AC19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Load Dataset (Lab2.ipynb)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E281-76D4-DD46-8CF0-9A64DE31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15</a:t>
            </a:fld>
            <a:r>
              <a:rPr lang="en-US" dirty="0">
                <a:latin typeface="+mn-lt"/>
              </a:rPr>
              <a:t>/23</a:t>
            </a:r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2269A10-5BF4-FC3E-50A3-A68571C8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266" y="1147174"/>
            <a:ext cx="7315200" cy="2070100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927197B-C19D-7297-86AB-855E085D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4386813"/>
            <a:ext cx="7315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DA4BA-65F9-B14A-CB36-498EE261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81282-B317-B5BF-0ADD-2308CE492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Normalize the dataset for stable training of autoencoder</a:t>
            </a:r>
          </a:p>
          <a:p>
            <a:pPr lvl="1"/>
            <a:r>
              <a:rPr lang="en-US" dirty="0">
                <a:latin typeface="+mn-lt"/>
              </a:rPr>
              <a:t>Scaling all data points into 0~1</a:t>
            </a:r>
          </a:p>
          <a:p>
            <a:r>
              <a:rPr lang="en-US" dirty="0">
                <a:latin typeface="+mn-lt"/>
              </a:rPr>
              <a:t>Sometimes anomaly data is too far from the norm which interrupts the representation of the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C1AD8C-9144-C3C1-86C9-7930546C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Load Dataset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0FEE7-D469-137F-374A-E92CF3FD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16</a:t>
            </a:fld>
            <a:r>
              <a:rPr lang="en-US" dirty="0">
                <a:latin typeface="+mn-lt"/>
              </a:rPr>
              <a:t>/23</a:t>
            </a:r>
          </a:p>
        </p:txBody>
      </p:sp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90FAC30-0FD4-C5D1-BEB3-F0A8A14E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399" y="3133613"/>
            <a:ext cx="9033202" cy="26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1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244D9-1E10-E262-7727-64A6689C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61E726-A36C-F66A-244C-A8531D22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Creating a model(Autoencoder) using </a:t>
            </a:r>
            <a:r>
              <a:rPr lang="en-US" dirty="0" err="1">
                <a:latin typeface="+mn-lt"/>
              </a:rPr>
              <a:t>Tensorflow</a:t>
            </a:r>
            <a:r>
              <a:rPr lang="en-US" dirty="0">
                <a:latin typeface="+mn-lt"/>
              </a:rPr>
              <a:t> (</a:t>
            </a:r>
            <a:r>
              <a:rPr lang="en-US" dirty="0" err="1">
                <a:latin typeface="+mn-lt"/>
              </a:rPr>
              <a:t>Keras</a:t>
            </a:r>
            <a:r>
              <a:rPr lang="en-US" dirty="0">
                <a:latin typeface="+mn-lt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C1C76B-1D55-F00A-5CDC-4FC3D8FE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Autoencoder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E6D3B-99C2-735F-5E33-6859B499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17</a:t>
            </a:fld>
            <a:r>
              <a:rPr lang="en-US" dirty="0">
                <a:latin typeface="+mn-lt"/>
              </a:rPr>
              <a:t>/23</a:t>
            </a:r>
          </a:p>
        </p:txBody>
      </p:sp>
      <p:pic>
        <p:nvPicPr>
          <p:cNvPr id="6" name="Picture 5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A904A262-0058-F92B-F9EE-648FFD0A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01" y="1629226"/>
            <a:ext cx="8297798" cy="359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41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42D71-21E8-168D-02C7-53CC997D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93B8C0-5CD3-6195-1E1A-93DFE3CF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Log the model summary to check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whether the model has been defined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 intended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FAE04-0E1F-21C8-EEFD-789E66C0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Autoencoder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C17F8-0DDD-E384-C6DA-D851FAB1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18</a:t>
            </a:fld>
            <a:r>
              <a:rPr lang="en-US" dirty="0">
                <a:latin typeface="+mn-lt"/>
              </a:rPr>
              <a:t>/23</a:t>
            </a:r>
          </a:p>
        </p:txBody>
      </p:sp>
      <p:pic>
        <p:nvPicPr>
          <p:cNvPr id="13" name="Picture 1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B02DCDC8-FF84-5D6D-5E52-C36165C5F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50" y="3045294"/>
            <a:ext cx="5092002" cy="767412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DA5FE161-014D-32BE-3FA0-1CCA2852F7B5}"/>
              </a:ext>
            </a:extLst>
          </p:cNvPr>
          <p:cNvSpPr/>
          <p:nvPr/>
        </p:nvSpPr>
        <p:spPr>
          <a:xfrm>
            <a:off x="5781405" y="3209402"/>
            <a:ext cx="629190" cy="481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F2AFE8-B28C-3F14-1AFA-ADA35720B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985" y="870005"/>
            <a:ext cx="4721349" cy="516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2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66D8-82F1-2C6C-5A43-C6075333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8AE1B3-CBBE-924C-BBF9-1C79E798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Train the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E05DE5-2ECF-E22C-7B8C-20AEC62E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Training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47692-6943-672E-1EF4-B671777E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19</a:t>
            </a:fld>
            <a:r>
              <a:rPr lang="en-US" dirty="0">
                <a:latin typeface="+mn-lt"/>
              </a:rPr>
              <a:t>/23</a:t>
            </a:r>
          </a:p>
        </p:txBody>
      </p:sp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CB3001BA-BF3C-7A3D-26AA-2CFB6CE2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85" y="2961697"/>
            <a:ext cx="4604434" cy="1330401"/>
          </a:xfrm>
          <a:prstGeom prst="rect">
            <a:avLst/>
          </a:prstGeom>
        </p:spPr>
      </p:pic>
      <p:pic>
        <p:nvPicPr>
          <p:cNvPr id="9" name="Picture 8" descr="A table of numbers with numbers&#10;&#10;AI-generated content may be incorrect.">
            <a:extLst>
              <a:ext uri="{FF2B5EF4-FFF2-40B4-BE49-F238E27FC236}">
                <a16:creationId xmlns:a16="http://schemas.microsoft.com/office/drawing/2014/main" id="{B454D868-818F-A194-3B47-159F58257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524" y="2421654"/>
            <a:ext cx="6362108" cy="2410488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5B8D7D07-6ED1-A3E3-FDA8-23AB5EDDC717}"/>
              </a:ext>
            </a:extLst>
          </p:cNvPr>
          <p:cNvSpPr/>
          <p:nvPr/>
        </p:nvSpPr>
        <p:spPr>
          <a:xfrm>
            <a:off x="4863364" y="3361174"/>
            <a:ext cx="629190" cy="4815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5405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  <a:p>
            <a:r>
              <a:rPr lang="en-US" dirty="0">
                <a:latin typeface="+mn-lt"/>
              </a:rPr>
              <a:t>Popular Dataset</a:t>
            </a:r>
          </a:p>
          <a:p>
            <a:pPr lvl="1"/>
            <a:r>
              <a:rPr lang="en-US" dirty="0">
                <a:latin typeface="+mn-lt"/>
              </a:rPr>
              <a:t>KDD99 Intrusion Detection Dataset</a:t>
            </a:r>
          </a:p>
          <a:p>
            <a:r>
              <a:rPr lang="en-US" dirty="0">
                <a:latin typeface="+mn-lt"/>
              </a:rPr>
              <a:t>Download and Prepare Environment</a:t>
            </a:r>
          </a:p>
          <a:p>
            <a:r>
              <a:rPr lang="en-US" dirty="0">
                <a:latin typeface="+mn-lt"/>
              </a:rPr>
              <a:t>Explanation about “preprocess_data.py”</a:t>
            </a:r>
          </a:p>
          <a:p>
            <a:r>
              <a:rPr lang="en-US" dirty="0">
                <a:latin typeface="+mn-lt"/>
              </a:rPr>
              <a:t>Explanation about “</a:t>
            </a:r>
            <a:r>
              <a:rPr lang="en-US" dirty="0" err="1">
                <a:latin typeface="+mn-lt"/>
              </a:rPr>
              <a:t>Lab.ipynb</a:t>
            </a:r>
            <a:r>
              <a:rPr lang="en-US" dirty="0">
                <a:latin typeface="+mn-lt"/>
              </a:rPr>
              <a:t>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2</a:t>
            </a:fld>
            <a:r>
              <a:rPr lang="en-US" dirty="0">
                <a:latin typeface="+mn-lt"/>
              </a:rPr>
              <a:t>/23</a:t>
            </a:r>
          </a:p>
        </p:txBody>
      </p:sp>
    </p:spTree>
    <p:extLst>
      <p:ext uri="{BB962C8B-B14F-4D97-AF65-F5344CB8AC3E}">
        <p14:creationId xmlns:p14="http://schemas.microsoft.com/office/powerpoint/2010/main" val="112072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B43E-136F-005A-4BD3-E3F181AC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936FD1-C958-C1EC-4AFA-B131F742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Plot the training history(Loss) to validate the training process	</a:t>
            </a:r>
          </a:p>
          <a:p>
            <a:pPr lvl="1"/>
            <a:r>
              <a:rPr lang="en-US" dirty="0">
                <a:latin typeface="+mn-lt"/>
              </a:rPr>
              <a:t>If the graph converges, then it has been training</a:t>
            </a:r>
          </a:p>
          <a:p>
            <a:pPr lvl="1"/>
            <a:r>
              <a:rPr lang="en-US" dirty="0">
                <a:latin typeface="+mn-lt"/>
              </a:rPr>
              <a:t>Reconstruction loss is gradually decreasing </a:t>
            </a:r>
            <a:r>
              <a:rPr lang="en-US" dirty="0">
                <a:latin typeface="+mn-lt"/>
                <a:sym typeface="Wingdings" pitchFamily="2" charset="2"/>
              </a:rPr>
              <a:t> Model is able to construct the representation of the data</a:t>
            </a:r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6FD1CA-2ACD-BE63-CFDF-B0658D86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Training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2708-FFFB-2CF4-537F-34BF0AB6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r>
              <a:rPr lang="en-US" dirty="0"/>
              <a:t>/23</a:t>
            </a:r>
          </a:p>
        </p:txBody>
      </p:sp>
      <p:pic>
        <p:nvPicPr>
          <p:cNvPr id="9" name="Picture 8" descr="A graph with lines and text&#10;&#10;AI-generated content may be incorrect.">
            <a:extLst>
              <a:ext uri="{FF2B5EF4-FFF2-40B4-BE49-F238E27FC236}">
                <a16:creationId xmlns:a16="http://schemas.microsoft.com/office/drawing/2014/main" id="{146F01B6-EA29-006A-30F5-B0787E26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197" y="2612345"/>
            <a:ext cx="4957605" cy="39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7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44C9-0561-0684-1483-11A04B6B5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DAC770-892D-0EBE-71D6-B5A23B0A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5" y="660399"/>
            <a:ext cx="10675165" cy="557953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Validate the model with confusion matrix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81090-2B9D-548B-409E-B7BA1E664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Validation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BD6F7-72D6-9F81-08BF-9AB0EE51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21</a:t>
            </a:fld>
            <a:r>
              <a:rPr lang="en-US" dirty="0">
                <a:latin typeface="+mn-lt"/>
              </a:rPr>
              <a:t>/23</a:t>
            </a:r>
          </a:p>
        </p:txBody>
      </p: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E1AFD99-0416-685E-0582-C1F0B6E46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90483"/>
            <a:ext cx="7772400" cy="460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20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73979-A1A4-21F0-0F3A-CCAF55918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6D5AE4-4415-B113-8087-05BE0D53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5" y="660399"/>
            <a:ext cx="10675165" cy="5579533"/>
          </a:xfrm>
        </p:spPr>
        <p:txBody>
          <a:bodyPr>
            <a:normAutofit/>
          </a:bodyPr>
          <a:lstStyle/>
          <a:p>
            <a:r>
              <a:rPr lang="en-US" dirty="0"/>
              <a:t>Validate the model with confusion matrix</a:t>
            </a:r>
          </a:p>
          <a:p>
            <a:pPr lvl="1"/>
            <a:r>
              <a:rPr lang="en-US" dirty="0"/>
              <a:t>“True Label” and “Predicted Label” should match to evaluate the model’s performance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A63A13-376B-3185-BD51-08C49972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4477B-4AEC-58D7-D79F-77388618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r>
              <a:rPr lang="en-US" dirty="0"/>
              <a:t>/23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DA97C4-B895-21A6-1154-AD320B473572}"/>
              </a:ext>
            </a:extLst>
          </p:cNvPr>
          <p:cNvGrpSpPr/>
          <p:nvPr/>
        </p:nvGrpSpPr>
        <p:grpSpPr>
          <a:xfrm>
            <a:off x="3094187" y="1904632"/>
            <a:ext cx="8718764" cy="4917410"/>
            <a:chOff x="3094187" y="1581838"/>
            <a:chExt cx="8718764" cy="49174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656202-CA19-FFF8-A9BD-8A6E75D9AEA2}"/>
                </a:ext>
              </a:extLst>
            </p:cNvPr>
            <p:cNvGrpSpPr/>
            <p:nvPr/>
          </p:nvGrpSpPr>
          <p:grpSpPr>
            <a:xfrm>
              <a:off x="3094187" y="1581838"/>
              <a:ext cx="6004593" cy="4917410"/>
              <a:chOff x="3652516" y="2574632"/>
              <a:chExt cx="4863071" cy="398257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B400939-35E8-175F-DF9A-3F5FAE63C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2516" y="2574632"/>
                <a:ext cx="4863071" cy="3982570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F093E1E8-D1F2-4767-C552-BFA4ED6BFD83}"/>
                  </a:ext>
                </a:extLst>
              </p:cNvPr>
              <p:cNvSpPr/>
              <p:nvPr/>
            </p:nvSpPr>
            <p:spPr>
              <a:xfrm>
                <a:off x="4823207" y="3006062"/>
                <a:ext cx="1031833" cy="1098484"/>
              </a:xfrm>
              <a:prstGeom prst="roundRect">
                <a:avLst/>
              </a:prstGeom>
              <a:noFill/>
              <a:ln w="57150">
                <a:solidFill>
                  <a:srgbClr val="0C79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CACC3F57-00F3-2879-B10B-A2E5327A4D5C}"/>
                  </a:ext>
                </a:extLst>
              </p:cNvPr>
              <p:cNvSpPr/>
              <p:nvPr/>
            </p:nvSpPr>
            <p:spPr>
              <a:xfrm>
                <a:off x="6193673" y="4414504"/>
                <a:ext cx="1031833" cy="1098484"/>
              </a:xfrm>
              <a:prstGeom prst="roundRect">
                <a:avLst/>
              </a:prstGeom>
              <a:noFill/>
              <a:ln w="57150">
                <a:solidFill>
                  <a:srgbClr val="0C79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45D0B-CEED-9733-857A-8624E8B4DE9A}"/>
                </a:ext>
              </a:extLst>
            </p:cNvPr>
            <p:cNvGrpSpPr/>
            <p:nvPr/>
          </p:nvGrpSpPr>
          <p:grpSpPr>
            <a:xfrm>
              <a:off x="9708845" y="3328560"/>
              <a:ext cx="2104106" cy="800541"/>
              <a:chOff x="8515587" y="1458880"/>
              <a:chExt cx="2104106" cy="800541"/>
            </a:xfrm>
          </p:grpSpPr>
          <p:sp>
            <p:nvSpPr>
              <p:cNvPr id="10" name="Google Shape;273;p44">
                <a:extLst>
                  <a:ext uri="{FF2B5EF4-FFF2-40B4-BE49-F238E27FC236}">
                    <a16:creationId xmlns:a16="http://schemas.microsoft.com/office/drawing/2014/main" id="{2D3A195D-EB44-9ABB-48A9-77EEADD95547}"/>
                  </a:ext>
                </a:extLst>
              </p:cNvPr>
              <p:cNvSpPr/>
              <p:nvPr/>
            </p:nvSpPr>
            <p:spPr>
              <a:xfrm>
                <a:off x="8515587" y="1538520"/>
                <a:ext cx="159488" cy="1579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74;p44">
                <a:extLst>
                  <a:ext uri="{FF2B5EF4-FFF2-40B4-BE49-F238E27FC236}">
                    <a16:creationId xmlns:a16="http://schemas.microsoft.com/office/drawing/2014/main" id="{F222E3A0-19E2-7BD7-F327-3EA8D248A740}"/>
                  </a:ext>
                </a:extLst>
              </p:cNvPr>
              <p:cNvSpPr txBox="1"/>
              <p:nvPr/>
            </p:nvSpPr>
            <p:spPr>
              <a:xfrm>
                <a:off x="8749503" y="1458880"/>
                <a:ext cx="1785144" cy="317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Correct</a:t>
                </a:r>
                <a:endParaRPr sz="1600" dirty="0"/>
              </a:p>
            </p:txBody>
          </p:sp>
          <p:sp>
            <p:nvSpPr>
              <p:cNvPr id="12" name="Google Shape;275;p44">
                <a:extLst>
                  <a:ext uri="{FF2B5EF4-FFF2-40B4-BE49-F238E27FC236}">
                    <a16:creationId xmlns:a16="http://schemas.microsoft.com/office/drawing/2014/main" id="{90012D0A-5C4A-27AC-D48D-302A78FF3BCA}"/>
                  </a:ext>
                </a:extLst>
              </p:cNvPr>
              <p:cNvSpPr/>
              <p:nvPr/>
            </p:nvSpPr>
            <p:spPr>
              <a:xfrm>
                <a:off x="8515587" y="2007176"/>
                <a:ext cx="159488" cy="15799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76;p44">
                <a:extLst>
                  <a:ext uri="{FF2B5EF4-FFF2-40B4-BE49-F238E27FC236}">
                    <a16:creationId xmlns:a16="http://schemas.microsoft.com/office/drawing/2014/main" id="{B30AE05A-9FA6-5451-589F-3346C2FE6A02}"/>
                  </a:ext>
                </a:extLst>
              </p:cNvPr>
              <p:cNvSpPr txBox="1"/>
              <p:nvPr/>
            </p:nvSpPr>
            <p:spPr>
              <a:xfrm>
                <a:off x="8749502" y="1942148"/>
                <a:ext cx="1870191" cy="317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Wrong</a:t>
                </a:r>
                <a:endParaRPr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AA816CF-6AD0-572C-CF1B-02C012E283E7}"/>
                </a:ext>
              </a:extLst>
            </p:cNvPr>
            <p:cNvSpPr/>
            <p:nvPr/>
          </p:nvSpPr>
          <p:spPr>
            <a:xfrm>
              <a:off x="4531941" y="3817285"/>
              <a:ext cx="1274038" cy="135633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C70A651-40EA-6460-EE68-7A7D3B6D7687}"/>
                </a:ext>
              </a:extLst>
            </p:cNvPr>
            <p:cNvSpPr/>
            <p:nvPr/>
          </p:nvSpPr>
          <p:spPr>
            <a:xfrm>
              <a:off x="6231837" y="2145411"/>
              <a:ext cx="1274038" cy="135633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</p:spTree>
    <p:extLst>
      <p:ext uri="{BB962C8B-B14F-4D97-AF65-F5344CB8AC3E}">
        <p14:creationId xmlns:p14="http://schemas.microsoft.com/office/powerpoint/2010/main" val="3780657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6485-B36A-C0CF-2F0E-570607A60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638976-007C-EBE3-FED7-B28DC8F2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(Lab3.ipynb)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7DE3C-9F01-07B7-F43F-72458C17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r>
              <a:rPr lang="en-US" dirty="0"/>
              <a:t>/23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8BCE79-2E24-C447-9177-4AD045620E69}"/>
              </a:ext>
            </a:extLst>
          </p:cNvPr>
          <p:cNvGrpSpPr/>
          <p:nvPr/>
        </p:nvGrpSpPr>
        <p:grpSpPr>
          <a:xfrm>
            <a:off x="3536315" y="638544"/>
            <a:ext cx="7045440" cy="3973650"/>
            <a:chOff x="3094187" y="1581838"/>
            <a:chExt cx="8718764" cy="49174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E4434C-E29C-50B8-DCF0-FAB61935D120}"/>
                </a:ext>
              </a:extLst>
            </p:cNvPr>
            <p:cNvGrpSpPr/>
            <p:nvPr/>
          </p:nvGrpSpPr>
          <p:grpSpPr>
            <a:xfrm>
              <a:off x="3094187" y="1581838"/>
              <a:ext cx="6004593" cy="4917410"/>
              <a:chOff x="3652516" y="2574632"/>
              <a:chExt cx="4863071" cy="398257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4A09E7DF-6F40-77EF-40BC-55344978AF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52516" y="2574632"/>
                <a:ext cx="4863071" cy="3982570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57614F8B-4A66-FBEE-F466-E3B5E25B99C2}"/>
                  </a:ext>
                </a:extLst>
              </p:cNvPr>
              <p:cNvSpPr/>
              <p:nvPr/>
            </p:nvSpPr>
            <p:spPr>
              <a:xfrm>
                <a:off x="4823207" y="3006062"/>
                <a:ext cx="1031833" cy="1098484"/>
              </a:xfrm>
              <a:prstGeom prst="roundRect">
                <a:avLst/>
              </a:prstGeom>
              <a:noFill/>
              <a:ln w="57150">
                <a:solidFill>
                  <a:srgbClr val="0C79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5D5C436C-D1E6-8565-EE2C-9E7D3FA1C55E}"/>
                  </a:ext>
                </a:extLst>
              </p:cNvPr>
              <p:cNvSpPr/>
              <p:nvPr/>
            </p:nvSpPr>
            <p:spPr>
              <a:xfrm>
                <a:off x="6193673" y="4414504"/>
                <a:ext cx="1031833" cy="1098484"/>
              </a:xfrm>
              <a:prstGeom prst="roundRect">
                <a:avLst/>
              </a:prstGeom>
              <a:noFill/>
              <a:ln w="57150">
                <a:solidFill>
                  <a:srgbClr val="0C79C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KR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A1A959-7A0A-5469-B808-AC66B99F055C}"/>
                </a:ext>
              </a:extLst>
            </p:cNvPr>
            <p:cNvGrpSpPr/>
            <p:nvPr/>
          </p:nvGrpSpPr>
          <p:grpSpPr>
            <a:xfrm>
              <a:off x="9708845" y="3328560"/>
              <a:ext cx="2104106" cy="800541"/>
              <a:chOff x="8515587" y="1458880"/>
              <a:chExt cx="2104106" cy="800541"/>
            </a:xfrm>
          </p:grpSpPr>
          <p:sp>
            <p:nvSpPr>
              <p:cNvPr id="10" name="Google Shape;273;p44">
                <a:extLst>
                  <a:ext uri="{FF2B5EF4-FFF2-40B4-BE49-F238E27FC236}">
                    <a16:creationId xmlns:a16="http://schemas.microsoft.com/office/drawing/2014/main" id="{4E7A1220-1A8D-CECA-EEDC-F5C6ECDCCD4A}"/>
                  </a:ext>
                </a:extLst>
              </p:cNvPr>
              <p:cNvSpPr/>
              <p:nvPr/>
            </p:nvSpPr>
            <p:spPr>
              <a:xfrm>
                <a:off x="8515587" y="1538520"/>
                <a:ext cx="159488" cy="15799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274;p44">
                <a:extLst>
                  <a:ext uri="{FF2B5EF4-FFF2-40B4-BE49-F238E27FC236}">
                    <a16:creationId xmlns:a16="http://schemas.microsoft.com/office/drawing/2014/main" id="{9E2BD9AB-4000-1ED7-96F8-BAC5A06E3681}"/>
                  </a:ext>
                </a:extLst>
              </p:cNvPr>
              <p:cNvSpPr txBox="1"/>
              <p:nvPr/>
            </p:nvSpPr>
            <p:spPr>
              <a:xfrm>
                <a:off x="8749503" y="1458880"/>
                <a:ext cx="1785144" cy="317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latin typeface="Arial"/>
                    <a:ea typeface="Arial"/>
                    <a:cs typeface="Arial"/>
                    <a:sym typeface="Arial"/>
                  </a:rPr>
                  <a:t>Correct</a:t>
                </a:r>
                <a:endParaRPr sz="1600" dirty="0"/>
              </a:p>
            </p:txBody>
          </p:sp>
          <p:sp>
            <p:nvSpPr>
              <p:cNvPr id="12" name="Google Shape;275;p44">
                <a:extLst>
                  <a:ext uri="{FF2B5EF4-FFF2-40B4-BE49-F238E27FC236}">
                    <a16:creationId xmlns:a16="http://schemas.microsoft.com/office/drawing/2014/main" id="{67595830-1920-8DB2-EC68-1C3A5F8D2C4E}"/>
                  </a:ext>
                </a:extLst>
              </p:cNvPr>
              <p:cNvSpPr/>
              <p:nvPr/>
            </p:nvSpPr>
            <p:spPr>
              <a:xfrm>
                <a:off x="8515587" y="2007176"/>
                <a:ext cx="159488" cy="15799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76;p44">
                <a:extLst>
                  <a:ext uri="{FF2B5EF4-FFF2-40B4-BE49-F238E27FC236}">
                    <a16:creationId xmlns:a16="http://schemas.microsoft.com/office/drawing/2014/main" id="{97B571E4-8E61-98CA-F18F-2E8D7B0E2C85}"/>
                  </a:ext>
                </a:extLst>
              </p:cNvPr>
              <p:cNvSpPr txBox="1"/>
              <p:nvPr/>
            </p:nvSpPr>
            <p:spPr>
              <a:xfrm>
                <a:off x="8749502" y="1942148"/>
                <a:ext cx="1870191" cy="3172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Wrong</a:t>
                </a:r>
                <a:endParaRPr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76BCD4F-E6F2-8F68-0B23-EA11D6268641}"/>
                </a:ext>
              </a:extLst>
            </p:cNvPr>
            <p:cNvSpPr/>
            <p:nvPr/>
          </p:nvSpPr>
          <p:spPr>
            <a:xfrm>
              <a:off x="4531941" y="3817285"/>
              <a:ext cx="1274038" cy="135633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6EB03FE-F869-7A0D-F3E0-3E6CC3B3C1ED}"/>
                </a:ext>
              </a:extLst>
            </p:cNvPr>
            <p:cNvSpPr/>
            <p:nvPr/>
          </p:nvSpPr>
          <p:spPr>
            <a:xfrm>
              <a:off x="6231837" y="2145411"/>
              <a:ext cx="1274038" cy="1356334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1C0D6-6DEF-4C61-FDD0-ABC65CF359B4}"/>
                  </a:ext>
                </a:extLst>
              </p:cNvPr>
              <p:cNvSpPr txBox="1"/>
              <p:nvPr/>
            </p:nvSpPr>
            <p:spPr>
              <a:xfrm>
                <a:off x="1726246" y="5024483"/>
                <a:ext cx="8739508" cy="1479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𝑉𝑎𝑙𝑖𝑑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𝐷𝑒𝑡𝑒𝑐𝑡𝑖𝑜𝑛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243,073+2,221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243,073+2,221+88+245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245,294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245,627</m:t>
                          </m:r>
                        </m:den>
                      </m:f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=0.9986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≈99.86%</m:t>
                      </m:r>
                    </m:oMath>
                  </m:oMathPara>
                </a14:m>
                <a:endParaRPr lang="en-KR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D1C0D6-6DEF-4C61-FDD0-ABC65CF3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46" y="5024483"/>
                <a:ext cx="8739508" cy="1479123"/>
              </a:xfrm>
              <a:prstGeom prst="rect">
                <a:avLst/>
              </a:prstGeom>
              <a:blipFill>
                <a:blip r:embed="rId3"/>
                <a:stretch>
                  <a:fillRect t="-847" b="-1695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124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62C80-80EB-70F6-CB47-14DC5BE00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C108848-A7D8-8702-9BFC-ECB2BDE7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879" y="2352792"/>
            <a:ext cx="6230242" cy="2152417"/>
          </a:xfrm>
        </p:spPr>
        <p:txBody>
          <a:bodyPr/>
          <a:lstStyle/>
          <a:p>
            <a:pPr algn="ctr"/>
            <a:r>
              <a:rPr lang="en-KR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4289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Definition of Anomaly</a:t>
            </a:r>
          </a:p>
          <a:p>
            <a:pPr lvl="1"/>
            <a:r>
              <a:rPr lang="en-US" dirty="0">
                <a:latin typeface="+mn-lt"/>
              </a:rPr>
              <a:t>An observation that is likely generated by a different mechanism</a:t>
            </a:r>
          </a:p>
          <a:p>
            <a:pPr lvl="1"/>
            <a:r>
              <a:rPr lang="en-US" dirty="0">
                <a:latin typeface="+mn-lt"/>
              </a:rPr>
              <a:t>Anomaly is “NOT BAD” behavior, it is out of norm behavior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Why is it important?</a:t>
            </a:r>
          </a:p>
          <a:p>
            <a:pPr lvl="1"/>
            <a:r>
              <a:rPr lang="en-US" dirty="0">
                <a:latin typeface="+mn-lt"/>
              </a:rPr>
              <a:t>In the field of network, data size and types are growing along with the rapid development of technologies, which risks are becoming indistinguishable and complex as well</a:t>
            </a:r>
          </a:p>
          <a:p>
            <a:pPr lvl="1"/>
            <a:r>
              <a:rPr lang="en-US" dirty="0">
                <a:latin typeface="+mn-lt"/>
              </a:rPr>
              <a:t>Relevant news: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3</a:t>
            </a:fld>
            <a:r>
              <a:rPr lang="en-US" dirty="0">
                <a:latin typeface="+mn-lt"/>
              </a:rPr>
              <a:t>/23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00CDBC-1B46-7E4D-3202-1A6274260E74}"/>
              </a:ext>
            </a:extLst>
          </p:cNvPr>
          <p:cNvGrpSpPr/>
          <p:nvPr/>
        </p:nvGrpSpPr>
        <p:grpSpPr>
          <a:xfrm>
            <a:off x="931365" y="4666484"/>
            <a:ext cx="10329271" cy="1285358"/>
            <a:chOff x="1837674" y="4792724"/>
            <a:chExt cx="10329271" cy="1285358"/>
          </a:xfrm>
        </p:grpSpPr>
        <p:pic>
          <p:nvPicPr>
            <p:cNvPr id="7" name="Google Shape;199;p41">
              <a:extLst>
                <a:ext uri="{FF2B5EF4-FFF2-40B4-BE49-F238E27FC236}">
                  <a16:creationId xmlns:a16="http://schemas.microsoft.com/office/drawing/2014/main" id="{61631961-D32F-1E36-4F88-FE9663F216BB}"/>
                </a:ext>
              </a:extLst>
            </p:cNvPr>
            <p:cNvPicPr preferRelativeResize="0"/>
            <p:nvPr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7674" y="4890368"/>
              <a:ext cx="3672345" cy="11427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201;p41">
              <a:extLst>
                <a:ext uri="{FF2B5EF4-FFF2-40B4-BE49-F238E27FC236}">
                  <a16:creationId xmlns:a16="http://schemas.microsoft.com/office/drawing/2014/main" id="{8CBC333A-70A3-6782-EF71-39BFAA69935C}"/>
                </a:ext>
              </a:extLst>
            </p:cNvPr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855841" y="4792724"/>
              <a:ext cx="6311104" cy="12853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Google Shape;202;p41">
            <a:extLst>
              <a:ext uri="{FF2B5EF4-FFF2-40B4-BE49-F238E27FC236}">
                <a16:creationId xmlns:a16="http://schemas.microsoft.com/office/drawing/2014/main" id="{07801CE4-7FF9-14B8-542C-6C10E0F930BE}"/>
              </a:ext>
            </a:extLst>
          </p:cNvPr>
          <p:cNvSpPr/>
          <p:nvPr/>
        </p:nvSpPr>
        <p:spPr>
          <a:xfrm>
            <a:off x="1858321" y="6393593"/>
            <a:ext cx="676963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8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4"/>
              </a:rPr>
              <a:t>https://www.information-age.com/telecoms-industry-dns-attacks-attacked-slowest-fix-123469037/</a:t>
            </a:r>
            <a:br>
              <a:rPr lang="en-US" sz="8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5"/>
              </a:rPr>
            </a:br>
            <a:r>
              <a:rPr lang="en-US" sz="800" u="sng" dirty="0">
                <a:solidFill>
                  <a:schemeClr val="hlink"/>
                </a:solidFill>
                <a:ea typeface="Arial"/>
                <a:cs typeface="Arial"/>
                <a:sym typeface="Arial"/>
                <a:hlinkClick r:id="rId5"/>
              </a:rPr>
              <a:t>https://telecom.economictimes.indiatimes.com/news/telecom-operators-are-not-properly-prepared-for-cyber-attacks-a10-networks/62504221</a:t>
            </a:r>
            <a:endParaRPr sz="800" dirty="0">
              <a:solidFill>
                <a:schemeClr val="dk2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13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30E8E-18CC-4811-13D8-3A88CF4B2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87448F-57E8-B401-D78D-6DF6728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DA9D-C30C-42BD-3AEC-265D3BBBA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4</a:t>
            </a:fld>
            <a:r>
              <a:rPr lang="en-US" dirty="0">
                <a:latin typeface="+mn-lt"/>
              </a:rPr>
              <a:t>/23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E76E79-8DD6-982B-6740-F0FF719CAB43}"/>
              </a:ext>
            </a:extLst>
          </p:cNvPr>
          <p:cNvGrpSpPr/>
          <p:nvPr/>
        </p:nvGrpSpPr>
        <p:grpSpPr>
          <a:xfrm>
            <a:off x="1107948" y="964602"/>
            <a:ext cx="9976104" cy="4871042"/>
            <a:chOff x="1182011" y="964602"/>
            <a:chExt cx="9976104" cy="4871042"/>
          </a:xfrm>
        </p:grpSpPr>
        <p:sp>
          <p:nvSpPr>
            <p:cNvPr id="7" name="Title 4">
              <a:extLst>
                <a:ext uri="{FF2B5EF4-FFF2-40B4-BE49-F238E27FC236}">
                  <a16:creationId xmlns:a16="http://schemas.microsoft.com/office/drawing/2014/main" id="{0BB8009C-0555-D794-B284-4D71022BF7D7}"/>
                </a:ext>
              </a:extLst>
            </p:cNvPr>
            <p:cNvSpPr txBox="1">
              <a:spLocks/>
            </p:cNvSpPr>
            <p:nvPr/>
          </p:nvSpPr>
          <p:spPr>
            <a:xfrm>
              <a:off x="1182011" y="964602"/>
              <a:ext cx="9976104" cy="59093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rgbClr val="3D3C40"/>
                  </a:solidFill>
                  <a:latin typeface="Tw Cen MT" panose="020B06020201040206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dirty="0">
                  <a:latin typeface="+mn-lt"/>
                </a:rPr>
                <a:t>Spot the anomaly</a:t>
              </a:r>
            </a:p>
          </p:txBody>
        </p:sp>
        <p:pic>
          <p:nvPicPr>
            <p:cNvPr id="8" name="Picture 2" descr="https://images.boredomfiles.com/wp-content/uploads/2018/03/pic-diff-1.jpg">
              <a:extLst>
                <a:ext uri="{FF2B5EF4-FFF2-40B4-BE49-F238E27FC236}">
                  <a16:creationId xmlns:a16="http://schemas.microsoft.com/office/drawing/2014/main" id="{B861F10A-5D73-4B32-6570-57C4398CCB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7647" y="1857708"/>
              <a:ext cx="6184831" cy="39779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12776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351AA-F20D-6B9C-86CB-FC7F9C67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images.boredomfiles.com/wp-content/uploads/2018/03/pic-diff-2.jpg">
            <a:extLst>
              <a:ext uri="{FF2B5EF4-FFF2-40B4-BE49-F238E27FC236}">
                <a16:creationId xmlns:a16="http://schemas.microsoft.com/office/drawing/2014/main" id="{5D3E2F08-36FC-B3C2-F3A7-B85A2E7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3584" y="1857708"/>
            <a:ext cx="6151442" cy="395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AF8F3AF-E1A5-8DBF-5AF9-FDE1B3C1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59A43-0797-BE55-B63A-795AFCED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5</a:t>
            </a:fld>
            <a:r>
              <a:rPr lang="en-US" dirty="0">
                <a:latin typeface="+mn-lt"/>
              </a:rPr>
              <a:t>/23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23E1701-477B-73C5-F159-605A6E208728}"/>
              </a:ext>
            </a:extLst>
          </p:cNvPr>
          <p:cNvSpPr txBox="1">
            <a:spLocks/>
          </p:cNvSpPr>
          <p:nvPr/>
        </p:nvSpPr>
        <p:spPr>
          <a:xfrm>
            <a:off x="1107948" y="964602"/>
            <a:ext cx="9976104" cy="590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3D3C40"/>
                </a:solidFill>
                <a:latin typeface="Tw Cen MT" panose="020B06020201040206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353509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BFD2F-C5FB-4162-0AEB-C13681D6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3797F3-76D0-8E96-7B87-0ADD441C9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How to detect anomaly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B2103D-377C-CFBC-5591-AB37CFB6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9399-DC0E-B5B0-83C8-538919FC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6</a:t>
            </a:fld>
            <a:r>
              <a:rPr lang="en-US" dirty="0">
                <a:latin typeface="+mn-lt"/>
              </a:rPr>
              <a:t>/23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E8AAD44-FF01-7CDC-0941-EDA7D03F2141}"/>
              </a:ext>
            </a:extLst>
          </p:cNvPr>
          <p:cNvGrpSpPr/>
          <p:nvPr/>
        </p:nvGrpSpPr>
        <p:grpSpPr>
          <a:xfrm>
            <a:off x="994638" y="1234994"/>
            <a:ext cx="10202723" cy="5004938"/>
            <a:chOff x="1028504" y="1644941"/>
            <a:chExt cx="10202723" cy="500493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5566992-6E72-73B1-663E-526147F591FD}"/>
                </a:ext>
              </a:extLst>
            </p:cNvPr>
            <p:cNvGrpSpPr/>
            <p:nvPr/>
          </p:nvGrpSpPr>
          <p:grpSpPr>
            <a:xfrm>
              <a:off x="1028504" y="1644941"/>
              <a:ext cx="10202723" cy="5004938"/>
              <a:chOff x="1028504" y="1644941"/>
              <a:chExt cx="10202723" cy="5004938"/>
            </a:xfrm>
          </p:grpSpPr>
          <p:grpSp>
            <p:nvGrpSpPr>
              <p:cNvPr id="12" name="Google Shape;295;p46">
                <a:extLst>
                  <a:ext uri="{FF2B5EF4-FFF2-40B4-BE49-F238E27FC236}">
                    <a16:creationId xmlns:a16="http://schemas.microsoft.com/office/drawing/2014/main" id="{112585F6-0325-9CA6-8D8A-6F3046F87F5D}"/>
                  </a:ext>
                </a:extLst>
              </p:cNvPr>
              <p:cNvGrpSpPr/>
              <p:nvPr/>
            </p:nvGrpSpPr>
            <p:grpSpPr>
              <a:xfrm>
                <a:off x="1028504" y="1644941"/>
                <a:ext cx="10202723" cy="5004938"/>
                <a:chOff x="6808" y="-23293"/>
                <a:chExt cx="10202723" cy="5004938"/>
              </a:xfrm>
            </p:grpSpPr>
            <p:sp>
              <p:nvSpPr>
                <p:cNvPr id="14" name="Google Shape;296;p46">
                  <a:extLst>
                    <a:ext uri="{FF2B5EF4-FFF2-40B4-BE49-F238E27FC236}">
                      <a16:creationId xmlns:a16="http://schemas.microsoft.com/office/drawing/2014/main" id="{3189AC5E-BBD6-7A5D-202C-80D6B432656B}"/>
                    </a:ext>
                  </a:extLst>
                </p:cNvPr>
                <p:cNvSpPr/>
                <p:nvPr/>
              </p:nvSpPr>
              <p:spPr>
                <a:xfrm>
                  <a:off x="6808" y="-23293"/>
                  <a:ext cx="10202723" cy="738858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A11900"/>
                </a:solidFill>
                <a:ln w="9525" cap="flat" cmpd="dbl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298;p46">
                  <a:extLst>
                    <a:ext uri="{FF2B5EF4-FFF2-40B4-BE49-F238E27FC236}">
                      <a16:creationId xmlns:a16="http://schemas.microsoft.com/office/drawing/2014/main" id="{18C2A832-85A9-3007-7684-9E8E4B0E044C}"/>
                    </a:ext>
                  </a:extLst>
                </p:cNvPr>
                <p:cNvSpPr/>
                <p:nvPr/>
              </p:nvSpPr>
              <p:spPr>
                <a:xfrm>
                  <a:off x="16767" y="818088"/>
                  <a:ext cx="2723354" cy="738858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DACD88"/>
                </a:solidFill>
                <a:ln w="9525" cap="flat" cmpd="dbl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n-KR" dirty="0"/>
                </a:p>
              </p:txBody>
            </p:sp>
            <p:sp>
              <p:nvSpPr>
                <p:cNvPr id="20" name="Google Shape;302;p46">
                  <a:extLst>
                    <a:ext uri="{FF2B5EF4-FFF2-40B4-BE49-F238E27FC236}">
                      <a16:creationId xmlns:a16="http://schemas.microsoft.com/office/drawing/2014/main" id="{3736AFBF-5001-82F0-BFBE-5FEC049943A2}"/>
                    </a:ext>
                  </a:extLst>
                </p:cNvPr>
                <p:cNvSpPr/>
                <p:nvPr/>
              </p:nvSpPr>
              <p:spPr>
                <a:xfrm>
                  <a:off x="2968659" y="818088"/>
                  <a:ext cx="7230913" cy="738858"/>
                </a:xfrm>
                <a:prstGeom prst="roundRect">
                  <a:avLst>
                    <a:gd name="adj" fmla="val 10000"/>
                  </a:avLst>
                </a:prstGeom>
                <a:solidFill>
                  <a:srgbClr val="AB985E"/>
                </a:solidFill>
                <a:ln w="9525" cap="flat" cmpd="dbl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300;p46">
                  <a:extLst>
                    <a:ext uri="{FF2B5EF4-FFF2-40B4-BE49-F238E27FC236}">
                      <a16:creationId xmlns:a16="http://schemas.microsoft.com/office/drawing/2014/main" id="{080EAD27-32AC-C01A-5823-DDC594CD6EB2}"/>
                    </a:ext>
                  </a:extLst>
                </p:cNvPr>
                <p:cNvSpPr/>
                <p:nvPr/>
              </p:nvSpPr>
              <p:spPr>
                <a:xfrm>
                  <a:off x="22078" y="1683532"/>
                  <a:ext cx="2712731" cy="3298113"/>
                </a:xfrm>
                <a:prstGeom prst="roundRect">
                  <a:avLst>
                    <a:gd name="adj" fmla="val 10000"/>
                  </a:avLst>
                </a:prstGeom>
                <a:noFill/>
                <a:ln w="9525" cap="flat" cmpd="dbl">
                  <a:solidFill>
                    <a:srgbClr val="74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301;p46">
                  <a:extLst>
                    <a:ext uri="{FF2B5EF4-FFF2-40B4-BE49-F238E27FC236}">
                      <a16:creationId xmlns:a16="http://schemas.microsoft.com/office/drawing/2014/main" id="{9A55F7D0-441A-122D-B20A-2E8DEF323E9E}"/>
                    </a:ext>
                  </a:extLst>
                </p:cNvPr>
                <p:cNvSpPr txBox="1"/>
                <p:nvPr/>
              </p:nvSpPr>
              <p:spPr>
                <a:xfrm>
                  <a:off x="93508" y="1754962"/>
                  <a:ext cx="2569871" cy="22959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400"/>
                    <a:buFont typeface="Arial"/>
                    <a:buNone/>
                  </a:pPr>
                  <a:r>
                    <a:rPr lang="en-US" sz="1600" dirty="0" err="1">
                      <a:solidFill>
                        <a:schemeClr val="dk2"/>
                      </a:solidFill>
                      <a:ea typeface="Arial"/>
                      <a:cs typeface="Arial"/>
                      <a:sym typeface="Arial"/>
                    </a:rPr>
                    <a:t>XGBoost</a:t>
                  </a:r>
                  <a:endParaRPr sz="1600" dirty="0">
                    <a:solidFill>
                      <a:schemeClr val="dk2"/>
                    </a:solidFill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" name="Google Shape;304;p46">
                  <a:extLst>
                    <a:ext uri="{FF2B5EF4-FFF2-40B4-BE49-F238E27FC236}">
                      <a16:creationId xmlns:a16="http://schemas.microsoft.com/office/drawing/2014/main" id="{FDF99A0A-B15F-B46D-1D66-80B6025E23C1}"/>
                    </a:ext>
                  </a:extLst>
                </p:cNvPr>
                <p:cNvSpPr/>
                <p:nvPr/>
              </p:nvSpPr>
              <p:spPr>
                <a:xfrm>
                  <a:off x="2982762" y="1683532"/>
                  <a:ext cx="2712731" cy="3241539"/>
                </a:xfrm>
                <a:prstGeom prst="roundRect">
                  <a:avLst>
                    <a:gd name="adj" fmla="val 10000"/>
                  </a:avLst>
                </a:prstGeom>
                <a:noFill/>
                <a:ln w="9525" cap="flat" cmpd="dbl">
                  <a:solidFill>
                    <a:srgbClr val="D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305;p46">
                  <a:extLst>
                    <a:ext uri="{FF2B5EF4-FFF2-40B4-BE49-F238E27FC236}">
                      <a16:creationId xmlns:a16="http://schemas.microsoft.com/office/drawing/2014/main" id="{24C681FE-4B04-F626-A837-1784F071E378}"/>
                    </a:ext>
                  </a:extLst>
                </p:cNvPr>
                <p:cNvSpPr txBox="1"/>
                <p:nvPr/>
              </p:nvSpPr>
              <p:spPr>
                <a:xfrm>
                  <a:off x="3052967" y="1753737"/>
                  <a:ext cx="2572321" cy="22565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400"/>
                    <a:buFont typeface="Arial"/>
                    <a:buNone/>
                  </a:pPr>
                  <a:r>
                    <a:rPr lang="en-US" sz="1600" dirty="0">
                      <a:solidFill>
                        <a:schemeClr val="dk2"/>
                      </a:solidFill>
                      <a:ea typeface="Arial"/>
                      <a:cs typeface="Arial"/>
                      <a:sym typeface="Arial"/>
                    </a:rPr>
                    <a:t>Autoencoders</a:t>
                  </a:r>
                  <a:endParaRPr sz="1200" dirty="0"/>
                </a:p>
              </p:txBody>
            </p:sp>
            <p:sp>
              <p:nvSpPr>
                <p:cNvPr id="24" name="Google Shape;306;p46">
                  <a:extLst>
                    <a:ext uri="{FF2B5EF4-FFF2-40B4-BE49-F238E27FC236}">
                      <a16:creationId xmlns:a16="http://schemas.microsoft.com/office/drawing/2014/main" id="{451178F3-0154-5856-7DCA-E87B15548175}"/>
                    </a:ext>
                  </a:extLst>
                </p:cNvPr>
                <p:cNvSpPr/>
                <p:nvPr/>
              </p:nvSpPr>
              <p:spPr>
                <a:xfrm>
                  <a:off x="5809428" y="1683532"/>
                  <a:ext cx="4376042" cy="3250122"/>
                </a:xfrm>
                <a:prstGeom prst="roundRect">
                  <a:avLst>
                    <a:gd name="adj" fmla="val 10000"/>
                  </a:avLst>
                </a:prstGeom>
                <a:noFill/>
                <a:ln w="9525" cap="flat" cmpd="dbl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07;p46">
                  <a:extLst>
                    <a:ext uri="{FF2B5EF4-FFF2-40B4-BE49-F238E27FC236}">
                      <a16:creationId xmlns:a16="http://schemas.microsoft.com/office/drawing/2014/main" id="{76548259-C166-20DD-B00C-6424186FF5E6}"/>
                    </a:ext>
                  </a:extLst>
                </p:cNvPr>
                <p:cNvSpPr txBox="1"/>
                <p:nvPr/>
              </p:nvSpPr>
              <p:spPr>
                <a:xfrm>
                  <a:off x="5879819" y="1753923"/>
                  <a:ext cx="4235260" cy="226254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2"/>
                    </a:buClr>
                    <a:buSzPts val="2400"/>
                    <a:buFont typeface="Arial"/>
                    <a:buNone/>
                  </a:pPr>
                  <a:r>
                    <a:rPr lang="en-US" sz="1600" dirty="0">
                      <a:solidFill>
                        <a:schemeClr val="dk2"/>
                      </a:solidFill>
                      <a:ea typeface="Arial"/>
                      <a:cs typeface="Arial"/>
                      <a:sym typeface="Arial"/>
                    </a:rPr>
                    <a:t>Generative Adversarial Networks</a:t>
                  </a:r>
                  <a:endParaRPr sz="1200" dirty="0"/>
                </a:p>
              </p:txBody>
            </p:sp>
          </p:grp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FA31326-C506-64F9-0165-8B78AFAA2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01587" y="4268602"/>
                <a:ext cx="2597103" cy="162723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3F594FEF-0DFD-9D1D-BE29-41BAB22D31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6602" y="3982992"/>
                <a:ext cx="2410171" cy="220368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2303217-5D12-0FC8-BFDE-D27F5CA85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3642" y="3758391"/>
                <a:ext cx="3072077" cy="2817929"/>
              </a:xfrm>
              <a:prstGeom prst="rect">
                <a:avLst/>
              </a:prstGeom>
            </p:spPr>
          </p:pic>
        </p:grpSp>
        <p:sp>
          <p:nvSpPr>
            <p:cNvPr id="26" name="Google Shape;299;p46">
              <a:extLst>
                <a:ext uri="{FF2B5EF4-FFF2-40B4-BE49-F238E27FC236}">
                  <a16:creationId xmlns:a16="http://schemas.microsoft.com/office/drawing/2014/main" id="{5764EF74-5190-E652-0EA9-0BC46DE8CA4E}"/>
                </a:ext>
              </a:extLst>
            </p:cNvPr>
            <p:cNvSpPr txBox="1"/>
            <p:nvPr/>
          </p:nvSpPr>
          <p:spPr>
            <a:xfrm>
              <a:off x="1060103" y="2532025"/>
              <a:ext cx="2680074" cy="695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Arial"/>
                <a:buNone/>
              </a:pPr>
              <a:r>
                <a:rPr lang="en-US" sz="1700" dirty="0">
                  <a:solidFill>
                    <a:schemeClr val="dk2"/>
                  </a:solidFill>
                  <a:ea typeface="Arial"/>
                  <a:cs typeface="Arial"/>
                  <a:sym typeface="Arial"/>
                </a:rPr>
                <a:t>Supervised</a:t>
              </a:r>
              <a:endParaRPr lang="en-US"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Arial"/>
                <a:buNone/>
              </a:pPr>
              <a:r>
                <a:rPr lang="en-US" sz="1700" dirty="0">
                  <a:solidFill>
                    <a:schemeClr val="dk2"/>
                  </a:solidFill>
                  <a:ea typeface="Arial"/>
                  <a:cs typeface="Arial"/>
                  <a:sym typeface="Arial"/>
                </a:rPr>
                <a:t>(When you have Labels)</a:t>
              </a:r>
              <a:endParaRPr lang="en-US" dirty="0"/>
            </a:p>
          </p:txBody>
        </p:sp>
        <p:sp>
          <p:nvSpPr>
            <p:cNvPr id="28" name="Google Shape;297;p46">
              <a:extLst>
                <a:ext uri="{FF2B5EF4-FFF2-40B4-BE49-F238E27FC236}">
                  <a16:creationId xmlns:a16="http://schemas.microsoft.com/office/drawing/2014/main" id="{E2D0E8B7-6E19-58C7-F6E0-5C9991831D55}"/>
                </a:ext>
              </a:extLst>
            </p:cNvPr>
            <p:cNvSpPr txBox="1"/>
            <p:nvPr/>
          </p:nvSpPr>
          <p:spPr>
            <a:xfrm>
              <a:off x="1050144" y="1690644"/>
              <a:ext cx="10159443" cy="695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5725" tIns="125725" rIns="125725" bIns="125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3300"/>
                <a:buFont typeface="Arial"/>
                <a:buNone/>
              </a:pPr>
              <a:r>
                <a:rPr lang="en-US" sz="3300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Anomaly Detection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29" name="Google Shape;303;p46">
              <a:extLst>
                <a:ext uri="{FF2B5EF4-FFF2-40B4-BE49-F238E27FC236}">
                  <a16:creationId xmlns:a16="http://schemas.microsoft.com/office/drawing/2014/main" id="{6EE86E20-BD53-442F-1F02-3BD144C891ED}"/>
                </a:ext>
              </a:extLst>
            </p:cNvPr>
            <p:cNvSpPr txBox="1"/>
            <p:nvPr/>
          </p:nvSpPr>
          <p:spPr>
            <a:xfrm>
              <a:off x="4011995" y="2532025"/>
              <a:ext cx="7187633" cy="695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Arial"/>
                <a:buNone/>
              </a:pPr>
              <a:r>
                <a:rPr lang="en-US" sz="1700" dirty="0">
                  <a:solidFill>
                    <a:schemeClr val="dk2"/>
                  </a:solidFill>
                  <a:ea typeface="Arial"/>
                  <a:cs typeface="Arial"/>
                  <a:sym typeface="Arial"/>
                </a:rPr>
                <a:t>Unsupervised</a:t>
              </a:r>
              <a:endParaRPr dirty="0"/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Arial"/>
                <a:buNone/>
              </a:pPr>
              <a:r>
                <a:rPr lang="en-US" sz="1700" dirty="0">
                  <a:solidFill>
                    <a:schemeClr val="dk2"/>
                  </a:solidFill>
                  <a:ea typeface="Arial"/>
                  <a:cs typeface="Arial"/>
                  <a:sym typeface="Arial"/>
                </a:rPr>
                <a:t>(When you don’t have labels for your data)</a:t>
              </a:r>
              <a:endParaRPr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5F856B-6D3C-8D63-7ED7-2D9CAAA76D59}"/>
              </a:ext>
            </a:extLst>
          </p:cNvPr>
          <p:cNvGrpSpPr/>
          <p:nvPr/>
        </p:nvGrpSpPr>
        <p:grpSpPr>
          <a:xfrm>
            <a:off x="3704352" y="2956550"/>
            <a:ext cx="3978634" cy="3761726"/>
            <a:chOff x="3704352" y="2956550"/>
            <a:chExt cx="3978634" cy="3761726"/>
          </a:xfrm>
        </p:grpSpPr>
        <p:sp>
          <p:nvSpPr>
            <p:cNvPr id="38" name="Connector 37">
              <a:extLst>
                <a:ext uri="{FF2B5EF4-FFF2-40B4-BE49-F238E27FC236}">
                  <a16:creationId xmlns:a16="http://schemas.microsoft.com/office/drawing/2014/main" id="{13805D98-DD22-9BD7-819C-385A21AD11C3}"/>
                </a:ext>
              </a:extLst>
            </p:cNvPr>
            <p:cNvSpPr/>
            <p:nvPr/>
          </p:nvSpPr>
          <p:spPr>
            <a:xfrm>
              <a:off x="3704352" y="2956550"/>
              <a:ext cx="3240000" cy="3240000"/>
            </a:xfrm>
            <a:prstGeom prst="flowChartConnector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179D5EFA-36D3-D19E-A3C5-F11B539E7126}"/>
                </a:ext>
              </a:extLst>
            </p:cNvPr>
            <p:cNvSpPr/>
            <p:nvPr/>
          </p:nvSpPr>
          <p:spPr>
            <a:xfrm rot="8096505">
              <a:off x="5979553" y="6062100"/>
              <a:ext cx="300625" cy="38766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40" name="Google Shape;299;p46">
              <a:extLst>
                <a:ext uri="{FF2B5EF4-FFF2-40B4-BE49-F238E27FC236}">
                  <a16:creationId xmlns:a16="http://schemas.microsoft.com/office/drawing/2014/main" id="{EDD4E9E0-14E2-C058-D950-0CABDF9FBD3F}"/>
                </a:ext>
              </a:extLst>
            </p:cNvPr>
            <p:cNvSpPr txBox="1"/>
            <p:nvPr/>
          </p:nvSpPr>
          <p:spPr>
            <a:xfrm>
              <a:off x="6052311" y="6351449"/>
              <a:ext cx="1630675" cy="3668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700"/>
                <a:buFont typeface="Arial"/>
                <a:buNone/>
              </a:pPr>
              <a:r>
                <a:rPr lang="en-US" sz="1700" b="1" dirty="0">
                  <a:solidFill>
                    <a:schemeClr val="dk2"/>
                  </a:solidFill>
                  <a:ea typeface="Arial"/>
                  <a:cs typeface="Arial"/>
                  <a:sym typeface="Arial"/>
                </a:rPr>
                <a:t>Main Focus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9340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D38AD-56D6-393E-174A-CDCD23C1C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0306EC-7ACD-7609-8B8E-38A84652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660399"/>
            <a:ext cx="10822628" cy="5579533"/>
          </a:xfrm>
        </p:spPr>
        <p:txBody>
          <a:bodyPr/>
          <a:lstStyle/>
          <a:p>
            <a:r>
              <a:rPr lang="en-US" dirty="0">
                <a:latin typeface="+mn-lt"/>
              </a:rPr>
              <a:t>Autoencoder Method</a:t>
            </a:r>
          </a:p>
          <a:p>
            <a:pPr lvl="1"/>
            <a:r>
              <a:rPr lang="en-US" dirty="0">
                <a:latin typeface="+mn-lt"/>
              </a:rPr>
              <a:t>A form of unsupervised learning and have applications outside of anomaly detection</a:t>
            </a:r>
          </a:p>
          <a:p>
            <a:pPr marL="914400" lvl="2" indent="0">
              <a:buNone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C</a:t>
            </a:r>
            <a:r>
              <a:rPr lang="en-US" sz="2400" dirty="0">
                <a:latin typeface="+mn-lt"/>
              </a:rPr>
              <a:t>onsists of two parts the </a:t>
            </a:r>
            <a:r>
              <a:rPr lang="en-US" sz="2400" b="1" dirty="0">
                <a:latin typeface="+mn-lt"/>
              </a:rPr>
              <a:t>encoder</a:t>
            </a:r>
            <a:r>
              <a:rPr lang="en-US" sz="2400" dirty="0">
                <a:latin typeface="+mn-lt"/>
              </a:rPr>
              <a:t> and </a:t>
            </a:r>
            <a:r>
              <a:rPr lang="en-US" sz="2400" b="1" dirty="0">
                <a:latin typeface="+mn-lt"/>
              </a:rPr>
              <a:t>decoder</a:t>
            </a:r>
          </a:p>
          <a:p>
            <a:pPr lvl="2"/>
            <a:r>
              <a:rPr lang="en-US" dirty="0">
                <a:latin typeface="+mn-lt"/>
              </a:rPr>
              <a:t>Encoder: a neural network that maps the input to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 lower-dimensional space</a:t>
            </a:r>
          </a:p>
          <a:p>
            <a:pPr lvl="2"/>
            <a:r>
              <a:rPr lang="en-US" sz="2000" dirty="0">
                <a:latin typeface="+mn-lt"/>
              </a:rPr>
              <a:t>Decoder: a neural network that maps the encoded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data back to the input</a:t>
            </a:r>
          </a:p>
          <a:p>
            <a:pPr marL="914400" lvl="2" indent="0">
              <a:buNone/>
            </a:pPr>
            <a:endParaRPr lang="en-US" sz="2000" dirty="0">
              <a:latin typeface="+mn-lt"/>
            </a:endParaRPr>
          </a:p>
          <a:p>
            <a:pPr lvl="1"/>
            <a:r>
              <a:rPr lang="en-US" sz="2400" dirty="0">
                <a:latin typeface="+mn-lt"/>
              </a:rPr>
              <a:t>Anomalies have high reconstruction error</a:t>
            </a:r>
          </a:p>
          <a:p>
            <a:pPr lvl="2"/>
            <a:r>
              <a:rPr lang="en-US" dirty="0">
                <a:latin typeface="+mn-lt"/>
              </a:rPr>
              <a:t>Higher the error is the more input is not following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the trend of previous dataset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52A47A-F40D-8EBD-D45E-F26C8EF3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88605-C403-B922-44B9-219B71C6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7</a:t>
            </a:fld>
            <a:r>
              <a:rPr lang="en-US" dirty="0">
                <a:latin typeface="+mn-lt"/>
              </a:rPr>
              <a:t>/23</a:t>
            </a:r>
          </a:p>
        </p:txBody>
      </p:sp>
      <p:pic>
        <p:nvPicPr>
          <p:cNvPr id="5" name="Google Shape;499;p64">
            <a:extLst>
              <a:ext uri="{FF2B5EF4-FFF2-40B4-BE49-F238E27FC236}">
                <a16:creationId xmlns:a16="http://schemas.microsoft.com/office/drawing/2014/main" id="{FC304502-03DA-D694-E333-926F301832A0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9473" y="1911208"/>
            <a:ext cx="5034985" cy="4588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15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1589-896A-836E-84E9-1AB09F51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A0C892-2195-FB6F-16C6-1013950D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Popular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628C7-05B9-1062-4B15-F7B2AC46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+mn-lt"/>
              </a:rPr>
              <a:pPr/>
              <a:t>8</a:t>
            </a:fld>
            <a:r>
              <a:rPr lang="en-US" dirty="0">
                <a:latin typeface="+mn-lt"/>
              </a:rPr>
              <a:t>/23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24F48-80EC-ADF1-F0F6-8A49CDA5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R" dirty="0">
                <a:latin typeface="+mn-lt"/>
              </a:rPr>
              <a:t>KDD99 Intrusion Detection Dataset</a:t>
            </a:r>
          </a:p>
          <a:p>
            <a:pPr lvl="1"/>
            <a:r>
              <a:rPr lang="en-KR" dirty="0">
                <a:latin typeface="+mn-lt"/>
              </a:rPr>
              <a:t>Purpose: Detect anomalies by observing network packet logs</a:t>
            </a:r>
          </a:p>
          <a:p>
            <a:pPr lvl="1">
              <a:buClr>
                <a:schemeClr val="tx1"/>
              </a:buClr>
            </a:pPr>
            <a:r>
              <a:rPr lang="en-US" sz="2400" b="0" u="sng" dirty="0">
                <a:solidFill>
                  <a:schemeClr val="hlink"/>
                </a:solidFill>
                <a:latin typeface="+mn-lt"/>
                <a:hlinkClick r:id="rId2"/>
              </a:rPr>
              <a:t>http://kdd.ics.uci.edu/databases/kddcup99/kddcup99.html</a:t>
            </a:r>
            <a:endParaRPr lang="en-KR" sz="2400" b="0" u="sng" dirty="0">
              <a:solidFill>
                <a:schemeClr val="hlink"/>
              </a:solidFill>
              <a:latin typeface="+mn-lt"/>
            </a:endParaRPr>
          </a:p>
          <a:p>
            <a:pPr lvl="1"/>
            <a:endParaRPr lang="en-KR" dirty="0">
              <a:latin typeface="+mn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045AC0-7348-FEED-7405-D6E4EAF15079}"/>
              </a:ext>
            </a:extLst>
          </p:cNvPr>
          <p:cNvGrpSpPr/>
          <p:nvPr/>
        </p:nvGrpSpPr>
        <p:grpSpPr>
          <a:xfrm>
            <a:off x="340290" y="2011981"/>
            <a:ext cx="11511420" cy="4644960"/>
            <a:chOff x="503966" y="2044065"/>
            <a:chExt cx="11511420" cy="4644960"/>
          </a:xfrm>
        </p:grpSpPr>
        <p:graphicFrame>
          <p:nvGraphicFramePr>
            <p:cNvPr id="9" name="Google Shape;265;p43">
              <a:extLst>
                <a:ext uri="{FF2B5EF4-FFF2-40B4-BE49-F238E27FC236}">
                  <a16:creationId xmlns:a16="http://schemas.microsoft.com/office/drawing/2014/main" id="{B464D2A5-279F-6BF8-6F38-B9854E5389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29709303"/>
                </p:ext>
              </p:extLst>
            </p:nvPr>
          </p:nvGraphicFramePr>
          <p:xfrm>
            <a:off x="503966" y="3666645"/>
            <a:ext cx="4720126" cy="1752640"/>
          </p:xfrm>
          <a:graphic>
            <a:graphicData uri="http://schemas.openxmlformats.org/drawingml/2006/table">
              <a:tbl>
                <a:tblPr bandRow="1">
                  <a:noFill/>
                </a:tblPr>
                <a:tblGrid>
                  <a:gridCol w="163614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308398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Size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743 Mb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No. of Features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rPr>
                          <a:t>Numeric = 22 </a:t>
                        </a: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; Categorical = 9 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No. of Rows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18 Million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No. of Classes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23</a:t>
                        </a:r>
                        <a:r>
                          <a:rPr lang="ko-KR" altLang="en-US" sz="1800" b="0" dirty="0">
                            <a:solidFill>
                              <a:schemeClr val="dk2"/>
                            </a:solidFill>
                          </a:rPr>
                          <a:t> </a:t>
                        </a:r>
                        <a:r>
                          <a:rPr lang="en-US" sz="1800" b="0" dirty="0">
                            <a:solidFill>
                              <a:schemeClr val="dk2"/>
                            </a:solidFill>
                          </a:rPr>
                          <a:t>(Including the Normal category)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2CAC163-3FC5-6615-1B3D-E42A580B8246}"/>
                </a:ext>
              </a:extLst>
            </p:cNvPr>
            <p:cNvGrpSpPr/>
            <p:nvPr/>
          </p:nvGrpSpPr>
          <p:grpSpPr>
            <a:xfrm>
              <a:off x="5699411" y="2044065"/>
              <a:ext cx="6315975" cy="4644960"/>
              <a:chOff x="1728942" y="956463"/>
              <a:chExt cx="6315975" cy="5001583"/>
            </a:xfrm>
          </p:grpSpPr>
          <p:graphicFrame>
            <p:nvGraphicFramePr>
              <p:cNvPr id="11" name="Google Shape;272;p44">
                <a:extLst>
                  <a:ext uri="{FF2B5EF4-FFF2-40B4-BE49-F238E27FC236}">
                    <a16:creationId xmlns:a16="http://schemas.microsoft.com/office/drawing/2014/main" id="{CBB5A3DC-6CD0-EE52-0C8B-6DD513226DB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7020484"/>
                  </p:ext>
                </p:extLst>
              </p:nvPr>
            </p:nvGraphicFramePr>
            <p:xfrm>
              <a:off x="1728942" y="1336393"/>
              <a:ext cx="6315975" cy="4621653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21053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053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053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b="0" dirty="0">
                              <a:solidFill>
                                <a:schemeClr val="dk2"/>
                              </a:solidFill>
                            </a:rPr>
                            <a:t>Basic Features</a:t>
                          </a:r>
                          <a:endParaRPr sz="1600" dirty="0"/>
                        </a:p>
                      </a:txBody>
                      <a:tcPr marL="91450" marR="91450" marT="45725" marB="45725">
                        <a:lnB w="1270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b="0">
                              <a:solidFill>
                                <a:schemeClr val="dk2"/>
                              </a:solidFill>
                            </a:rPr>
                            <a:t>Content Features</a:t>
                          </a:r>
                          <a:endParaRPr sz="1600"/>
                        </a:p>
                      </a:txBody>
                      <a:tcPr marL="91450" marR="91450" marT="45725" marB="45725">
                        <a:lnB w="1270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b="0" dirty="0">
                              <a:solidFill>
                                <a:schemeClr val="dk2"/>
                              </a:solidFill>
                            </a:rPr>
                            <a:t>Traffic Features</a:t>
                          </a:r>
                          <a:endParaRPr sz="1600" dirty="0"/>
                        </a:p>
                      </a:txBody>
                      <a:tcPr marL="91450" marR="91450" marT="45725" marB="45725">
                        <a:lnB w="1270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duration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lnT w="1270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hot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lnT w="1270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count 	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lnT w="12700" cap="flat" cmpd="sng">
                          <a:solidFill>
                            <a:schemeClr val="dk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26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dk1"/>
                              </a:solidFill>
                            </a:rPr>
                            <a:t>protocol_type</a:t>
                          </a:r>
                          <a:endParaRPr sz="1400" dirty="0">
                            <a:solidFill>
                              <a:schemeClr val="dk1"/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num_failed_logins</a:t>
                          </a:r>
                          <a:endParaRPr sz="14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serror_rate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>
                              <a:solidFill>
                                <a:schemeClr val="dk1"/>
                              </a:solidFill>
                            </a:rPr>
                            <a:t>service</a:t>
                          </a:r>
                          <a:endParaRPr sz="1600" dirty="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dk1"/>
                              </a:solidFill>
                            </a:rPr>
                            <a:t>logged_in</a:t>
                          </a:r>
                          <a:r>
                            <a:rPr lang="en-US" sz="1400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endParaRPr sz="1600" dirty="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rerror_rate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src_bytes</a:t>
                          </a:r>
                          <a:endParaRPr sz="140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num_compromised</a:t>
                          </a:r>
                          <a:endParaRPr sz="14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same_srv_rate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	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6867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dst_bytes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dk1"/>
                              </a:solidFill>
                            </a:rPr>
                            <a:t>root_shell</a:t>
                          </a:r>
                          <a:r>
                            <a:rPr lang="en-US" sz="1400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endParaRPr sz="1600" dirty="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diff_srv_rate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	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>
                              <a:solidFill>
                                <a:schemeClr val="dk1"/>
                              </a:solidFill>
                            </a:rPr>
                            <a:t>flag </a:t>
                          </a:r>
                          <a:endParaRPr sz="160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dk1"/>
                              </a:solidFill>
                            </a:rPr>
                            <a:t>su_attempted</a:t>
                          </a:r>
                          <a:r>
                            <a:rPr lang="en-US" sz="1400" dirty="0">
                              <a:solidFill>
                                <a:schemeClr val="dk1"/>
                              </a:solidFill>
                            </a:rPr>
                            <a:t> </a:t>
                          </a:r>
                          <a:endParaRPr sz="1600" dirty="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srv_count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	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>
                              <a:solidFill>
                                <a:schemeClr val="dk1"/>
                              </a:solidFill>
                            </a:rPr>
                            <a:t>land </a:t>
                          </a:r>
                          <a:endParaRPr sz="160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num_root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srv_serror_rate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	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wrong_fragment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num_file_creations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srv_rerror_rate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	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urgent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num_shells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lt2"/>
                            </a:buClr>
                            <a:buSzPts val="1600"/>
                            <a:buFont typeface="Trebuchet MS"/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srv_diff_host_rate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num_access_files</a:t>
                          </a:r>
                          <a:r>
                            <a:rPr lang="en-US" sz="14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	</a:t>
                          </a:r>
                          <a:endParaRPr sz="16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dk2"/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 dirty="0" err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</a:rPr>
                            <a:t>num_outbound_cm</a:t>
                          </a:r>
                          <a:endParaRPr sz="14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dk2"/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bg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400">
                              <a:solidFill>
                                <a:schemeClr val="dk1"/>
                              </a:solidFill>
                            </a:rPr>
                            <a:t>is_hot_login </a:t>
                          </a:r>
                          <a:endParaRPr sz="160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dk2"/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306875"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dk2"/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600"/>
                            <a:buFont typeface="Trebuchet MS"/>
                            <a:buNone/>
                          </a:pPr>
                          <a:r>
                            <a:rPr lang="en-US" sz="1400">
                              <a:solidFill>
                                <a:schemeClr val="dk1"/>
                              </a:solidFill>
                            </a:rPr>
                            <a:t>is_guest_login </a:t>
                          </a:r>
                          <a:endParaRPr sz="1600"/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sz="1400" dirty="0">
                            <a:solidFill>
                              <a:schemeClr val="dk2"/>
                            </a:solidFill>
                          </a:endParaRPr>
                        </a:p>
                      </a:txBody>
                      <a:tcPr marL="91450" marR="91450" marT="45725" marB="45725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  <p:sp>
            <p:nvSpPr>
              <p:cNvPr id="12" name="Google Shape;273;p44">
                <a:extLst>
                  <a:ext uri="{FF2B5EF4-FFF2-40B4-BE49-F238E27FC236}">
                    <a16:creationId xmlns:a16="http://schemas.microsoft.com/office/drawing/2014/main" id="{99376785-B22F-2395-8459-14352C57E13E}"/>
                  </a:ext>
                </a:extLst>
              </p:cNvPr>
              <p:cNvSpPr/>
              <p:nvPr/>
            </p:nvSpPr>
            <p:spPr>
              <a:xfrm>
                <a:off x="3429976" y="1042217"/>
                <a:ext cx="159488" cy="17012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lt1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274;p44">
                <a:extLst>
                  <a:ext uri="{FF2B5EF4-FFF2-40B4-BE49-F238E27FC236}">
                    <a16:creationId xmlns:a16="http://schemas.microsoft.com/office/drawing/2014/main" id="{6C5CA63B-B82B-8AE8-08F7-ECE94F6375EB}"/>
                  </a:ext>
                </a:extLst>
              </p:cNvPr>
              <p:cNvSpPr txBox="1"/>
              <p:nvPr/>
            </p:nvSpPr>
            <p:spPr>
              <a:xfrm>
                <a:off x="3663892" y="956463"/>
                <a:ext cx="1521838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  <a:ea typeface="Arial"/>
                    <a:cs typeface="Arial"/>
                    <a:sym typeface="Arial"/>
                  </a:rPr>
                  <a:t>Numerica</a:t>
                </a:r>
                <a:r>
                  <a:rPr lang="en-US" sz="1600" dirty="0">
                    <a:solidFill>
                      <a:schemeClr val="dk2"/>
                    </a:solidFill>
                    <a:ea typeface="Arial"/>
                    <a:cs typeface="Arial"/>
                    <a:sym typeface="Arial"/>
                  </a:rPr>
                  <a:t>l</a:t>
                </a:r>
                <a:endParaRPr sz="1600" dirty="0"/>
              </a:p>
            </p:txBody>
          </p:sp>
          <p:sp>
            <p:nvSpPr>
              <p:cNvPr id="14" name="Google Shape;275;p44">
                <a:extLst>
                  <a:ext uri="{FF2B5EF4-FFF2-40B4-BE49-F238E27FC236}">
                    <a16:creationId xmlns:a16="http://schemas.microsoft.com/office/drawing/2014/main" id="{AD8949BA-F6F9-F8DD-915D-8BC08D9035AC}"/>
                  </a:ext>
                </a:extLst>
              </p:cNvPr>
              <p:cNvSpPr/>
              <p:nvPr/>
            </p:nvSpPr>
            <p:spPr>
              <a:xfrm>
                <a:off x="5042612" y="1026484"/>
                <a:ext cx="159488" cy="17012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276;p44">
                <a:extLst>
                  <a:ext uri="{FF2B5EF4-FFF2-40B4-BE49-F238E27FC236}">
                    <a16:creationId xmlns:a16="http://schemas.microsoft.com/office/drawing/2014/main" id="{3F005974-996B-E7C4-2970-43CB575B59A5}"/>
                  </a:ext>
                </a:extLst>
              </p:cNvPr>
              <p:cNvSpPr txBox="1"/>
              <p:nvPr/>
            </p:nvSpPr>
            <p:spPr>
              <a:xfrm>
                <a:off x="5276528" y="956463"/>
                <a:ext cx="1521838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chemeClr val="dk2"/>
                    </a:solidFill>
                    <a:ea typeface="Arial"/>
                    <a:cs typeface="Arial"/>
                    <a:sym typeface="Arial"/>
                  </a:rPr>
                  <a:t>Categorical</a:t>
                </a:r>
                <a:endParaRPr sz="16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620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7368E-0884-A48D-5E48-FD36A60E8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304441-71DC-59C7-F162-FC2B46A84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KDD99 Intrusion Detection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72AE-963A-10D0-DC8A-D7A63E04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/23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DE659-B58B-2032-FF28-9111E921C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classes in the dataset</a:t>
            </a:r>
            <a:endParaRPr lang="en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AC8F35-A84F-C9DF-32E9-75B79434603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3118" y="1793303"/>
            <a:ext cx="9865763" cy="415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4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00B0F0"/>
      </a:accent2>
      <a:accent3>
        <a:srgbClr val="A7EA52"/>
      </a:accent3>
      <a:accent4>
        <a:srgbClr val="5DCEAF"/>
      </a:accent4>
      <a:accent5>
        <a:srgbClr val="FF8021"/>
      </a:accent5>
      <a:accent6>
        <a:srgbClr val="FFC000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7348</TotalTime>
  <Words>902</Words>
  <Application>Microsoft Office PowerPoint</Application>
  <PresentationFormat>와이드스크린</PresentationFormat>
  <Paragraphs>222</Paragraphs>
  <Slides>24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Tw Cen MT</vt:lpstr>
      <vt:lpstr>Office Theme</vt:lpstr>
      <vt:lpstr>AI for Network Anomaly Detection</vt:lpstr>
      <vt:lpstr>Outline</vt:lpstr>
      <vt:lpstr>Introduction</vt:lpstr>
      <vt:lpstr>Introduction</vt:lpstr>
      <vt:lpstr>Introduction</vt:lpstr>
      <vt:lpstr>Introduction</vt:lpstr>
      <vt:lpstr>Introduction</vt:lpstr>
      <vt:lpstr>Popular Dataset</vt:lpstr>
      <vt:lpstr>KDD99 Intrusion Detection Dataset</vt:lpstr>
      <vt:lpstr>Download and Prepare Environment</vt:lpstr>
      <vt:lpstr>Data Preprocessing (Lab1.ipynb)</vt:lpstr>
      <vt:lpstr>Data Preprocessing (Lab1.ipynb)</vt:lpstr>
      <vt:lpstr>Data Preprocessing (Lab1.ipynb)</vt:lpstr>
      <vt:lpstr>Data Preprocessing (Lab1.ipynb)</vt:lpstr>
      <vt:lpstr>Load Dataset (Lab2.ipynb)</vt:lpstr>
      <vt:lpstr>Load Dataset (Lab3.ipynb)</vt:lpstr>
      <vt:lpstr>Autoencoder (Lab3.ipynb)</vt:lpstr>
      <vt:lpstr>Autoencoder (Lab3.ipynb)</vt:lpstr>
      <vt:lpstr>Training (Lab3.ipynb)</vt:lpstr>
      <vt:lpstr>Training (Lab3.ipynb)</vt:lpstr>
      <vt:lpstr>Validation (Lab3.ipynb)</vt:lpstr>
      <vt:lpstr>Validation (Lab3.ipynb)</vt:lpstr>
      <vt:lpstr>Validation (Lab3.ipynb)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JungHyunseok</cp:lastModifiedBy>
  <cp:revision>205</cp:revision>
  <dcterms:created xsi:type="dcterms:W3CDTF">2015-08-28T07:14:43Z</dcterms:created>
  <dcterms:modified xsi:type="dcterms:W3CDTF">2025-05-27T03:46:12Z</dcterms:modified>
</cp:coreProperties>
</file>