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567" r:id="rId2"/>
    <p:sldId id="436" r:id="rId3"/>
    <p:sldId id="4283" r:id="rId4"/>
    <p:sldId id="4315" r:id="rId5"/>
    <p:sldId id="4319" r:id="rId6"/>
    <p:sldId id="4320" r:id="rId7"/>
    <p:sldId id="4321" r:id="rId8"/>
    <p:sldId id="4322" r:id="rId9"/>
    <p:sldId id="4323" r:id="rId10"/>
    <p:sldId id="4324" r:id="rId11"/>
    <p:sldId id="4317" r:id="rId12"/>
    <p:sldId id="4325" r:id="rId13"/>
    <p:sldId id="4326" r:id="rId14"/>
    <p:sldId id="4327" r:id="rId15"/>
    <p:sldId id="4328" r:id="rId16"/>
    <p:sldId id="4329" r:id="rId17"/>
    <p:sldId id="4316" r:id="rId18"/>
    <p:sldId id="4330" r:id="rId19"/>
    <p:sldId id="4331" r:id="rId20"/>
    <p:sldId id="4332" r:id="rId21"/>
    <p:sldId id="4335" r:id="rId22"/>
    <p:sldId id="4333" r:id="rId23"/>
    <p:sldId id="4336" r:id="rId24"/>
    <p:sldId id="4339" r:id="rId25"/>
    <p:sldId id="4337" r:id="rId26"/>
    <p:sldId id="431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FA741-F069-4FE2-B68E-A9EE2CA2C87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D76C0-2BF9-4426-8EFC-8483C9D51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0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5C2F4C-4933-4EA7-9ED7-A1E149DEA88C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맑은 고딕" panose="020B0503020000020004" pitchFamily="50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92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5C2F4C-4933-4EA7-9ED7-A1E149DEA88C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맑은 고딕" panose="020B0503020000020004" pitchFamily="50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81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4D4AB-ADA0-4B44-5CDD-7EB127BEC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B95E7-F7E6-7595-DB20-CF1F6ACFA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A82FE-1E52-3887-578A-0D0C47CB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8D7F-8D2D-48F8-8A4F-BCB278CD914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4EF5C-133C-D23B-F7E6-EC404D5C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60519-4FD7-26B4-D4ED-C5A25FDD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FA2-4F35-478A-83F5-38217C72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86D54-CFCB-FAC2-7DD0-C05D422D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2CCE5C-A5B4-5F46-96C9-2C081EB0E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4E708-BA9D-0BD8-B1FC-E90F8AC3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8D7F-8D2D-48F8-8A4F-BCB278CD914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312BE-38A3-278F-A88D-C0FEA056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4F6AD-FB80-8886-619D-DD8389B0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FA2-4F35-478A-83F5-38217C72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5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CD3B73-459F-8331-8DD8-C775842E2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C08CEC-AE88-1165-14FC-F57EE5CA7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F3E51-8A1D-0174-F4D1-5306B082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8D7F-8D2D-48F8-8A4F-BCB278CD914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FC5A6-DC05-7AF8-5103-86470F49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175C4-76CB-A647-C850-77843436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FA2-4F35-478A-83F5-38217C72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49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고객사 로고 있는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7129680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5" name="개체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793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고객사 로고 있는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5145238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5" name="개체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39617" y="173608"/>
            <a:ext cx="11240476" cy="59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</a:bodyPr>
          <a:lstStyle>
            <a:lvl1pPr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Bold 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440194" y="842982"/>
            <a:ext cx="11239898" cy="785818"/>
          </a:xfrm>
          <a:prstGeom prst="rect">
            <a:avLst/>
          </a:prstGeom>
        </p:spPr>
        <p:txBody>
          <a:bodyPr anchor="t"/>
          <a:lstStyle>
            <a:lvl1pPr latinLnBrk="0">
              <a:lnSpc>
                <a:spcPct val="100000"/>
              </a:lnSpc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본문</a:t>
            </a:r>
            <a:r>
              <a:rPr lang="en-US" altLang="ko-KR" dirty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4360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>
            <a:extLst>
              <a:ext uri="{FF2B5EF4-FFF2-40B4-BE49-F238E27FC236}">
                <a16:creationId xmlns:a16="http://schemas.microsoft.com/office/drawing/2014/main" id="{62582CDF-1CE2-4F66-A181-3B9C8B372C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03812970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think-cell Slide" r:id="rId4" imgW="444" imgH="444" progId="TCLayout.ActiveDocument.1">
                  <p:embed/>
                </p:oleObj>
              </mc:Choice>
              <mc:Fallback>
                <p:oleObj name="think-cell Slide" r:id="rId4" imgW="444" imgH="444" progId="TCLayout.ActiveDocument.1">
                  <p:embed/>
                  <p:pic>
                    <p:nvPicPr>
                      <p:cNvPr id="4" name="개체 3" hidden="1">
                        <a:extLst>
                          <a:ext uri="{FF2B5EF4-FFF2-40B4-BE49-F238E27FC236}">
                            <a16:creationId xmlns:a16="http://schemas.microsoft.com/office/drawing/2014/main" id="{62582CDF-1CE2-4F66-A181-3B9C8B372C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2633FA6B-0581-49D7-9A8D-89E7ACF8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2903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A6C8-603B-1D48-A0D6-D9B48C5B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B802A-19BD-2838-2361-F41DC81A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672C5-D025-DD6A-C971-613AD10B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8D7F-8D2D-48F8-8A4F-BCB278CD914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AE677-24E8-E65B-94EA-BE6174FD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7734D-33AC-F70F-2927-6E81FBE7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FA2-4F35-478A-83F5-38217C72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EDC9C-6D51-AB19-184F-83C31798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168E70-654D-1A74-FB6A-732DADF5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72F78-54F7-15A3-6A7C-40785AF0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8D7F-8D2D-48F8-8A4F-BCB278CD914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7B8BC-44BF-8E51-3330-9A86AB3D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7A261-EF87-29B5-9226-D83687FA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FA2-4F35-478A-83F5-38217C72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6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3B28D-AF69-5020-CC77-3E36C7B8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093C-2503-DEA2-C51C-88A830989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EE7B3-9E1D-AB35-800F-7783D335C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699DE4-3977-654C-759A-C3C0D8D3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8D7F-8D2D-48F8-8A4F-BCB278CD914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BDD5EE-B054-1812-DC3D-7FFB72A3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BFD89-DB5F-AF18-9772-EBE794D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FA2-4F35-478A-83F5-38217C72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59EC0-8A2F-3C96-6B66-6FC11EDA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90441-3B50-9DAD-66A1-4BA903D01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1553AA-E0BB-345F-AE09-9BEAB292F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A743D0-C913-E9AC-A7ED-445C75F3D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C41282-329B-5ED9-61EA-1163C6827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677CE0-62FB-03D7-73FE-AE0516CC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8D7F-8D2D-48F8-8A4F-BCB278CD914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634B05-61C8-743E-1710-24AD5D19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6B7A17-8E2F-D13E-5965-781A7DF5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FA2-4F35-478A-83F5-38217C72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7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BF4DE-5245-A61E-D0E8-6E13C33B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3CBC90-22B9-083F-4A1C-AE13E908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8D7F-8D2D-48F8-8A4F-BCB278CD914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E0A00E-44C6-AC4A-276F-788765CA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6C8630-3E83-3137-300D-620AAF8D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FA2-4F35-478A-83F5-38217C72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9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37BB82-0DF8-65B8-66F1-8EFB50C1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8D7F-8D2D-48F8-8A4F-BCB278CD914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B9F8CA-708A-08E3-C1EB-AF54A938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03D15B-9C49-03D8-8638-1A35DEA9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FA2-4F35-478A-83F5-38217C72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D6C78-5B91-B7F0-CED3-E1C7525B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9E9C8-7BF4-DE4B-CEBF-C9A427D8D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E85AF7-A75C-946E-AD14-D8C37DACD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DD661-D322-FCD1-D369-948D2089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8D7F-8D2D-48F8-8A4F-BCB278CD914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4B9C-C7C2-78ED-D228-9E7566B8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9B60C-3D83-4F9E-EFBD-BDA8CCAA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FA2-4F35-478A-83F5-38217C72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4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263F6-9B3B-F789-A227-F76E37BA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BB56BD-D5EA-BD90-9DDA-3BDF906E1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D34EA4-B929-019A-C4F4-57CDF5A3C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235E6-B41A-B6C2-289C-9F7CF523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8D7F-8D2D-48F8-8A4F-BCB278CD914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F97EA-1D4C-A8B4-FB37-73E1D4FC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0550A-AC26-0CEC-AF96-20E40287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4FA2-4F35-478A-83F5-38217C72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1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406C3F-4E8E-BA15-0474-36D677D4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9A5249-48EA-5A34-9F47-A34C56F7C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E6994-1BA4-01F8-2F92-41DACE3FE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78D7F-8D2D-48F8-8A4F-BCB278CD914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A3943-3F0C-D2E8-77F2-33D6D78A8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B9394-06EC-0EB8-1E65-4DD29417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64FA2-4F35-478A-83F5-38217C72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5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>
            <a:extLst>
              <a:ext uri="{FF2B5EF4-FFF2-40B4-BE49-F238E27FC236}">
                <a16:creationId xmlns:a16="http://schemas.microsoft.com/office/drawing/2014/main" id="{2E232867-5162-47C5-9248-4A5B1671A68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4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think-cell Slide" r:id="rId5" imgW="444" imgH="444" progId="TCLayout.ActiveDocument.1">
                  <p:embed/>
                </p:oleObj>
              </mc:Choice>
              <mc:Fallback>
                <p:oleObj name="think-cell Slide" r:id="rId5" imgW="444" imgH="444" progId="TCLayout.ActiveDocument.1">
                  <p:embed/>
                  <p:pic>
                    <p:nvPicPr>
                      <p:cNvPr id="2" name="개체 1" hidden="1">
                        <a:extLst>
                          <a:ext uri="{FF2B5EF4-FFF2-40B4-BE49-F238E27FC236}">
                            <a16:creationId xmlns:a16="http://schemas.microsoft.com/office/drawing/2014/main" id="{2E232867-5162-47C5-9248-4A5B1671A6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4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8F2864-D171-4A84-A505-9C88293B4648}"/>
              </a:ext>
            </a:extLst>
          </p:cNvPr>
          <p:cNvSpPr/>
          <p:nvPr/>
        </p:nvSpPr>
        <p:spPr bwMode="auto">
          <a:xfrm>
            <a:off x="1145036" y="-5510"/>
            <a:ext cx="9906000" cy="259505"/>
          </a:xfrm>
          <a:prstGeom prst="rect">
            <a:avLst/>
          </a:prstGeom>
          <a:solidFill>
            <a:srgbClr val="E6E3D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944D9A-A572-4DDE-B70C-F8EBFFC08CF8}"/>
              </a:ext>
            </a:extLst>
          </p:cNvPr>
          <p:cNvSpPr/>
          <p:nvPr/>
        </p:nvSpPr>
        <p:spPr bwMode="auto">
          <a:xfrm>
            <a:off x="1145036" y="6610628"/>
            <a:ext cx="9906000" cy="259505"/>
          </a:xfrm>
          <a:prstGeom prst="rect">
            <a:avLst/>
          </a:prstGeom>
          <a:solidFill>
            <a:srgbClr val="E6E3D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맑은 고딕" panose="020B0503020000020004" pitchFamily="50" charset="-127"/>
            </a:endParaRPr>
          </a:p>
        </p:txBody>
      </p:sp>
      <p:sp>
        <p:nvSpPr>
          <p:cNvPr id="25" name="Text Box 1039">
            <a:extLst>
              <a:ext uri="{FF2B5EF4-FFF2-40B4-BE49-F238E27FC236}">
                <a16:creationId xmlns:a16="http://schemas.microsoft.com/office/drawing/2014/main" id="{AC1D1DE7-E55D-4764-913B-3B84BB01A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294" y="5893907"/>
            <a:ext cx="1903412" cy="53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0000" rIns="91440" bIns="900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eaLnBrk="0" hangingPunct="0">
              <a:lnSpc>
                <a:spcPct val="125000"/>
              </a:lnSpc>
              <a:spcBef>
                <a:spcPts val="100"/>
              </a:spcBef>
              <a:defRPr sz="2000" ker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algn="ctr" latinLnBrk="0">
              <a:defRPr/>
            </a:pPr>
            <a:r>
              <a:rPr lang="en-US" altLang="ko-KR" b="1" dirty="0">
                <a:solidFill>
                  <a:srgbClr val="4F51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2024.</a:t>
            </a:r>
            <a:r>
              <a:rPr lang="ko-KR" altLang="en-US" b="1" dirty="0">
                <a:solidFill>
                  <a:srgbClr val="4F51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4F51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06.26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5774D6-A1B9-E716-6F68-F7F6A7AFA5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74" y="3279742"/>
            <a:ext cx="2993288" cy="257755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3FEF97C-DCC2-3BA6-E275-4D42A3420456}"/>
              </a:ext>
            </a:extLst>
          </p:cNvPr>
          <p:cNvGrpSpPr/>
          <p:nvPr/>
        </p:nvGrpSpPr>
        <p:grpSpPr>
          <a:xfrm>
            <a:off x="1516017" y="1452518"/>
            <a:ext cx="9144000" cy="1642356"/>
            <a:chOff x="347663" y="2643755"/>
            <a:chExt cx="9144000" cy="1224257"/>
          </a:xfrm>
        </p:grpSpPr>
        <p:sp>
          <p:nvSpPr>
            <p:cNvPr id="80" name="Line 4">
              <a:extLst>
                <a:ext uri="{FF2B5EF4-FFF2-40B4-BE49-F238E27FC236}">
                  <a16:creationId xmlns:a16="http://schemas.microsoft.com/office/drawing/2014/main" id="{592F7FE5-E6CD-4248-BAD8-01A0CAE95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28" y="3868012"/>
              <a:ext cx="9128035" cy="0"/>
            </a:xfrm>
            <a:prstGeom prst="line">
              <a:avLst/>
            </a:prstGeom>
            <a:noFill/>
            <a:ln w="38100">
              <a:solidFill>
                <a:srgbClr val="4F515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488F86A9-0984-4F8B-9E24-FDAAB4E73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63" y="2643755"/>
              <a:ext cx="9128035" cy="0"/>
            </a:xfrm>
            <a:prstGeom prst="line">
              <a:avLst/>
            </a:prstGeom>
            <a:noFill/>
            <a:ln w="38100">
              <a:solidFill>
                <a:srgbClr val="4F515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A4B37D-A8BB-4509-AF6A-B1B3B733907C}"/>
                </a:ext>
              </a:extLst>
            </p:cNvPr>
            <p:cNvSpPr txBox="1"/>
            <p:nvPr/>
          </p:nvSpPr>
          <p:spPr bwMode="auto">
            <a:xfrm>
              <a:off x="355646" y="2663062"/>
              <a:ext cx="9128036" cy="67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90000" rIns="91440" bIns="90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125000"/>
                </a:lnSpc>
                <a:spcBef>
                  <a:spcPts val="100"/>
                </a:spcBef>
                <a:defRPr/>
              </a:pPr>
              <a:r>
                <a:rPr lang="en-US" altLang="ko-KR" sz="7200" b="1" spc="300" dirty="0">
                  <a:solidFill>
                    <a:srgbClr val="1A1A1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맑은 고딕" panose="020B0503020000020004" pitchFamily="50" charset="-127"/>
                </a:rPr>
                <a:t>Test</a:t>
              </a:r>
              <a:r>
                <a:rPr lang="ko-KR" altLang="en-US" sz="7200" b="1" spc="300" dirty="0">
                  <a:solidFill>
                    <a:srgbClr val="1A1A1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맑은 고딕" panose="020B0503020000020004" pitchFamily="50" charset="-127"/>
                </a:rPr>
                <a:t> </a:t>
              </a:r>
              <a:r>
                <a:rPr lang="en-US" altLang="ko-KR" sz="7200" b="1" spc="300" dirty="0">
                  <a:solidFill>
                    <a:srgbClr val="1A1A1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맑은 고딕" panose="020B0503020000020004" pitchFamily="50" charset="-127"/>
                </a:rPr>
                <a:t>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348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단위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Vendor Mapper Test</a:t>
            </a:r>
            <a:endParaRPr lang="ko-KR" altLang="en-US" dirty="0">
              <a:solidFill>
                <a:srgbClr val="4F515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D3BC06D-9C9E-CADE-11F8-0BF5D17C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96" y="1355800"/>
            <a:ext cx="9959807" cy="445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2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257E9-3CEC-4BB2-8E9B-06E6FC6B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027" y="2419304"/>
            <a:ext cx="4851936" cy="460800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Ⅱ. </a:t>
            </a:r>
            <a:r>
              <a:rPr lang="ko-KR" altLang="en-US" sz="3600" b="1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통합 테스트</a:t>
            </a:r>
            <a:endParaRPr lang="en-US" altLang="ko-KR" sz="3600" b="1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C7565-447A-99E9-4972-FA3D9AC88925}"/>
              </a:ext>
            </a:extLst>
          </p:cNvPr>
          <p:cNvSpPr/>
          <p:nvPr/>
        </p:nvSpPr>
        <p:spPr bwMode="auto">
          <a:xfrm>
            <a:off x="0" y="0"/>
            <a:ext cx="327123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C360E0-C6F3-A91F-6540-F984AC055F02}"/>
              </a:ext>
            </a:extLst>
          </p:cNvPr>
          <p:cNvCxnSpPr>
            <a:cxnSpLocks/>
          </p:cNvCxnSpPr>
          <p:nvPr/>
        </p:nvCxnSpPr>
        <p:spPr>
          <a:xfrm>
            <a:off x="5716089" y="2985549"/>
            <a:ext cx="647591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70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통합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커뮤니티 테스트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FD23B03-3F1B-F0F3-BC4E-DD0E00A0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33" y="1191770"/>
            <a:ext cx="8846734" cy="542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9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통합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마이페이지 회원 정보 수정 테스트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033994C-5D2F-53F8-BEAC-4B5C227D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992" y="1046061"/>
            <a:ext cx="9006706" cy="55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3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통합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 가입 등 종합 테스트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5E23796-1A1C-3CE9-C12B-4C111D19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78" y="987009"/>
            <a:ext cx="9741598" cy="556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통합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Spring Security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테스트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E00B5A5-725C-11FC-DD2D-1FBD7C27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33" y="974898"/>
            <a:ext cx="9127533" cy="56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7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통합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구매 관련 테스트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27F2211-15F0-4B22-94B7-5236FA52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82" y="925672"/>
            <a:ext cx="9197435" cy="57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4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257E9-3CEC-4BB2-8E9B-06E6FC6B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027" y="2419304"/>
            <a:ext cx="4851936" cy="460800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Ⅲ. </a:t>
            </a:r>
            <a:r>
              <a:rPr lang="ko-KR" altLang="en-US" sz="3600" b="1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시스템 테스트</a:t>
            </a:r>
            <a:endParaRPr lang="en-US" altLang="ko-KR" sz="3600" b="1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82E2-177D-4CC5-9D69-0545099C31BE}"/>
              </a:ext>
            </a:extLst>
          </p:cNvPr>
          <p:cNvSpPr txBox="1"/>
          <p:nvPr/>
        </p:nvSpPr>
        <p:spPr bwMode="auto">
          <a:xfrm>
            <a:off x="6096000" y="3090995"/>
            <a:ext cx="4681091" cy="127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8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 1. </a:t>
            </a:r>
            <a:r>
              <a:rPr lang="ko-KR" altLang="en-US" sz="18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테스트 환경</a:t>
            </a:r>
            <a:endParaRPr lang="en-US" altLang="ko-KR" sz="18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맑은 고딕" panose="020B0503020000020004" pitchFamily="50" charset="-127"/>
            </a:endParaRPr>
          </a:p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  2. </a:t>
            </a:r>
            <a:r>
              <a:rPr lang="ko-KR" altLang="en-US" sz="18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테스트 시나리오 </a:t>
            </a:r>
            <a:endParaRPr lang="en-US" altLang="ko-KR" sz="18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맑은 고딕" panose="020B0503020000020004" pitchFamily="50" charset="-127"/>
            </a:endParaRPr>
          </a:p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  3. </a:t>
            </a:r>
            <a:r>
              <a:rPr lang="ko-KR" altLang="en-US" sz="18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부하테스트</a:t>
            </a:r>
            <a:endParaRPr kumimoji="1" lang="en-US" altLang="ko-KR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C7565-447A-99E9-4972-FA3D9AC88925}"/>
              </a:ext>
            </a:extLst>
          </p:cNvPr>
          <p:cNvSpPr/>
          <p:nvPr/>
        </p:nvSpPr>
        <p:spPr bwMode="auto">
          <a:xfrm>
            <a:off x="0" y="0"/>
            <a:ext cx="327123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C360E0-C6F3-A91F-6540-F984AC055F02}"/>
              </a:ext>
            </a:extLst>
          </p:cNvPr>
          <p:cNvCxnSpPr>
            <a:cxnSpLocks/>
          </p:cNvCxnSpPr>
          <p:nvPr/>
        </p:nvCxnSpPr>
        <p:spPr>
          <a:xfrm>
            <a:off x="5716089" y="2985549"/>
            <a:ext cx="647591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91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테스트 환경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E3B407-FA40-88FD-1D47-4AC1C0BB8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809236"/>
              </p:ext>
            </p:extLst>
          </p:nvPr>
        </p:nvGraphicFramePr>
        <p:xfrm>
          <a:off x="1784212" y="1290652"/>
          <a:ext cx="8504672" cy="4616001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2390623">
                  <a:extLst>
                    <a:ext uri="{9D8B030D-6E8A-4147-A177-3AD203B41FA5}">
                      <a16:colId xmlns:a16="http://schemas.microsoft.com/office/drawing/2014/main" val="3611317860"/>
                    </a:ext>
                  </a:extLst>
                </a:gridCol>
                <a:gridCol w="6114049">
                  <a:extLst>
                    <a:ext uri="{9D8B030D-6E8A-4147-A177-3AD203B41FA5}">
                      <a16:colId xmlns:a16="http://schemas.microsoft.com/office/drawing/2014/main" val="1327688714"/>
                    </a:ext>
                  </a:extLst>
                </a:gridCol>
              </a:tblGrid>
              <a:tr h="51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name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description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228341"/>
                  </a:ext>
                </a:extLst>
              </a:tr>
              <a:tr h="512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테스트 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Apache </a:t>
                      </a: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Jmeter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5.6.3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91678"/>
                  </a:ext>
                </a:extLst>
              </a:tr>
              <a:tr h="512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사용자 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2000</a:t>
                      </a:r>
                      <a:r>
                        <a:rPr lang="ko-KR" altLang="en-US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명대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355888"/>
                  </a:ext>
                </a:extLst>
              </a:tr>
              <a:tr h="512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회원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판매자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관리자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621971"/>
                  </a:ext>
                </a:extLst>
              </a:tr>
              <a:tr h="51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IP &amp; Port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Localhost(127.0.0.1) : 8282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415262"/>
                  </a:ext>
                </a:extLst>
              </a:tr>
              <a:tr h="51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PC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사양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CPU : Intel(R)i7 – 11700F,  RAM : 16GB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851987"/>
                  </a:ext>
                </a:extLst>
              </a:tr>
              <a:tr h="51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WAS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Apache Tomcat(Spring boot embed)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490228"/>
                  </a:ext>
                </a:extLst>
              </a:tr>
              <a:tr h="51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Oracle 19c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511496"/>
                  </a:ext>
                </a:extLst>
              </a:tr>
              <a:tr h="512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 부하도 및 </a:t>
                      </a:r>
                      <a:r>
                        <a:rPr lang="ko-KR" altLang="en-US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에러율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응답속도 등을 테스트를 통해 도출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41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143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 스퀘어 Bold"/>
                <a:ea typeface="나눔스퀘어_ac ExtraBold" panose="020B0600000101010101" pitchFamily="50" charset="-127"/>
              </a:rPr>
              <a:t>시스템 테스트 </a:t>
            </a:r>
            <a:r>
              <a:rPr lang="en-US" altLang="ko-KR" dirty="0">
                <a:solidFill>
                  <a:srgbClr val="4F5152"/>
                </a:solidFill>
                <a:latin typeface="나눔 스퀘어 Bold"/>
                <a:ea typeface="나눔스퀘어_ac Extra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4F5152"/>
                </a:solidFill>
                <a:latin typeface="나눔 스퀘어 Bold"/>
                <a:ea typeface="나눔스퀘어_ac ExtraBold" panose="020B0600000101010101" pitchFamily="50" charset="-127"/>
              </a:rPr>
              <a:t>테스트 시나리오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latin typeface="나눔 스퀘어 Bold"/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나눔 스퀘어 Bold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나눔 스퀘어 Bold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5322481-28E0-5D12-CEF6-77AF61136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52132"/>
              </p:ext>
            </p:extLst>
          </p:nvPr>
        </p:nvGraphicFramePr>
        <p:xfrm>
          <a:off x="864157" y="1173197"/>
          <a:ext cx="10239271" cy="155448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2301074">
                  <a:extLst>
                    <a:ext uri="{9D8B030D-6E8A-4147-A177-3AD203B41FA5}">
                      <a16:colId xmlns:a16="http://schemas.microsoft.com/office/drawing/2014/main" val="1343043934"/>
                    </a:ext>
                  </a:extLst>
                </a:gridCol>
                <a:gridCol w="7938197">
                  <a:extLst>
                    <a:ext uri="{9D8B030D-6E8A-4147-A177-3AD203B41FA5}">
                      <a16:colId xmlns:a16="http://schemas.microsoft.com/office/drawing/2014/main" val="2118912826"/>
                    </a:ext>
                  </a:extLst>
                </a:gridCol>
              </a:tblGrid>
              <a:tr h="1348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 스퀘어 Bold"/>
                        </a:rPr>
                        <a:t>1. </a:t>
                      </a:r>
                    </a:p>
                    <a:p>
                      <a:pPr algn="ctr" latinLnBrk="1"/>
                      <a:r>
                        <a:rPr lang="ko-KR" altLang="en-US" sz="2800" dirty="0">
                          <a:latin typeface="나눔 스퀘어 Bold"/>
                        </a:rPr>
                        <a:t>회원 부분</a:t>
                      </a:r>
                      <a:endParaRPr lang="en-US" altLang="ko-KR" sz="2800" dirty="0">
                        <a:latin typeface="나눔 스퀘어 Bold"/>
                      </a:endParaRPr>
                    </a:p>
                  </a:txBody>
                  <a:tcPr anchor="ctr">
                    <a:solidFill>
                      <a:srgbClr val="D8CF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요구되는 데이터양이 많은 조회위주의 다중사용자를 기준으로 </a:t>
                      </a:r>
                      <a:endParaRPr lang="en-US" altLang="ko-KR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 스퀘어 Bold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테스트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평균 요청 시간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초대를 기준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:</a:t>
                      </a:r>
                    </a:p>
                    <a:p>
                      <a:pPr algn="ctr" latinLnBrk="1"/>
                      <a:endParaRPr lang="en-US" altLang="ko-KR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 스퀘어 Bold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메인 페이지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로그인 페이지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로그인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마이페이지 </a:t>
                      </a:r>
                      <a:endParaRPr lang="en-US" altLang="ko-KR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 스퀘어 Bold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상품 목록 페이지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상품 상세 페이지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메인 페이지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로그아웃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커뮤니티 페이지 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4470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186A9E0-E892-380E-BBB9-15E696A55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64245"/>
              </p:ext>
            </p:extLst>
          </p:nvPr>
        </p:nvGraphicFramePr>
        <p:xfrm>
          <a:off x="864157" y="3013720"/>
          <a:ext cx="10239271" cy="1348939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2301074">
                  <a:extLst>
                    <a:ext uri="{9D8B030D-6E8A-4147-A177-3AD203B41FA5}">
                      <a16:colId xmlns:a16="http://schemas.microsoft.com/office/drawing/2014/main" val="1343043934"/>
                    </a:ext>
                  </a:extLst>
                </a:gridCol>
                <a:gridCol w="7938197">
                  <a:extLst>
                    <a:ext uri="{9D8B030D-6E8A-4147-A177-3AD203B41FA5}">
                      <a16:colId xmlns:a16="http://schemas.microsoft.com/office/drawing/2014/main" val="2118912826"/>
                    </a:ext>
                  </a:extLst>
                </a:gridCol>
              </a:tblGrid>
              <a:tr h="1348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 스퀘어 Bold"/>
                        </a:rPr>
                        <a:t>2. </a:t>
                      </a:r>
                    </a:p>
                    <a:p>
                      <a:pPr algn="ctr" latinLnBrk="1"/>
                      <a:r>
                        <a:rPr lang="ko-KR" altLang="en-US" sz="2800" dirty="0">
                          <a:latin typeface="나눔 스퀘어 Bold"/>
                        </a:rPr>
                        <a:t>판매자 부분</a:t>
                      </a:r>
                      <a:endParaRPr lang="en-US" altLang="ko-KR" sz="2800" dirty="0">
                        <a:latin typeface="나눔 스퀘어 Bold"/>
                      </a:endParaRPr>
                    </a:p>
                  </a:txBody>
                  <a:tcPr anchor="ctr">
                    <a:solidFill>
                      <a:srgbClr val="D8CF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다중 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사용자</a:t>
                      </a:r>
                      <a:r>
                        <a:rPr lang="ko-KR" altLang="en-US" sz="16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 기준으로 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테스트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평균 요청 시간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초대를 기준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:</a:t>
                      </a:r>
                    </a:p>
                    <a:p>
                      <a:pPr algn="ctr" latinLnBrk="1"/>
                      <a:endParaRPr lang="en-US" altLang="ko-KR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 스퀘어 Bold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메인 페이지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로그인 페이지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로그인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판매자 페이지</a:t>
                      </a:r>
                      <a:endParaRPr lang="en-US" altLang="ko-KR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 스퀘어 Bold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판매 상품 목록 페이지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문의 내역 페이지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메인 페이지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로그아웃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4470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186A9E0-E892-380E-BBB9-15E696A55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59879"/>
              </p:ext>
            </p:extLst>
          </p:nvPr>
        </p:nvGraphicFramePr>
        <p:xfrm>
          <a:off x="887970" y="4880620"/>
          <a:ext cx="10239271" cy="179832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2301074">
                  <a:extLst>
                    <a:ext uri="{9D8B030D-6E8A-4147-A177-3AD203B41FA5}">
                      <a16:colId xmlns:a16="http://schemas.microsoft.com/office/drawing/2014/main" val="1343043934"/>
                    </a:ext>
                  </a:extLst>
                </a:gridCol>
                <a:gridCol w="7938197">
                  <a:extLst>
                    <a:ext uri="{9D8B030D-6E8A-4147-A177-3AD203B41FA5}">
                      <a16:colId xmlns:a16="http://schemas.microsoft.com/office/drawing/2014/main" val="2118912826"/>
                    </a:ext>
                  </a:extLst>
                </a:gridCol>
              </a:tblGrid>
              <a:tr h="1348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 스퀘어 Bold"/>
                        </a:rPr>
                        <a:t>3</a:t>
                      </a:r>
                      <a:r>
                        <a:rPr lang="en-US" altLang="ko-KR" sz="2800" dirty="0" smtClean="0">
                          <a:latin typeface="나눔 스퀘어 Bold"/>
                        </a:rPr>
                        <a:t>. </a:t>
                      </a:r>
                      <a:endParaRPr lang="en-US" altLang="ko-KR" sz="2800" dirty="0">
                        <a:latin typeface="나눔 스퀘어 Bold"/>
                      </a:endParaRPr>
                    </a:p>
                    <a:p>
                      <a:pPr algn="ctr" latinLnBrk="1"/>
                      <a:r>
                        <a:rPr lang="ko-KR" altLang="en-US" sz="2800" dirty="0" smtClean="0">
                          <a:latin typeface="나눔 스퀘어 Bold"/>
                        </a:rPr>
                        <a:t>관리자 </a:t>
                      </a:r>
                      <a:r>
                        <a:rPr lang="ko-KR" altLang="en-US" sz="2800" dirty="0">
                          <a:latin typeface="나눔 스퀘어 Bold"/>
                        </a:rPr>
                        <a:t>부분</a:t>
                      </a:r>
                      <a:endParaRPr lang="en-US" altLang="ko-KR" sz="2800" dirty="0">
                        <a:latin typeface="나눔 스퀘어 Bold"/>
                      </a:endParaRPr>
                    </a:p>
                  </a:txBody>
                  <a:tcPr anchor="ctr">
                    <a:solidFill>
                      <a:srgbClr val="D8CF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적은 사용자 수와 반복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요청을 조합하여 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테스트</a:t>
                      </a:r>
                      <a:endParaRPr lang="en-US" altLang="ko-KR" sz="16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 스퀘어 Bold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적은 사용자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반복 요청의 경우 좋은 결과가 나오는 것을 고려해서평균</a:t>
                      </a:r>
                      <a:endParaRPr lang="en-US" altLang="ko-KR" sz="16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 스퀘어 Bold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요청 시간 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1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초대를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기준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:</a:t>
                      </a:r>
                    </a:p>
                    <a:p>
                      <a:pPr algn="ctr" latinLnBrk="1"/>
                      <a:endParaRPr lang="en-US" altLang="ko-KR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 스퀘어 Bold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메인 페이지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로그인 페이지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로그인 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관리자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페이지</a:t>
                      </a:r>
                      <a:endParaRPr lang="en-US" altLang="ko-KR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 스퀘어 Bold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판매 상품 목록 페이지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문의 내역 페이지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메인 페이지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-&gt;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 스퀘어 Bold"/>
                        </a:rPr>
                        <a:t>로그아웃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4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7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ACE3-8549-F765-9B1E-92C0845138AF}"/>
              </a:ext>
            </a:extLst>
          </p:cNvPr>
          <p:cNvSpPr/>
          <p:nvPr/>
        </p:nvSpPr>
        <p:spPr bwMode="auto">
          <a:xfrm>
            <a:off x="1626672" y="465998"/>
            <a:ext cx="10565330" cy="94825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맑은 고딕" panose="020B0503020000020004" pitchFamily="50" charset="-127"/>
            </a:endParaRPr>
          </a:p>
        </p:txBody>
      </p:sp>
      <p:graphicFrame>
        <p:nvGraphicFramePr>
          <p:cNvPr id="4" name="개체 3" hidden="1">
            <a:extLst>
              <a:ext uri="{FF2B5EF4-FFF2-40B4-BE49-F238E27FC236}">
                <a16:creationId xmlns:a16="http://schemas.microsoft.com/office/drawing/2014/main" id="{666D89D4-CAAC-4641-962C-A6E9B490B9D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4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think-cell Slide" r:id="rId5" imgW="444" imgH="444" progId="TCLayout.ActiveDocument.1">
                  <p:embed/>
                </p:oleObj>
              </mc:Choice>
              <mc:Fallback>
                <p:oleObj name="think-cell Slide" r:id="rId5" imgW="444" imgH="444" progId="TCLayout.ActiveDocument.1">
                  <p:embed/>
                  <p:pic>
                    <p:nvPicPr>
                      <p:cNvPr id="4" name="개체 3" hidden="1">
                        <a:extLst>
                          <a:ext uri="{FF2B5EF4-FFF2-40B4-BE49-F238E27FC236}">
                            <a16:creationId xmlns:a16="http://schemas.microsoft.com/office/drawing/2014/main" id="{666D89D4-CAAC-4641-962C-A6E9B490B9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4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C3AE751-E902-461D-82E8-A942A8C4EFC6}"/>
              </a:ext>
            </a:extLst>
          </p:cNvPr>
          <p:cNvSpPr txBox="1"/>
          <p:nvPr/>
        </p:nvSpPr>
        <p:spPr bwMode="auto">
          <a:xfrm>
            <a:off x="2107997" y="1650967"/>
            <a:ext cx="4745414" cy="138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ko-KR" sz="2000" kern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Ⅰ</a:t>
            </a:r>
            <a:r>
              <a:rPr lang="en-US" altLang="ko-KR" sz="2000" b="1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맑은 고딕" panose="020B0503020000020004" pitchFamily="50" charset="-127"/>
              </a:rPr>
              <a:t>. </a:t>
            </a:r>
            <a:r>
              <a:rPr lang="ko-KR" altLang="en-US" sz="2000" b="1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맑은 고딕" panose="020B0503020000020004" pitchFamily="50" charset="-127"/>
              </a:rPr>
              <a:t>단위 테스트</a:t>
            </a:r>
            <a:endParaRPr lang="en-US" altLang="ko-KR" sz="2000" b="1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맑은 고딕" panose="020B0503020000020004" pitchFamily="50" charset="-127"/>
            </a:endParaRPr>
          </a:p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20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  DB Connection </a:t>
            </a:r>
            <a:r>
              <a:rPr kumimoji="1" lang="ko-KR" altLang="en-US" sz="20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및</a:t>
            </a:r>
            <a:endParaRPr kumimoji="1" lang="en-US" altLang="ko-KR" sz="2000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맑은 고딕" panose="020B0503020000020004" pitchFamily="50" charset="-127"/>
            </a:endParaRPr>
          </a:p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2000" b="1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  Mapper</a:t>
            </a:r>
            <a:r>
              <a:rPr kumimoji="1" lang="ko-KR" altLang="en-US" sz="2000" b="1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 테스트</a:t>
            </a:r>
            <a:endParaRPr lang="en-US" altLang="ko-KR" sz="2000" b="1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9C010-323B-4A3F-B089-CAD97795C85E}"/>
              </a:ext>
            </a:extLst>
          </p:cNvPr>
          <p:cNvSpPr txBox="1"/>
          <p:nvPr/>
        </p:nvSpPr>
        <p:spPr bwMode="auto">
          <a:xfrm>
            <a:off x="2107997" y="4243814"/>
            <a:ext cx="3348257" cy="265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ko-KR" sz="2000" kern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Ⅱ</a:t>
            </a:r>
            <a:r>
              <a:rPr lang="en-US" altLang="ko-KR" sz="2000" b="1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맑은 고딕" panose="020B0503020000020004" pitchFamily="50" charset="-127"/>
              </a:rPr>
              <a:t>. </a:t>
            </a:r>
            <a:r>
              <a:rPr lang="ko-KR" altLang="en-US" sz="2000" b="1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맑은 고딕" panose="020B0503020000020004" pitchFamily="50" charset="-127"/>
              </a:rPr>
              <a:t>통합 테스트</a:t>
            </a:r>
            <a:endParaRPr lang="en-US" altLang="ko-KR" sz="2000" b="1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맑은 고딕" panose="020B0503020000020004" pitchFamily="50" charset="-127"/>
            </a:endParaRPr>
          </a:p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20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  1. </a:t>
            </a:r>
            <a:r>
              <a:rPr lang="ko-KR" altLang="en-US" sz="20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시행착오</a:t>
            </a:r>
            <a:endParaRPr lang="en-US" altLang="ko-KR" sz="20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맑은 고딕" panose="020B0503020000020004" pitchFamily="50" charset="-127"/>
            </a:endParaRPr>
          </a:p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  2. </a:t>
            </a:r>
            <a:r>
              <a:rPr lang="ko-KR" altLang="en-US" sz="20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향후계획</a:t>
            </a:r>
            <a:endParaRPr lang="en-US" altLang="ko-KR" sz="20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맑은 고딕" panose="020B0503020000020004" pitchFamily="50" charset="-127"/>
            </a:endParaRPr>
          </a:p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  3. </a:t>
            </a:r>
            <a:r>
              <a:rPr lang="ko-KR" altLang="en-US" sz="20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참고자료</a:t>
            </a:r>
            <a:endParaRPr lang="en-US" altLang="ko-KR" sz="20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맑은 고딕" panose="020B0503020000020004" pitchFamily="50" charset="-127"/>
            </a:endParaRPr>
          </a:p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  4. </a:t>
            </a:r>
            <a:r>
              <a:rPr lang="ko-KR" altLang="en-US" sz="20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출처</a:t>
            </a:r>
            <a:endParaRPr lang="en-US" altLang="ko-KR" sz="20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맑은 고딕" panose="020B0503020000020004" pitchFamily="50" charset="-127"/>
            </a:endParaRPr>
          </a:p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endParaRPr lang="en-US" altLang="ko-KR" sz="2000" b="1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맑은 고딕" panose="020B0503020000020004" pitchFamily="50" charset="-127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D723F747-931D-4B34-A794-359C895DC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079" y="563503"/>
            <a:ext cx="11833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latinLnBrk="0">
              <a:defRPr/>
            </a:pPr>
            <a:r>
              <a:rPr lang="ko-KR" altLang="en-US" sz="44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Estrangelo Edessa" pitchFamily="66" charset="0"/>
                <a:sym typeface="맑은 고딕" panose="020B0503020000020004" pitchFamily="50" charset="-127"/>
              </a:rPr>
              <a:t>목차</a:t>
            </a:r>
            <a:endParaRPr lang="en-US" altLang="ko-KR" sz="32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Estrangelo Edessa" pitchFamily="66" charset="0"/>
              <a:sym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3A2D146-3303-4A6A-9359-AF64777DD4AE}"/>
              </a:ext>
            </a:extLst>
          </p:cNvPr>
          <p:cNvCxnSpPr>
            <a:cxnSpLocks/>
          </p:cNvCxnSpPr>
          <p:nvPr/>
        </p:nvCxnSpPr>
        <p:spPr bwMode="auto">
          <a:xfrm>
            <a:off x="6096000" y="1545172"/>
            <a:ext cx="0" cy="484683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9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516ED3-EC94-4807-CBF9-45B36DD93EEC}"/>
              </a:ext>
            </a:extLst>
          </p:cNvPr>
          <p:cNvSpPr txBox="1"/>
          <p:nvPr/>
        </p:nvSpPr>
        <p:spPr bwMode="auto">
          <a:xfrm>
            <a:off x="6495358" y="1545172"/>
            <a:ext cx="4745414" cy="221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ko-KR" sz="2000" kern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Ⅲ</a:t>
            </a:r>
            <a:r>
              <a:rPr lang="en-US" altLang="ko-KR" sz="2000" b="1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맑은 고딕" panose="020B0503020000020004" pitchFamily="50" charset="-127"/>
              </a:rPr>
              <a:t>. </a:t>
            </a:r>
            <a:r>
              <a:rPr lang="ko-KR" altLang="en-US" sz="2000" b="1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맑은 고딕" panose="020B0503020000020004" pitchFamily="50" charset="-127"/>
              </a:rPr>
              <a:t>시스템 테스트</a:t>
            </a:r>
            <a:endParaRPr lang="en-US" altLang="ko-KR" sz="2000" b="1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맑은 고딕" panose="020B0503020000020004" pitchFamily="50" charset="-127"/>
            </a:endParaRPr>
          </a:p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20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  1. </a:t>
            </a:r>
            <a:r>
              <a:rPr lang="ko-KR" altLang="en-US" sz="20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테스트 시나리오</a:t>
            </a:r>
            <a:endParaRPr lang="en-US" altLang="ko-KR" sz="20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맑은 고딕" panose="020B0503020000020004" pitchFamily="50" charset="-127"/>
            </a:endParaRPr>
          </a:p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  2. </a:t>
            </a:r>
            <a:r>
              <a:rPr lang="ko-KR" altLang="en-US" sz="20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테스트 환경</a:t>
            </a:r>
            <a:endParaRPr lang="en-US" altLang="ko-KR" sz="20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맑은 고딕" panose="020B0503020000020004" pitchFamily="50" charset="-127"/>
            </a:endParaRPr>
          </a:p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  3. </a:t>
            </a:r>
            <a:r>
              <a:rPr lang="ko-KR" altLang="en-US" sz="20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부하테스트</a:t>
            </a:r>
            <a:endParaRPr lang="en-US" altLang="ko-KR" sz="2000" b="1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맑은 고딕" panose="020B0503020000020004" pitchFamily="50" charset="-127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85DFE-A84E-E8F8-CC41-3599CC13986E}"/>
              </a:ext>
            </a:extLst>
          </p:cNvPr>
          <p:cNvSpPr txBox="1"/>
          <p:nvPr/>
        </p:nvSpPr>
        <p:spPr bwMode="auto">
          <a:xfrm>
            <a:off x="6495359" y="4243814"/>
            <a:ext cx="1741182" cy="92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90000" rIns="91440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ko-KR" sz="2000" kern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Ⅳ</a:t>
            </a:r>
            <a:r>
              <a:rPr lang="en-US" altLang="ko-KR" sz="2000" b="1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맑은 고딕" panose="020B0503020000020004" pitchFamily="50" charset="-127"/>
              </a:rPr>
              <a:t>. </a:t>
            </a:r>
            <a:r>
              <a:rPr lang="ko-KR" altLang="en-US" sz="2000" b="1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맑은 고딕" panose="020B0503020000020004" pitchFamily="50" charset="-127"/>
              </a:rPr>
              <a:t>인수 테스트</a:t>
            </a:r>
            <a:endParaRPr lang="en-US" altLang="ko-KR" sz="2000" b="1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맑은 고딕" panose="020B0503020000020004" pitchFamily="50" charset="-127"/>
            </a:endParaRPr>
          </a:p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  1. ?</a:t>
            </a:r>
            <a:r>
              <a:rPr kumimoji="1" lang="ko-KR" altLang="en-US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넣을 것</a:t>
            </a:r>
            <a:endParaRPr lang="en-US" altLang="ko-KR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5DE9981-C29E-4E6E-E2A8-E3F17954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134830C-C12A-77C7-60DA-D3EF9C74E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106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420" y="3109659"/>
            <a:ext cx="7966882" cy="25767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A1A0D9-DD8C-F7FF-B1C2-2BFAF0349DA2}"/>
              </a:ext>
            </a:extLst>
          </p:cNvPr>
          <p:cNvSpPr/>
          <p:nvPr/>
        </p:nvSpPr>
        <p:spPr>
          <a:xfrm>
            <a:off x="2370496" y="5804884"/>
            <a:ext cx="8984141" cy="8143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현재 초당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00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명 접속으로 총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000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명의 사용자일 때 평균 응답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3.3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초가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걸린다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스프링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시큐리티로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인한 여러 필터 로직으로 인해 로그인 로그아웃 부분이 평균을 높이지만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, 3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초대를 기준으로는 결과가 나온다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BD3B01-050E-E2AB-711B-E387F4ACD145}"/>
              </a:ext>
            </a:extLst>
          </p:cNvPr>
          <p:cNvSpPr/>
          <p:nvPr/>
        </p:nvSpPr>
        <p:spPr>
          <a:xfrm>
            <a:off x="439617" y="1355801"/>
            <a:ext cx="2862080" cy="2722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부하 테스트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 부분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– </a:t>
            </a:r>
            <a:r>
              <a:rPr lang="ko-KR" altLang="en-US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 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2000 </a:t>
            </a:r>
            <a:r>
              <a:rPr lang="ko-KR" altLang="en-US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명 초당 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200 </a:t>
            </a:r>
            <a:r>
              <a:rPr lang="ko-KR" altLang="en-US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명</a:t>
            </a:r>
            <a:endParaRPr lang="ko-KR" altLang="en-US" dirty="0">
              <a:solidFill>
                <a:srgbClr val="4F515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30B595-39F4-DC1D-A4E7-49B257723E5B}"/>
              </a:ext>
            </a:extLst>
          </p:cNvPr>
          <p:cNvSpPr txBox="1"/>
          <p:nvPr/>
        </p:nvSpPr>
        <p:spPr>
          <a:xfrm>
            <a:off x="538596" y="3165955"/>
            <a:ext cx="26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 스퀘어 Bold"/>
              </a:rPr>
              <a:t>2</a:t>
            </a:r>
            <a:r>
              <a:rPr lang="en-US" altLang="ko-KR" dirty="0" smtClean="0">
                <a:latin typeface="나눔 스퀘어 Bold"/>
              </a:rPr>
              <a:t>000</a:t>
            </a:r>
            <a:r>
              <a:rPr lang="ko-KR" altLang="en-US" dirty="0">
                <a:latin typeface="나눔 스퀘어 Bold"/>
              </a:rPr>
              <a:t>명의 사용자가 </a:t>
            </a:r>
            <a:r>
              <a:rPr lang="en-US" altLang="ko-KR" dirty="0">
                <a:latin typeface="나눔 스퀘어 Bold"/>
              </a:rPr>
              <a:t>10</a:t>
            </a:r>
            <a:r>
              <a:rPr lang="ko-KR" altLang="en-US" dirty="0">
                <a:latin typeface="나눔 스퀘어 Bold"/>
              </a:rPr>
              <a:t>초 동안 요청 </a:t>
            </a:r>
            <a:endParaRPr lang="en-US" altLang="ko-KR" dirty="0">
              <a:latin typeface="나눔 스퀘어 Bold"/>
            </a:endParaRPr>
          </a:p>
          <a:p>
            <a:r>
              <a:rPr lang="en-US" altLang="ko-KR" dirty="0">
                <a:latin typeface="나눔 스퀘어 Bold"/>
              </a:rPr>
              <a:t>-&gt; </a:t>
            </a:r>
            <a:r>
              <a:rPr lang="ko-KR" altLang="en-US" dirty="0">
                <a:latin typeface="나눔 스퀘어 Bold"/>
              </a:rPr>
              <a:t>초당 </a:t>
            </a:r>
            <a:r>
              <a:rPr lang="en-US" altLang="ko-KR" dirty="0">
                <a:latin typeface="나눔 스퀘어 Bold"/>
              </a:rPr>
              <a:t>2</a:t>
            </a:r>
            <a:r>
              <a:rPr lang="en-US" altLang="ko-KR" dirty="0" smtClean="0">
                <a:latin typeface="나눔 스퀘어 Bold"/>
              </a:rPr>
              <a:t>00</a:t>
            </a:r>
            <a:r>
              <a:rPr lang="ko-KR" altLang="en-US" dirty="0">
                <a:latin typeface="나눔 스퀘어 Bold"/>
              </a:rPr>
              <a:t>명 접속</a:t>
            </a:r>
            <a:endParaRPr lang="en-US" altLang="ko-KR" dirty="0">
              <a:latin typeface="나눔 스퀘어 Bold"/>
            </a:endParaRPr>
          </a:p>
          <a:p>
            <a:endParaRPr lang="en-US" altLang="ko-KR" dirty="0">
              <a:latin typeface="나눔 스퀘어 Bold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65E44E0-8ACF-CEC5-BFF3-CB982ADC8F8A}"/>
              </a:ext>
            </a:extLst>
          </p:cNvPr>
          <p:cNvSpPr/>
          <p:nvPr/>
        </p:nvSpPr>
        <p:spPr>
          <a:xfrm>
            <a:off x="982229" y="5837437"/>
            <a:ext cx="684201" cy="59109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3D25CD48-CB87-1FF9-154D-458863D476BF}"/>
              </a:ext>
            </a:extLst>
          </p:cNvPr>
          <p:cNvSpPr txBox="1">
            <a:spLocks/>
          </p:cNvSpPr>
          <p:nvPr/>
        </p:nvSpPr>
        <p:spPr bwMode="auto">
          <a:xfrm>
            <a:off x="4508041" y="1862409"/>
            <a:ext cx="1533868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en-US" altLang="ko-KR" sz="24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맑은 고딕" panose="020B0503020000020004" pitchFamily="50" charset="-127"/>
              </a:defRPr>
            </a:lvl1pPr>
          </a:lstStyle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ko-KR" altLang="en-US" sz="3600" kern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결과</a:t>
            </a:r>
            <a:endParaRPr lang="ko-KR" altLang="en-US" sz="3600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451BA3-DCED-BACB-C14A-1EA10C1BED01}"/>
              </a:ext>
            </a:extLst>
          </p:cNvPr>
          <p:cNvSpPr/>
          <p:nvPr/>
        </p:nvSpPr>
        <p:spPr bwMode="auto">
          <a:xfrm>
            <a:off x="5358598" y="4149066"/>
            <a:ext cx="6057114" cy="1565935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5" y="1376253"/>
            <a:ext cx="2871977" cy="16584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569" y="1009353"/>
            <a:ext cx="3896281" cy="20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24" y="3614737"/>
            <a:ext cx="7724671" cy="19719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A1A0D9-DD8C-F7FF-B1C2-2BFAF0349DA2}"/>
              </a:ext>
            </a:extLst>
          </p:cNvPr>
          <p:cNvSpPr/>
          <p:nvPr/>
        </p:nvSpPr>
        <p:spPr>
          <a:xfrm>
            <a:off x="2370496" y="5804884"/>
            <a:ext cx="8984141" cy="8143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평균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 4.2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초의 응답시간이 도출되었다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우리는 이 구간부터 부하에 크게 영향을 끼치는 </a:t>
            </a:r>
            <a:r>
              <a:rPr lang="ko-KR" altLang="en-US" sz="1400" dirty="0" err="1" smtClean="0">
                <a:solidFill>
                  <a:schemeClr val="bg2">
                    <a:lumMod val="50000"/>
                  </a:schemeClr>
                </a:solidFill>
              </a:rPr>
              <a:t>임계점으로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 두었다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10000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명으로 한번 테스트 해봤을 때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error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는 나오지 않으나 많은 사용자에 의해 요청 대기 시간이 길어져 평균응답시간이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  14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초를 넘어가는 결과가 나왔다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BD3B01-050E-E2AB-711B-E387F4ACD145}"/>
              </a:ext>
            </a:extLst>
          </p:cNvPr>
          <p:cNvSpPr/>
          <p:nvPr/>
        </p:nvSpPr>
        <p:spPr>
          <a:xfrm>
            <a:off x="439617" y="1271771"/>
            <a:ext cx="2862080" cy="2722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부하 테스트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 부분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–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 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2200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명 초당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200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명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30B595-39F4-DC1D-A4E7-49B257723E5B}"/>
              </a:ext>
            </a:extLst>
          </p:cNvPr>
          <p:cNvSpPr txBox="1"/>
          <p:nvPr/>
        </p:nvSpPr>
        <p:spPr>
          <a:xfrm>
            <a:off x="538596" y="3081925"/>
            <a:ext cx="26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 스퀘어 Bold"/>
              </a:rPr>
              <a:t>2</a:t>
            </a:r>
            <a:r>
              <a:rPr lang="en-US" altLang="ko-KR" dirty="0" smtClean="0">
                <a:latin typeface="나눔 스퀘어 Bold"/>
              </a:rPr>
              <a:t>200</a:t>
            </a:r>
            <a:r>
              <a:rPr lang="ko-KR" altLang="en-US" dirty="0">
                <a:latin typeface="나눔 스퀘어 Bold"/>
              </a:rPr>
              <a:t>명의 사용자가 </a:t>
            </a:r>
            <a:r>
              <a:rPr lang="en-US" altLang="ko-KR" dirty="0" smtClean="0">
                <a:latin typeface="나눔 스퀘어 Bold"/>
              </a:rPr>
              <a:t>11</a:t>
            </a:r>
            <a:r>
              <a:rPr lang="ko-KR" altLang="en-US" dirty="0" smtClean="0">
                <a:latin typeface="나눔 스퀘어 Bold"/>
              </a:rPr>
              <a:t>초 </a:t>
            </a:r>
            <a:r>
              <a:rPr lang="ko-KR" altLang="en-US" dirty="0">
                <a:latin typeface="나눔 스퀘어 Bold"/>
              </a:rPr>
              <a:t>동안 요청 </a:t>
            </a:r>
            <a:endParaRPr lang="en-US" altLang="ko-KR" dirty="0">
              <a:latin typeface="나눔 스퀘어 Bold"/>
            </a:endParaRPr>
          </a:p>
          <a:p>
            <a:r>
              <a:rPr lang="en-US" altLang="ko-KR" dirty="0">
                <a:latin typeface="나눔 스퀘어 Bold"/>
              </a:rPr>
              <a:t>-&gt; </a:t>
            </a:r>
            <a:r>
              <a:rPr lang="ko-KR" altLang="en-US" dirty="0">
                <a:latin typeface="나눔 스퀘어 Bold"/>
              </a:rPr>
              <a:t>초당 </a:t>
            </a:r>
            <a:r>
              <a:rPr lang="en-US" altLang="ko-KR" dirty="0">
                <a:latin typeface="나눔 스퀘어 Bold"/>
              </a:rPr>
              <a:t>2</a:t>
            </a:r>
            <a:r>
              <a:rPr lang="en-US" altLang="ko-KR" dirty="0" smtClean="0">
                <a:latin typeface="나눔 스퀘어 Bold"/>
              </a:rPr>
              <a:t>00</a:t>
            </a:r>
            <a:r>
              <a:rPr lang="ko-KR" altLang="en-US" dirty="0">
                <a:latin typeface="나눔 스퀘어 Bold"/>
              </a:rPr>
              <a:t>명 접속</a:t>
            </a:r>
            <a:endParaRPr lang="en-US" altLang="ko-KR" dirty="0">
              <a:latin typeface="나눔 스퀘어 Bold"/>
            </a:endParaRPr>
          </a:p>
          <a:p>
            <a:endParaRPr lang="en-US" altLang="ko-KR" dirty="0">
              <a:latin typeface="나눔 스퀘어 Bold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65E44E0-8ACF-CEC5-BFF3-CB982ADC8F8A}"/>
              </a:ext>
            </a:extLst>
          </p:cNvPr>
          <p:cNvSpPr/>
          <p:nvPr/>
        </p:nvSpPr>
        <p:spPr>
          <a:xfrm>
            <a:off x="982229" y="5837437"/>
            <a:ext cx="684201" cy="59109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3D25CD48-CB87-1FF9-154D-458863D476BF}"/>
              </a:ext>
            </a:extLst>
          </p:cNvPr>
          <p:cNvSpPr txBox="1">
            <a:spLocks/>
          </p:cNvSpPr>
          <p:nvPr/>
        </p:nvSpPr>
        <p:spPr bwMode="auto">
          <a:xfrm>
            <a:off x="4508041" y="1862409"/>
            <a:ext cx="1533868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en-US" altLang="ko-KR" sz="24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맑은 고딕" panose="020B0503020000020004" pitchFamily="50" charset="-127"/>
              </a:defRPr>
            </a:lvl1pPr>
          </a:lstStyle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ko-KR" altLang="en-US" sz="3600" kern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결과</a:t>
            </a:r>
            <a:endParaRPr lang="ko-KR" altLang="en-US" sz="3600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DBC1A8-2B46-4DFE-5EC6-66D49083CF39}"/>
              </a:ext>
            </a:extLst>
          </p:cNvPr>
          <p:cNvSpPr/>
          <p:nvPr/>
        </p:nvSpPr>
        <p:spPr bwMode="auto">
          <a:xfrm>
            <a:off x="5700713" y="4306543"/>
            <a:ext cx="5913818" cy="1308121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12" y="1300058"/>
            <a:ext cx="2818387" cy="16717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49" y="1114425"/>
            <a:ext cx="5194565" cy="24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부하 테스트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판매자 부분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-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 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2100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명 초당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200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명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176" y="3243009"/>
            <a:ext cx="7711087" cy="230054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BD3B01-050E-E2AB-711B-E387F4ACD145}"/>
              </a:ext>
            </a:extLst>
          </p:cNvPr>
          <p:cNvSpPr/>
          <p:nvPr/>
        </p:nvSpPr>
        <p:spPr>
          <a:xfrm>
            <a:off x="439617" y="1271771"/>
            <a:ext cx="2862080" cy="2722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0B595-39F4-DC1D-A4E7-49B257723E5B}"/>
              </a:ext>
            </a:extLst>
          </p:cNvPr>
          <p:cNvSpPr txBox="1"/>
          <p:nvPr/>
        </p:nvSpPr>
        <p:spPr>
          <a:xfrm>
            <a:off x="538596" y="3081925"/>
            <a:ext cx="26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 스퀘어 Bold"/>
              </a:rPr>
              <a:t>2</a:t>
            </a:r>
            <a:r>
              <a:rPr lang="en-US" altLang="ko-KR" dirty="0" smtClean="0">
                <a:latin typeface="나눔 스퀘어 Bold"/>
              </a:rPr>
              <a:t>200</a:t>
            </a:r>
            <a:r>
              <a:rPr lang="ko-KR" altLang="en-US" dirty="0">
                <a:latin typeface="나눔 스퀘어 Bold"/>
              </a:rPr>
              <a:t>명의 사용자가 </a:t>
            </a:r>
            <a:r>
              <a:rPr lang="en-US" altLang="ko-KR" dirty="0" smtClean="0">
                <a:latin typeface="나눔 스퀘어 Bold"/>
              </a:rPr>
              <a:t>11</a:t>
            </a:r>
            <a:r>
              <a:rPr lang="ko-KR" altLang="en-US" dirty="0" smtClean="0">
                <a:latin typeface="나눔 스퀘어 Bold"/>
              </a:rPr>
              <a:t>초 </a:t>
            </a:r>
            <a:r>
              <a:rPr lang="ko-KR" altLang="en-US" dirty="0">
                <a:latin typeface="나눔 스퀘어 Bold"/>
              </a:rPr>
              <a:t>동안 요청 </a:t>
            </a:r>
            <a:endParaRPr lang="en-US" altLang="ko-KR" dirty="0">
              <a:latin typeface="나눔 스퀘어 Bold"/>
            </a:endParaRPr>
          </a:p>
          <a:p>
            <a:r>
              <a:rPr lang="en-US" altLang="ko-KR" dirty="0">
                <a:latin typeface="나눔 스퀘어 Bold"/>
              </a:rPr>
              <a:t>-&gt; </a:t>
            </a:r>
            <a:r>
              <a:rPr lang="ko-KR" altLang="en-US" dirty="0">
                <a:latin typeface="나눔 스퀘어 Bold"/>
              </a:rPr>
              <a:t>초당 </a:t>
            </a:r>
            <a:r>
              <a:rPr lang="en-US" altLang="ko-KR" dirty="0">
                <a:latin typeface="나눔 스퀘어 Bold"/>
              </a:rPr>
              <a:t>2</a:t>
            </a:r>
            <a:r>
              <a:rPr lang="en-US" altLang="ko-KR" dirty="0" smtClean="0">
                <a:latin typeface="나눔 스퀘어 Bold"/>
              </a:rPr>
              <a:t>00</a:t>
            </a:r>
            <a:r>
              <a:rPr lang="ko-KR" altLang="en-US" dirty="0">
                <a:latin typeface="나눔 스퀘어 Bold"/>
              </a:rPr>
              <a:t>명 접속</a:t>
            </a:r>
            <a:endParaRPr lang="en-US" altLang="ko-KR" dirty="0">
              <a:latin typeface="나눔 스퀘어 Bold"/>
            </a:endParaRPr>
          </a:p>
          <a:p>
            <a:endParaRPr lang="en-US" altLang="ko-KR" dirty="0">
              <a:latin typeface="나눔 스퀘어 Bold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D25CD48-CB87-1FF9-154D-458863D476BF}"/>
              </a:ext>
            </a:extLst>
          </p:cNvPr>
          <p:cNvSpPr txBox="1">
            <a:spLocks/>
          </p:cNvSpPr>
          <p:nvPr/>
        </p:nvSpPr>
        <p:spPr bwMode="auto">
          <a:xfrm>
            <a:off x="4508041" y="1862409"/>
            <a:ext cx="1533868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en-US" altLang="ko-KR" sz="24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맑은 고딕" panose="020B0503020000020004" pitchFamily="50" charset="-127"/>
              </a:defRPr>
            </a:lvl1pPr>
          </a:lstStyle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ko-KR" altLang="en-US" sz="3600" kern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결과</a:t>
            </a:r>
            <a:endParaRPr lang="ko-KR" altLang="en-US" sz="3600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12" y="1300058"/>
            <a:ext cx="2818387" cy="16717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480" y="833038"/>
            <a:ext cx="3477208" cy="23895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A1A0D9-DD8C-F7FF-B1C2-2BFAF0349DA2}"/>
              </a:ext>
            </a:extLst>
          </p:cNvPr>
          <p:cNvSpPr/>
          <p:nvPr/>
        </p:nvSpPr>
        <p:spPr>
          <a:xfrm>
            <a:off x="2370496" y="5804884"/>
            <a:ext cx="8984141" cy="8143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아슬아슬하게 </a:t>
            </a:r>
            <a:r>
              <a:rPr lang="ko-KR" altLang="en-US" sz="1400" dirty="0" err="1" smtClean="0">
                <a:solidFill>
                  <a:schemeClr val="bg2">
                    <a:lumMod val="50000"/>
                  </a:schemeClr>
                </a:solidFill>
              </a:rPr>
              <a:t>임계점을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 넘지 않았다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그러나 지금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2200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명에서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20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명만 늘려도 </a:t>
            </a:r>
            <a:r>
              <a:rPr lang="ko-KR" altLang="en-US" sz="1400" dirty="0" err="1" smtClean="0">
                <a:solidFill>
                  <a:schemeClr val="bg2">
                    <a:lumMod val="50000"/>
                  </a:schemeClr>
                </a:solidFill>
              </a:rPr>
              <a:t>임계점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 초과를 확인했다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50000"/>
                  </a:schemeClr>
                </a:solidFill>
              </a:rPr>
              <a:t>임계점은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2100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명 보다는 조금 더해도 되지만 몇 명 안되기에 판매자 부분의 </a:t>
            </a:r>
            <a:r>
              <a:rPr lang="ko-KR" altLang="en-US" sz="1400" dirty="0" err="1" smtClean="0">
                <a:solidFill>
                  <a:schemeClr val="bg2">
                    <a:lumMod val="50000"/>
                  </a:schemeClr>
                </a:solidFill>
              </a:rPr>
              <a:t>임계점은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2200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으로 두었다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화살표: 오른쪽 11">
            <a:extLst>
              <a:ext uri="{FF2B5EF4-FFF2-40B4-BE49-F238E27FC236}">
                <a16:creationId xmlns:a16="http://schemas.microsoft.com/office/drawing/2014/main" id="{865E44E0-8ACF-CEC5-BFF3-CB982ADC8F8A}"/>
              </a:ext>
            </a:extLst>
          </p:cNvPr>
          <p:cNvSpPr/>
          <p:nvPr/>
        </p:nvSpPr>
        <p:spPr>
          <a:xfrm>
            <a:off x="982229" y="5837437"/>
            <a:ext cx="684201" cy="59109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DBC1A8-2B46-4DFE-5EC6-66D49083CF39}"/>
              </a:ext>
            </a:extLst>
          </p:cNvPr>
          <p:cNvSpPr/>
          <p:nvPr/>
        </p:nvSpPr>
        <p:spPr bwMode="auto">
          <a:xfrm>
            <a:off x="5414963" y="4177955"/>
            <a:ext cx="5843587" cy="1351308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72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055" y="2986088"/>
            <a:ext cx="7920357" cy="23489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부하 테스트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관리자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부분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-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 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100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명 초당 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100 </a:t>
            </a:r>
            <a:r>
              <a:rPr lang="ko-KR" altLang="en-US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명 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30</a:t>
            </a:r>
            <a:r>
              <a:rPr lang="ko-KR" altLang="en-US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번 반복</a:t>
            </a:r>
            <a:endParaRPr lang="ko-KR" altLang="en-US" dirty="0">
              <a:solidFill>
                <a:srgbClr val="4F515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BD3B01-050E-E2AB-711B-E387F4ACD145}"/>
              </a:ext>
            </a:extLst>
          </p:cNvPr>
          <p:cNvSpPr/>
          <p:nvPr/>
        </p:nvSpPr>
        <p:spPr>
          <a:xfrm>
            <a:off x="439617" y="1271771"/>
            <a:ext cx="2862080" cy="2722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0B595-39F4-DC1D-A4E7-49B257723E5B}"/>
              </a:ext>
            </a:extLst>
          </p:cNvPr>
          <p:cNvSpPr txBox="1"/>
          <p:nvPr/>
        </p:nvSpPr>
        <p:spPr>
          <a:xfrm>
            <a:off x="538596" y="3081925"/>
            <a:ext cx="26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 스퀘어 Bold"/>
              </a:rPr>
              <a:t>2</a:t>
            </a:r>
            <a:r>
              <a:rPr lang="en-US" altLang="ko-KR" dirty="0" smtClean="0">
                <a:latin typeface="나눔 스퀘어 Bold"/>
              </a:rPr>
              <a:t>200</a:t>
            </a:r>
            <a:r>
              <a:rPr lang="ko-KR" altLang="en-US" dirty="0">
                <a:latin typeface="나눔 스퀘어 Bold"/>
              </a:rPr>
              <a:t>명의 사용자가 </a:t>
            </a:r>
            <a:r>
              <a:rPr lang="en-US" altLang="ko-KR" dirty="0" smtClean="0">
                <a:latin typeface="나눔 스퀘어 Bold"/>
              </a:rPr>
              <a:t>11</a:t>
            </a:r>
            <a:r>
              <a:rPr lang="ko-KR" altLang="en-US" dirty="0" smtClean="0">
                <a:latin typeface="나눔 스퀘어 Bold"/>
              </a:rPr>
              <a:t>초 </a:t>
            </a:r>
            <a:r>
              <a:rPr lang="ko-KR" altLang="en-US" dirty="0">
                <a:latin typeface="나눔 스퀘어 Bold"/>
              </a:rPr>
              <a:t>동안 요청 </a:t>
            </a:r>
            <a:endParaRPr lang="en-US" altLang="ko-KR" dirty="0">
              <a:latin typeface="나눔 스퀘어 Bold"/>
            </a:endParaRPr>
          </a:p>
          <a:p>
            <a:r>
              <a:rPr lang="en-US" altLang="ko-KR" dirty="0">
                <a:latin typeface="나눔 스퀘어 Bold"/>
              </a:rPr>
              <a:t>-&gt; </a:t>
            </a:r>
            <a:r>
              <a:rPr lang="ko-KR" altLang="en-US" dirty="0">
                <a:latin typeface="나눔 스퀘어 Bold"/>
              </a:rPr>
              <a:t>초당 </a:t>
            </a:r>
            <a:r>
              <a:rPr lang="en-US" altLang="ko-KR" dirty="0">
                <a:latin typeface="나눔 스퀘어 Bold"/>
              </a:rPr>
              <a:t>2</a:t>
            </a:r>
            <a:r>
              <a:rPr lang="en-US" altLang="ko-KR" dirty="0" smtClean="0">
                <a:latin typeface="나눔 스퀘어 Bold"/>
              </a:rPr>
              <a:t>00</a:t>
            </a:r>
            <a:r>
              <a:rPr lang="ko-KR" altLang="en-US" dirty="0">
                <a:latin typeface="나눔 스퀘어 Bold"/>
              </a:rPr>
              <a:t>명 접속</a:t>
            </a:r>
            <a:endParaRPr lang="en-US" altLang="ko-KR" dirty="0">
              <a:latin typeface="나눔 스퀘어 Bold"/>
            </a:endParaRPr>
          </a:p>
          <a:p>
            <a:endParaRPr lang="en-US" altLang="ko-KR" dirty="0">
              <a:latin typeface="나눔 스퀘어 Bold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D25CD48-CB87-1FF9-154D-458863D476BF}"/>
              </a:ext>
            </a:extLst>
          </p:cNvPr>
          <p:cNvSpPr txBox="1">
            <a:spLocks/>
          </p:cNvSpPr>
          <p:nvPr/>
        </p:nvSpPr>
        <p:spPr bwMode="auto">
          <a:xfrm>
            <a:off x="4508041" y="1862409"/>
            <a:ext cx="1533868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en-US" altLang="ko-KR" sz="24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맑은 고딕" panose="020B0503020000020004" pitchFamily="50" charset="-127"/>
              </a:defRPr>
            </a:lvl1pPr>
          </a:lstStyle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ko-KR" altLang="en-US" sz="3600" kern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결과</a:t>
            </a:r>
            <a:endParaRPr lang="ko-KR" altLang="en-US" sz="3600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A1A0D9-DD8C-F7FF-B1C2-2BFAF0349DA2}"/>
              </a:ext>
            </a:extLst>
          </p:cNvPr>
          <p:cNvSpPr/>
          <p:nvPr/>
        </p:nvSpPr>
        <p:spPr>
          <a:xfrm>
            <a:off x="2370496" y="5657850"/>
            <a:ext cx="8984141" cy="96139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판매자의 경우 적은 사용자와 다수의 반복을 생각하고 테스트를 돌렸으나 사용자 수가 적은 만큼 </a:t>
            </a:r>
            <a:endParaRPr lang="en-US" altLang="ko-KR" sz="140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bg2">
                    <a:lumMod val="50000"/>
                  </a:schemeClr>
                </a:solidFill>
              </a:rPr>
              <a:t>반복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접속에 대한 응답속도가 균일하며 사용자 수를 늘리지 않는 이상 결과가 변함이 없었다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다른 방법을 강구할 필요가 있다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화살표: 오른쪽 11">
            <a:extLst>
              <a:ext uri="{FF2B5EF4-FFF2-40B4-BE49-F238E27FC236}">
                <a16:creationId xmlns:a16="http://schemas.microsoft.com/office/drawing/2014/main" id="{865E44E0-8ACF-CEC5-BFF3-CB982ADC8F8A}"/>
              </a:ext>
            </a:extLst>
          </p:cNvPr>
          <p:cNvSpPr/>
          <p:nvPr/>
        </p:nvSpPr>
        <p:spPr>
          <a:xfrm>
            <a:off x="982229" y="5837437"/>
            <a:ext cx="684201" cy="59109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DBC1A8-2B46-4DFE-5EC6-66D49083CF39}"/>
              </a:ext>
            </a:extLst>
          </p:cNvPr>
          <p:cNvSpPr/>
          <p:nvPr/>
        </p:nvSpPr>
        <p:spPr bwMode="auto">
          <a:xfrm>
            <a:off x="5300663" y="3743326"/>
            <a:ext cx="6015037" cy="1571624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855" y="1066397"/>
            <a:ext cx="3329557" cy="18625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64" y="1285742"/>
            <a:ext cx="2810061" cy="17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45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8" t="16052" r="10437" b="46667"/>
          <a:stretch/>
        </p:blipFill>
        <p:spPr>
          <a:xfrm>
            <a:off x="3417903" y="3098306"/>
            <a:ext cx="7883370" cy="22763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BD3B01-050E-E2AB-711B-E387F4ACD145}"/>
              </a:ext>
            </a:extLst>
          </p:cNvPr>
          <p:cNvSpPr/>
          <p:nvPr/>
        </p:nvSpPr>
        <p:spPr>
          <a:xfrm>
            <a:off x="439617" y="1271771"/>
            <a:ext cx="2862080" cy="2722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8" t="31068" r="53835" b="51198"/>
          <a:stretch/>
        </p:blipFill>
        <p:spPr>
          <a:xfrm>
            <a:off x="461638" y="1278384"/>
            <a:ext cx="2823100" cy="16493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부하 테스트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dirty="0" err="1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메인페이지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– </a:t>
            </a:r>
            <a:r>
              <a:rPr lang="ko-KR" altLang="en-US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 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30000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명 초당 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300</a:t>
            </a:r>
            <a:r>
              <a:rPr lang="ko-KR" altLang="en-US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명 </a:t>
            </a:r>
            <a:r>
              <a:rPr lang="ko-KR" altLang="en-US" dirty="0" err="1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단일테스트</a:t>
            </a:r>
            <a:endParaRPr lang="ko-KR" altLang="en-US" dirty="0">
              <a:solidFill>
                <a:srgbClr val="4F515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30B595-39F4-DC1D-A4E7-49B257723E5B}"/>
              </a:ext>
            </a:extLst>
          </p:cNvPr>
          <p:cNvSpPr txBox="1"/>
          <p:nvPr/>
        </p:nvSpPr>
        <p:spPr>
          <a:xfrm>
            <a:off x="538596" y="3081925"/>
            <a:ext cx="26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 스퀘어 Bold"/>
              </a:rPr>
              <a:t>30</a:t>
            </a:r>
            <a:r>
              <a:rPr lang="en-US" altLang="ko-KR" dirty="0" smtClean="0">
                <a:latin typeface="나눔 스퀘어 Bold"/>
              </a:rPr>
              <a:t>000</a:t>
            </a:r>
            <a:r>
              <a:rPr lang="ko-KR" altLang="en-US" dirty="0" smtClean="0">
                <a:latin typeface="나눔 스퀘어 Bold"/>
              </a:rPr>
              <a:t>명의 </a:t>
            </a:r>
            <a:r>
              <a:rPr lang="ko-KR" altLang="en-US" dirty="0">
                <a:latin typeface="나눔 스퀘어 Bold"/>
              </a:rPr>
              <a:t>사용자가 </a:t>
            </a:r>
            <a:r>
              <a:rPr lang="en-US" altLang="ko-KR" dirty="0" smtClean="0">
                <a:latin typeface="나눔 스퀘어 Bold"/>
              </a:rPr>
              <a:t>100</a:t>
            </a:r>
            <a:r>
              <a:rPr lang="ko-KR" altLang="en-US" dirty="0" smtClean="0">
                <a:latin typeface="나눔 스퀘어 Bold"/>
              </a:rPr>
              <a:t>초 </a:t>
            </a:r>
            <a:r>
              <a:rPr lang="ko-KR" altLang="en-US" dirty="0">
                <a:latin typeface="나눔 스퀘어 Bold"/>
              </a:rPr>
              <a:t>동안 요청 </a:t>
            </a:r>
            <a:endParaRPr lang="en-US" altLang="ko-KR" dirty="0">
              <a:latin typeface="나눔 스퀘어 Bold"/>
            </a:endParaRPr>
          </a:p>
          <a:p>
            <a:r>
              <a:rPr lang="en-US" altLang="ko-KR" dirty="0">
                <a:latin typeface="나눔 스퀘어 Bold"/>
              </a:rPr>
              <a:t>-&gt; </a:t>
            </a:r>
            <a:r>
              <a:rPr lang="ko-KR" altLang="en-US" dirty="0">
                <a:latin typeface="나눔 스퀘어 Bold"/>
              </a:rPr>
              <a:t>초당 </a:t>
            </a:r>
            <a:r>
              <a:rPr lang="en-US" altLang="ko-KR" dirty="0" smtClean="0">
                <a:latin typeface="나눔 스퀘어 Bold"/>
              </a:rPr>
              <a:t>300</a:t>
            </a:r>
            <a:r>
              <a:rPr lang="ko-KR" altLang="en-US" dirty="0">
                <a:latin typeface="나눔 스퀘어 Bold"/>
              </a:rPr>
              <a:t>명 접속</a:t>
            </a:r>
            <a:endParaRPr lang="en-US" altLang="ko-KR" dirty="0">
              <a:latin typeface="나눔 스퀘어 Bold"/>
            </a:endParaRPr>
          </a:p>
          <a:p>
            <a:endParaRPr lang="en-US" altLang="ko-KR" dirty="0">
              <a:latin typeface="나눔 스퀘어 Bold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D25CD48-CB87-1FF9-154D-458863D476BF}"/>
              </a:ext>
            </a:extLst>
          </p:cNvPr>
          <p:cNvSpPr txBox="1">
            <a:spLocks/>
          </p:cNvSpPr>
          <p:nvPr/>
        </p:nvSpPr>
        <p:spPr bwMode="auto">
          <a:xfrm>
            <a:off x="4508041" y="1862409"/>
            <a:ext cx="1533868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en-US" altLang="ko-KR" sz="24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맑은 고딕" panose="020B0503020000020004" pitchFamily="50" charset="-127"/>
              </a:defRPr>
            </a:lvl1pPr>
          </a:lstStyle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ko-KR" altLang="en-US" sz="3600" kern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결과</a:t>
            </a:r>
            <a:endParaRPr lang="ko-KR" altLang="en-US" sz="3600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A1A0D9-DD8C-F7FF-B1C2-2BFAF0349DA2}"/>
              </a:ext>
            </a:extLst>
          </p:cNvPr>
          <p:cNvSpPr/>
          <p:nvPr/>
        </p:nvSpPr>
        <p:spPr>
          <a:xfrm>
            <a:off x="2370496" y="5657850"/>
            <a:ext cx="8984141" cy="96139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사이트를 </a:t>
            </a:r>
            <a:r>
              <a:rPr lang="ko-KR" altLang="en-US" sz="1400" dirty="0" err="1" smtClean="0">
                <a:solidFill>
                  <a:schemeClr val="bg2">
                    <a:lumMod val="50000"/>
                  </a:schemeClr>
                </a:solidFill>
              </a:rPr>
              <a:t>방문할경우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 가장 먼저 나오게 되는 메인페이지를 기준으로 접속테스트를 </a:t>
            </a:r>
            <a:r>
              <a:rPr lang="ko-KR" altLang="en-US" sz="1400" dirty="0" err="1" smtClean="0">
                <a:solidFill>
                  <a:schemeClr val="bg2">
                    <a:lumMod val="50000"/>
                  </a:schemeClr>
                </a:solidFill>
              </a:rPr>
              <a:t>해본결과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 초당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30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명의 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접속은 문제없이 받아내는 결과를 보였다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화살표: 오른쪽 11">
            <a:extLst>
              <a:ext uri="{FF2B5EF4-FFF2-40B4-BE49-F238E27FC236}">
                <a16:creationId xmlns:a16="http://schemas.microsoft.com/office/drawing/2014/main" id="{865E44E0-8ACF-CEC5-BFF3-CB982ADC8F8A}"/>
              </a:ext>
            </a:extLst>
          </p:cNvPr>
          <p:cNvSpPr/>
          <p:nvPr/>
        </p:nvSpPr>
        <p:spPr>
          <a:xfrm>
            <a:off x="982229" y="5837437"/>
            <a:ext cx="684201" cy="59109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DBC1A8-2B46-4DFE-5EC6-66D49083CF39}"/>
              </a:ext>
            </a:extLst>
          </p:cNvPr>
          <p:cNvSpPr/>
          <p:nvPr/>
        </p:nvSpPr>
        <p:spPr bwMode="auto">
          <a:xfrm>
            <a:off x="5362809" y="3959442"/>
            <a:ext cx="5938465" cy="1399898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2" t="30290" r="10437" b="13528"/>
          <a:stretch/>
        </p:blipFill>
        <p:spPr>
          <a:xfrm>
            <a:off x="7993463" y="1029811"/>
            <a:ext cx="3263422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08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9" t="30162" r="10582" b="13528"/>
          <a:stretch/>
        </p:blipFill>
        <p:spPr>
          <a:xfrm>
            <a:off x="7989903" y="1038686"/>
            <a:ext cx="3266982" cy="18465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2" t="17348" r="10438" b="46536"/>
          <a:stretch/>
        </p:blipFill>
        <p:spPr>
          <a:xfrm>
            <a:off x="3426781" y="3116058"/>
            <a:ext cx="7865615" cy="22506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부하 테스트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dirty="0" err="1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메인페이지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– </a:t>
            </a:r>
            <a:r>
              <a:rPr lang="ko-KR" altLang="en-US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 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35000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명 초당 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350</a:t>
            </a:r>
            <a:r>
              <a:rPr lang="ko-KR" altLang="en-US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명 </a:t>
            </a:r>
            <a:r>
              <a:rPr lang="ko-KR" altLang="en-US" dirty="0" err="1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단일테스트</a:t>
            </a:r>
            <a:endParaRPr lang="ko-KR" altLang="en-US" dirty="0">
              <a:solidFill>
                <a:srgbClr val="4F515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BD3B01-050E-E2AB-711B-E387F4ACD145}"/>
              </a:ext>
            </a:extLst>
          </p:cNvPr>
          <p:cNvSpPr/>
          <p:nvPr/>
        </p:nvSpPr>
        <p:spPr>
          <a:xfrm>
            <a:off x="439617" y="1271771"/>
            <a:ext cx="2862080" cy="2722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0B595-39F4-DC1D-A4E7-49B257723E5B}"/>
              </a:ext>
            </a:extLst>
          </p:cNvPr>
          <p:cNvSpPr txBox="1"/>
          <p:nvPr/>
        </p:nvSpPr>
        <p:spPr>
          <a:xfrm>
            <a:off x="538596" y="3081925"/>
            <a:ext cx="26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 스퀘어 Bold"/>
              </a:rPr>
              <a:t>30</a:t>
            </a:r>
            <a:r>
              <a:rPr lang="en-US" altLang="ko-KR" dirty="0" smtClean="0">
                <a:latin typeface="나눔 스퀘어 Bold"/>
              </a:rPr>
              <a:t>000</a:t>
            </a:r>
            <a:r>
              <a:rPr lang="ko-KR" altLang="en-US" dirty="0" smtClean="0">
                <a:latin typeface="나눔 스퀘어 Bold"/>
              </a:rPr>
              <a:t>명의 </a:t>
            </a:r>
            <a:r>
              <a:rPr lang="ko-KR" altLang="en-US" dirty="0">
                <a:latin typeface="나눔 스퀘어 Bold"/>
              </a:rPr>
              <a:t>사용자가 </a:t>
            </a:r>
            <a:r>
              <a:rPr lang="en-US" altLang="ko-KR" dirty="0" smtClean="0">
                <a:latin typeface="나눔 스퀘어 Bold"/>
              </a:rPr>
              <a:t>100</a:t>
            </a:r>
            <a:r>
              <a:rPr lang="ko-KR" altLang="en-US" dirty="0" smtClean="0">
                <a:latin typeface="나눔 스퀘어 Bold"/>
              </a:rPr>
              <a:t>초 </a:t>
            </a:r>
            <a:r>
              <a:rPr lang="ko-KR" altLang="en-US" dirty="0">
                <a:latin typeface="나눔 스퀘어 Bold"/>
              </a:rPr>
              <a:t>동안 요청 </a:t>
            </a:r>
            <a:endParaRPr lang="en-US" altLang="ko-KR" dirty="0">
              <a:latin typeface="나눔 스퀘어 Bold"/>
            </a:endParaRPr>
          </a:p>
          <a:p>
            <a:r>
              <a:rPr lang="en-US" altLang="ko-KR" dirty="0">
                <a:latin typeface="나눔 스퀘어 Bold"/>
              </a:rPr>
              <a:t>-&gt; </a:t>
            </a:r>
            <a:r>
              <a:rPr lang="ko-KR" altLang="en-US" dirty="0">
                <a:latin typeface="나눔 스퀘어 Bold"/>
              </a:rPr>
              <a:t>초당 </a:t>
            </a:r>
            <a:r>
              <a:rPr lang="en-US" altLang="ko-KR" dirty="0" smtClean="0">
                <a:latin typeface="나눔 스퀘어 Bold"/>
              </a:rPr>
              <a:t>300</a:t>
            </a:r>
            <a:r>
              <a:rPr lang="ko-KR" altLang="en-US" dirty="0">
                <a:latin typeface="나눔 스퀘어 Bold"/>
              </a:rPr>
              <a:t>명 접속</a:t>
            </a:r>
            <a:endParaRPr lang="en-US" altLang="ko-KR" dirty="0">
              <a:latin typeface="나눔 스퀘어 Bold"/>
            </a:endParaRPr>
          </a:p>
          <a:p>
            <a:endParaRPr lang="en-US" altLang="ko-KR" dirty="0">
              <a:latin typeface="나눔 스퀘어 Bold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D25CD48-CB87-1FF9-154D-458863D476BF}"/>
              </a:ext>
            </a:extLst>
          </p:cNvPr>
          <p:cNvSpPr txBox="1">
            <a:spLocks/>
          </p:cNvSpPr>
          <p:nvPr/>
        </p:nvSpPr>
        <p:spPr bwMode="auto">
          <a:xfrm>
            <a:off x="4508041" y="1862409"/>
            <a:ext cx="1533868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en-US" altLang="ko-KR" sz="24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맑은 고딕" panose="020B0503020000020004" pitchFamily="50" charset="-127"/>
              </a:defRPr>
            </a:lvl1pPr>
          </a:lstStyle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ko-KR" altLang="en-US" sz="3600" kern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결과</a:t>
            </a:r>
            <a:endParaRPr lang="ko-KR" altLang="en-US" sz="3600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A1A0D9-DD8C-F7FF-B1C2-2BFAF0349DA2}"/>
              </a:ext>
            </a:extLst>
          </p:cNvPr>
          <p:cNvSpPr/>
          <p:nvPr/>
        </p:nvSpPr>
        <p:spPr>
          <a:xfrm>
            <a:off x="2370496" y="5657850"/>
            <a:ext cx="8984141" cy="96139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메인페이지를 기준으로 접속테스트를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진행하였을때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초당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350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명의 접속을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진행하였을경우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중간에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요청이 누락되는 현상이 발생하였다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화살표: 오른쪽 11">
            <a:extLst>
              <a:ext uri="{FF2B5EF4-FFF2-40B4-BE49-F238E27FC236}">
                <a16:creationId xmlns:a16="http://schemas.microsoft.com/office/drawing/2014/main" id="{865E44E0-8ACF-CEC5-BFF3-CB982ADC8F8A}"/>
              </a:ext>
            </a:extLst>
          </p:cNvPr>
          <p:cNvSpPr/>
          <p:nvPr/>
        </p:nvSpPr>
        <p:spPr>
          <a:xfrm>
            <a:off x="982229" y="5837437"/>
            <a:ext cx="684201" cy="59109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DBC1A8-2B46-4DFE-5EC6-66D49083CF39}"/>
              </a:ext>
            </a:extLst>
          </p:cNvPr>
          <p:cNvSpPr/>
          <p:nvPr/>
        </p:nvSpPr>
        <p:spPr bwMode="auto">
          <a:xfrm>
            <a:off x="5300663" y="3915052"/>
            <a:ext cx="6015037" cy="1399898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8" t="31457" r="52888" b="51456"/>
          <a:stretch/>
        </p:blipFill>
        <p:spPr>
          <a:xfrm>
            <a:off x="461639" y="1278384"/>
            <a:ext cx="2831978" cy="16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92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257E9-3CEC-4BB2-8E9B-06E6FC6B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027" y="2419304"/>
            <a:ext cx="4851936" cy="460800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Ⅳ. </a:t>
            </a:r>
            <a:r>
              <a:rPr lang="ko-KR" altLang="en-US" sz="3600" b="1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인수 테스트</a:t>
            </a:r>
            <a:endParaRPr lang="en-US" altLang="ko-KR" sz="3600" b="1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82E2-177D-4CC5-9D69-0545099C31BE}"/>
              </a:ext>
            </a:extLst>
          </p:cNvPr>
          <p:cNvSpPr txBox="1"/>
          <p:nvPr/>
        </p:nvSpPr>
        <p:spPr bwMode="auto">
          <a:xfrm>
            <a:off x="6096000" y="2970548"/>
            <a:ext cx="4681091" cy="180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kumimoji="1" lang="ko-KR" altLang="en-US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경제적 요인</a:t>
            </a:r>
            <a:endParaRPr kumimoji="1" lang="en-US" altLang="ko-KR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맑은 고딕" panose="020B0503020000020004" pitchFamily="50" charset="-127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kumimoji="1" lang="ko-KR" altLang="en-US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사회적 요인</a:t>
            </a:r>
            <a:endParaRPr kumimoji="1" lang="en-US" altLang="ko-KR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맑은 고딕" panose="020B0503020000020004" pitchFamily="50" charset="-127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kumimoji="1" lang="ko-KR" altLang="en-US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산업적 요인</a:t>
            </a:r>
            <a:endParaRPr kumimoji="1" lang="en-US" altLang="ko-KR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맑은 고딕" panose="020B0503020000020004" pitchFamily="50" charset="-127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kumimoji="1" lang="en-US" altLang="ko-KR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SSJA </a:t>
            </a:r>
            <a:r>
              <a:rPr kumimoji="1" lang="ko-KR" altLang="en-US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필요성</a:t>
            </a:r>
            <a:endParaRPr kumimoji="1" lang="en-US" altLang="ko-KR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C7565-447A-99E9-4972-FA3D9AC88925}"/>
              </a:ext>
            </a:extLst>
          </p:cNvPr>
          <p:cNvSpPr/>
          <p:nvPr/>
        </p:nvSpPr>
        <p:spPr bwMode="auto">
          <a:xfrm>
            <a:off x="0" y="0"/>
            <a:ext cx="327123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C360E0-C6F3-A91F-6540-F984AC055F02}"/>
              </a:ext>
            </a:extLst>
          </p:cNvPr>
          <p:cNvCxnSpPr>
            <a:cxnSpLocks/>
          </p:cNvCxnSpPr>
          <p:nvPr/>
        </p:nvCxnSpPr>
        <p:spPr>
          <a:xfrm>
            <a:off x="5716089" y="2985549"/>
            <a:ext cx="647591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19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257E9-3CEC-4BB2-8E9B-06E6FC6B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027" y="2419304"/>
            <a:ext cx="4851936" cy="460800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ko-KR" sz="3600" kern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Ⅰ</a:t>
            </a:r>
            <a:r>
              <a:rPr lang="en-US" altLang="ko-KR" sz="3600" b="1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. </a:t>
            </a:r>
            <a:r>
              <a:rPr lang="ko-KR" altLang="en-US" sz="3600" b="1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단위 테스트</a:t>
            </a:r>
            <a:endParaRPr lang="en-US" altLang="ko-KR" sz="3600" b="1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82E2-177D-4CC5-9D69-0545099C31BE}"/>
              </a:ext>
            </a:extLst>
          </p:cNvPr>
          <p:cNvSpPr txBox="1"/>
          <p:nvPr/>
        </p:nvSpPr>
        <p:spPr bwMode="auto">
          <a:xfrm>
            <a:off x="6096000" y="3090995"/>
            <a:ext cx="4681091" cy="90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8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DB Connection </a:t>
            </a:r>
            <a:r>
              <a:rPr kumimoji="1" lang="ko-KR" altLang="en-US" sz="18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및 </a:t>
            </a:r>
            <a:r>
              <a:rPr kumimoji="1" lang="en-US" altLang="ko-KR" sz="1800" b="1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Mapper</a:t>
            </a:r>
            <a:r>
              <a:rPr kumimoji="1" lang="ko-KR" altLang="en-US" sz="1800" b="1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맑은 고딕" panose="020B0503020000020004" pitchFamily="50" charset="-127"/>
              </a:rPr>
              <a:t> 테스트</a:t>
            </a:r>
            <a:endParaRPr lang="en-US" altLang="ko-KR" sz="1800" b="1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맑은 고딕" panose="020B0503020000020004" pitchFamily="50" charset="-127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C7565-447A-99E9-4972-FA3D9AC88925}"/>
              </a:ext>
            </a:extLst>
          </p:cNvPr>
          <p:cNvSpPr/>
          <p:nvPr/>
        </p:nvSpPr>
        <p:spPr bwMode="auto">
          <a:xfrm>
            <a:off x="0" y="0"/>
            <a:ext cx="327123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C360E0-C6F3-A91F-6540-F984AC055F02}"/>
              </a:ext>
            </a:extLst>
          </p:cNvPr>
          <p:cNvCxnSpPr>
            <a:cxnSpLocks/>
          </p:cNvCxnSpPr>
          <p:nvPr/>
        </p:nvCxnSpPr>
        <p:spPr>
          <a:xfrm>
            <a:off x="5716089" y="2985549"/>
            <a:ext cx="647591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52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단위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DB </a:t>
            </a:r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연결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dirty="0">
              <a:solidFill>
                <a:srgbClr val="4F515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D690E7B4-DF5C-EE7B-ED9D-FF9EAD43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12" y="1355800"/>
            <a:ext cx="10393225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6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단위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Board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 Test</a:t>
            </a:r>
            <a:endParaRPr lang="ko-KR" altLang="en-US" dirty="0">
              <a:solidFill>
                <a:srgbClr val="4F515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484B76E-D7BE-9EF3-0510-7754FB3F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35" y="1036669"/>
            <a:ext cx="8903330" cy="542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4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단위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Members Mapper Test </a:t>
            </a:r>
            <a:endParaRPr lang="ko-KR" altLang="en-US" dirty="0">
              <a:solidFill>
                <a:srgbClr val="4F515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182BC59-4BAC-DD82-3669-D4B931F4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16" y="1355800"/>
            <a:ext cx="8754263" cy="4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8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단위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My Page Mapper Test </a:t>
            </a:r>
            <a:endParaRPr lang="ko-KR" altLang="en-US" dirty="0">
              <a:solidFill>
                <a:srgbClr val="4F515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6C7C7C6-D765-6A1B-363D-91867C4E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95" y="1143618"/>
            <a:ext cx="9011610" cy="53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2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단위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en-US" altLang="ko-KR" dirty="0" smtClean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Purchase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 Test </a:t>
            </a:r>
            <a:endParaRPr lang="ko-KR" altLang="en-US" dirty="0">
              <a:solidFill>
                <a:srgbClr val="4F515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2A58C28-ED85-346B-A18B-FD2C6977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30" y="1111016"/>
            <a:ext cx="9745435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6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58DD-816A-4D48-A736-E05DB4A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단위 테스트 </a:t>
            </a:r>
            <a:r>
              <a:rPr lang="en-US" altLang="ko-KR" dirty="0">
                <a:solidFill>
                  <a:srgbClr val="4F515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Board Reply Test </a:t>
            </a:r>
            <a:endParaRPr lang="ko-KR" altLang="en-US" dirty="0">
              <a:solidFill>
                <a:srgbClr val="4F515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401C5F3-083D-EC0A-1E11-EDECB39D2582}"/>
              </a:ext>
            </a:extLst>
          </p:cNvPr>
          <p:cNvSpPr txBox="1">
            <a:spLocks/>
          </p:cNvSpPr>
          <p:nvPr/>
        </p:nvSpPr>
        <p:spPr bwMode="auto">
          <a:xfrm>
            <a:off x="10010121" y="238756"/>
            <a:ext cx="953155" cy="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맑은 고딕" panose="020B0503020000020004" pitchFamily="50" charset="-127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25000"/>
              </a:lnSpc>
              <a:spcBef>
                <a:spcPts val="300"/>
              </a:spcBef>
              <a:defRPr/>
            </a:pPr>
            <a:endParaRPr kumimoji="0" lang="ko-KR" altLang="en-US" sz="1200" kern="0" dirty="0">
              <a:solidFill>
                <a:srgbClr val="4F5152"/>
              </a:solidFill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961502-BD57-1F91-4011-2FACE93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71" y="0"/>
            <a:ext cx="1468234" cy="108000"/>
          </a:xfrm>
          <a:prstGeom prst="rect">
            <a:avLst/>
          </a:prstGeom>
          <a:solidFill>
            <a:srgbClr val="E6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957EF5-02C2-E423-82C5-4D31681F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35" y="0"/>
            <a:ext cx="1468235" cy="108000"/>
          </a:xfrm>
          <a:prstGeom prst="rect">
            <a:avLst/>
          </a:prstGeom>
          <a:solidFill>
            <a:srgbClr val="4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AFE3A4-4868-990E-FFCB-E228E5013EF4}"/>
              </a:ext>
            </a:extLst>
          </p:cNvPr>
          <p:cNvCxnSpPr/>
          <p:nvPr/>
        </p:nvCxnSpPr>
        <p:spPr>
          <a:xfrm>
            <a:off x="439617" y="764704"/>
            <a:ext cx="111938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6B9E32F-8F16-20A2-4D94-0C97B3A7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81" y="1018095"/>
            <a:ext cx="8857073" cy="550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08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747</Words>
  <Application>Microsoft Office PowerPoint</Application>
  <PresentationFormat>와이드스크린</PresentationFormat>
  <Paragraphs>124</Paragraphs>
  <Slides>26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Estrangelo Edessa</vt:lpstr>
      <vt:lpstr>나눔 스퀘어 Bold</vt:lpstr>
      <vt:lpstr>Arial</vt:lpstr>
      <vt:lpstr>나눔스퀘어 Bold</vt:lpstr>
      <vt:lpstr>나눔스퀘어_ac Bold</vt:lpstr>
      <vt:lpstr>나눔스퀘어_ac ExtraBold</vt:lpstr>
      <vt:lpstr>맑은 고딕</vt:lpstr>
      <vt:lpstr>Office 테마</vt:lpstr>
      <vt:lpstr>think-cell Slide</vt:lpstr>
      <vt:lpstr>PowerPoint 프레젠테이션</vt:lpstr>
      <vt:lpstr>PowerPoint 프레젠테이션</vt:lpstr>
      <vt:lpstr>Ⅰ. 단위 테스트</vt:lpstr>
      <vt:lpstr>단위 테스트 – DB 연결 </vt:lpstr>
      <vt:lpstr>단위 테스트 – Board Mapper Test</vt:lpstr>
      <vt:lpstr>단위 테스트 – Members Mapper Test </vt:lpstr>
      <vt:lpstr>단위 테스트 – My Page Mapper Test </vt:lpstr>
      <vt:lpstr>단위 테스트 – Purchase Mapper Test </vt:lpstr>
      <vt:lpstr>단위 테스트 – Board Reply Test </vt:lpstr>
      <vt:lpstr>단위 테스트 – Vendor Mapper Test</vt:lpstr>
      <vt:lpstr>Ⅱ. 통합 테스트</vt:lpstr>
      <vt:lpstr>통합 테스트 – 커뮤니티 테스트</vt:lpstr>
      <vt:lpstr>통합 테스트 – 마이페이지 회원 정보 수정 테스트</vt:lpstr>
      <vt:lpstr>통합 테스트 – 회원 가입 등 종합 테스트</vt:lpstr>
      <vt:lpstr>통합 테스트 – Spring Security 테스트</vt:lpstr>
      <vt:lpstr>통합 테스트 – 구매 관련 테스트</vt:lpstr>
      <vt:lpstr>Ⅲ. 시스템 테스트</vt:lpstr>
      <vt:lpstr>시스템 테스트 – 테스트 환경</vt:lpstr>
      <vt:lpstr>시스템 테스트 – 테스트 시나리오</vt:lpstr>
      <vt:lpstr>시스템 테스트 – 부하 테스트(회원 부분) – 총 2000 명 초당 200 명</vt:lpstr>
      <vt:lpstr>시스템 테스트 – 부하 테스트(회원 부분) – 총 2200 명 초당 200 명</vt:lpstr>
      <vt:lpstr>시스템 테스트 – 부하 테스트(판매자 부분) - 총 2100 명 초당 200 명</vt:lpstr>
      <vt:lpstr>시스템 테스트 – 부하 테스트(관리자 부분) - 총 100 명 초당 100 명 30번 반복</vt:lpstr>
      <vt:lpstr>시스템 테스트 – 부하 테스트(메인페이지) – 총 30000 명 초당 300명 단일테스트</vt:lpstr>
      <vt:lpstr>시스템 테스트 – 부하 테스트(메인페이지) – 총 35000 명 초당 350명 단일테스트</vt:lpstr>
      <vt:lpstr>Ⅳ. 인수 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JunSeob Ahn</dc:creator>
  <cp:lastModifiedBy>601-5</cp:lastModifiedBy>
  <cp:revision>25</cp:revision>
  <dcterms:created xsi:type="dcterms:W3CDTF">2024-06-28T02:50:14Z</dcterms:created>
  <dcterms:modified xsi:type="dcterms:W3CDTF">2024-07-02T03:01:21Z</dcterms:modified>
</cp:coreProperties>
</file>