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  <p:sldMasterId id="214748372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65" r:id="rId14"/>
    <p:sldId id="269" r:id="rId15"/>
    <p:sldId id="286" r:id="rId16"/>
    <p:sldId id="270" r:id="rId17"/>
    <p:sldId id="277" r:id="rId18"/>
    <p:sldId id="278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1181" autoAdjust="0"/>
  </p:normalViewPr>
  <p:slideViewPr>
    <p:cSldViewPr snapToGrid="0">
      <p:cViewPr varScale="1">
        <p:scale>
          <a:sx n="114" d="100"/>
          <a:sy n="114" d="100"/>
        </p:scale>
        <p:origin x="798" y="10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33A94F2-2BB3-455F-93A6-BFFE6D76C286}" type="datetime1">
              <a:rPr lang="ko-KR" altLang="en-US"/>
              <a:pPr lvl="0">
                <a:defRPr/>
              </a:pPr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748FBC6-06AB-495A-BF02-AB36B25A59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0463-4801-42E3-BAE8-AC38A6D4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F7CC3-1669-48BA-821D-1AFFE6846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F0077-2EAE-4D05-952F-B38D6FEA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45B5-E2F7-4463-865F-60C95ACA9F45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D027-86F7-4330-93E5-1931A169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ADB86-C1B6-440A-838D-F9F4A33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68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88E6A-8FB5-428F-80FD-E0C16267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81236-D878-49C2-8B01-7AE679A9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58C01-8F1A-4970-B20A-78245FA3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C8D0-AC02-4A37-9AC1-D4B4611F05B4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40C51-3905-46CD-9ABC-17C740ED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C7C2F-54C5-40E5-8B88-2BC2DFD0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155A9-6A1B-4FFC-9D4F-0AA8FAD5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1CEB6-B5FE-41C5-B1E9-EC8C7C908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3DD82-0BCD-49F3-BDF1-52E3AF02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F2F2-2108-4EDF-A4CC-9493AA1619B0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D0542-A48B-4D5F-9BA2-64CF415E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E53B9-A7C0-45FE-98F1-B42F3093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7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65F10-377C-4F04-B705-FA9F3878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88280-D6AD-4909-A15B-62891781C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3E02A-0C5F-4961-8C05-EB41C3D7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B6B21-377B-41B5-A42E-57BB11C3D49E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3B66E-619A-44D6-BB02-AB479E68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265D8-DB5B-437B-9474-39EEC04C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44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A27D6-56E2-4592-80A2-FD66D67D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C9F92-6258-4C91-9133-53B18F1D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4EE84-64E7-4D93-9CE8-A7ED4FB8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7F5CEC-E618-484C-80A9-C613BEECE703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50F1B-E0C5-4A4E-9FC7-0193ED23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096B3-4BFA-4105-A94D-50D862AE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44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CA3A-E989-4F4E-9723-F11B3876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806D9-F6A1-4D7A-B00E-0C0B19D6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4A85B-6DA1-42D8-BE30-CF03BD1F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36E9E2-6441-4C89-9165-34A838B03203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BD614-9849-4A51-AD31-938519C9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45EA2-6784-4BD5-85A9-09FF4BE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61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55481-B6DA-4F24-9150-2AB14889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DB408-BCE2-4064-A814-CBBA05A79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CFAEDF-934E-471E-9357-72E9A64A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6A35D-6492-43E2-972B-117B0EB5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BDA10-8A57-4E16-A173-A0267DF1BBBD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EB019-C96B-42E2-95F4-BE9DD8BB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BCA66-1B5C-46FA-BDE8-4D99320B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84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2D36-38EA-4836-BCBA-29205550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4DBF3-2E3F-40C6-B104-7985D0AB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C46C4-E658-4824-8587-BBEC8330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BCFF83-C152-4550-9501-20B5490B3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A52DA-A7D2-4E02-9AAA-1C23270BC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FC315C-8368-43BF-81E2-2CAB72AD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9CD5D-6BAB-4945-9635-2D643DC452E3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4ABA24-1377-48A5-A082-68E5E034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94800-8A23-42B5-BA2F-B87ED908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68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0F247-4F92-4FE7-838A-023F123B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AC3E67-0E18-4522-ABF3-6979BAF5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F515E-552F-4EB3-9652-AEF032E0A80F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F49DC-66A2-49E3-B3AF-A2C35403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E89EE3-03B2-44BB-B55B-BB81DABE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724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C57EC-12F9-4FD6-AC5D-136226B2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29B48-6CC5-40A8-8CE6-B8C14B7050F8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FE4BE-1248-4387-AF52-9D3B1A0E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66D16-35DC-47EF-A26C-BEABA8E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574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AFC54-4DAC-471C-A55D-ECC1996F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DB093-60D1-4853-BE00-734E71E2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86B8C0-0C5E-4E38-9661-CA3042BFE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4EB03-1BC4-4420-A70D-AF11D84F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9F836-DAD4-4C3A-AAF6-B2CF91056706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6181E-A3E2-442B-914C-8ACC2451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3032E-D1D1-44C3-BF37-F4EEC1E9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75189-4CE5-4E84-8E59-452E03D5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7CCDE-5126-4F4F-9F70-BD82E0B7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0EA5D-4660-4A25-8368-958675B6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698-1E2D-4D98-9175-1083CAECED5B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7E750-BF17-4AF5-BC21-FAEA9F5C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938D4-0CB7-4EFD-91A4-9B5C549B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03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0677A-928F-4B53-8F01-7FAE1625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18A53-8A83-4E43-9232-B7AC77B21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249EF-79FC-4A13-94E9-659215E60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80061-FF07-44D2-9CE4-1BA0604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16D8CE-E62B-4EB5-A331-A8F6EE192A89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A95D9-E092-437F-A350-BFA80F92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92163-1EA9-4EF7-AC6E-3C5CDD03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445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25DA-F470-46A0-93D4-90C2541D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EF22BF-86C9-4967-B165-0A6654B00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4693-B2B2-4B32-AE9D-D530794C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3FB0D8-5EAF-4E1A-9095-19DE3F5948B5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DF985-0D4D-4B13-A5F4-D900EA08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800AE-FF3E-436B-9807-2A76DA9E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371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24E2DA-C6A0-4146-81BB-D3EEDA87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2926D-B33B-4072-9093-55645D0D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A82C2-BF09-4F72-9F48-E6FD3A19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489568-3DAC-4252-BBF4-52E8ABDB0AC3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A38CB-7FDF-4F4E-9811-9D85FD9E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465FB-37A7-4B4C-89CB-5FD7004C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076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11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D07E-D054-4ECF-8432-1B3C0E3A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542CA-B7D5-4C09-81D8-003D4BE93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ECFEE-9E73-4DCC-A51B-800DC300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68AD-0FC8-4292-A5BC-67B825AAC49E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D1683-8BD0-42F5-8568-8A9C7FA5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C0626-CCE4-4619-B2A8-6E5D7371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3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83FA8-800A-4D8C-9F7F-B1F112C0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A6288-F03A-463D-89F7-D0842DF64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22584-4017-49E1-A173-2573A6ED0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C3381-67EB-4123-8739-F7BF7524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B971-FE50-4DB9-BEC9-7F5923AE97FE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6C75E-81EC-43D5-A305-55E56C76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ED3E7-E891-4DBA-BD21-AC5879A8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9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E85BD-72EB-4AD8-B51A-F447DCD8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1577D-4ED2-4B16-80F2-2BC8E0EB3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D0CA4-3BDE-4602-849F-6499ECE3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EE2D8A-423A-4820-9F6D-D51FEF20C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73920-34B2-4C5B-A6B1-CDD9DBCF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C1D41-6154-4045-81C6-BECDB349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17F3-7144-4ABC-9DDD-1832BA9A9BD4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6463EA-10F9-438A-8FD0-87BFC274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97EE8-18D8-4140-8854-B0457AF7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8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1231A-27F3-4644-A522-F41AD174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A53BF7-E839-4381-A2B6-D0F2AE3C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4DC-F2BB-40D4-874A-21F11B9C0F26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47EAD2-3022-40AF-B0D9-63D2110F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BB5F9-483D-4750-A4C2-E540CB1D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4F085B-7443-4EB7-9B09-1C979353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4552-22BD-4B46-9C3E-F80169F2D9BC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A4BE59-BA21-4CF9-AB77-E9342315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E9D10-B51E-4149-A7EB-C25E15C2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82081-7809-4F1B-98BD-EB8A0747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DAC24-40D2-457A-9F66-0D2BC8AF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75CD8-669C-4C63-B4D5-43357B69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2F27E-155A-43CF-9384-B80B7B58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19AC-2071-484F-B2D5-AB2B3BE0E1A1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D193D-B6EF-47F6-981A-084041BC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849E2-24E7-405B-80E7-D9EFC40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6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F8B4D-0060-4343-8964-5D0D0921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7E6898-9DC1-4632-A121-FF0186B01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4B13FE-C21E-4E72-AD45-C01A49A4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FF8FB-161D-43B8-B4E9-A548E0F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F81-2880-42DA-8BFC-2CE560A88191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72CCF-5B16-4CA9-8ECB-ECEDC148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D81F2-11B7-45EB-AF99-4BF2D9E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8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5D964-2255-4B72-85BA-DB0875DE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18385-C9FE-4957-8F54-D868A3A2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840C5-96A2-4E25-A272-B02724A0F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1BCA-6ACF-4602-B4D9-6AC51CEE503D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5D629-7993-4050-AC93-231C11CD6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1CA19-E8D3-40A1-AD26-BD0915645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0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24A349-71FB-4AB1-8D75-3017855D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73FE-099C-40CD-B9D3-C88A1E4C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DFEB7-2131-4D8B-A592-3AE58B8E7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9EE598-ACD3-424D-8DBE-60629BC5D6FE}" type="datetime1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AD90F-940D-40BC-A247-A512A3D0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E2138-C8D8-4E5C-83F9-3A9A0E451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56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1204" y="-47778"/>
            <a:ext cx="1221320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4119956" y="276728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DB</a:t>
            </a:r>
            <a:r>
              <a:rPr lang="ko-KR" altLang="en-US" sz="8000" dirty="0">
                <a:latin typeface="+mj-lt"/>
                <a:ea typeface="나눔명조 ExtraBold" panose="02020603020101020101"/>
              </a:rPr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0E977-7AB8-4EAB-A946-209D2213A070}"/>
              </a:ext>
            </a:extLst>
          </p:cNvPr>
          <p:cNvSpPr txBox="1"/>
          <p:nvPr/>
        </p:nvSpPr>
        <p:spPr>
          <a:xfrm>
            <a:off x="7927019" y="5392432"/>
            <a:ext cx="2404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DB7AA-CE0C-4A59-9E20-F005848C935D}"/>
              </a:ext>
            </a:extLst>
          </p:cNvPr>
          <p:cNvSpPr txBox="1"/>
          <p:nvPr/>
        </p:nvSpPr>
        <p:spPr>
          <a:xfrm>
            <a:off x="6686026" y="5854097"/>
            <a:ext cx="479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안준섭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신선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서지연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정혁준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0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482946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 명세서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관리자모드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ko-KR" altLang="en-US" sz="2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69575"/>
              </p:ext>
            </p:extLst>
          </p:nvPr>
        </p:nvGraphicFramePr>
        <p:xfrm>
          <a:off x="180683" y="679508"/>
          <a:ext cx="11823962" cy="5972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656">
                  <a:extLst>
                    <a:ext uri="{9D8B030D-6E8A-4147-A177-3AD203B41FA5}">
                      <a16:colId xmlns:a16="http://schemas.microsoft.com/office/drawing/2014/main" val="2969572654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255374835"/>
                    </a:ext>
                  </a:extLst>
                </a:gridCol>
                <a:gridCol w="1023457">
                  <a:extLst>
                    <a:ext uri="{9D8B030D-6E8A-4147-A177-3AD203B41FA5}">
                      <a16:colId xmlns:a16="http://schemas.microsoft.com/office/drawing/2014/main" val="1527828359"/>
                    </a:ext>
                  </a:extLst>
                </a:gridCol>
                <a:gridCol w="4328719">
                  <a:extLst>
                    <a:ext uri="{9D8B030D-6E8A-4147-A177-3AD203B41FA5}">
                      <a16:colId xmlns:a16="http://schemas.microsoft.com/office/drawing/2014/main" val="2606588267"/>
                    </a:ext>
                  </a:extLst>
                </a:gridCol>
                <a:gridCol w="5821959">
                  <a:extLst>
                    <a:ext uri="{9D8B030D-6E8A-4147-A177-3AD203B41FA5}">
                      <a16:colId xmlns:a16="http://schemas.microsoft.com/office/drawing/2014/main" val="3427519602"/>
                    </a:ext>
                  </a:extLst>
                </a:gridCol>
              </a:tblGrid>
              <a:tr h="19050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관리자 모드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61316"/>
                  </a:ext>
                </a:extLst>
              </a:tr>
              <a:tr h="1594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lt"/>
                        </a:rPr>
                        <a:t>세부사항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lt"/>
                        </a:rPr>
                        <a:t>설명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상세설명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extLst>
                  <a:ext uri="{0D108BD9-81ED-4DB2-BD59-A6C34878D82A}">
                    <a16:rowId xmlns:a16="http://schemas.microsoft.com/office/drawing/2014/main" val="2237926765"/>
                  </a:ext>
                </a:extLst>
              </a:tr>
              <a:tr h="93650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전체 게시판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 게시판 공지 글 추가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 삭제 가능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회원이 작성한 게시 글은 삭제만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회원이 작성한 게시 글은 수정이 불가능하다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삭제는 가능하다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 처리 시 해당 게시 글은 회원이 볼 수 없다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 게시판의 공지 사항을 등록할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공지 사항은 게시 글 상단에 링크로 기재된다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링크를 누르면 공지 사항 내용을 확인할 수 있는 창이 출력된다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extLst>
                  <a:ext uri="{0D108BD9-81ED-4DB2-BD59-A6C34878D82A}">
                    <a16:rowId xmlns:a16="http://schemas.microsoft.com/office/drawing/2014/main" val="1163953995"/>
                  </a:ext>
                </a:extLst>
              </a:tr>
              <a:tr h="159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FAQ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유저들이 자주 하는 질문을 추가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삭제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보류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extLst>
                  <a:ext uri="{0D108BD9-81ED-4DB2-BD59-A6C34878D82A}">
                    <a16:rowId xmlns:a16="http://schemas.microsoft.com/office/drawing/2014/main" val="1323484225"/>
                  </a:ext>
                </a:extLst>
              </a:tr>
              <a:tr h="781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공지 사항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공지 사항 등록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등록된 공지 사항 목록 조회 페이지가 제공된다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기본적으로 작성 날짜 기준으로 내림차순 정렬되어 노출된다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글 번호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글 제목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작성자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작성일이 노출된다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글 제목 클릭 시 공지 사항 확인 페이지로 이동한다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글 제목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작성자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내용을 확인할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extLst>
                  <a:ext uri="{0D108BD9-81ED-4DB2-BD59-A6C34878D82A}">
                    <a16:rowId xmlns:a16="http://schemas.microsoft.com/office/drawing/2014/main" val="2747292972"/>
                  </a:ext>
                </a:extLst>
              </a:tr>
              <a:tr h="124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현재 이벤트 목록을 확인 및 배너 올리기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이벤트를 확인할 수 있는 페이지가 제공된다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기본적으로 현재 진행 중인 이벤트 목록이 출력된다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관리자는 해당 이벤트 정보가 담긴 페이지로 이동이 가능하다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페이지에서는 해당 이벤트의 배너 이미지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시작일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만료일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이미지 경로를 확인 및 수정할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삭제는 못 하는 대신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이벤트를 비활성화하려면 만료일을 수정하면 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홈페이지에서 확인할 수 있는 이벤트 배너는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최신순으로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나열된 현재 진행 중 이벤트가 자동으로 이벤트 배너로 출력된다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extLst>
                  <a:ext uri="{0D108BD9-81ED-4DB2-BD59-A6C34878D82A}">
                    <a16:rowId xmlns:a16="http://schemas.microsoft.com/office/drawing/2014/main" val="2570977073"/>
                  </a:ext>
                </a:extLst>
              </a:tr>
              <a:tr h="936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구매 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회원들의 구매 후기들에 대한 답글 확인 및 게시 글 삭제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후기를 검색할 수 있는 페이지가 제공된다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처음에는 </a:t>
                      </a:r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검색란과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빈 페이지를 보여준다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페이지에서는 판매자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상품명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후기 작성 회원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후기 내용을 기준으로 검색할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조회 시 검색 키워드에 맞는 상품명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후기 작성자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작성일을 보여주는 목록이 출력된다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상품명을 클릭하면 해당 후기 글의 내용을 확인할 수 있는 페이지로 이동된다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글 내용 확인 페이지에서 관리자 답변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 처리를 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extLst>
                  <a:ext uri="{0D108BD9-81ED-4DB2-BD59-A6C34878D82A}">
                    <a16:rowId xmlns:a16="http://schemas.microsoft.com/office/drawing/2014/main" val="3589522394"/>
                  </a:ext>
                </a:extLst>
              </a:tr>
              <a:tr h="625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문의 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사용자의 문의 사항을 조회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삭제가 가능함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문의에 댓글을 달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문의 사항이 최근 입력된 순서대로 조회되는 문의 사항 페이지가 제공된다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페이지에서는 문의 번호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작성자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작성일이 표시된다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제목을 클릭하면 문의 내용을 확인 및 해당 문의에 대한 답변을 작성할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관리자는 문의 글에 대한 답변 작성과 수정이 가능하며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답변 삭제는 불가능하다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extLst>
                  <a:ext uri="{0D108BD9-81ED-4DB2-BD59-A6C34878D82A}">
                    <a16:rowId xmlns:a16="http://schemas.microsoft.com/office/drawing/2014/main" val="3252128461"/>
                  </a:ext>
                </a:extLst>
              </a:tr>
              <a:tr h="9365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구매 후기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928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후기 검수 신청 내용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판매자가 신청한 후기 검수 신청을 조회 및 승인 가능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판매자가 신청한 후기 검수 신청 목록들이 출력되는 페이지로 이동할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페이지 내 목록은 기본적으로 신청 </a:t>
                      </a:r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시간순으로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나열되어 출력된다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목록에서는 신청 번호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신청자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날짜 정보를 확인할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목록에서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제목을 클릭하면 신청 내용을 확인할 수 있는 페이지로 이동된다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신청 내용 확인 페이지에서 관리자는 승인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취소 버튼을 눌러 승인이나 취소를 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관리자는 해당 사항에 대해 이메일로 작성하여 판매자 이메일로 발송할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7837" marR="3928" marT="3928" marB="0" anchor="ctr"/>
                </a:tc>
                <a:extLst>
                  <a:ext uri="{0D108BD9-81ED-4DB2-BD59-A6C34878D82A}">
                    <a16:rowId xmlns:a16="http://schemas.microsoft.com/office/drawing/2014/main" val="213703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0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4934242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 명세서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관리자모드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ko-KR" altLang="en-US" sz="2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31791"/>
              </p:ext>
            </p:extLst>
          </p:nvPr>
        </p:nvGraphicFramePr>
        <p:xfrm>
          <a:off x="180683" y="690475"/>
          <a:ext cx="11748462" cy="5544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34">
                  <a:extLst>
                    <a:ext uri="{9D8B030D-6E8A-4147-A177-3AD203B41FA5}">
                      <a16:colId xmlns:a16="http://schemas.microsoft.com/office/drawing/2014/main" val="3254389239"/>
                    </a:ext>
                  </a:extLst>
                </a:gridCol>
                <a:gridCol w="411400">
                  <a:extLst>
                    <a:ext uri="{9D8B030D-6E8A-4147-A177-3AD203B41FA5}">
                      <a16:colId xmlns:a16="http://schemas.microsoft.com/office/drawing/2014/main" val="1232749730"/>
                    </a:ext>
                  </a:extLst>
                </a:gridCol>
                <a:gridCol w="1101876">
                  <a:extLst>
                    <a:ext uri="{9D8B030D-6E8A-4147-A177-3AD203B41FA5}">
                      <a16:colId xmlns:a16="http://schemas.microsoft.com/office/drawing/2014/main" val="1412194078"/>
                    </a:ext>
                  </a:extLst>
                </a:gridCol>
                <a:gridCol w="4442908">
                  <a:extLst>
                    <a:ext uri="{9D8B030D-6E8A-4147-A177-3AD203B41FA5}">
                      <a16:colId xmlns:a16="http://schemas.microsoft.com/office/drawing/2014/main" val="995857076"/>
                    </a:ext>
                  </a:extLst>
                </a:gridCol>
                <a:gridCol w="5452844">
                  <a:extLst>
                    <a:ext uri="{9D8B030D-6E8A-4147-A177-3AD203B41FA5}">
                      <a16:colId xmlns:a16="http://schemas.microsoft.com/office/drawing/2014/main" val="3756886643"/>
                    </a:ext>
                  </a:extLst>
                </a:gridCol>
              </a:tblGrid>
              <a:tr h="9018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관리자 모드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95151"/>
                  </a:ext>
                </a:extLst>
              </a:tr>
              <a:tr h="665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세부사항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상세설명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extLst>
                  <a:ext uri="{0D108BD9-81ED-4DB2-BD59-A6C34878D82A}">
                    <a16:rowId xmlns:a16="http://schemas.microsoft.com/office/drawing/2014/main" val="3521678590"/>
                  </a:ext>
                </a:extLst>
              </a:tr>
              <a:tr h="665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lt"/>
                        </a:rPr>
                        <a:t>신고 관리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신고 내용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모든 신고 내용을 확인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신고 번호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신고 대상 글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신고자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신고 일자로 구성된 신고 목록을 확인할 수 있다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extLst>
                  <a:ext uri="{0D108BD9-81ED-4DB2-BD59-A6C34878D82A}">
                    <a16:rowId xmlns:a16="http://schemas.microsoft.com/office/drawing/2014/main" val="2545310505"/>
                  </a:ext>
                </a:extLst>
              </a:tr>
              <a:tr h="1997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개인 회원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전체 회원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회원의 정보를 조회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삭제 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최근에 가입한 순서대로 출력되는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전체 회원 목록 페이지가 제공된다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전체 회원 목록에서는 목록 번호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회원 아이디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가입 일이 출력되어 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10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명씩 확인할 수 있다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회원 아이디를 클릭하면 회원 상세 정보를 확인할 수 있는 페이지로 이동된다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extLst>
                  <a:ext uri="{0D108BD9-81ED-4DB2-BD59-A6C34878D82A}">
                    <a16:rowId xmlns:a16="http://schemas.microsoft.com/office/drawing/2014/main" val="3523906374"/>
                  </a:ext>
                </a:extLst>
              </a:tr>
              <a:tr h="133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전체 주문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회원 주문 내용을 조회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삭제 할 수 있음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검색 란이 출력되는 페이지가 제공된다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기본적으로 목록 출력 시 최근에 작성된 순서대로 나열되며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한 페이지당 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10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개의 게시 글을 확인할 수 있다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extLst>
                  <a:ext uri="{0D108BD9-81ED-4DB2-BD59-A6C34878D82A}">
                    <a16:rowId xmlns:a16="http://schemas.microsoft.com/office/drawing/2014/main" val="2944300150"/>
                  </a:ext>
                </a:extLst>
              </a:tr>
              <a:tr h="532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쿠폰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일반 회원에게 배분할 수 있는 쿠폰을 조회 혹은 쿠폰 등록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삭제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기본적으로 쿠폰 목록 페이지가 보여진다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쿠폰 목록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쿠폰 생성으로 카테고리가 나뉜다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쿠폰 생성 탭을 클릭하면 쿠폰 생성 페이지가 제공된다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쿠폰 명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할인율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발급일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만료일을 지정한다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해당 정보를 입력하고 생성 버튼을 누르면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쿠폰 번호가 자동으로 랜덤하게 생성된다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생성 버튼을 누르면 쿠폰 목록 페이지를 보여준다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쿠폰은 쿠폰 번호로 식별한다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관리자는 쿠폰을 이름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카테고리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할인율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발급일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만료일 기준으로 검색할 수 있다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extLst>
                  <a:ext uri="{0D108BD9-81ED-4DB2-BD59-A6C34878D82A}">
                    <a16:rowId xmlns:a16="http://schemas.microsoft.com/office/drawing/2014/main" val="3332590023"/>
                  </a:ext>
                </a:extLst>
              </a:tr>
              <a:tr h="2663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개인 판매 회원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개인 판매 회원 신청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개인 판매 회원 신청을 승인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거절 할 수 있음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개인 판매 회원 전환을 신청한 사람들의 목록을 조회할 수 있는 페이지가 출력된다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해당 페이지에서는 개인 판매 회원 신청을 승인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거절할 수 있다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페이지 내 전환 신청 처리 시 해당 회원에게 관련 알림이 전달된다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거절 시 거절 사유에 대해 관리자가 메시지를 작성하여 이메일로 보낼 수 있다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extLst>
                  <a:ext uri="{0D108BD9-81ED-4DB2-BD59-A6C34878D82A}">
                    <a16:rowId xmlns:a16="http://schemas.microsoft.com/office/drawing/2014/main" val="991584151"/>
                  </a:ext>
                </a:extLst>
              </a:tr>
              <a:tr h="332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개인 판매 회원 목록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개인 판매 회원 목록을 조회할 수 있음 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개인 판매회원으로 등록된 사람들의 목록을 조회할 수 있다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기본적으로 해당 목록은 최근 가입한 순서대로 정렬되어 노출된다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정렬 번호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회원 번호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회원 명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전환일 이 표시된다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회원 명을 클릭하면 해당 회원의 상세 정보 창이 출력된다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관리자는 임의로 해당 정보들을 수정할 수 없다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extLst>
                  <a:ext uri="{0D108BD9-81ED-4DB2-BD59-A6C34878D82A}">
                    <a16:rowId xmlns:a16="http://schemas.microsoft.com/office/drawing/2014/main" val="1041331130"/>
                  </a:ext>
                </a:extLst>
              </a:tr>
              <a:tr h="399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약관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26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약관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회원 가입 약관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개인 판매 회원 약관 등의 내용 등록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삭제</a:t>
                      </a:r>
                      <a:r>
                        <a:rPr lang="en-US" altLang="ko-KR" sz="1000" b="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>
                          <a:effectLst/>
                          <a:latin typeface="+mn-lt"/>
                        </a:rPr>
                        <a:t>조회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분류 별로 탭을 가지는 페이지와 연결된다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회원 가입에서 사용하는 약관 탭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개인 판매 회원이 보게 되는 약관 탭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구매 약관 탭 등으로 나뉜다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기본적으로 약관은 탭마다 약관 번호 순으로 나열되며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목록에 나열된 순서대로 가입 페이지에 노출되도록 선정된다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약관 관리 페이지에서는 약관 번호와 약관 명으로 나열된 목록이 먼저 노출된다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약관 명을 클릭하면 약관 내용을 확인 및 수정 가능한 버튼이 있는 페이지가 출력된다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b="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약관 자체는 삭제할 수 없지만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+mn-lt"/>
                        </a:rPr>
                        <a:t>활성화 여부를 체크하는 부분이 있어 체크된 항목들만 회원 페이지에 노출된다</a:t>
                      </a:r>
                      <a:r>
                        <a:rPr lang="en-US" altLang="ko-KR" sz="1000" b="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0792" marR="3026" marT="3026" marB="0" anchor="ctr"/>
                </a:tc>
                <a:extLst>
                  <a:ext uri="{0D108BD9-81ED-4DB2-BD59-A6C34878D82A}">
                    <a16:rowId xmlns:a16="http://schemas.microsoft.com/office/drawing/2014/main" val="22966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2826"/>
            <a:ext cx="12213204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748856" y="3831487"/>
            <a:ext cx="469428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842819" y="2549299"/>
            <a:ext cx="4506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개념적 설계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2401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07BC09-37D4-4BA7-81B9-FFC1442B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213204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개념적설계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86009" y="-297732"/>
            <a:ext cx="5788537" cy="81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07BC09-37D4-4BA7-81B9-FFC1442B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213204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개념적설계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9331"/>
            <a:ext cx="10058400" cy="55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2826"/>
            <a:ext cx="12213204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748856" y="3831487"/>
            <a:ext cx="469428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842819" y="2549299"/>
            <a:ext cx="4506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논리적 설계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4451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07BC09-37D4-4BA7-81B9-FFC1442B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213204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9" y="1281634"/>
            <a:ext cx="11962446" cy="49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2826"/>
            <a:ext cx="12213204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748856" y="3831487"/>
            <a:ext cx="469428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842819" y="2549299"/>
            <a:ext cx="4506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물리적 설계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7978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07BC09-37D4-4BA7-81B9-FFC1442B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213204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245496" y="645961"/>
            <a:ext cx="748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5" y="794684"/>
            <a:ext cx="9572162" cy="59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AC174C-9F8E-4BE9-8ED0-3449BE3B2462}"/>
              </a:ext>
            </a:extLst>
          </p:cNvPr>
          <p:cNvSpPr/>
          <p:nvPr/>
        </p:nvSpPr>
        <p:spPr>
          <a:xfrm>
            <a:off x="1965233" y="1194786"/>
            <a:ext cx="8261534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1.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요구사항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0DACF3-2CED-4965-9B41-8B5ECDE1BFCC}"/>
              </a:ext>
            </a:extLst>
          </p:cNvPr>
          <p:cNvSpPr/>
          <p:nvPr/>
        </p:nvSpPr>
        <p:spPr>
          <a:xfrm>
            <a:off x="1965233" y="2413246"/>
            <a:ext cx="8261534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2.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2FD894-7952-4B86-9F23-6C132C1C6121}"/>
              </a:ext>
            </a:extLst>
          </p:cNvPr>
          <p:cNvSpPr/>
          <p:nvPr/>
        </p:nvSpPr>
        <p:spPr>
          <a:xfrm>
            <a:off x="1965233" y="3693159"/>
            <a:ext cx="8261534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3.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논리적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B56A5A-955D-43A5-B361-911FDC03E0C1}"/>
              </a:ext>
            </a:extLst>
          </p:cNvPr>
          <p:cNvSpPr/>
          <p:nvPr/>
        </p:nvSpPr>
        <p:spPr>
          <a:xfrm>
            <a:off x="1965233" y="4973072"/>
            <a:ext cx="8261534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4.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물리적 설계</a:t>
            </a:r>
          </a:p>
        </p:txBody>
      </p:sp>
    </p:spTree>
    <p:extLst>
      <p:ext uri="{BB962C8B-B14F-4D97-AF65-F5344CB8AC3E}">
        <p14:creationId xmlns:p14="http://schemas.microsoft.com/office/powerpoint/2010/main" val="386088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2826"/>
            <a:ext cx="12213204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486150" y="3831487"/>
            <a:ext cx="52197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440466" y="2549299"/>
            <a:ext cx="5311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요구사항 분석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6683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 정의서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6803"/>
              </p:ext>
            </p:extLst>
          </p:nvPr>
        </p:nvGraphicFramePr>
        <p:xfrm>
          <a:off x="352339" y="696269"/>
          <a:ext cx="11518084" cy="5444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312">
                  <a:extLst>
                    <a:ext uri="{9D8B030D-6E8A-4147-A177-3AD203B41FA5}">
                      <a16:colId xmlns:a16="http://schemas.microsoft.com/office/drawing/2014/main" val="3757055035"/>
                    </a:ext>
                  </a:extLst>
                </a:gridCol>
                <a:gridCol w="579793">
                  <a:extLst>
                    <a:ext uri="{9D8B030D-6E8A-4147-A177-3AD203B41FA5}">
                      <a16:colId xmlns:a16="http://schemas.microsoft.com/office/drawing/2014/main" val="694204788"/>
                    </a:ext>
                  </a:extLst>
                </a:gridCol>
                <a:gridCol w="1121941">
                  <a:extLst>
                    <a:ext uri="{9D8B030D-6E8A-4147-A177-3AD203B41FA5}">
                      <a16:colId xmlns:a16="http://schemas.microsoft.com/office/drawing/2014/main" val="2067210400"/>
                    </a:ext>
                  </a:extLst>
                </a:gridCol>
                <a:gridCol w="1874920">
                  <a:extLst>
                    <a:ext uri="{9D8B030D-6E8A-4147-A177-3AD203B41FA5}">
                      <a16:colId xmlns:a16="http://schemas.microsoft.com/office/drawing/2014/main" val="2183086376"/>
                    </a:ext>
                  </a:extLst>
                </a:gridCol>
                <a:gridCol w="7610118">
                  <a:extLst>
                    <a:ext uri="{9D8B030D-6E8A-4147-A177-3AD203B41FA5}">
                      <a16:colId xmlns:a16="http://schemas.microsoft.com/office/drawing/2014/main" val="2361775736"/>
                    </a:ext>
                  </a:extLst>
                </a:gridCol>
              </a:tblGrid>
              <a:tr h="24378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</a:p>
                  </a:txBody>
                  <a:tcPr marL="5904" marR="5904" marT="590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623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lt"/>
                        </a:rPr>
                        <a:t>권한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extLst>
                  <a:ext uri="{0D108BD9-81ED-4DB2-BD59-A6C34878D82A}">
                    <a16:rowId xmlns:a16="http://schemas.microsoft.com/office/drawing/2014/main" val="2645967268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rowSpan="3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회원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일반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가입한 아이디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비밀번호 기입 시 로그인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1585349989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소셜 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네이버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구글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카카오 아이디 연동을 통한 로그인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310691893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가입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만 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14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세 이상만 가입이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2496606559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약관 동의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제공되는 약관 확인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1652332618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본인 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이메일 인증 진행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900207064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정보 입력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회원 정보 입력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1963643207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가입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가입 후 홈 화면으로 이동하여 로그인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39830268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마이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개인정보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입력했던 개인 정보를 확인 및 수정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446851787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개인 정보와 함께 설정 란을 추가하여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2647643631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포인트 보유량 및 사용 내용 확인 가능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315088875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11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 내용 확인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494000442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장바구니에 담은 상품 확인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구매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2759454943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찜 상품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478225128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14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쿠폰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사용 쿠폰 등록 및 발급 쿠폰 조회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2203182805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15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게시 글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회원 게시판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문의 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016219837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16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탈퇴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회원의 가입 정보를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822049670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17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 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장바구니에 담긴 상품 및 수량을 확인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134444050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 추가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 상세정보 조회 페이지에서 장바구니 혹은 찜 목록 추가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4056502213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 수량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장바구니에 담은 상품의 수량을 수정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4102614830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장바구니에 담은 상품을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958513503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21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 배달 주소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상품이 배달되는 주소 확인 및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1809101916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결제 수단 선택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결제 수단 체크 및 지급 금액 확인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1922373455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23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결제 진행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선택한 결제 수단에 따라 결제 진행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549555740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결제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결제 완료 창에서 구매한 상품 정보 확인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936407678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25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구매 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구매 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주문 내용이 있는 회원은 해당 상품에 대한 후기 작성이 가능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536815557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26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신고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신고하기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후기 등에 대해 신고가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904668733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27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회원 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이미지와 닉네임을 통해 회원 간 소통을 할 수 있는 게시판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15941738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28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FAQ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자주 하는 질문 내용 검색 및 조회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976843534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29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공지 사항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공지 사항 조회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1945249745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이벤트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이벤트 사항 확인 및 참여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780742816"/>
                  </a:ext>
                </a:extLst>
              </a:tr>
              <a:tr h="16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회원 센터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문의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쇼핑몰에 문의할 수 있음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77124" marR="5904" marT="5904" marB="0" anchor="ctr"/>
                </a:tc>
                <a:extLst>
                  <a:ext uri="{0D108BD9-81ED-4DB2-BD59-A6C34878D82A}">
                    <a16:rowId xmlns:a16="http://schemas.microsoft.com/office/drawing/2014/main" val="359868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 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6599"/>
              </p:ext>
            </p:extLst>
          </p:nvPr>
        </p:nvGraphicFramePr>
        <p:xfrm>
          <a:off x="343949" y="754998"/>
          <a:ext cx="11543252" cy="5217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035">
                  <a:extLst>
                    <a:ext uri="{9D8B030D-6E8A-4147-A177-3AD203B41FA5}">
                      <a16:colId xmlns:a16="http://schemas.microsoft.com/office/drawing/2014/main" val="3935674716"/>
                    </a:ext>
                  </a:extLst>
                </a:gridCol>
                <a:gridCol w="581062">
                  <a:extLst>
                    <a:ext uri="{9D8B030D-6E8A-4147-A177-3AD203B41FA5}">
                      <a16:colId xmlns:a16="http://schemas.microsoft.com/office/drawing/2014/main" val="2416688924"/>
                    </a:ext>
                  </a:extLst>
                </a:gridCol>
                <a:gridCol w="1124392">
                  <a:extLst>
                    <a:ext uri="{9D8B030D-6E8A-4147-A177-3AD203B41FA5}">
                      <a16:colId xmlns:a16="http://schemas.microsoft.com/office/drawing/2014/main" val="2766562504"/>
                    </a:ext>
                  </a:extLst>
                </a:gridCol>
                <a:gridCol w="1879017">
                  <a:extLst>
                    <a:ext uri="{9D8B030D-6E8A-4147-A177-3AD203B41FA5}">
                      <a16:colId xmlns:a16="http://schemas.microsoft.com/office/drawing/2014/main" val="71368919"/>
                    </a:ext>
                  </a:extLst>
                </a:gridCol>
                <a:gridCol w="7626746">
                  <a:extLst>
                    <a:ext uri="{9D8B030D-6E8A-4147-A177-3AD203B41FA5}">
                      <a16:colId xmlns:a16="http://schemas.microsoft.com/office/drawing/2014/main" val="1540110841"/>
                    </a:ext>
                  </a:extLst>
                </a:gridCol>
              </a:tblGrid>
              <a:tr h="35747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요구사항 정의서</a:t>
                      </a:r>
                    </a:p>
                  </a:txBody>
                  <a:tcPr marL="3697" marR="3697" marT="369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8902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고딕"/>
                        </a:rPr>
                        <a:t>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고딕"/>
                        </a:rPr>
                        <a:t>권한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고딕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고딕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고딕"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extLst>
                  <a:ext uri="{0D108BD9-81ED-4DB2-BD59-A6C34878D82A}">
                    <a16:rowId xmlns:a16="http://schemas.microsoft.com/office/drawing/2014/main" val="3195183786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697" marR="3697" marT="3697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고딕"/>
                        </a:rPr>
                        <a:t>판매 회원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판매 신청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개인 판매 회원 신청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개인 판매자 자격 신청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690729547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판매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판매 상품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팔고자 하는 상품 등록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 신청이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836788875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판매 현황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판매된 상품들 내용을 확인할 수 있음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2467153513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판매 상품별 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상품마다 구매 회원이 남긴 후기를 확인할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3722451392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후기 답변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후기 검수 신청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부정확하고 부정적인 후기에 대해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관리자에게 해당 후기 검수 신청을 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2104512388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답변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회원이 남긴 후기에 대한 답변을 작성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3541392059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고딕"/>
                        </a:rPr>
                        <a:t>관리자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전체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 게시판 공지 글 추가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 삭제 가능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회원이 작성한 게시 글은 삭제만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835041201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FAQ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유저들이 자주 하는 질문을 추가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3254122541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공지 사항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공지 사항 등록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1504518608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이벤트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현재 이벤트 목록을 확인 및 배너 올리기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1184979801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구매 후기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회원들의 구매 후기들에 대한 답글 확인 및 게시 글 삭제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2358939961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문의 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사용자의 문의 사항을 조회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삭제가 가능함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문의에 댓글을 달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1547767287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구매 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후기 검수 신청 내용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판매자가 신청한 후기 검수 신청을 조회 및 승인 가능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3431796688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신고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신고 내용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모든 신고 내용을 확인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3999072985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개인 회원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전체 회원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회원의 정보를 조회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4230597800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전체 주문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 주문 내용을 조회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2729767792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쿠폰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쿠폰 등록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조회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2434644200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개인 판매 회원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개인 판매 회원 신청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개인 판매 회원 신청을 승인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거절할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3803714215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고딕"/>
                        </a:rPr>
                        <a:t>개인 판매 회원 목록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개인 판매 회원 목록을 조회할 수 있음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765467690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51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약관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3697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고딕"/>
                        </a:rPr>
                        <a:t>약관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 가입 약관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개인 판매 회원 약관 등의 내용 등록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조회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10909" marR="3697" marT="3697" marB="0" anchor="ctr"/>
                </a:tc>
                <a:extLst>
                  <a:ext uri="{0D108BD9-81ED-4DB2-BD59-A6C34878D82A}">
                    <a16:rowId xmlns:a16="http://schemas.microsoft.com/office/drawing/2014/main" val="209530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4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465801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 명세서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28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회원모드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ko-KR" altLang="en-US" sz="2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15363"/>
              </p:ext>
            </p:extLst>
          </p:nvPr>
        </p:nvGraphicFramePr>
        <p:xfrm>
          <a:off x="268448" y="822124"/>
          <a:ext cx="11484528" cy="4819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225">
                  <a:extLst>
                    <a:ext uri="{9D8B030D-6E8A-4147-A177-3AD203B41FA5}">
                      <a16:colId xmlns:a16="http://schemas.microsoft.com/office/drawing/2014/main" val="495874490"/>
                    </a:ext>
                  </a:extLst>
                </a:gridCol>
                <a:gridCol w="604008">
                  <a:extLst>
                    <a:ext uri="{9D8B030D-6E8A-4147-A177-3AD203B41FA5}">
                      <a16:colId xmlns:a16="http://schemas.microsoft.com/office/drawing/2014/main" val="460212474"/>
                    </a:ext>
                  </a:extLst>
                </a:gridCol>
                <a:gridCol w="2277415">
                  <a:extLst>
                    <a:ext uri="{9D8B030D-6E8A-4147-A177-3AD203B41FA5}">
                      <a16:colId xmlns:a16="http://schemas.microsoft.com/office/drawing/2014/main" val="3105768575"/>
                    </a:ext>
                  </a:extLst>
                </a:gridCol>
                <a:gridCol w="3301264">
                  <a:extLst>
                    <a:ext uri="{9D8B030D-6E8A-4147-A177-3AD203B41FA5}">
                      <a16:colId xmlns:a16="http://schemas.microsoft.com/office/drawing/2014/main" val="2315298167"/>
                    </a:ext>
                  </a:extLst>
                </a:gridCol>
                <a:gridCol w="5016616">
                  <a:extLst>
                    <a:ext uri="{9D8B030D-6E8A-4147-A177-3AD203B41FA5}">
                      <a16:colId xmlns:a16="http://schemas.microsoft.com/office/drawing/2014/main" val="765565916"/>
                    </a:ext>
                  </a:extLst>
                </a:gridCol>
              </a:tblGrid>
              <a:tr h="21315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 모드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28174"/>
                  </a:ext>
                </a:extLst>
              </a:tr>
              <a:tr h="258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세부사항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상세설명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extLst>
                  <a:ext uri="{0D108BD9-81ED-4DB2-BD59-A6C34878D82A}">
                    <a16:rowId xmlns:a16="http://schemas.microsoft.com/office/drawing/2014/main" val="508667435"/>
                  </a:ext>
                </a:extLst>
              </a:tr>
              <a:tr h="4720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로그인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일반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가입한 아이디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비밀번호 기입 시 로그인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 버튼 클릭 시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로그인 페이지가 제공된다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비밀번호를 기입한다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해당 로그인 시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기본적으로 회원 권한으로 로그인된다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extLst>
                  <a:ext uri="{0D108BD9-81ED-4DB2-BD59-A6C34878D82A}">
                    <a16:rowId xmlns:a16="http://schemas.microsoft.com/office/drawing/2014/main" val="2853759581"/>
                  </a:ext>
                </a:extLst>
              </a:tr>
              <a:tr h="4720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소셜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구글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카카오 아이디 연동을 통한 로그인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네이버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구글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카카오 가입 아이디로 연동하는 작업이 진행된다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로그인 가능하다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해당 로그인 시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기본적으로 회원 권한으로 로그인된다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extLst>
                  <a:ext uri="{0D108BD9-81ED-4DB2-BD59-A6C34878D82A}">
                    <a16:rowId xmlns:a16="http://schemas.microsoft.com/office/drawing/2014/main" val="1612879739"/>
                  </a:ext>
                </a:extLst>
              </a:tr>
              <a:tr h="3147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가입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만 </a:t>
                      </a:r>
                      <a:r>
                        <a:rPr lang="en-US" altLang="ko-KR" sz="1000" u="none" strike="noStrike" dirty="0">
                          <a:effectLst/>
                        </a:rPr>
                        <a:t>14</a:t>
                      </a:r>
                      <a:r>
                        <a:rPr lang="ko-KR" altLang="en-US" sz="1000" u="none" strike="noStrike" dirty="0">
                          <a:effectLst/>
                        </a:rPr>
                        <a:t>세 이상만 가입이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만 </a:t>
                      </a:r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r>
                        <a:rPr lang="ko-KR" altLang="en-US" sz="1000" u="none" strike="noStrike">
                          <a:effectLst/>
                        </a:rPr>
                        <a:t>세 이상만 가입이 가능하다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해당 사항은 정보 입력에서 생년월일과 현재 년도의 차이를 다시 한번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extLst>
                  <a:ext uri="{0D108BD9-81ED-4DB2-BD59-A6C34878D82A}">
                    <a16:rowId xmlns:a16="http://schemas.microsoft.com/office/drawing/2014/main" val="4142865062"/>
                  </a:ext>
                </a:extLst>
              </a:tr>
              <a:tr h="4720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약관 동의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제공되는 약관 확인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회원에게 제공되는 약관 내용을 확인하는 페이지가 제공된다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해당 부분에서 필수 체크해야 하는 약관과 선택 체크하는 약관을 확인할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필수를 다 체크하면 다음 단계로 넘어갈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extLst>
                  <a:ext uri="{0D108BD9-81ED-4DB2-BD59-A6C34878D82A}">
                    <a16:rowId xmlns:a16="http://schemas.microsoft.com/office/drawing/2014/main" val="1909739620"/>
                  </a:ext>
                </a:extLst>
              </a:tr>
              <a:tr h="94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본인 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이메일 인증 진행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 인증 단계를 진행한다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</a:rPr>
                        <a:t>이메일 인증에 사용할 이메일을 입력한다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</a:rPr>
                        <a:t>해당 이메일로 인증 메일이 발송된다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</a:rPr>
                        <a:t>발송된 인증 메일의 내용을 확인하고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해당 메일에 써 있는 인증 번호를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</a:rPr>
                        <a:t>인증 페이지로 돌아와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인증 번호를 입력하는 란에 인증 번호를 입력한다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</a:rPr>
                        <a:t>인증이 완료된다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</a:rPr>
                        <a:t>잘못된 인증 번호를 입력하면 인증 절차가 처음부터 다시 시작된다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extLst>
                  <a:ext uri="{0D108BD9-81ED-4DB2-BD59-A6C34878D82A}">
                    <a16:rowId xmlns:a16="http://schemas.microsoft.com/office/drawing/2014/main" val="4004350222"/>
                  </a:ext>
                </a:extLst>
              </a:tr>
              <a:tr h="94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정보 입력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 정보 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가입 시 필요한 정보를 입력한다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아이디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닉네임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비밀번호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이름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생년월일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주소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우편번호 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해당 과정이 끝나면 해당 회원의 회원 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회원 등급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포인트가 자동으로 부여된다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 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회원은 회원 번호로 식별한다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회원 등급은 실버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골드</a:t>
                      </a:r>
                      <a:r>
                        <a:rPr lang="en-US" altLang="ko-KR" sz="1000" u="none" strike="noStrike" dirty="0">
                          <a:effectLst/>
                        </a:rPr>
                        <a:t>, VIP</a:t>
                      </a:r>
                      <a:r>
                        <a:rPr lang="ko-KR" altLang="en-US" sz="1000" u="none" strike="noStrike" dirty="0">
                          <a:effectLst/>
                        </a:rPr>
                        <a:t>로 나뉘고 기본값이 실버이다</a:t>
                      </a:r>
                      <a:r>
                        <a:rPr lang="en-US" altLang="ko-KR" sz="1000" u="none" strike="noStrike" dirty="0">
                          <a:effectLst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</a:rPr>
                        <a:t>회원 등급은 총 구매금액으로 구분한다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포인트는 기본적으로 </a:t>
                      </a:r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r>
                        <a:rPr lang="ko-KR" altLang="en-US" sz="1000" u="none" strike="noStrike" dirty="0">
                          <a:effectLst/>
                        </a:rPr>
                        <a:t>이지만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가입 시 </a:t>
                      </a:r>
                      <a:r>
                        <a:rPr lang="en-US" altLang="ko-KR" sz="1000" u="none" strike="noStrike" dirty="0">
                          <a:effectLst/>
                        </a:rPr>
                        <a:t>3,000</a:t>
                      </a:r>
                      <a:r>
                        <a:rPr lang="ko-KR" altLang="en-US" sz="1000" u="none" strike="noStrike" dirty="0">
                          <a:effectLst/>
                        </a:rPr>
                        <a:t>포인트를 지급한다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extLst>
                  <a:ext uri="{0D108BD9-81ED-4DB2-BD59-A6C34878D82A}">
                    <a16:rowId xmlns:a16="http://schemas.microsoft.com/office/drawing/2014/main" val="1313791790"/>
                  </a:ext>
                </a:extLst>
              </a:tr>
              <a:tr h="4720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가입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가입 후 홈 화면으로 이동하여 로그인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가입 완료 축하 메시지 및 홈으로 이동하는 페이지를 볼 수 있다</a:t>
                      </a:r>
                      <a:r>
                        <a:rPr lang="en-US" altLang="ko-KR" sz="1000" u="none" strike="noStrike" dirty="0">
                          <a:effectLst/>
                        </a:rPr>
                        <a:t>. 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이벤트 및 광고 수신 설정은 기본적으로 동의한 상태로 시작한다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로그인을</a:t>
                      </a:r>
                      <a:r>
                        <a:rPr lang="ko-KR" altLang="en-US" sz="1000" u="none" strike="noStrike" dirty="0">
                          <a:effectLst/>
                        </a:rPr>
                        <a:t> 요구하며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로그인 페이지를 제공한다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1723" marR="5391" marT="5391" marB="0" anchor="ctr"/>
                </a:tc>
                <a:extLst>
                  <a:ext uri="{0D108BD9-81ED-4DB2-BD59-A6C34878D82A}">
                    <a16:rowId xmlns:a16="http://schemas.microsoft.com/office/drawing/2014/main" val="85806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15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507711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 명세서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28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회원모드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ko-KR" altLang="en-US" sz="2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13748"/>
              </p:ext>
            </p:extLst>
          </p:nvPr>
        </p:nvGraphicFramePr>
        <p:xfrm>
          <a:off x="289843" y="660531"/>
          <a:ext cx="11612314" cy="5906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288">
                  <a:extLst>
                    <a:ext uri="{9D8B030D-6E8A-4147-A177-3AD203B41FA5}">
                      <a16:colId xmlns:a16="http://schemas.microsoft.com/office/drawing/2014/main" val="3967482329"/>
                    </a:ext>
                  </a:extLst>
                </a:gridCol>
                <a:gridCol w="664552">
                  <a:extLst>
                    <a:ext uri="{9D8B030D-6E8A-4147-A177-3AD203B41FA5}">
                      <a16:colId xmlns:a16="http://schemas.microsoft.com/office/drawing/2014/main" val="601883706"/>
                    </a:ext>
                  </a:extLst>
                </a:gridCol>
                <a:gridCol w="1239749">
                  <a:extLst>
                    <a:ext uri="{9D8B030D-6E8A-4147-A177-3AD203B41FA5}">
                      <a16:colId xmlns:a16="http://schemas.microsoft.com/office/drawing/2014/main" val="899329107"/>
                    </a:ext>
                  </a:extLst>
                </a:gridCol>
                <a:gridCol w="2701255">
                  <a:extLst>
                    <a:ext uri="{9D8B030D-6E8A-4147-A177-3AD203B41FA5}">
                      <a16:colId xmlns:a16="http://schemas.microsoft.com/office/drawing/2014/main" val="3425350761"/>
                    </a:ext>
                  </a:extLst>
                </a:gridCol>
                <a:gridCol w="6652470">
                  <a:extLst>
                    <a:ext uri="{9D8B030D-6E8A-4147-A177-3AD203B41FA5}">
                      <a16:colId xmlns:a16="http://schemas.microsoft.com/office/drawing/2014/main" val="3034579921"/>
                    </a:ext>
                  </a:extLst>
                </a:gridCol>
              </a:tblGrid>
              <a:tr h="23709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 모드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94181"/>
                  </a:ext>
                </a:extLst>
              </a:tr>
              <a:tr h="2473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lt"/>
                        </a:rPr>
                        <a:t>세부사항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상세설명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extLst>
                  <a:ext uri="{0D108BD9-81ED-4DB2-BD59-A6C34878D82A}">
                    <a16:rowId xmlns:a16="http://schemas.microsoft.com/office/drawing/2014/main" val="312003428"/>
                  </a:ext>
                </a:extLst>
              </a:tr>
              <a:tr h="72999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마이 </a:t>
                      </a:r>
                      <a:endParaRPr lang="en-US" altLang="ko-KR" sz="1000" b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페이지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입력했던 개인 정보를 확인 및 수정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본인이 입력했던 개인 정보를 확인 및 수정할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기존 비밀번호를 한 번 더 입력하는 페이지가 제공된다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해당 페이지에 입력한 비밀번호가 기존 비밀번호와 일치하면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개인 정보 확인 및 수정 페이지로 들어갈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닉네임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비밀번호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주소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전화번호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우편번호 수정 가능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아이디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이름은 수정할 수 없다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수정하려면 회원 센터에 따로 문의하여야 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extLst>
                  <a:ext uri="{0D108BD9-81ED-4DB2-BD59-A6C34878D82A}">
                    <a16:rowId xmlns:a16="http://schemas.microsoft.com/office/drawing/2014/main" val="3345456442"/>
                  </a:ext>
                </a:extLst>
              </a:tr>
              <a:tr h="400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설정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개인 정보와 함께 설정 란을 추가하여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개인 설정은 개인 정보 창 밑에 설정 란을 추가하여 관리한다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설정 정보는 설정 번호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설정 명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상태 정보가 포함되어야 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설정은 설정 번호로 식별한다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extLst>
                  <a:ext uri="{0D108BD9-81ED-4DB2-BD59-A6C34878D82A}">
                    <a16:rowId xmlns:a16="http://schemas.microsoft.com/office/drawing/2014/main" val="3061267126"/>
                  </a:ext>
                </a:extLst>
              </a:tr>
              <a:tr h="850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포인트 보유량 및 사용 내용 확인 가능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포인트는 현금과 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1:1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비율로 충전이 가능하다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이벤트로 획득할 수 있는 재화이다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포인트는 포인트 번호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 량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 획득일 로 구성된다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포인트는 포인트 번호로 식별할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 할인 시 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30%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까지 할인 가능하다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 할인 또는 전액 결제가 가능하다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포인트로 구매가 아닌 선 결제를 할 경우에는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2%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만큼 추가로 충전이 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포인트 충전 한도는 일일 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100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만 원이며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충전 횟수는 제한하지 않는다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extLst>
                  <a:ext uri="{0D108BD9-81ED-4DB2-BD59-A6C34878D82A}">
                    <a16:rowId xmlns:a16="http://schemas.microsoft.com/office/drawing/2014/main" val="3888592847"/>
                  </a:ext>
                </a:extLst>
              </a:tr>
              <a:tr h="400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주문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주문 내용 확인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주문한 상품들 목록을 확인할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확인 가능한 정보 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 번호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주문량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배달 주소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 날짜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 상태</a:t>
                      </a:r>
                      <a:br>
                        <a:rPr lang="ko-KR" altLang="en-US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상태에 들어가는 값으로는 구매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반품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교환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취소가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extLst>
                  <a:ext uri="{0D108BD9-81ED-4DB2-BD59-A6C34878D82A}">
                    <a16:rowId xmlns:a16="http://schemas.microsoft.com/office/drawing/2014/main" val="1725072052"/>
                  </a:ext>
                </a:extLst>
              </a:tr>
              <a:tr h="400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장바구니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장바구니에 담은 상품 확인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구매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페이지에서는 장바구니에 담은 상품 정보를 확인할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 정보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상품명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상품이미지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수량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카테고리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페이지에서 바로 구매가 가능하다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extLst>
                  <a:ext uri="{0D108BD9-81ED-4DB2-BD59-A6C34878D82A}">
                    <a16:rowId xmlns:a16="http://schemas.microsoft.com/office/drawing/2014/main" val="4203773935"/>
                  </a:ext>
                </a:extLst>
              </a:tr>
              <a:tr h="400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찜 상품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찜에 넣어놓은 상품은 상품 상세 설명 페이지로 이동하는 상품 이미지만 출력한다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최대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개까지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최근에 추가한 순서대로 노출된다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찜은 찜 번호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찜 추가일 정보를 가지고 있어야 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extLst>
                  <a:ext uri="{0D108BD9-81ED-4DB2-BD59-A6C34878D82A}">
                    <a16:rowId xmlns:a16="http://schemas.microsoft.com/office/drawing/2014/main" val="2565688635"/>
                  </a:ext>
                </a:extLst>
              </a:tr>
              <a:tr h="368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쿠폰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사용 쿠폰 등록 및 발급 쿠폰 조회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이미 발급받은 쿠폰을 조회할 수 있거나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회원이 사용할 수 있는 쿠폰을 등록할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쿠폰 창에서는 쿠폰 번호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쿠폰 이름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만료일을 확인할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등록 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쿠폰 번호를 입력하면 등록이 가능하다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extLst>
                  <a:ext uri="{0D108BD9-81ED-4DB2-BD59-A6C34878D82A}">
                    <a16:rowId xmlns:a16="http://schemas.microsoft.com/office/drawing/2014/main" val="2058711685"/>
                  </a:ext>
                </a:extLst>
              </a:tr>
              <a:tr h="267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게시 글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회원 게시판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문의 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카테고리에서 작성했던 게시 글을 확인할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페이지에서 본인의 작성 글을 클릭하면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게시판으로 이동한다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extLst>
                  <a:ext uri="{0D108BD9-81ED-4DB2-BD59-A6C34878D82A}">
                    <a16:rowId xmlns:a16="http://schemas.microsoft.com/office/drawing/2014/main" val="2989607442"/>
                  </a:ext>
                </a:extLst>
              </a:tr>
              <a:tr h="1091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탈퇴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3069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회원의 가입 정보를 삭제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개인정보 조회 창에서 탈퇴가 가능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탈퇴 메시지를 출력하고 나서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이를 동의하면 바로 탈퇴 처리가 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탈퇴를 한 후에는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기본 페이지로 이동한다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/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보류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탈퇴 회원 관리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탈퇴 처리 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입력했던 회원의 정보는 탈퇴 회원 목록으로 옮겨진다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탈퇴 회원 목록에서는 탈퇴 회원 번호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탈퇴한 날짜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보관 만료일 정보를 반드시 가지고 있어야 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탈퇴 회원은 탈퇴 번호로 식별한다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2072" marR="3069" marT="3069" marB="0" anchor="ctr"/>
                </a:tc>
                <a:extLst>
                  <a:ext uri="{0D108BD9-81ED-4DB2-BD59-A6C34878D82A}">
                    <a16:rowId xmlns:a16="http://schemas.microsoft.com/office/drawing/2014/main" val="3342180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5048542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 명세서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28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회원모드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ko-KR" altLang="en-US" sz="2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73554"/>
              </p:ext>
            </p:extLst>
          </p:nvPr>
        </p:nvGraphicFramePr>
        <p:xfrm>
          <a:off x="180683" y="679510"/>
          <a:ext cx="11748462" cy="5951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878">
                  <a:extLst>
                    <a:ext uri="{9D8B030D-6E8A-4147-A177-3AD203B41FA5}">
                      <a16:colId xmlns:a16="http://schemas.microsoft.com/office/drawing/2014/main" val="1010861553"/>
                    </a:ext>
                  </a:extLst>
                </a:gridCol>
                <a:gridCol w="570452">
                  <a:extLst>
                    <a:ext uri="{9D8B030D-6E8A-4147-A177-3AD203B41FA5}">
                      <a16:colId xmlns:a16="http://schemas.microsoft.com/office/drawing/2014/main" val="29178668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6050331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229371318"/>
                    </a:ext>
                  </a:extLst>
                </a:gridCol>
                <a:gridCol w="5209563">
                  <a:extLst>
                    <a:ext uri="{9D8B030D-6E8A-4147-A177-3AD203B41FA5}">
                      <a16:colId xmlns:a16="http://schemas.microsoft.com/office/drawing/2014/main" val="4094320031"/>
                    </a:ext>
                  </a:extLst>
                </a:gridCol>
              </a:tblGrid>
              <a:tr h="19397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 모드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45742"/>
                  </a:ext>
                </a:extLst>
              </a:tr>
              <a:tr h="2124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세부사항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상세설명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extLst>
                  <a:ext uri="{0D108BD9-81ED-4DB2-BD59-A6C34878D82A}">
                    <a16:rowId xmlns:a16="http://schemas.microsoft.com/office/drawing/2014/main" val="472739777"/>
                  </a:ext>
                </a:extLst>
              </a:tr>
              <a:tr h="2582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장바구니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 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장바구니에 담긴 상품 및 수량을 확인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클릭 시 장바구니 목록을 노출하는 페이지로 이동된다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해당 페이지에서는 각 상품의 이미지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텍스트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평가 점수가 노출된다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239243660"/>
                  </a:ext>
                </a:extLst>
              </a:tr>
              <a:tr h="258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장바구니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 상세정보 조회 페이지에서 장바구니 혹은 찜 목록 추가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상세정보 조회 페이지의 구매 버튼 왼쪽에 장바구니 버튼이 있다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장바구니 버튼을 클릭하면 장바구니에 추가된다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2286724057"/>
                  </a:ext>
                </a:extLst>
              </a:tr>
              <a:tr h="258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 수량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장바구니에 담은 상품의 수량을 수정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장바구니에 처음 추가할 때 체크한 수량으로 초기값이 설정된다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9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해당 값은 회원이 수정할 수 있고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, 0 </a:t>
                      </a:r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이상의 자연수만 가능하다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363220120"/>
                  </a:ext>
                </a:extLst>
              </a:tr>
              <a:tr h="315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장바구니에 담은 상품을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장바구니 목록 중 항목을 선택하고 삭제 버튼을 누르면 항목 삭제가 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전체 항목을 삭제하려면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먼저 전체 체크 부분을 체크하여 모든 항목이 체크한 후 삭제 버튼을 누르면 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3687055753"/>
                  </a:ext>
                </a:extLst>
              </a:tr>
              <a:tr h="2582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결제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 배달 주소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상품이 배달되는 주소 확인 및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구매하는 상품이 배달되는 주소는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기본적으로 회원 정보에 있는 주소로 설정되어 있다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9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다른 배달 주소로 설정하려면 입력되어 있는 정보를 수정하면 된다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3059749798"/>
                  </a:ext>
                </a:extLst>
              </a:tr>
              <a:tr h="5164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결제 수단 선택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결제 수단 체크 및 지급 금액 확인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결제 수단을 체크한다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포인트 결제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계좌이체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카드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모바일 결제를 제공한다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마일리지나 쿠폰 사용 여부를 체크한다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구매 금액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할인 금액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 err="1">
                          <a:effectLst/>
                          <a:latin typeface="+mn-lt"/>
                        </a:rPr>
                        <a:t>총지급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 금액을 확인할 수 있다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828933520"/>
                  </a:ext>
                </a:extLst>
              </a:tr>
              <a:tr h="140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결제 진행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선택한 결제 수단에 따라 결제 진행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결제 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를 통해 결제 과정을 진행한다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77166488"/>
                  </a:ext>
                </a:extLst>
              </a:tr>
              <a:tr h="645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결제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결제 완료 창에서 구매한 상품 정보 확인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결제 완료 페이지가 출력된다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결제가 완료되었다는 메시지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상세 버튼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계속 구매하기 버튼이 출력된다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상세 버튼을 누르면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결제한 상품의 이름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구매액 등의 정보가 출력되는 페이지로 이동한다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계속 구매하기를 누르면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전체 상품 목록으로 이동된다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결제 정보가 이메일로 발송된다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253907817"/>
                  </a:ext>
                </a:extLst>
              </a:tr>
              <a:tr h="387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구매 후기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구매 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주문 내용이 있는 회원은 해당 상품에 대한 후기 작성이 가능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주문이 배송 완료된 시점부터 후기를 작성할 수 있는 버튼이 활성화된다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후기 작성 버튼을 클릭하면 후기 작성 페이지로 들어가 후기를 작성하게 된다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한번 후기를 작성하면 다시는 수정이 불가능하다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956765145"/>
                  </a:ext>
                </a:extLst>
              </a:tr>
              <a:tr h="12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lt"/>
                        </a:rPr>
                        <a:t>신고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신고하기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후기 등에 대해 신고가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lt"/>
                        </a:rPr>
                        <a:t>신고 버튼을 누르면 신고 카테고리로 설정된 문의 게시 글 작성 페이지가 제공된다</a:t>
                      </a:r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3335035478"/>
                  </a:ext>
                </a:extLst>
              </a:tr>
              <a:tr h="5164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게시판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회원 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이미지와 닉네임을 통해 회원 간 소통을 할 수 있는 게시판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회원 간 소통을 할 수 있는 공간이다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제목 대신 이미지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닉네임을 나열하는 게시판이다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본인 게시 글을 작성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삭제가 가능하다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다른 게시 글을 검색할 수 있다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1427250663"/>
                  </a:ext>
                </a:extLst>
              </a:tr>
              <a:tr h="258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FAQ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자주 하는 질문 내용 검색 및 조회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관리자들이 제공하는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자주 하는 질문 내용을 확인할 수 있다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해당 페이지 내에서는 검색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조회가 가능하다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438353160"/>
                  </a:ext>
                </a:extLst>
              </a:tr>
              <a:tr h="258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공지 사항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공지 사항 조회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사이트에서 공지하는 공지 사항 목록을 확인할 수 있다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해당 페이지 내에서는 검색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조회가 가능하다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557687552"/>
                  </a:ext>
                </a:extLst>
              </a:tr>
              <a:tr h="258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이벤트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이벤트 사항 확인 및 참여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로그인한 상태에서만 이벤트 참여가 가능하다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이벤트 조회는 비회원 상태에서도 가능하다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2188210373"/>
                  </a:ext>
                </a:extLst>
              </a:tr>
              <a:tr h="645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회원 센터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문의 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902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쇼핑몰에 문의할 수 있음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현재까지 접수된 문의 목록을 확인할 수 있다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비밀 글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공개 글로 설정하여 글을 작성할 수 있다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공개 글은 카테고리별로 확인할 수 있다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본인이 쓴 문의 글은 마이 페이지에서 확인 가능하다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게시 글은 한번 작성하면 수정이 불가능하다</a:t>
                      </a:r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064" marR="1902" marT="1902" marB="0" anchor="ctr"/>
                </a:tc>
                <a:extLst>
                  <a:ext uri="{0D108BD9-81ED-4DB2-BD59-A6C34878D82A}">
                    <a16:rowId xmlns:a16="http://schemas.microsoft.com/office/drawing/2014/main" val="418799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47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5200942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 명세서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판매회원모드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ko-KR" altLang="en-US" sz="2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00171"/>
              </p:ext>
            </p:extLst>
          </p:nvPr>
        </p:nvGraphicFramePr>
        <p:xfrm>
          <a:off x="180684" y="897621"/>
          <a:ext cx="11639404" cy="4966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266">
                  <a:extLst>
                    <a:ext uri="{9D8B030D-6E8A-4147-A177-3AD203B41FA5}">
                      <a16:colId xmlns:a16="http://schemas.microsoft.com/office/drawing/2014/main" val="1292251103"/>
                    </a:ext>
                  </a:extLst>
                </a:gridCol>
                <a:gridCol w="351041">
                  <a:extLst>
                    <a:ext uri="{9D8B030D-6E8A-4147-A177-3AD203B41FA5}">
                      <a16:colId xmlns:a16="http://schemas.microsoft.com/office/drawing/2014/main" val="3114606003"/>
                    </a:ext>
                  </a:extLst>
                </a:gridCol>
                <a:gridCol w="1528093">
                  <a:extLst>
                    <a:ext uri="{9D8B030D-6E8A-4147-A177-3AD203B41FA5}">
                      <a16:colId xmlns:a16="http://schemas.microsoft.com/office/drawing/2014/main" val="378830342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3204412123"/>
                    </a:ext>
                  </a:extLst>
                </a:gridCol>
                <a:gridCol w="4664279">
                  <a:extLst>
                    <a:ext uri="{9D8B030D-6E8A-4147-A177-3AD203B41FA5}">
                      <a16:colId xmlns:a16="http://schemas.microsoft.com/office/drawing/2014/main" val="2935092795"/>
                    </a:ext>
                  </a:extLst>
                </a:gridCol>
              </a:tblGrid>
              <a:tr h="31663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판매 회원 모드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34898"/>
                  </a:ext>
                </a:extLst>
              </a:tr>
              <a:tr h="384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세부사항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상세설명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extLst>
                  <a:ext uri="{0D108BD9-81ED-4DB2-BD59-A6C34878D82A}">
                    <a16:rowId xmlns:a16="http://schemas.microsoft.com/office/drawing/2014/main" val="2703436377"/>
                  </a:ext>
                </a:extLst>
              </a:tr>
              <a:tr h="11687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lt"/>
                        </a:rPr>
                        <a:t>판매 신청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개인 판매 회원 신청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개인 판매자 자격 신청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마이 페이지의 개인정보 조회 창에서 개인 판매자 신청이 가능하다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사업자 등록증 파일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팩스 번호를 입력하면 신청이 완료된다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보류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해당 부분은 소셜 로그인 상태에서 진행할 수 없다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일반 로그인을 할 수 있는 아이디와 비밀번호가 있는 상태에서만 신청할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판매 회원은 해당 결과를 이메일로 확인할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extLst>
                  <a:ext uri="{0D108BD9-81ED-4DB2-BD59-A6C34878D82A}">
                    <a16:rowId xmlns:a16="http://schemas.microsoft.com/office/drawing/2014/main" val="3870231850"/>
                  </a:ext>
                </a:extLst>
              </a:tr>
              <a:tr h="758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판매 관리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판매 상품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팔고자 하는 상품 등록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 신청이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개인이 팔고자 하는 상품과 관련된 등록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수정이 가능하다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 정보를 활용하여 판매할 상품을 추가할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 정보 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 번호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상품명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카테고리 설정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 이미지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 설명 이미지 파일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크기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판매할 상품 개수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상품 가격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extLst>
                  <a:ext uri="{0D108BD9-81ED-4DB2-BD59-A6C34878D82A}">
                    <a16:rowId xmlns:a16="http://schemas.microsoft.com/office/drawing/2014/main" val="1709163174"/>
                  </a:ext>
                </a:extLst>
              </a:tr>
              <a:tr h="467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판매 현황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판매된 상품들 내용을 확인할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주문의 상태별로 판매자가 등록한 물품 주문 내력을 확인할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상태는 완료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미완료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진행으로 나뉜다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extLst>
                  <a:ext uri="{0D108BD9-81ED-4DB2-BD59-A6C34878D82A}">
                    <a16:rowId xmlns:a16="http://schemas.microsoft.com/office/drawing/2014/main" val="1439008383"/>
                  </a:ext>
                </a:extLst>
              </a:tr>
              <a:tr h="467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판매 상품별 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상품마다 구매 고객이 남긴 후기를 확인할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판매 상품 관리 탭에서 판매 상품을 들어갔을 때 후기 탭에서 후기 관리를 진행할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 </a:t>
                      </a:r>
                      <a:br>
                        <a:rPr lang="en-US" altLang="ko-KR" sz="1000" u="none" strike="noStrike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구매 고객이 남긴 후기를 확인할 수 있다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extLst>
                  <a:ext uri="{0D108BD9-81ED-4DB2-BD59-A6C34878D82A}">
                    <a16:rowId xmlns:a16="http://schemas.microsoft.com/office/drawing/2014/main" val="2117930785"/>
                  </a:ext>
                </a:extLst>
              </a:tr>
              <a:tr h="7012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후기 답변 관리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후기 검수 신청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부정확하고 부정적인 후기에 대해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관리자에게 해당 후기 검수 신청을 할 수 있음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판매 회원이 후기 신고 버튼을 누르면 문의 게시판으로 이동된다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해당 게시판에서 후기를 신고할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판매 회원은 검수 결과에 대해 이메일로 확인할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extLst>
                  <a:ext uri="{0D108BD9-81ED-4DB2-BD59-A6C34878D82A}">
                    <a16:rowId xmlns:a16="http://schemas.microsoft.com/office/drawing/2014/main" val="4250651150"/>
                  </a:ext>
                </a:extLst>
              </a:tr>
              <a:tr h="701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답변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62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고객이 남긴 후기에 대한 답변을 작성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삭제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판매 목록에서 후기를 확인할 수 있다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후기 당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개의 답변이 가능하다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보류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작성한 당일에는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수정이 불가능하다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63851" marR="5462" marT="5462" marB="0" anchor="ctr"/>
                </a:tc>
                <a:extLst>
                  <a:ext uri="{0D108BD9-81ED-4DB2-BD59-A6C34878D82A}">
                    <a16:rowId xmlns:a16="http://schemas.microsoft.com/office/drawing/2014/main" val="288852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1838</Words>
  <Application>Microsoft Office PowerPoint</Application>
  <PresentationFormat>와이드스크린</PresentationFormat>
  <Paragraphs>447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나눔명조 ExtraBold</vt:lpstr>
      <vt:lpstr>나눔스퀘어OTF_ac ExtraBold</vt:lpstr>
      <vt:lpstr>맑은 고딕</vt:lpstr>
      <vt:lpstr>맑은고딕</vt:lpstr>
      <vt:lpstr>Arial</vt:lpstr>
      <vt:lpstr>Segoe UI Semibold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보미 최</dc:creator>
  <cp:lastModifiedBy>601-22</cp:lastModifiedBy>
  <cp:revision>221</cp:revision>
  <dcterms:created xsi:type="dcterms:W3CDTF">2019-06-05T13:56:03Z</dcterms:created>
  <dcterms:modified xsi:type="dcterms:W3CDTF">2024-06-19T00:56:23Z</dcterms:modified>
  <cp:version>1000.0000.01</cp:version>
</cp:coreProperties>
</file>