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4"/>
  </p:notesMasterIdLst>
  <p:sldIdLst>
    <p:sldId id="256" r:id="rId2"/>
    <p:sldId id="258" r:id="rId3"/>
    <p:sldId id="257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0E629-60D0-4F4A-B173-FC53F309CB75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C0B95-9422-4BDB-AE7B-A5D2A4C17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66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8DD4-2C7F-4173-85D0-3E807826096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5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8DD4-2C7F-4173-85D0-3E807826096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4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8DD4-2C7F-4173-85D0-3E807826096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060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88D8DD4-2C7F-4173-85D0-3E807826096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478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8DD4-2C7F-4173-85D0-3E807826096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791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8DD4-2C7F-4173-85D0-3E807826096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7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6668" y="1241897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6668" y="3875533"/>
            <a:ext cx="8637072" cy="977621"/>
          </a:xfrm>
        </p:spPr>
        <p:txBody>
          <a:bodyPr tIns="91440" bIns="91440">
            <a:normAutofit/>
          </a:bodyPr>
          <a:lstStyle>
            <a:lvl1pPr marL="0" indent="0" algn="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26525" y="5623539"/>
            <a:ext cx="3500715" cy="309201"/>
          </a:xfrm>
        </p:spPr>
        <p:txBody>
          <a:bodyPr/>
          <a:lstStyle/>
          <a:p>
            <a:fld id="{688D8DD4-2C7F-4173-85D0-3E807826096E}" type="datetimeFigureOut">
              <a:rPr lang="ko-KR" altLang="en-US" smtClean="0"/>
              <a:t>2024-05-17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88887" y="5622476"/>
            <a:ext cx="4973915" cy="30920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209" y="5429162"/>
            <a:ext cx="811019" cy="503578"/>
          </a:xfrm>
        </p:spPr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16668" y="381406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035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6983" y="2701636"/>
            <a:ext cx="8637073" cy="1010150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dirty="0" smtClean="0"/>
              <a:t>마스터 제목 스타일 편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4307" y="1063"/>
            <a:ext cx="3500715" cy="309201"/>
          </a:xfrm>
        </p:spPr>
        <p:txBody>
          <a:bodyPr/>
          <a:lstStyle/>
          <a:p>
            <a:fld id="{688D8DD4-2C7F-4173-85D0-3E807826096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669" y="0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833" y="469666"/>
            <a:ext cx="811019" cy="503578"/>
          </a:xfrm>
        </p:spPr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16983" y="3925047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4"/>
          <p:cNvCxnSpPr/>
          <p:nvPr userDrawn="1"/>
        </p:nvCxnSpPr>
        <p:spPr>
          <a:xfrm>
            <a:off x="1716983" y="2514654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7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8DD4-2C7F-4173-85D0-3E807826096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72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8DD4-2C7F-4173-85D0-3E807826096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14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8DD4-2C7F-4173-85D0-3E807826096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64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8DD4-2C7F-4173-85D0-3E807826096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21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8DD4-2C7F-4173-85D0-3E807826096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94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u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3" y="1088797"/>
            <a:ext cx="593706" cy="4901456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118186" y="310996"/>
            <a:ext cx="811019" cy="503578"/>
          </a:xfrm>
        </p:spPr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84589" y="0"/>
            <a:ext cx="8244" cy="629181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 flipH="1">
            <a:off x="11864737" y="4521466"/>
            <a:ext cx="268934" cy="2194370"/>
          </a:xfrm>
        </p:spPr>
        <p:txBody>
          <a:bodyPr/>
          <a:lstStyle/>
          <a:p>
            <a:fld id="{688D8DD4-2C7F-4173-85D0-3E807826096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64737" y="0"/>
            <a:ext cx="268934" cy="4521465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10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95000"/>
                </a:schemeClr>
              </a:gs>
              <a:gs pos="100000">
                <a:schemeClr val="bg2">
                  <a:alpha val="93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D8DD4-2C7F-4173-85D0-3E807826096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2DEE61B-23F8-4E05-A9E9-B1F8140F5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7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58" r:id="rId2"/>
    <p:sldLayoutId id="2147483757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6" r:id="rId9"/>
    <p:sldLayoutId id="2147483751" r:id="rId10"/>
    <p:sldLayoutId id="2147483752" r:id="rId11"/>
    <p:sldLayoutId id="2147483753" r:id="rId12"/>
    <p:sldLayoutId id="2147483754" r:id="rId13"/>
    <p:sldLayoutId id="2147483755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화면 설계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3971827" y="4022857"/>
            <a:ext cx="4127384" cy="9779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안준섭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서지연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정혁준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6975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회원가입 </a:t>
            </a:r>
            <a:r>
              <a:rPr lang="ko-KR" altLang="en-US" dirty="0" err="1" smtClean="0"/>
              <a:t>ㅡ정보입력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050278"/>
              </p:ext>
            </p:extLst>
          </p:nvPr>
        </p:nvGraphicFramePr>
        <p:xfrm>
          <a:off x="6919627" y="121296"/>
          <a:ext cx="4923255" cy="248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09">
                  <a:extLst>
                    <a:ext uri="{9D8B030D-6E8A-4147-A177-3AD203B41FA5}">
                      <a16:colId xmlns:a16="http://schemas.microsoft.com/office/drawing/2014/main" val="3078701484"/>
                    </a:ext>
                  </a:extLst>
                </a:gridCol>
                <a:gridCol w="4031746">
                  <a:extLst>
                    <a:ext uri="{9D8B030D-6E8A-4147-A177-3AD203B41FA5}">
                      <a16:colId xmlns:a16="http://schemas.microsoft.com/office/drawing/2014/main" val="2845280952"/>
                    </a:ext>
                  </a:extLst>
                </a:gridCol>
              </a:tblGrid>
              <a:tr h="3981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08783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838505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28372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305275"/>
                  </a:ext>
                </a:extLst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2321835" y="1760691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312504" y="3020433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321835" y="4680389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9154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238403"/>
              </p:ext>
            </p:extLst>
          </p:nvPr>
        </p:nvGraphicFramePr>
        <p:xfrm>
          <a:off x="6919627" y="121296"/>
          <a:ext cx="4923255" cy="6120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09">
                  <a:extLst>
                    <a:ext uri="{9D8B030D-6E8A-4147-A177-3AD203B41FA5}">
                      <a16:colId xmlns:a16="http://schemas.microsoft.com/office/drawing/2014/main" val="3078701484"/>
                    </a:ext>
                  </a:extLst>
                </a:gridCol>
                <a:gridCol w="4031746">
                  <a:extLst>
                    <a:ext uri="{9D8B030D-6E8A-4147-A177-3AD203B41FA5}">
                      <a16:colId xmlns:a16="http://schemas.microsoft.com/office/drawing/2014/main" val="2845280952"/>
                    </a:ext>
                  </a:extLst>
                </a:gridCol>
              </a:tblGrid>
              <a:tr h="3981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08783"/>
                  </a:ext>
                </a:extLst>
              </a:tr>
              <a:tr h="48083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마이 페이지에 들어오면 마이 페이지 전용 사이드 바를 확인할 수 있다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해당 상태에서 메뉴 사이드 바를 열면 메뉴 사이드 바가 출력된다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838505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마이 페이지 전용 사이드</a:t>
                      </a:r>
                      <a:r>
                        <a:rPr lang="ko-KR" altLang="en-US" baseline="0" dirty="0" smtClean="0"/>
                        <a:t> 바를 클릭 시 나타나는 본문 내용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aseline="0" dirty="0" smtClean="0"/>
                        <a:t>기본적으로 </a:t>
                      </a:r>
                      <a:r>
                        <a:rPr lang="en-US" altLang="ko-KR" baseline="0" dirty="0" smtClean="0"/>
                        <a:t>‘</a:t>
                      </a:r>
                      <a:r>
                        <a:rPr lang="ko-KR" altLang="en-US" baseline="0" dirty="0" smtClean="0"/>
                        <a:t>나의 쇼핑 관리</a:t>
                      </a:r>
                      <a:r>
                        <a:rPr lang="en-US" altLang="ko-KR" baseline="0" dirty="0" smtClean="0"/>
                        <a:t>’</a:t>
                      </a:r>
                      <a:r>
                        <a:rPr lang="ko-KR" altLang="en-US" baseline="0" dirty="0" smtClean="0"/>
                        <a:t> 출력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2837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80" y="121296"/>
            <a:ext cx="5711664" cy="6400802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1027829" y="1686044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013925" y="1686045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035" y="1686044"/>
            <a:ext cx="3105319" cy="347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18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주문결제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6919627" y="121296"/>
          <a:ext cx="4923255" cy="248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09">
                  <a:extLst>
                    <a:ext uri="{9D8B030D-6E8A-4147-A177-3AD203B41FA5}">
                      <a16:colId xmlns:a16="http://schemas.microsoft.com/office/drawing/2014/main" val="3078701484"/>
                    </a:ext>
                  </a:extLst>
                </a:gridCol>
                <a:gridCol w="4031746">
                  <a:extLst>
                    <a:ext uri="{9D8B030D-6E8A-4147-A177-3AD203B41FA5}">
                      <a16:colId xmlns:a16="http://schemas.microsoft.com/office/drawing/2014/main" val="2845280952"/>
                    </a:ext>
                  </a:extLst>
                </a:gridCol>
              </a:tblGrid>
              <a:tr h="3981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08783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838505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28372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305275"/>
                  </a:ext>
                </a:extLst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2321835" y="1760691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312504" y="3020433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321835" y="4680389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66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유저 모드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54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공통 요소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541659"/>
              </p:ext>
            </p:extLst>
          </p:nvPr>
        </p:nvGraphicFramePr>
        <p:xfrm>
          <a:off x="6904291" y="310299"/>
          <a:ext cx="4988135" cy="4407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05">
                  <a:extLst>
                    <a:ext uri="{9D8B030D-6E8A-4147-A177-3AD203B41FA5}">
                      <a16:colId xmlns:a16="http://schemas.microsoft.com/office/drawing/2014/main" val="3078701484"/>
                    </a:ext>
                  </a:extLst>
                </a:gridCol>
                <a:gridCol w="4246530">
                  <a:extLst>
                    <a:ext uri="{9D8B030D-6E8A-4147-A177-3AD203B41FA5}">
                      <a16:colId xmlns:a16="http://schemas.microsoft.com/office/drawing/2014/main" val="2845280952"/>
                    </a:ext>
                  </a:extLst>
                </a:gridCol>
              </a:tblGrid>
              <a:tr h="5200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항목</a:t>
                      </a:r>
                      <a:endParaRPr lang="ko-KR" altLang="en-US" sz="1600" dirty="0"/>
                    </a:p>
                  </a:txBody>
                  <a:tcPr marL="65255" marR="65255" marT="32627" marB="326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marL="65255" marR="65255" marT="32627" marB="32627"/>
                </a:tc>
                <a:extLst>
                  <a:ext uri="{0D108BD9-81ED-4DB2-BD59-A6C34878D82A}">
                    <a16:rowId xmlns:a16="http://schemas.microsoft.com/office/drawing/2014/main" val="1490408783"/>
                  </a:ext>
                </a:extLst>
              </a:tr>
              <a:tr h="8885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marL="65255" marR="65255" marT="32627" marB="32627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600" dirty="0" smtClean="0"/>
                        <a:t>메뉴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로고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검색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장바구니 아이콘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마이 페이지 아이콘이 있다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장바구니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마이 페이지는 비회원이 클릭 시 로그인 페이지로 이동한다</a:t>
                      </a:r>
                      <a:endParaRPr lang="en-US" altLang="ko-KR" sz="1600" dirty="0" smtClean="0"/>
                    </a:p>
                  </a:txBody>
                  <a:tcPr marL="65255" marR="65255" marT="32627" marB="32627"/>
                </a:tc>
                <a:extLst>
                  <a:ext uri="{0D108BD9-81ED-4DB2-BD59-A6C34878D82A}">
                    <a16:rowId xmlns:a16="http://schemas.microsoft.com/office/drawing/2014/main" val="1864838505"/>
                  </a:ext>
                </a:extLst>
              </a:tr>
              <a:tr h="1814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marL="65255" marR="65255" marT="32627" marB="326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상품 카테고리들로 구성된다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카테고리 항목에 마우스를 올리면 하위 카테고리가 노출된다</a:t>
                      </a:r>
                      <a:endParaRPr lang="en-US" altLang="ko-KR" sz="1600" dirty="0" smtClean="0"/>
                    </a:p>
                  </a:txBody>
                  <a:tcPr marL="65255" marR="65255" marT="32627" marB="32627"/>
                </a:tc>
                <a:extLst>
                  <a:ext uri="{0D108BD9-81ED-4DB2-BD59-A6C34878D82A}">
                    <a16:rowId xmlns:a16="http://schemas.microsoft.com/office/drawing/2014/main" val="584528372"/>
                  </a:ext>
                </a:extLst>
              </a:tr>
              <a:tr h="5603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marL="65255" marR="65255" marT="32627" marB="326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본문</a:t>
                      </a:r>
                      <a:r>
                        <a:rPr lang="ko-KR" altLang="en-US" sz="1600" baseline="0" dirty="0" smtClean="0"/>
                        <a:t> 내용을 수록하는 공간</a:t>
                      </a:r>
                      <a:endParaRPr lang="ko-KR" altLang="en-US" sz="1600" dirty="0"/>
                    </a:p>
                  </a:txBody>
                  <a:tcPr marL="65255" marR="65255" marT="32627" marB="32627"/>
                </a:tc>
                <a:extLst>
                  <a:ext uri="{0D108BD9-81ED-4DB2-BD59-A6C34878D82A}">
                    <a16:rowId xmlns:a16="http://schemas.microsoft.com/office/drawing/2014/main" val="1533305275"/>
                  </a:ext>
                </a:extLst>
              </a:tr>
              <a:tr h="471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marL="65255" marR="65255" marT="32627" marB="326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웹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사이트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정보 및 관련 링크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제공</a:t>
                      </a:r>
                      <a:endParaRPr lang="ko-KR" altLang="en-US" sz="1600" dirty="0"/>
                    </a:p>
                  </a:txBody>
                  <a:tcPr marL="65255" marR="65255" marT="32627" marB="32627"/>
                </a:tc>
                <a:extLst>
                  <a:ext uri="{0D108BD9-81ED-4DB2-BD59-A6C34878D82A}">
                    <a16:rowId xmlns:a16="http://schemas.microsoft.com/office/drawing/2014/main" val="2971777756"/>
                  </a:ext>
                </a:extLst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39" y="310299"/>
            <a:ext cx="5740203" cy="332204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796093" y="774229"/>
            <a:ext cx="243280" cy="24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804160" y="1268500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806159" y="424480"/>
            <a:ext cx="243280" cy="24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804160" y="2554398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91078" y="3893733"/>
            <a:ext cx="541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 가입을 제외한 모든 화면에서 활용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286"/>
          <a:stretch/>
        </p:blipFill>
        <p:spPr>
          <a:xfrm>
            <a:off x="7883083" y="2790573"/>
            <a:ext cx="3727911" cy="74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36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공통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mtClean="0"/>
              <a:t>ㅡ 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메뉴 </a:t>
            </a:r>
            <a:r>
              <a:rPr lang="ko-KR" altLang="en-US" dirty="0" err="1" smtClean="0"/>
              <a:t>사이드바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926903"/>
              </p:ext>
            </p:extLst>
          </p:nvPr>
        </p:nvGraphicFramePr>
        <p:xfrm>
          <a:off x="6680543" y="154821"/>
          <a:ext cx="4988135" cy="3903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091">
                  <a:extLst>
                    <a:ext uri="{9D8B030D-6E8A-4147-A177-3AD203B41FA5}">
                      <a16:colId xmlns:a16="http://schemas.microsoft.com/office/drawing/2014/main" val="3078701484"/>
                    </a:ext>
                  </a:extLst>
                </a:gridCol>
                <a:gridCol w="4227044">
                  <a:extLst>
                    <a:ext uri="{9D8B030D-6E8A-4147-A177-3AD203B41FA5}">
                      <a16:colId xmlns:a16="http://schemas.microsoft.com/office/drawing/2014/main" val="2845280952"/>
                    </a:ext>
                  </a:extLst>
                </a:gridCol>
              </a:tblGrid>
              <a:tr h="4050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/>
                        <a:t>항목</a:t>
                      </a:r>
                      <a:endParaRPr lang="ko-KR" altLang="en-US" sz="1700" dirty="0"/>
                    </a:p>
                  </a:txBody>
                  <a:tcPr marL="65255" marR="65255" marT="32627" marB="326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/>
                        <a:t>설명</a:t>
                      </a:r>
                      <a:endParaRPr lang="ko-KR" altLang="en-US" sz="1700" dirty="0"/>
                    </a:p>
                  </a:txBody>
                  <a:tcPr marL="65255" marR="65255" marT="32627" marB="32627"/>
                </a:tc>
                <a:extLst>
                  <a:ext uri="{0D108BD9-81ED-4DB2-BD59-A6C34878D82A}">
                    <a16:rowId xmlns:a16="http://schemas.microsoft.com/office/drawing/2014/main" val="1490408783"/>
                  </a:ext>
                </a:extLst>
              </a:tr>
              <a:tr h="6921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65255" marR="65255" marT="32627" marB="32627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700" dirty="0" smtClean="0"/>
                        <a:t>메뉴 버튼을 클릭하면 본문 영역의 빈 칸에 사이드 바가 출력된다</a:t>
                      </a:r>
                      <a:endParaRPr lang="en-US" altLang="ko-KR" sz="17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/>
                        <a:t>사이드 바는 왼쪽 본문 영역을 차지하며</a:t>
                      </a:r>
                      <a:r>
                        <a:rPr lang="en-US" altLang="ko-KR" sz="1700" dirty="0" smtClean="0"/>
                        <a:t>, </a:t>
                      </a:r>
                      <a:r>
                        <a:rPr lang="ko-KR" altLang="en-US" sz="1700" dirty="0" smtClean="0"/>
                        <a:t>본문 영역과 높이가 같다</a:t>
                      </a:r>
                      <a:endParaRPr lang="en-US" altLang="ko-KR" sz="1700" dirty="0" smtClean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700" dirty="0" smtClean="0"/>
                    </a:p>
                  </a:txBody>
                  <a:tcPr marL="65255" marR="65255" marT="32627" marB="32627"/>
                </a:tc>
                <a:extLst>
                  <a:ext uri="{0D108BD9-81ED-4DB2-BD59-A6C34878D82A}">
                    <a16:rowId xmlns:a16="http://schemas.microsoft.com/office/drawing/2014/main" val="1864838505"/>
                  </a:ext>
                </a:extLst>
              </a:tr>
              <a:tr h="12089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2</a:t>
                      </a:r>
                      <a:endParaRPr lang="ko-KR" altLang="en-US" sz="1700" dirty="0"/>
                    </a:p>
                  </a:txBody>
                  <a:tcPr marL="65255" marR="65255" marT="32627" marB="326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/>
                        <a:t>사이드 바에 있는 항목들을 클릭하면 해당 페이지로 이동</a:t>
                      </a:r>
                      <a:endParaRPr lang="en-US" altLang="ko-KR" sz="17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baseline="0" dirty="0" smtClean="0"/>
                        <a:t>상품 카테고리를 클릭 시 하위 카테고리 노출</a:t>
                      </a:r>
                      <a:endParaRPr lang="en-US" altLang="ko-KR" sz="1700" baseline="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baseline="0" dirty="0" smtClean="0"/>
                        <a:t>하위 카테고리를 클릭 시 세부 카테고리 노출</a:t>
                      </a:r>
                      <a:endParaRPr lang="en-US" altLang="ko-KR" sz="1700" baseline="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/>
                        <a:t>세부 카테고리를 클릭 시 해당 페이지로 이동</a:t>
                      </a:r>
                      <a:endParaRPr lang="en-US" altLang="ko-KR" sz="1700" dirty="0" smtClean="0"/>
                    </a:p>
                  </a:txBody>
                  <a:tcPr marL="65255" marR="65255" marT="32627" marB="32627"/>
                </a:tc>
                <a:extLst>
                  <a:ext uri="{0D108BD9-81ED-4DB2-BD59-A6C34878D82A}">
                    <a16:rowId xmlns:a16="http://schemas.microsoft.com/office/drawing/2014/main" val="584528372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964164" y="1371850"/>
            <a:ext cx="248301" cy="24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964164" y="266793"/>
            <a:ext cx="243280" cy="24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103" y="149296"/>
            <a:ext cx="5206342" cy="651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공통 요소 </a:t>
            </a:r>
            <a:r>
              <a:rPr lang="ko-KR" altLang="en-US"/>
              <a:t>ㅡ</a:t>
            </a:r>
            <a:r>
              <a:rPr lang="en-US" altLang="ko-KR" smtClean="0"/>
              <a:t> </a:t>
            </a:r>
            <a:r>
              <a:rPr lang="ko-KR" altLang="en-US" dirty="0" smtClean="0"/>
              <a:t>모바일 화면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699059"/>
              </p:ext>
            </p:extLst>
          </p:nvPr>
        </p:nvGraphicFramePr>
        <p:xfrm>
          <a:off x="6468165" y="190554"/>
          <a:ext cx="5509259" cy="301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984">
                  <a:extLst>
                    <a:ext uri="{9D8B030D-6E8A-4147-A177-3AD203B41FA5}">
                      <a16:colId xmlns:a16="http://schemas.microsoft.com/office/drawing/2014/main" val="3078701484"/>
                    </a:ext>
                  </a:extLst>
                </a:gridCol>
                <a:gridCol w="4794275">
                  <a:extLst>
                    <a:ext uri="{9D8B030D-6E8A-4147-A177-3AD203B41FA5}">
                      <a16:colId xmlns:a16="http://schemas.microsoft.com/office/drawing/2014/main" val="2845280952"/>
                    </a:ext>
                  </a:extLst>
                </a:gridCol>
              </a:tblGrid>
              <a:tr h="3747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/>
                        <a:t>항목</a:t>
                      </a:r>
                      <a:endParaRPr lang="ko-KR" altLang="en-US" sz="1700" dirty="0"/>
                    </a:p>
                  </a:txBody>
                  <a:tcPr marL="84715" marR="84715" marT="42357" marB="4235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/>
                        <a:t>설명</a:t>
                      </a:r>
                      <a:endParaRPr lang="ko-KR" altLang="en-US" sz="1700" dirty="0"/>
                    </a:p>
                  </a:txBody>
                  <a:tcPr marL="84715" marR="84715" marT="42357" marB="42357"/>
                </a:tc>
                <a:extLst>
                  <a:ext uri="{0D108BD9-81ED-4DB2-BD59-A6C34878D82A}">
                    <a16:rowId xmlns:a16="http://schemas.microsoft.com/office/drawing/2014/main" val="1490408783"/>
                  </a:ext>
                </a:extLst>
              </a:tr>
              <a:tr h="922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84715" marR="84715" marT="42357" marB="42357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700" dirty="0" smtClean="0"/>
                        <a:t>검색 창은 하나의 아이콘으로 변경된다</a:t>
                      </a:r>
                      <a:endParaRPr lang="en-US" altLang="ko-KR" sz="17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/>
                        <a:t>해당 아이콘 클릭 시 검색 창이 출력되어 검색을 진행할 수 있다</a:t>
                      </a:r>
                      <a:endParaRPr lang="en-US" altLang="ko-KR" sz="1700" dirty="0" smtClean="0"/>
                    </a:p>
                  </a:txBody>
                  <a:tcPr marL="84715" marR="84715" marT="42357" marB="42357"/>
                </a:tc>
                <a:extLst>
                  <a:ext uri="{0D108BD9-81ED-4DB2-BD59-A6C34878D82A}">
                    <a16:rowId xmlns:a16="http://schemas.microsoft.com/office/drawing/2014/main" val="1864838505"/>
                  </a:ext>
                </a:extLst>
              </a:tr>
              <a:tr h="922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2</a:t>
                      </a:r>
                      <a:endParaRPr lang="ko-KR" altLang="en-US" sz="1700" dirty="0"/>
                    </a:p>
                  </a:txBody>
                  <a:tcPr marL="84715" marR="84715" marT="42357" marB="423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 smtClean="0"/>
                        <a:t>본문 영역</a:t>
                      </a:r>
                      <a:r>
                        <a:rPr lang="ko-KR" altLang="en-US" sz="1700" baseline="0" dirty="0" smtClean="0"/>
                        <a:t> 빈 공간을 차지하던 </a:t>
                      </a:r>
                      <a:r>
                        <a:rPr lang="ko-KR" altLang="en-US" sz="1700" baseline="0" dirty="0" err="1" smtClean="0"/>
                        <a:t>사이드바는</a:t>
                      </a:r>
                      <a:r>
                        <a:rPr lang="ko-KR" altLang="en-US" sz="1700" baseline="0" dirty="0" smtClean="0"/>
                        <a:t> 본문 전체를 기준으로 왼쪽 공간을 차지하게 된다</a:t>
                      </a:r>
                      <a:endParaRPr lang="en-US" altLang="ko-KR" sz="1700" dirty="0" smtClean="0"/>
                    </a:p>
                  </a:txBody>
                  <a:tcPr marL="84715" marR="84715" marT="42357" marB="42357"/>
                </a:tc>
                <a:extLst>
                  <a:ext uri="{0D108BD9-81ED-4DB2-BD59-A6C34878D82A}">
                    <a16:rowId xmlns:a16="http://schemas.microsoft.com/office/drawing/2014/main" val="291767736"/>
                  </a:ext>
                </a:extLst>
              </a:tr>
              <a:tr h="7989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3</a:t>
                      </a:r>
                      <a:endParaRPr lang="ko-KR" altLang="en-US" sz="1700" dirty="0"/>
                    </a:p>
                  </a:txBody>
                  <a:tcPr marL="84715" marR="84715" marT="42357" marB="423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 smtClean="0"/>
                        <a:t>하단의 정보는 단락 별로 출력된다</a:t>
                      </a:r>
                      <a:r>
                        <a:rPr lang="en-US" altLang="ko-KR" sz="17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700" dirty="0" smtClean="0"/>
                    </a:p>
                  </a:txBody>
                  <a:tcPr marL="84715" marR="84715" marT="42357" marB="42357"/>
                </a:tc>
                <a:extLst>
                  <a:ext uri="{0D108BD9-81ED-4DB2-BD59-A6C34878D82A}">
                    <a16:rowId xmlns:a16="http://schemas.microsoft.com/office/drawing/2014/main" val="2183783563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233" y="0"/>
            <a:ext cx="1314633" cy="6858001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4573629" y="377170"/>
            <a:ext cx="243280" cy="24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578961" y="190554"/>
            <a:ext cx="243280" cy="24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573629" y="4180452"/>
            <a:ext cx="243280" cy="24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36" y="1"/>
            <a:ext cx="1314633" cy="6858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33" y="1"/>
            <a:ext cx="1314633" cy="6858000"/>
          </a:xfrm>
          <a:prstGeom prst="rect">
            <a:avLst/>
          </a:prstGeom>
        </p:spPr>
      </p:pic>
      <p:sp>
        <p:nvSpPr>
          <p:cNvPr id="18" name="오른쪽 화살표 17"/>
          <p:cNvSpPr/>
          <p:nvPr/>
        </p:nvSpPr>
        <p:spPr>
          <a:xfrm>
            <a:off x="2532636" y="480904"/>
            <a:ext cx="326470" cy="176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882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 화면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80" y="157634"/>
            <a:ext cx="4930404" cy="6170567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654131"/>
              </p:ext>
            </p:extLst>
          </p:nvPr>
        </p:nvGraphicFramePr>
        <p:xfrm>
          <a:off x="6245175" y="157634"/>
          <a:ext cx="5217953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512">
                  <a:extLst>
                    <a:ext uri="{9D8B030D-6E8A-4147-A177-3AD203B41FA5}">
                      <a16:colId xmlns:a16="http://schemas.microsoft.com/office/drawing/2014/main" val="3078701484"/>
                    </a:ext>
                  </a:extLst>
                </a:gridCol>
                <a:gridCol w="4236441">
                  <a:extLst>
                    <a:ext uri="{9D8B030D-6E8A-4147-A177-3AD203B41FA5}">
                      <a16:colId xmlns:a16="http://schemas.microsoft.com/office/drawing/2014/main" val="2845280952"/>
                    </a:ext>
                  </a:extLst>
                </a:gridCol>
              </a:tblGrid>
              <a:tr h="3544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08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배너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현재 진행 중인 이벤트 목록 출력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시간이 지나면 자동으로 다음</a:t>
                      </a:r>
                      <a:r>
                        <a:rPr lang="ko-KR" altLang="en-US" baseline="0" dirty="0" smtClean="0"/>
                        <a:t> 페이지</a:t>
                      </a:r>
                      <a:r>
                        <a:rPr lang="ko-KR" altLang="en-US" dirty="0" smtClean="0"/>
                        <a:t> 이동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838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조회수가 높은 순서대로 커뮤니티 글 확인 가능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개의 목록이 한 행에</a:t>
                      </a:r>
                      <a:r>
                        <a:rPr lang="ko-KR" altLang="en-US" baseline="0" dirty="0" smtClean="0"/>
                        <a:t> 노출된다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2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상품 카테고리 아이콘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30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구매 횟수가 가장 높은 상품들을 순서대로 확인</a:t>
                      </a:r>
                      <a:r>
                        <a:rPr lang="ko-KR" altLang="en-US" baseline="0" dirty="0" smtClean="0"/>
                        <a:t> 가능</a:t>
                      </a:r>
                      <a:endParaRPr lang="en-US" altLang="ko-KR" baseline="0" dirty="0" smtClean="0"/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개의 목록이 한 행에</a:t>
                      </a:r>
                      <a:r>
                        <a:rPr lang="ko-KR" altLang="en-US" baseline="0" dirty="0" smtClean="0"/>
                        <a:t> 노출된다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777756"/>
                  </a:ext>
                </a:extLst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1588116" y="1213352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588116" y="2509121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588116" y="3372347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1588117" y="4169206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7548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 </a:t>
            </a:r>
            <a:r>
              <a:rPr lang="ko-KR" altLang="en-US" smtClean="0"/>
              <a:t>화면 </a:t>
            </a:r>
            <a:r>
              <a:rPr lang="ko-KR" altLang="en-US"/>
              <a:t>ㅡ</a:t>
            </a:r>
            <a:r>
              <a:rPr lang="en-US" altLang="ko-KR" smtClean="0"/>
              <a:t> </a:t>
            </a:r>
            <a:r>
              <a:rPr lang="ko-KR" altLang="en-US" dirty="0" smtClean="0"/>
              <a:t>모바일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262416"/>
              </p:ext>
            </p:extLst>
          </p:nvPr>
        </p:nvGraphicFramePr>
        <p:xfrm>
          <a:off x="6190185" y="698380"/>
          <a:ext cx="5262844" cy="248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02">
                  <a:extLst>
                    <a:ext uri="{9D8B030D-6E8A-4147-A177-3AD203B41FA5}">
                      <a16:colId xmlns:a16="http://schemas.microsoft.com/office/drawing/2014/main" val="3078701484"/>
                    </a:ext>
                  </a:extLst>
                </a:gridCol>
                <a:gridCol w="4309842">
                  <a:extLst>
                    <a:ext uri="{9D8B030D-6E8A-4147-A177-3AD203B41FA5}">
                      <a16:colId xmlns:a16="http://schemas.microsoft.com/office/drawing/2014/main" val="2845280952"/>
                    </a:ext>
                  </a:extLst>
                </a:gridCol>
              </a:tblGrid>
              <a:tr h="3981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08783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일정 공간을</a:t>
                      </a:r>
                      <a:r>
                        <a:rPr lang="ko-KR" altLang="en-US" baseline="0" dirty="0" smtClean="0"/>
                        <a:t> 차지하던 </a:t>
                      </a:r>
                      <a:r>
                        <a:rPr lang="ko-KR" altLang="en-US" dirty="0" smtClean="0"/>
                        <a:t>배너가 화면 너비의 </a:t>
                      </a:r>
                      <a:r>
                        <a:rPr lang="en-US" altLang="ko-KR" dirty="0" smtClean="0"/>
                        <a:t>100%</a:t>
                      </a:r>
                      <a:r>
                        <a:rPr lang="ko-KR" altLang="en-US" dirty="0" smtClean="0"/>
                        <a:t>를 차지하게 된다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838505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커뮤니티는 한 행당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총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행으로 나눠서 보여준다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28372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베스트 상품은 한 행당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총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행으로 나눠서 보여준다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305275"/>
                  </a:ext>
                </a:extLst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3255641" y="1156537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255642" y="2474866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3255643" y="4869353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152" y="138543"/>
            <a:ext cx="2292109" cy="647520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05" y="138543"/>
            <a:ext cx="1243618" cy="6470513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2232223" y="138543"/>
            <a:ext cx="1437929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232223" y="3691824"/>
            <a:ext cx="1437929" cy="2917232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22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로그인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306360"/>
              </p:ext>
            </p:extLst>
          </p:nvPr>
        </p:nvGraphicFramePr>
        <p:xfrm>
          <a:off x="6919627" y="121296"/>
          <a:ext cx="4923255" cy="2706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09">
                  <a:extLst>
                    <a:ext uri="{9D8B030D-6E8A-4147-A177-3AD203B41FA5}">
                      <a16:colId xmlns:a16="http://schemas.microsoft.com/office/drawing/2014/main" val="3078701484"/>
                    </a:ext>
                  </a:extLst>
                </a:gridCol>
                <a:gridCol w="4031746">
                  <a:extLst>
                    <a:ext uri="{9D8B030D-6E8A-4147-A177-3AD203B41FA5}">
                      <a16:colId xmlns:a16="http://schemas.microsoft.com/office/drawing/2014/main" val="2845280952"/>
                    </a:ext>
                  </a:extLst>
                </a:gridCol>
              </a:tblGrid>
              <a:tr h="3981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08783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큰 사이즈의 로고를 클릭하면 기본 화면으로 이동한다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838505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등록된 아이디</a:t>
                      </a:r>
                      <a:r>
                        <a:rPr lang="en-US" altLang="ko-KR" smtClean="0"/>
                        <a:t>, </a:t>
                      </a:r>
                      <a:r>
                        <a:rPr lang="ko-KR" altLang="en-US" smtClean="0"/>
                        <a:t>비밀번호가 있을 경우 일반 로그인이 가능하다</a:t>
                      </a:r>
                      <a:endParaRPr lang="en-US" altLang="ko-KR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mtClean="0"/>
                        <a:t>회원가입은 이 페이지에서만 가능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28372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소셜 </a:t>
                      </a:r>
                      <a:r>
                        <a:rPr lang="ko-KR" altLang="en-US" dirty="0" err="1" smtClean="0"/>
                        <a:t>로그인은</a:t>
                      </a:r>
                      <a:r>
                        <a:rPr lang="ko-KR" altLang="en-US" dirty="0" smtClean="0"/>
                        <a:t> 네이버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smtClean="0"/>
                        <a:t>카카오톡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smtClean="0"/>
                        <a:t>구글 로그인을 지원한다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30527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64" y="121296"/>
            <a:ext cx="5911488" cy="6624735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2537184" y="1365614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539465" y="2533502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537183" y="3937677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2436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mtClean="0"/>
              <a:t>ㅡ 약관안내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8255"/>
              </p:ext>
            </p:extLst>
          </p:nvPr>
        </p:nvGraphicFramePr>
        <p:xfrm>
          <a:off x="6919627" y="121296"/>
          <a:ext cx="4923255" cy="5003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09">
                  <a:extLst>
                    <a:ext uri="{9D8B030D-6E8A-4147-A177-3AD203B41FA5}">
                      <a16:colId xmlns:a16="http://schemas.microsoft.com/office/drawing/2014/main" val="3078701484"/>
                    </a:ext>
                  </a:extLst>
                </a:gridCol>
                <a:gridCol w="4031746">
                  <a:extLst>
                    <a:ext uri="{9D8B030D-6E8A-4147-A177-3AD203B41FA5}">
                      <a16:colId xmlns:a16="http://schemas.microsoft.com/office/drawing/2014/main" val="2845280952"/>
                    </a:ext>
                  </a:extLst>
                </a:gridCol>
              </a:tblGrid>
              <a:tr h="6164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08783"/>
                  </a:ext>
                </a:extLst>
              </a:tr>
              <a:tr h="2546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모든 약관 동의를 체크하면 모든 약관이 체크된다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약관 하나라도 체크가 해제되면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모든 약관 동의도 체크가 해제된다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약관을 일일이 체크하는 경우</a:t>
                      </a:r>
                      <a:r>
                        <a:rPr lang="en-US" altLang="ko-KR" smtClean="0"/>
                        <a:t>, </a:t>
                      </a:r>
                      <a:r>
                        <a:rPr lang="ko-KR" altLang="en-US" smtClean="0"/>
                        <a:t>모든 </a:t>
                      </a:r>
                      <a:r>
                        <a:rPr lang="ko-KR" altLang="en-US" dirty="0" smtClean="0"/>
                        <a:t>약관이 체크된 상태라면 </a:t>
                      </a:r>
                      <a:r>
                        <a:rPr lang="ko-KR" altLang="en-US" baseline="0" dirty="0" smtClean="0"/>
                        <a:t>모든 약관 동의도 체크된다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838505"/>
                  </a:ext>
                </a:extLst>
              </a:tr>
              <a:tr h="18402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모든 약관을 체크하지 않은 상태에서는 동의 버튼이 비활성화 된다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약관 내용 체크가 모두 되어 있는 상태라면 동의 버튼이 활성화된다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2837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154" y="0"/>
            <a:ext cx="4877908" cy="6858000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2248724" y="4246660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779034" y="4655889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081809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495</TotalTime>
  <Words>442</Words>
  <Application>Microsoft Office PowerPoint</Application>
  <PresentationFormat>와이드스크린</PresentationFormat>
  <Paragraphs>132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맑은 고딕</vt:lpstr>
      <vt:lpstr>Gallery</vt:lpstr>
      <vt:lpstr>화면 설계</vt:lpstr>
      <vt:lpstr> 유저 모드</vt:lpstr>
      <vt:lpstr>공통 요소 </vt:lpstr>
      <vt:lpstr>공통 요소 ㅡ  메뉴 사이드바 </vt:lpstr>
      <vt:lpstr>공통 요소 ㅡ 모바일 화면</vt:lpstr>
      <vt:lpstr>기본 화면 </vt:lpstr>
      <vt:lpstr>기본 화면 ㅡ 모바일 </vt:lpstr>
      <vt:lpstr>로그인 </vt:lpstr>
      <vt:lpstr>회원가입 ㅡ 약관안내 </vt:lpstr>
      <vt:lpstr>회원가입 ㅡ정보입력</vt:lpstr>
      <vt:lpstr>마이페이지</vt:lpstr>
      <vt:lpstr>주문결제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</dc:title>
  <dc:creator>601-16</dc:creator>
  <cp:lastModifiedBy>601-16</cp:lastModifiedBy>
  <cp:revision>39</cp:revision>
  <dcterms:created xsi:type="dcterms:W3CDTF">2024-05-16T02:47:12Z</dcterms:created>
  <dcterms:modified xsi:type="dcterms:W3CDTF">2024-05-17T07:54:24Z</dcterms:modified>
</cp:coreProperties>
</file>