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</a:lstStyle>
          <a:p>
            <a:fld id="{9B10E629-60D0-4F4A-B173-FC53F309CB75}" type="datetimeFigureOut">
              <a:rPr lang="ko-KR" altLang="en-US" smtClean="0"/>
              <a:pPr/>
              <a:t>2024-07-08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</a:lstStyle>
          <a:p>
            <a:fld id="{65EC0B95-9422-4BDB-AE7B-A5D2A4C175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66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경기천년제목 Bold" panose="02020803020101020101" pitchFamily="18" charset="-127"/>
        <a:ea typeface="경기천년제목 Bold" panose="020208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경기천년제목 Bold" panose="02020803020101020101" pitchFamily="18" charset="-127"/>
        <a:ea typeface="경기천년제목 Bold" panose="020208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경기천년제목 Bold" panose="02020803020101020101" pitchFamily="18" charset="-127"/>
        <a:ea typeface="경기천년제목 Bold" panose="020208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경기천년제목 Bold" panose="02020803020101020101" pitchFamily="18" charset="-127"/>
        <a:ea typeface="경기천년제목 Bold" panose="020208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경기천년제목 Bold" panose="02020803020101020101" pitchFamily="18" charset="-127"/>
        <a:ea typeface="경기천년제목 Bold" panose="020208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ea typeface="경기천년제목 Bold" panose="02020803020101020101" pitchFamily="18" charset="-127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>
            <a:lvl1pPr>
              <a:defRPr>
                <a:ea typeface="경기천년제목 Bold" panose="02020803020101020101" pitchFamily="18" charset="-127"/>
              </a:defRPr>
            </a:lvl1pPr>
            <a:lvl2pPr>
              <a:defRPr>
                <a:ea typeface="경기천년제목 Bold" panose="02020803020101020101" pitchFamily="18" charset="-127"/>
              </a:defRPr>
            </a:lvl2pPr>
            <a:lvl3pPr>
              <a:defRPr>
                <a:ea typeface="경기천년제목 Bold" panose="02020803020101020101" pitchFamily="18" charset="-127"/>
              </a:defRPr>
            </a:lvl3pPr>
            <a:lvl4pPr>
              <a:defRPr>
                <a:ea typeface="경기천년제목 Bold" panose="02020803020101020101" pitchFamily="18" charset="-127"/>
              </a:defRPr>
            </a:lvl4pPr>
            <a:lvl5pPr>
              <a:defRPr>
                <a:ea typeface="경기천년제목 Bold" panose="020208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>
                <a:ea typeface="경기천년제목 Bold" panose="0202080302010102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6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>
                <a:ea typeface="경기천년제목 Bold" panose="0202080302010102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ea typeface="경기천년제목 Bold" panose="0202080302010102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78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경기천년제목 Bold" panose="02020803020101020101" pitchFamily="18" charset="-127"/>
              </a:defRPr>
            </a:lvl1pPr>
            <a:lvl2pPr>
              <a:defRPr>
                <a:ea typeface="경기천년제목 Bold" panose="02020803020101020101" pitchFamily="18" charset="-127"/>
              </a:defRPr>
            </a:lvl2pPr>
            <a:lvl3pPr>
              <a:defRPr>
                <a:ea typeface="경기천년제목 Bold" panose="02020803020101020101" pitchFamily="18" charset="-127"/>
              </a:defRPr>
            </a:lvl3pPr>
            <a:lvl4pPr>
              <a:defRPr>
                <a:ea typeface="경기천년제목 Bold" panose="02020803020101020101" pitchFamily="18" charset="-127"/>
              </a:defRPr>
            </a:lvl4pPr>
            <a:lvl5pPr>
              <a:defRPr>
                <a:ea typeface="경기천년제목 Bold" panose="020208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9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>
            <a:lvl1pPr>
              <a:defRPr>
                <a:ea typeface="경기천년제목 Bold" panose="02020803020101020101" pitchFamily="18" charset="-127"/>
              </a:defRPr>
            </a:lvl1pPr>
            <a:lvl2pPr>
              <a:defRPr>
                <a:ea typeface="경기천년제목 Bold" panose="02020803020101020101" pitchFamily="18" charset="-127"/>
              </a:defRPr>
            </a:lvl2pPr>
            <a:lvl3pPr>
              <a:defRPr>
                <a:ea typeface="경기천년제목 Bold" panose="02020803020101020101" pitchFamily="18" charset="-127"/>
              </a:defRPr>
            </a:lvl3pPr>
            <a:lvl4pPr>
              <a:defRPr>
                <a:ea typeface="경기천년제목 Bold" panose="02020803020101020101" pitchFamily="18" charset="-127"/>
              </a:defRPr>
            </a:lvl4pPr>
            <a:lvl5pPr>
              <a:defRPr>
                <a:ea typeface="경기천년제목 Bold" panose="020208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7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668" y="1241897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6668" y="3875533"/>
            <a:ext cx="8637072" cy="977621"/>
          </a:xfrm>
        </p:spPr>
        <p:txBody>
          <a:bodyPr tIns="91440" bIns="91440">
            <a:normAutofit/>
          </a:bodyPr>
          <a:lstStyle>
            <a:lvl1pPr marL="0" indent="0" algn="r">
              <a:buNone/>
              <a:defRPr sz="1800" b="0" cap="all" baseline="0">
                <a:solidFill>
                  <a:schemeClr val="tx1"/>
                </a:solidFill>
                <a:ea typeface="경기천년제목 Bold" panose="02020803020101020101" pitchFamily="18" charset="-127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26525" y="5623539"/>
            <a:ext cx="3500715" cy="309201"/>
          </a:xfrm>
        </p:spPr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8887" y="5622476"/>
            <a:ext cx="4973915" cy="30920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209" y="5429162"/>
            <a:ext cx="811019" cy="503578"/>
          </a:xfrm>
        </p:spPr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16668" y="381406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3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983" y="2701636"/>
            <a:ext cx="8637073" cy="1010150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dirty="0" smtClean="0"/>
              <a:t>마스터 제목 스타일 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4307" y="1063"/>
            <a:ext cx="3500715" cy="309201"/>
          </a:xfrm>
        </p:spPr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669" y="0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833" y="469666"/>
            <a:ext cx="811019" cy="503578"/>
          </a:xfrm>
        </p:spPr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16983" y="3925047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4"/>
          <p:cNvCxnSpPr/>
          <p:nvPr userDrawn="1"/>
        </p:nvCxnSpPr>
        <p:spPr>
          <a:xfrm>
            <a:off x="1716983" y="2514654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defRPr>
                <a:ea typeface="경기천년제목 Bold" panose="02020803020101020101" pitchFamily="18" charset="-127"/>
              </a:defRPr>
            </a:lvl1pPr>
            <a:lvl2pPr>
              <a:defRPr>
                <a:ea typeface="경기천년제목 Bold" panose="02020803020101020101" pitchFamily="18" charset="-127"/>
              </a:defRPr>
            </a:lvl2pPr>
            <a:lvl3pPr>
              <a:defRPr>
                <a:ea typeface="경기천년제목 Bold" panose="02020803020101020101" pitchFamily="18" charset="-127"/>
              </a:defRPr>
            </a:lvl3pPr>
            <a:lvl4pPr>
              <a:defRPr>
                <a:ea typeface="경기천년제목 Bold" panose="02020803020101020101" pitchFamily="18" charset="-127"/>
              </a:defRPr>
            </a:lvl4pPr>
            <a:lvl5pPr>
              <a:defRPr>
                <a:ea typeface="경기천년제목 Bold" panose="020208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72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ea typeface="경기천년제목 Bold" panose="020208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4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>
            <a:lvl1pPr>
              <a:defRPr>
                <a:ea typeface="경기천년제목 Bold" panose="02020803020101020101" pitchFamily="18" charset="-127"/>
              </a:defRPr>
            </a:lvl1pPr>
            <a:lvl2pPr>
              <a:defRPr>
                <a:ea typeface="경기천년제목 Bold" panose="02020803020101020101" pitchFamily="18" charset="-127"/>
              </a:defRPr>
            </a:lvl2pPr>
            <a:lvl3pPr>
              <a:defRPr>
                <a:ea typeface="경기천년제목 Bold" panose="02020803020101020101" pitchFamily="18" charset="-127"/>
              </a:defRPr>
            </a:lvl3pPr>
            <a:lvl4pPr>
              <a:defRPr>
                <a:ea typeface="경기천년제목 Bold" panose="02020803020101020101" pitchFamily="18" charset="-127"/>
              </a:defRPr>
            </a:lvl4pPr>
            <a:lvl5pPr>
              <a:defRPr>
                <a:ea typeface="경기천년제목 Bold" panose="020208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>
            <a:lvl1pPr>
              <a:defRPr>
                <a:ea typeface="경기천년제목 Bold" panose="02020803020101020101" pitchFamily="18" charset="-127"/>
              </a:defRPr>
            </a:lvl1pPr>
            <a:lvl2pPr>
              <a:defRPr>
                <a:ea typeface="경기천년제목 Bold" panose="02020803020101020101" pitchFamily="18" charset="-127"/>
              </a:defRPr>
            </a:lvl2pPr>
            <a:lvl3pPr>
              <a:defRPr>
                <a:ea typeface="경기천년제목 Bold" panose="02020803020101020101" pitchFamily="18" charset="-127"/>
              </a:defRPr>
            </a:lvl3pPr>
            <a:lvl4pPr>
              <a:defRPr>
                <a:ea typeface="경기천년제목 Bold" panose="02020803020101020101" pitchFamily="18" charset="-127"/>
              </a:defRPr>
            </a:lvl4pPr>
            <a:lvl5pPr>
              <a:defRPr>
                <a:ea typeface="경기천년제목 Bold" panose="020208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64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  <a:ea typeface="경기천년제목 Bold" panose="020208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>
            <a:lvl1pPr>
              <a:defRPr>
                <a:ea typeface="경기천년제목 Bold" panose="02020803020101020101" pitchFamily="18" charset="-127"/>
              </a:defRPr>
            </a:lvl1pPr>
            <a:lvl2pPr>
              <a:defRPr>
                <a:ea typeface="경기천년제목 Bold" panose="02020803020101020101" pitchFamily="18" charset="-127"/>
              </a:defRPr>
            </a:lvl2pPr>
            <a:lvl3pPr>
              <a:defRPr>
                <a:ea typeface="경기천년제목 Bold" panose="02020803020101020101" pitchFamily="18" charset="-127"/>
              </a:defRPr>
            </a:lvl3pPr>
            <a:lvl4pPr>
              <a:defRPr>
                <a:ea typeface="경기천년제목 Bold" panose="02020803020101020101" pitchFamily="18" charset="-127"/>
              </a:defRPr>
            </a:lvl4pPr>
            <a:lvl5pPr>
              <a:defRPr>
                <a:ea typeface="경기천년제목 Bold" panose="020208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  <a:ea typeface="경기천년제목 Bold" panose="020208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>
            <a:lvl1pPr>
              <a:defRPr>
                <a:ea typeface="경기천년제목 Bold" panose="02020803020101020101" pitchFamily="18" charset="-127"/>
              </a:defRPr>
            </a:lvl1pPr>
            <a:lvl2pPr>
              <a:defRPr>
                <a:ea typeface="경기천년제목 Bold" panose="02020803020101020101" pitchFamily="18" charset="-127"/>
              </a:defRPr>
            </a:lvl2pPr>
            <a:lvl3pPr>
              <a:defRPr>
                <a:ea typeface="경기천년제목 Bold" panose="02020803020101020101" pitchFamily="18" charset="-127"/>
              </a:defRPr>
            </a:lvl3pPr>
            <a:lvl4pPr>
              <a:defRPr>
                <a:ea typeface="경기천년제목 Bold" panose="02020803020101020101" pitchFamily="18" charset="-127"/>
              </a:defRPr>
            </a:lvl4pPr>
            <a:lvl5pPr>
              <a:defRPr>
                <a:ea typeface="경기천년제목 Bold" panose="020208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1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4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3" y="1088797"/>
            <a:ext cx="593706" cy="4901456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118186" y="310996"/>
            <a:ext cx="811019" cy="503578"/>
          </a:xfrm>
        </p:spPr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84589" y="0"/>
            <a:ext cx="8244" cy="629181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flipH="1">
            <a:off x="11864737" y="4521466"/>
            <a:ext cx="268934" cy="2194370"/>
          </a:xfrm>
        </p:spPr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64737" y="0"/>
            <a:ext cx="268934" cy="452146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10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95000"/>
                </a:schemeClr>
              </a:gs>
              <a:gs pos="100000">
                <a:schemeClr val="bg2">
                  <a:alpha val="9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경기천년제목 Light" panose="02020403020101020101" pitchFamily="18" charset="-127"/>
                <a:ea typeface="경기천년제목 Bold" panose="02020803020101020101" pitchFamily="18" charset="-127"/>
              </a:defRPr>
            </a:lvl1pPr>
          </a:lstStyle>
          <a:p>
            <a:fld id="{688D8DD4-2C7F-4173-85D0-3E807826096E}" type="datetimeFigureOut">
              <a:rPr lang="ko-KR" altLang="en-US" smtClean="0"/>
              <a:pPr/>
              <a:t>2024-07-08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경기천년제목 Light" panose="02020403020101020101" pitchFamily="18" charset="-127"/>
                <a:ea typeface="경기천년제목 Bold" panose="020208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  <a:latin typeface="경기천년제목 Light" panose="02020403020101020101" pitchFamily="18" charset="-127"/>
                <a:ea typeface="경기천년제목 Bold" panose="02020803020101020101" pitchFamily="18" charset="-127"/>
              </a:defRPr>
            </a:lvl1pPr>
          </a:lstStyle>
          <a:p>
            <a:fld id="{02DEE61B-23F8-4E05-A9E9-B1F8140F54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77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8" r:id="rId2"/>
    <p:sldLayoutId id="2147483757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6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경기천년제목 Light" panose="02020403020101020101" pitchFamily="18" charset="-127"/>
          <a:ea typeface="경기천년제목 Bold" panose="020208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경기천년제목 Light" panose="02020403020101020101" pitchFamily="18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경기천년제목 Light" panose="02020403020101020101" pitchFamily="18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경기천년제목 Light" panose="02020403020101020101" pitchFamily="18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경기천년제목 Light" panose="02020403020101020101" pitchFamily="18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경기천년제목 Light" panose="02020403020101020101" pitchFamily="18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화면 설계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4292526" y="4039635"/>
            <a:ext cx="3485986" cy="9779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안준섭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서지연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정혁준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신선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697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19674"/>
              </p:ext>
            </p:extLst>
          </p:nvPr>
        </p:nvGraphicFramePr>
        <p:xfrm>
          <a:off x="6919627" y="121296"/>
          <a:ext cx="4923255" cy="612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항목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설명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480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1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마이 페이지에 들어오면 마이 페이지 전용 사이드 바를 확인할 수 있다</a:t>
                      </a:r>
                      <a:endParaRPr lang="en-US" altLang="ko-KR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해당 상태에서 메뉴 사이드 바를 열면 메뉴 사이드 바가 출력된다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2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마이 페이지 전용 사이드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바를 클릭 시 나타나는 본문 내용</a:t>
                      </a:r>
                      <a:endParaRPr lang="en-US" altLang="ko-KR" baseline="0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기본적으로 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‘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나의 쇼핑 관리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’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출력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0" y="121296"/>
            <a:ext cx="5711664" cy="6400802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027829" y="1686044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1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13925" y="1686045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2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96" y="1804188"/>
            <a:ext cx="3105319" cy="34799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47289" y="41945"/>
            <a:ext cx="5863904" cy="6774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81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주문결제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25444"/>
              </p:ext>
            </p:extLst>
          </p:nvPr>
        </p:nvGraphicFramePr>
        <p:xfrm>
          <a:off x="6919627" y="121296"/>
          <a:ext cx="4923255" cy="5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항목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설명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1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주소 찾기 버튼을 클릭하면 주소 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API 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화면이 출력되며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이를 통해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주소를 입력할 수 있다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.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2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주문 상품 정보를 확인할 수 있다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. 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상품명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금액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수량이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있다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.  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수량은 버튼을 통해 개수를 조절할 수 있다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취소하기 버튼을 누르면 해당 상품이 목록에서 사라진다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.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3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쿠폰은 구매액 할인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유무를 결정한다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. 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구매자가 보유한 쿠폰이 해당 목록에 뜨게 된다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.</a:t>
                      </a:r>
                      <a:endParaRPr lang="ko-KR" altLang="en-US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4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기존에 가지고 있는 포인트를 사용할지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아닐지를 결정한다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. 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전액 사용 버튼을 통해 포인트만으로 상품을 구매할 수 있다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.</a:t>
                      </a:r>
                      <a:endParaRPr lang="ko-KR" altLang="en-US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53192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5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포인트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쿠폰 적용 유무에 따라 결제 금액이 달라진다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.  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최종 결제 금액이 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0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원이라면 결제하기 버튼을 눌렀을 때 바로 결제된다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.</a:t>
                      </a:r>
                      <a:endParaRPr lang="ko-KR" altLang="en-US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55208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91" y="121296"/>
            <a:ext cx="4534721" cy="589792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986324" y="1491607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1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986324" y="2226601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2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986324" y="3167774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986324" y="3748013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4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318152" y="1990312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5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59684" y="41945"/>
            <a:ext cx="5142452" cy="6774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667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판매자 모드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0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기본화면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72123"/>
              </p:ext>
            </p:extLst>
          </p:nvPr>
        </p:nvGraphicFramePr>
        <p:xfrm>
          <a:off x="6744400" y="2254407"/>
          <a:ext cx="4923255" cy="248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항목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설명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1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판매자의 경우에는 검색 대신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, </a:t>
                      </a:r>
                      <a:r>
                        <a:rPr lang="ko-KR" altLang="en-US" baseline="0" dirty="0" err="1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판매자명과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브랜드명을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상단에 노출시킨다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2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판매자 통계에서는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총 매출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및 상품과 관련된 통계 수치를 확인할 수 있다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.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3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최근 일주일 매출액 그래프 및 통계를 노출시켜 현황을 파악할 수 있다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.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5318152" y="1990312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5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75" y="250466"/>
            <a:ext cx="5417284" cy="6070903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986324" y="384260"/>
            <a:ext cx="236289" cy="236289"/>
          </a:xfrm>
          <a:prstGeom prst="ellipse">
            <a:avLst/>
          </a:prstGeom>
          <a:solidFill>
            <a:srgbClr val="C90D0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1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750035" y="1657872"/>
            <a:ext cx="236289" cy="236289"/>
          </a:xfrm>
          <a:prstGeom prst="ellipse">
            <a:avLst/>
          </a:prstGeom>
          <a:solidFill>
            <a:srgbClr val="C90D0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2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750034" y="2813339"/>
            <a:ext cx="236289" cy="236289"/>
          </a:xfrm>
          <a:prstGeom prst="ellipse">
            <a:avLst/>
          </a:prstGeom>
          <a:solidFill>
            <a:srgbClr val="C90D0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3733" y="134224"/>
            <a:ext cx="5679346" cy="636724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29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관리자 모드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3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기본화면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503"/>
              </p:ext>
            </p:extLst>
          </p:nvPr>
        </p:nvGraphicFramePr>
        <p:xfrm>
          <a:off x="6919626" y="2494025"/>
          <a:ext cx="4923255" cy="200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항목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설명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1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관리자 화면에서는 기본적으로 관리자 전용 폼을 제공한다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.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2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‘SSJA 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현황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’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을 기준으로 보여지는 화면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. 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다른 요소를 클릭 시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해당 요소에 맞는 화면을 노출한다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.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36" y="179160"/>
            <a:ext cx="5544543" cy="6213516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3860360" y="1700192"/>
            <a:ext cx="236289" cy="2362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2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669409" y="1936480"/>
            <a:ext cx="316915" cy="2232847"/>
            <a:chOff x="1669409" y="1936481"/>
            <a:chExt cx="316915" cy="1929676"/>
          </a:xfrm>
          <a:solidFill>
            <a:schemeClr val="tx1">
              <a:lumMod val="50000"/>
              <a:lumOff val="50000"/>
            </a:schemeClr>
          </a:solidFill>
        </p:grpSpPr>
        <p:cxnSp>
          <p:nvCxnSpPr>
            <p:cNvPr id="13" name="직선 연결선 12"/>
            <p:cNvCxnSpPr/>
            <p:nvPr/>
          </p:nvCxnSpPr>
          <p:spPr>
            <a:xfrm>
              <a:off x="1669409" y="3866157"/>
              <a:ext cx="316915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/>
            <p:cNvGrpSpPr/>
            <p:nvPr/>
          </p:nvGrpSpPr>
          <p:grpSpPr>
            <a:xfrm>
              <a:off x="1669409" y="1936481"/>
              <a:ext cx="316915" cy="1929676"/>
              <a:chOff x="1669409" y="2226601"/>
              <a:chExt cx="316915" cy="1639556"/>
            </a:xfrm>
            <a:grpFill/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1669409" y="2226601"/>
                <a:ext cx="316915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669409" y="2226601"/>
                <a:ext cx="0" cy="1639556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타원 13"/>
          <p:cNvSpPr/>
          <p:nvPr/>
        </p:nvSpPr>
        <p:spPr>
          <a:xfrm>
            <a:off x="1539551" y="2918738"/>
            <a:ext cx="248001" cy="2362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1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7891" y="100668"/>
            <a:ext cx="5622633" cy="63588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38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/>
            </a:r>
            <a:br>
              <a:rPr lang="en-US" altLang="ko-KR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</a:br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유저 모드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54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6519" y="186612"/>
            <a:ext cx="5865911" cy="616753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공통 요소</a:t>
            </a:r>
            <a:r>
              <a:rPr lang="en-US" altLang="ko-KR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 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62744"/>
              </p:ext>
            </p:extLst>
          </p:nvPr>
        </p:nvGraphicFramePr>
        <p:xfrm>
          <a:off x="7022856" y="1088797"/>
          <a:ext cx="4988135" cy="4407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05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246530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520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70000"/>
                        </a:lnSpc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항목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70000"/>
                        </a:lnSpc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설명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888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1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메뉴</a:t>
                      </a:r>
                      <a:r>
                        <a:rPr lang="en-US" altLang="ko-KR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로고</a:t>
                      </a:r>
                      <a:r>
                        <a:rPr lang="en-US" altLang="ko-KR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검색</a:t>
                      </a:r>
                      <a:r>
                        <a:rPr lang="en-US" altLang="ko-KR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장바구니 아이콘</a:t>
                      </a:r>
                      <a:r>
                        <a:rPr lang="en-US" altLang="ko-KR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마이 페이지 아이콘이 있다</a:t>
                      </a:r>
                      <a:r>
                        <a:rPr lang="en-US" altLang="ko-KR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장바구니</a:t>
                      </a:r>
                      <a:r>
                        <a:rPr lang="en-US" altLang="ko-KR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마이 페이지는 비회원이 클릭 시 로그인 페이지로 이동한다</a:t>
                      </a:r>
                      <a:endParaRPr lang="en-US" altLang="ko-KR" sz="1600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1814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2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상품 카테고리들로 구성된다</a:t>
                      </a:r>
                      <a:endParaRPr lang="en-US" altLang="ko-KR" sz="1600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카테고리 항목에 마우스를 올리면 하위 카테고리가 노출된다</a:t>
                      </a:r>
                      <a:endParaRPr lang="en-US" altLang="ko-KR" sz="1600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560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3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본문</a:t>
                      </a:r>
                      <a:r>
                        <a:rPr lang="ko-KR" altLang="en-US" sz="1600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내용을 수록하는 공간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  <a:tr h="4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4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웹</a:t>
                      </a:r>
                      <a:r>
                        <a:rPr lang="ko-KR" altLang="en-US" sz="1600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사이트</a:t>
                      </a:r>
                      <a:r>
                        <a:rPr lang="ko-KR" altLang="en-US" sz="1600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정보 및 관련 링크</a:t>
                      </a:r>
                      <a:r>
                        <a:rPr lang="en-US" altLang="ko-KR" sz="1600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제공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2971777756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39" y="310299"/>
            <a:ext cx="5740203" cy="332204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96093" y="774229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2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04160" y="1268500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06159" y="424480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1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4160" y="2554398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4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91078" y="3893733"/>
            <a:ext cx="541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*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로그인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회원 가입을 제외한 모든 화면에서 활용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86"/>
          <a:stretch/>
        </p:blipFill>
        <p:spPr>
          <a:xfrm>
            <a:off x="8001648" y="3569071"/>
            <a:ext cx="3727911" cy="7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3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73020" y="102649"/>
            <a:ext cx="5561045" cy="666204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90883" y="1113964"/>
            <a:ext cx="593706" cy="490145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공통 요소</a:t>
            </a:r>
            <a:r>
              <a:rPr lang="en-US" altLang="ko-KR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/>
            </a:r>
            <a:b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</a:b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90525"/>
              </p:ext>
            </p:extLst>
          </p:nvPr>
        </p:nvGraphicFramePr>
        <p:xfrm>
          <a:off x="7022496" y="1550360"/>
          <a:ext cx="4988135" cy="312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091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227044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405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항목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설명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2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1</a:t>
                      </a:r>
                      <a:endParaRPr lang="ko-KR" altLang="en-US" sz="17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7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메뉴 버튼을 클릭하면 본문 영역의 빈 칸에 사이드 바가 출력된다</a:t>
                      </a:r>
                      <a:endParaRPr lang="en-US" altLang="ko-KR" sz="1700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사이드 바는 왼쪽 본문 영역을 차지하며</a:t>
                      </a:r>
                      <a:r>
                        <a:rPr lang="en-US" altLang="ko-KR" sz="17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본문 영역과 높이가 같다</a:t>
                      </a:r>
                      <a:endParaRPr lang="en-US" altLang="ko-KR" sz="1700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700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1208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2</a:t>
                      </a:r>
                      <a:endParaRPr lang="ko-KR" altLang="en-US" sz="17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사이드 바에 있는 항목들을 클릭하면 해당 페이지로 이동</a:t>
                      </a:r>
                      <a:endParaRPr lang="en-US" altLang="ko-KR" sz="1700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상품 카테고리를 클릭 시 하위 카테고리 노출</a:t>
                      </a:r>
                      <a:endParaRPr lang="en-US" altLang="ko-KR" sz="1700" baseline="0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하위 카테고리를 클릭 시 세부 카테고리 노출</a:t>
                      </a:r>
                      <a:endParaRPr lang="en-US" altLang="ko-KR" sz="1700" baseline="0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세부 카테고리를 클릭 시 해당 페이지로 이동</a:t>
                      </a:r>
                      <a:endParaRPr lang="en-US" altLang="ko-KR" sz="1700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964164" y="1371850"/>
            <a:ext cx="248301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2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64164" y="266793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1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03" y="149296"/>
            <a:ext cx="5206342" cy="6515913"/>
          </a:xfrm>
          <a:prstGeom prst="rect">
            <a:avLst/>
          </a:prstGeom>
        </p:spPr>
      </p:pic>
      <p:sp>
        <p:nvSpPr>
          <p:cNvPr id="10" name="제목 4"/>
          <p:cNvSpPr txBox="1">
            <a:spLocks/>
          </p:cNvSpPr>
          <p:nvPr/>
        </p:nvSpPr>
        <p:spPr>
          <a:xfrm>
            <a:off x="84420" y="3195831"/>
            <a:ext cx="593706" cy="490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9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공통 요소 </a:t>
            </a:r>
            <a:r>
              <a:rPr lang="en-US" altLang="ko-KR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24356"/>
              </p:ext>
            </p:extLst>
          </p:nvPr>
        </p:nvGraphicFramePr>
        <p:xfrm>
          <a:off x="6768943" y="1867077"/>
          <a:ext cx="5241754" cy="301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68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56148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747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항목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설명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922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1</a:t>
                      </a:r>
                      <a:endParaRPr lang="ko-KR" altLang="en-US" sz="17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84715" marR="84715" marT="42357" marB="42357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7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검색 창은 하나의 아이콘으로 변경된다</a:t>
                      </a:r>
                      <a:endParaRPr lang="en-US" altLang="ko-KR" sz="1700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해당 아이콘 클릭 시 검색 창이 출력되어 검색을 진행할 수 있다</a:t>
                      </a:r>
                      <a:endParaRPr lang="en-US" altLang="ko-KR" sz="1700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84715" marR="84715" marT="42357" marB="42357"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922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2</a:t>
                      </a:r>
                      <a:endParaRPr lang="ko-KR" altLang="en-US" sz="17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84715" marR="84715" marT="42357" marB="423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본문 영역</a:t>
                      </a:r>
                      <a:r>
                        <a:rPr lang="ko-KR" altLang="en-US" sz="1700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빈 공간을 차지하던 </a:t>
                      </a:r>
                      <a:r>
                        <a:rPr lang="ko-KR" altLang="en-US" sz="1700" baseline="0" dirty="0" err="1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사이드바는</a:t>
                      </a:r>
                      <a:r>
                        <a:rPr lang="ko-KR" altLang="en-US" sz="1700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본문 전체를 기준으로 왼쪽 공간을 차지하게 된다</a:t>
                      </a:r>
                      <a:endParaRPr lang="en-US" altLang="ko-KR" sz="1700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84715" marR="84715" marT="42357" marB="42357"/>
                </a:tc>
                <a:extLst>
                  <a:ext uri="{0D108BD9-81ED-4DB2-BD59-A6C34878D82A}">
                    <a16:rowId xmlns:a16="http://schemas.microsoft.com/office/drawing/2014/main" val="291767736"/>
                  </a:ext>
                </a:extLst>
              </a:tr>
              <a:tr h="798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3</a:t>
                      </a:r>
                      <a:endParaRPr lang="ko-KR" altLang="en-US" sz="17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84715" marR="84715" marT="42357" marB="423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하단의 정보는 단락 별로 출력된다</a:t>
                      </a:r>
                      <a:r>
                        <a:rPr lang="en-US" altLang="ko-KR" sz="17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700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84715" marR="84715" marT="42357" marB="42357"/>
                </a:tc>
                <a:extLst>
                  <a:ext uri="{0D108BD9-81ED-4DB2-BD59-A6C34878D82A}">
                    <a16:rowId xmlns:a16="http://schemas.microsoft.com/office/drawing/2014/main" val="218378356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33" y="0"/>
            <a:ext cx="1314633" cy="6858001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573629" y="377170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2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78961" y="190554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1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573629" y="4180452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36" y="1"/>
            <a:ext cx="1314633" cy="6858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33" y="1"/>
            <a:ext cx="1314633" cy="6858000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2532636" y="480904"/>
            <a:ext cx="326470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4400" y="0"/>
            <a:ext cx="5517483" cy="685800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88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기본 화면</a:t>
            </a:r>
            <a:r>
              <a:rPr lang="en-US" altLang="ko-KR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/>
            </a:r>
            <a:br>
              <a:rPr lang="en-US" altLang="ko-KR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</a:b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</a:t>
            </a:r>
            <a:r>
              <a:rPr lang="en-US" altLang="ko-KR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80" y="157634"/>
            <a:ext cx="4930404" cy="6170567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42415"/>
              </p:ext>
            </p:extLst>
          </p:nvPr>
        </p:nvGraphicFramePr>
        <p:xfrm>
          <a:off x="6518520" y="1308846"/>
          <a:ext cx="5217953" cy="3468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12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236441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54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항목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설명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1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배너</a:t>
                      </a:r>
                      <a:endParaRPr lang="en-US" altLang="ko-KR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현재 진행 중인 이벤트 목록 출력</a:t>
                      </a:r>
                      <a:endParaRPr lang="en-US" altLang="ko-KR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시간이 지나면 자동으로 다음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페이지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이동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2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조회수가 높은 순서대로 커뮤니티 글 확인 가능</a:t>
                      </a:r>
                      <a:endParaRPr lang="en-US" altLang="ko-KR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개의 목록이 한 행에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노출된다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3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상품 카테고리 아이콘 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4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구매 횟수가 가장 높은 상품들을 순서대로 확인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가능</a:t>
                      </a:r>
                      <a:endParaRPr lang="en-US" altLang="ko-KR" baseline="0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개의 목록이 한 행에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노출된다</a:t>
                      </a:r>
                      <a:endParaRPr lang="ko-KR" altLang="en-US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77756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588116" y="1213352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1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588116" y="2509121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2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588116" y="3372347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588117" y="4169206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4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6520" y="83976"/>
            <a:ext cx="5172354" cy="635414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54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기본 화면 </a:t>
            </a:r>
            <a:r>
              <a:rPr lang="en-US" altLang="ko-KR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61466"/>
              </p:ext>
            </p:extLst>
          </p:nvPr>
        </p:nvGraphicFramePr>
        <p:xfrm>
          <a:off x="6656715" y="2088681"/>
          <a:ext cx="5262844" cy="248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02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309842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항목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설명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1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일정 공간을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차지하던 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배너가 화면 너비의 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100%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를 차지하게 된다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2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커뮤니티는 한 행당 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개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총 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행으로 나눠서 보여준다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3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베스트 상품은 한 행당 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개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총 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행으로 나눠서 보여준다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3255641" y="1156537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1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255642" y="2474866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2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255643" y="4869353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52" y="138543"/>
            <a:ext cx="2292109" cy="647520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05" y="138543"/>
            <a:ext cx="1243618" cy="6470513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232223" y="138543"/>
            <a:ext cx="1437929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232223" y="3691824"/>
            <a:ext cx="1437929" cy="2917232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65452" y="52405"/>
            <a:ext cx="5218107" cy="66656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2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24481"/>
              </p:ext>
            </p:extLst>
          </p:nvPr>
        </p:nvGraphicFramePr>
        <p:xfrm>
          <a:off x="7050256" y="2039754"/>
          <a:ext cx="4923255" cy="2706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항목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설명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1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큰 사이즈의 로고를 클릭하면 기본 화면으로 이동한다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2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등록된 아이디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비밀번호가 있을 경우 일반 </a:t>
                      </a:r>
                      <a:r>
                        <a:rPr lang="ko-KR" altLang="en-US" dirty="0" err="1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로그인이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가능하다</a:t>
                      </a:r>
                      <a:endParaRPr lang="en-US" altLang="ko-KR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회원가입은 이 페이지에서만 가능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3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소셜 </a:t>
                      </a:r>
                      <a:r>
                        <a:rPr lang="ko-KR" altLang="en-US" dirty="0" err="1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로그인은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네이버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, </a:t>
                      </a:r>
                      <a:r>
                        <a:rPr lang="ko-KR" altLang="en-US" dirty="0" err="1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카카오톡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구글 </a:t>
                      </a:r>
                      <a:r>
                        <a:rPr lang="ko-KR" altLang="en-US" dirty="0" err="1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로그인을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지원한다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4" y="121296"/>
            <a:ext cx="5911488" cy="6624735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537184" y="1365614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1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539465" y="2533502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2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537183" y="3937677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8797" y="80398"/>
            <a:ext cx="5964556" cy="669362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43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02102"/>
              </p:ext>
            </p:extLst>
          </p:nvPr>
        </p:nvGraphicFramePr>
        <p:xfrm>
          <a:off x="6919627" y="927345"/>
          <a:ext cx="4923255" cy="5003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6164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항목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설명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254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1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모든 약관 동의를 체크하면 모든 약관이 체크된다</a:t>
                      </a:r>
                      <a:endParaRPr lang="en-US" altLang="ko-KR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약관 하나라도 체크가 해제되면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모든 약관 동의도 체크가 해제된다</a:t>
                      </a:r>
                      <a:endParaRPr lang="en-US" altLang="ko-KR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약관을 일일이 체크하는 경우</a:t>
                      </a:r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모든 약관이 체크된 상태라면 </a:t>
                      </a:r>
                      <a:r>
                        <a:rPr lang="ko-KR" altLang="en-US" baseline="0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모든 약관 동의도 체크된다</a:t>
                      </a:r>
                      <a:endParaRPr lang="en-US" altLang="ko-KR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1840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2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모든 약관을 체크하지 않은 상태에서는 동의 버튼이 비활성화 된다</a:t>
                      </a:r>
                      <a:endParaRPr lang="en-US" altLang="ko-KR" dirty="0" smtClean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경기천년제목 Light" panose="02020403020101020101" pitchFamily="18" charset="-127"/>
                          <a:ea typeface="경기천년제목 Bold" panose="02020803020101020101" pitchFamily="18" charset="-127"/>
                        </a:rPr>
                        <a:t>약관 내용 체크가 모두 되어 있는 상태라면 동의 버튼이 활성화된다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39" y="80398"/>
            <a:ext cx="4763538" cy="6697204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248724" y="4246660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1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79034" y="4655889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Bold" panose="02020803020101020101" pitchFamily="18" charset="-127"/>
              </a:rPr>
              <a:t>2</a:t>
            </a:r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5401" y="41945"/>
            <a:ext cx="5536735" cy="6774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8180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745</TotalTime>
  <Words>615</Words>
  <Application>Microsoft Office PowerPoint</Application>
  <PresentationFormat>와이드스크린</PresentationFormat>
  <Paragraphs>161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경기천년제목 Bold</vt:lpstr>
      <vt:lpstr>경기천년제목 Light</vt:lpstr>
      <vt:lpstr>Arial</vt:lpstr>
      <vt:lpstr>Gallery</vt:lpstr>
      <vt:lpstr>화면 설계</vt:lpstr>
      <vt:lpstr> 유저 모드</vt:lpstr>
      <vt:lpstr>공통 요소1 </vt:lpstr>
      <vt:lpstr>공통 요소2 </vt:lpstr>
      <vt:lpstr>공통 요소 3</vt:lpstr>
      <vt:lpstr>기본 화면 1 </vt:lpstr>
      <vt:lpstr>기본 화면 2</vt:lpstr>
      <vt:lpstr>로그인 </vt:lpstr>
      <vt:lpstr>회원가입 </vt:lpstr>
      <vt:lpstr>마이페이지</vt:lpstr>
      <vt:lpstr>주문결제</vt:lpstr>
      <vt:lpstr> 판매자 모드</vt:lpstr>
      <vt:lpstr>기본화면</vt:lpstr>
      <vt:lpstr> 관리자 모드</vt:lpstr>
      <vt:lpstr>기본화면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</dc:title>
  <dc:creator>601-16</dc:creator>
  <cp:lastModifiedBy>601-16</cp:lastModifiedBy>
  <cp:revision>47</cp:revision>
  <dcterms:created xsi:type="dcterms:W3CDTF">2024-05-16T02:47:12Z</dcterms:created>
  <dcterms:modified xsi:type="dcterms:W3CDTF">2024-07-08T01:08:58Z</dcterms:modified>
</cp:coreProperties>
</file>