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9" r:id="rId4"/>
    <p:sldId id="270" r:id="rId5"/>
    <p:sldId id="274" r:id="rId6"/>
    <p:sldId id="277" r:id="rId7"/>
    <p:sldId id="27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1FF"/>
    <a:srgbClr val="3C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159" autoAdjust="0"/>
  </p:normalViewPr>
  <p:slideViewPr>
    <p:cSldViewPr snapToGrid="0">
      <p:cViewPr>
        <p:scale>
          <a:sx n="75" d="100"/>
          <a:sy n="75" d="100"/>
        </p:scale>
        <p:origin x="138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DCBFE-54D6-4780-882C-207EDB8EE652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B37C9-95CC-409F-BC9C-7D104543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11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(</a:t>
            </a:r>
            <a:r>
              <a:rPr lang="ko-KR" altLang="en-US" b="1" dirty="0"/>
              <a:t>시작 인사 및 프로젝트 소개</a:t>
            </a:r>
            <a:r>
              <a:rPr lang="en-US" altLang="ko-KR" b="1" dirty="0"/>
              <a:t>)</a:t>
            </a:r>
          </a:p>
          <a:p>
            <a:endParaRPr lang="ko-KR" altLang="en-US" dirty="0"/>
          </a:p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ko-KR" altLang="en-US" b="0" dirty="0"/>
              <a:t>저희는 </a:t>
            </a:r>
            <a:r>
              <a:rPr lang="en-US" altLang="ko-KR" b="0" dirty="0"/>
              <a:t>‘</a:t>
            </a:r>
            <a:r>
              <a:rPr lang="ko-KR" altLang="en-US" b="0" dirty="0"/>
              <a:t>가상 쇼핑 도우미 </a:t>
            </a:r>
            <a:r>
              <a:rPr lang="en-US" altLang="ko-KR" b="0" dirty="0"/>
              <a:t>AI Agent’ </a:t>
            </a:r>
            <a:r>
              <a:rPr lang="ko-KR" altLang="en-US" b="0" dirty="0"/>
              <a:t>프로젝트를 발표할 </a:t>
            </a:r>
            <a:r>
              <a:rPr lang="en-US" altLang="ko-KR" b="0" dirty="0"/>
              <a:t>10</a:t>
            </a:r>
            <a:r>
              <a:rPr lang="ko-KR" altLang="en-US" b="0" dirty="0"/>
              <a:t>조 </a:t>
            </a:r>
            <a:r>
              <a:rPr lang="en-US" altLang="ko-KR" b="0" dirty="0"/>
              <a:t>Buy Buddy</a:t>
            </a:r>
            <a:r>
              <a:rPr lang="ko-KR" altLang="en-US" b="0" dirty="0"/>
              <a:t>팀입니다</a:t>
            </a:r>
            <a:r>
              <a:rPr lang="en-US" altLang="ko-KR" b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B37C9-95CC-409F-BC9C-7D10454301B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1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(</a:t>
            </a:r>
            <a:r>
              <a:rPr lang="ko-KR" altLang="en-US" b="1" dirty="0"/>
              <a:t>프로젝트 개요 소개</a:t>
            </a:r>
            <a:r>
              <a:rPr lang="en-US" altLang="ko-KR" b="1" dirty="0"/>
              <a:t>)</a:t>
            </a:r>
          </a:p>
          <a:p>
            <a:r>
              <a:rPr lang="ko-KR" altLang="en-US" b="0" dirty="0" err="1"/>
              <a:t>팀명은</a:t>
            </a:r>
            <a:r>
              <a:rPr lang="ko-KR" altLang="en-US" b="0" dirty="0"/>
              <a:t> 쇼핑 </a:t>
            </a:r>
            <a:r>
              <a:rPr lang="en-US" altLang="ko-KR" b="0" dirty="0"/>
              <a:t>AI Agent</a:t>
            </a:r>
            <a:r>
              <a:rPr lang="ko-KR" altLang="en-US" b="0" dirty="0"/>
              <a:t>를 </a:t>
            </a:r>
            <a:r>
              <a:rPr lang="ko-KR" altLang="en-US" b="0" dirty="0" err="1"/>
              <a:t>구상하다보니</a:t>
            </a:r>
            <a:r>
              <a:rPr lang="ko-KR" altLang="en-US" b="0" dirty="0"/>
              <a:t> </a:t>
            </a:r>
            <a:r>
              <a:rPr lang="en-US" altLang="ko-KR" b="0" dirty="0" err="1"/>
              <a:t>BuyBuddy</a:t>
            </a:r>
            <a:r>
              <a:rPr lang="ko-KR" altLang="en-US" b="0" dirty="0"/>
              <a:t>로 </a:t>
            </a:r>
            <a:r>
              <a:rPr lang="ko-KR" altLang="en-US" b="0" dirty="0" err="1"/>
              <a:t>정했구요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팀원은 </a:t>
            </a:r>
            <a:r>
              <a:rPr lang="ko-KR" altLang="en-US" b="0" dirty="0" err="1"/>
              <a:t>빅데이터융합학과</a:t>
            </a:r>
            <a:r>
              <a:rPr lang="ko-KR" altLang="en-US" b="0" dirty="0"/>
              <a:t> </a:t>
            </a:r>
            <a:r>
              <a:rPr lang="ko-KR" altLang="en-US" b="0" dirty="0" err="1"/>
              <a:t>정정윤님</a:t>
            </a:r>
            <a:r>
              <a:rPr lang="en-US" altLang="ko-KR" b="0" dirty="0"/>
              <a:t>, </a:t>
            </a:r>
            <a:r>
              <a:rPr lang="ko-KR" altLang="en-US" b="0" dirty="0"/>
              <a:t>이현주님</a:t>
            </a:r>
            <a:r>
              <a:rPr lang="en-US" altLang="ko-KR" b="0" dirty="0"/>
              <a:t>, </a:t>
            </a:r>
            <a:r>
              <a:rPr lang="ko-KR" altLang="en-US" b="0" dirty="0"/>
              <a:t>저</a:t>
            </a:r>
            <a:r>
              <a:rPr lang="en-US" altLang="ko-KR" b="0" dirty="0"/>
              <a:t>(</a:t>
            </a:r>
            <a:r>
              <a:rPr lang="ko-KR" altLang="en-US" b="0" dirty="0"/>
              <a:t>김석환</a:t>
            </a:r>
            <a:r>
              <a:rPr lang="en-US" altLang="ko-KR" b="0" dirty="0"/>
              <a:t>)</a:t>
            </a:r>
            <a:r>
              <a:rPr lang="ko-KR" altLang="en-US" b="0" dirty="0"/>
              <a:t> 이렇게 </a:t>
            </a:r>
            <a:r>
              <a:rPr lang="en-US" altLang="ko-KR" b="0" dirty="0"/>
              <a:t>3</a:t>
            </a:r>
            <a:r>
              <a:rPr lang="ko-KR" altLang="en-US" b="0" dirty="0"/>
              <a:t>명입니다</a:t>
            </a:r>
            <a:r>
              <a:rPr lang="en-US" altLang="ko-KR" b="0" dirty="0"/>
              <a:t>.</a:t>
            </a:r>
          </a:p>
          <a:p>
            <a:endParaRPr lang="ko-KR" altLang="en-US" dirty="0"/>
          </a:p>
          <a:p>
            <a:r>
              <a:rPr lang="ko-KR" altLang="en-US" b="0" dirty="0"/>
              <a:t>본 프로젝트에서 최근 온라인 쇼핑 환경에서 고객들이 겪는 다양한 문제점을 </a:t>
            </a:r>
            <a:r>
              <a:rPr lang="en-US" altLang="ko-KR" b="0" dirty="0"/>
              <a:t>AI </a:t>
            </a:r>
            <a:r>
              <a:rPr lang="ko-KR" altLang="en-US" b="0" dirty="0"/>
              <a:t>기술을 활용하여 해결하고자 하였으며</a:t>
            </a:r>
            <a:r>
              <a:rPr lang="en-US" altLang="ko-KR" b="0" dirty="0"/>
              <a:t>,</a:t>
            </a:r>
            <a:br>
              <a:rPr lang="en-US" altLang="ko-KR" b="0" dirty="0"/>
            </a:br>
            <a:r>
              <a:rPr lang="ko-KR" altLang="en-US" b="0" dirty="0"/>
              <a:t>이를 위해 </a:t>
            </a:r>
            <a:r>
              <a:rPr lang="en-US" altLang="ko-KR" b="0" dirty="0"/>
              <a:t>LLM, RAG, Function Calling </a:t>
            </a:r>
            <a:r>
              <a:rPr lang="ko-KR" altLang="en-US" b="0" dirty="0"/>
              <a:t>등 최신 자연어처리 기술들을 적용하여 </a:t>
            </a:r>
            <a:r>
              <a:rPr lang="en-US" altLang="ko-KR" b="0" dirty="0"/>
              <a:t>AI </a:t>
            </a:r>
            <a:r>
              <a:rPr lang="ko-KR" altLang="en-US" b="0" dirty="0"/>
              <a:t>기반의 상담형 쇼핑 에이전트를 구현하는 것을 목표로 삼았습니다</a:t>
            </a:r>
            <a:r>
              <a:rPr lang="en-US" altLang="ko-KR" b="0" dirty="0"/>
              <a:t>.</a:t>
            </a:r>
            <a:endParaRPr lang="ko-KR" altLang="en-US" b="1" dirty="0"/>
          </a:p>
          <a:p>
            <a:r>
              <a:rPr lang="ko-KR" altLang="en-US" dirty="0"/>
              <a:t>이를 구현하기 위해</a:t>
            </a:r>
            <a:r>
              <a:rPr lang="en-US" altLang="ko-KR" dirty="0"/>
              <a:t>, </a:t>
            </a:r>
            <a:r>
              <a:rPr lang="ko-KR" altLang="en-US" dirty="0"/>
              <a:t>저희는 다양한 최신 </a:t>
            </a:r>
            <a:r>
              <a:rPr lang="en-US" altLang="ko-KR" dirty="0"/>
              <a:t>AI </a:t>
            </a:r>
            <a:r>
              <a:rPr lang="ko-KR" altLang="en-US" dirty="0"/>
              <a:t>기술과 외부 데이터를 통합하여 활용할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LLM (Large Language Model)</a:t>
            </a:r>
            <a:r>
              <a:rPr lang="en-US" altLang="ko-KR" dirty="0"/>
              <a:t>: OpenAI GPT-4 (</a:t>
            </a:r>
            <a:r>
              <a:rPr lang="ko-KR" altLang="en-US" dirty="0"/>
              <a:t>또는 </a:t>
            </a:r>
            <a:r>
              <a:rPr lang="en-US" altLang="ko-KR" dirty="0"/>
              <a:t>Mistral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사용하여 사용자의 질문을 분석하고</a:t>
            </a:r>
            <a:r>
              <a:rPr lang="en-US" altLang="ko-KR" dirty="0"/>
              <a:t>, </a:t>
            </a:r>
            <a:r>
              <a:rPr lang="ko-KR" altLang="en-US" dirty="0"/>
              <a:t>적절한 응답과 추천 문장을 생성합니다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프롬프트 엔지니어링</a:t>
            </a:r>
            <a:r>
              <a:rPr lang="en-US" altLang="ko-KR" dirty="0"/>
              <a:t>: Role Prompt</a:t>
            </a:r>
            <a:r>
              <a:rPr lang="ko-KR" altLang="en-US" dirty="0"/>
              <a:t>와 </a:t>
            </a:r>
            <a:r>
              <a:rPr lang="en-US" altLang="ko-KR" dirty="0"/>
              <a:t>Few-shot Prompt </a:t>
            </a:r>
            <a:r>
              <a:rPr lang="ko-KR" altLang="en-US" dirty="0"/>
              <a:t>기법을 활용하여 조건 추출</a:t>
            </a:r>
            <a:r>
              <a:rPr lang="en-US" altLang="ko-KR" dirty="0"/>
              <a:t>, </a:t>
            </a:r>
            <a:r>
              <a:rPr lang="ko-KR" altLang="en-US" dirty="0"/>
              <a:t>추천 문장 구성</a:t>
            </a:r>
            <a:r>
              <a:rPr lang="en-US" altLang="ko-KR" dirty="0"/>
              <a:t>, </a:t>
            </a:r>
            <a:r>
              <a:rPr lang="ko-KR" altLang="en-US" dirty="0"/>
              <a:t>후기 요약 등을 안정적으로 생성하도록 설계합니다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Function Calling</a:t>
            </a:r>
            <a:r>
              <a:rPr lang="en-US" altLang="ko-KR" dirty="0"/>
              <a:t>: </a:t>
            </a:r>
            <a:r>
              <a:rPr lang="en-US" altLang="ko-KR" dirty="0" err="1"/>
              <a:t>LangChain</a:t>
            </a:r>
            <a:r>
              <a:rPr lang="en-US" altLang="ko-KR" dirty="0"/>
              <a:t> Tools </a:t>
            </a:r>
            <a:r>
              <a:rPr lang="ko-KR" altLang="en-US" dirty="0"/>
              <a:t>혹은 </a:t>
            </a:r>
            <a:r>
              <a:rPr lang="en-US" altLang="ko-KR" dirty="0"/>
              <a:t>OpenAI Function Call</a:t>
            </a:r>
            <a:r>
              <a:rPr lang="ko-KR" altLang="en-US" dirty="0"/>
              <a:t>을 이용해 제품 검색</a:t>
            </a:r>
            <a:r>
              <a:rPr lang="en-US" altLang="ko-KR" dirty="0"/>
              <a:t>, </a:t>
            </a:r>
            <a:r>
              <a:rPr lang="ko-KR" altLang="en-US" dirty="0"/>
              <a:t>필터링</a:t>
            </a:r>
            <a:r>
              <a:rPr lang="en-US" altLang="ko-KR" dirty="0"/>
              <a:t>, </a:t>
            </a:r>
            <a:r>
              <a:rPr lang="ko-KR" altLang="en-US" dirty="0"/>
              <a:t>구매 링크 제공 등 </a:t>
            </a:r>
            <a:r>
              <a:rPr lang="en-US" altLang="ko-KR" dirty="0"/>
              <a:t>API </a:t>
            </a:r>
            <a:r>
              <a:rPr lang="ko-KR" altLang="en-US" dirty="0"/>
              <a:t>연동 작업을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RAG </a:t>
            </a:r>
            <a:r>
              <a:rPr lang="ko-KR" altLang="en-US" b="1" dirty="0"/>
              <a:t>구성</a:t>
            </a:r>
            <a:r>
              <a:rPr lang="en-US" altLang="ko-KR" dirty="0"/>
              <a:t>: </a:t>
            </a:r>
            <a:r>
              <a:rPr lang="en-US" altLang="ko-KR" dirty="0" err="1"/>
              <a:t>LangChain</a:t>
            </a:r>
            <a:r>
              <a:rPr lang="en-US" altLang="ko-KR" dirty="0"/>
              <a:t> Retriever</a:t>
            </a:r>
            <a:r>
              <a:rPr lang="ko-KR" altLang="en-US" dirty="0"/>
              <a:t>와 </a:t>
            </a:r>
            <a:r>
              <a:rPr lang="en-US" altLang="ko-KR" dirty="0" err="1"/>
              <a:t>VectorDB</a:t>
            </a:r>
            <a:r>
              <a:rPr lang="ko-KR" altLang="en-US" dirty="0"/>
              <a:t>를 결합하여 사용자의 질문에 맞는 유사 상품 정보와 리뷰 설명을 검색합니다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 err="1"/>
              <a:t>임베딩</a:t>
            </a:r>
            <a:r>
              <a:rPr lang="ko-KR" altLang="en-US" b="1" dirty="0"/>
              <a:t> 모델</a:t>
            </a:r>
            <a:r>
              <a:rPr lang="en-US" altLang="ko-KR" dirty="0"/>
              <a:t>: OpenAI Embedding</a:t>
            </a:r>
            <a:r>
              <a:rPr lang="ko-KR" altLang="en-US" dirty="0"/>
              <a:t>과 </a:t>
            </a:r>
            <a:r>
              <a:rPr lang="en-US" altLang="ko-KR" dirty="0" err="1"/>
              <a:t>SentenceTransformer</a:t>
            </a:r>
            <a:r>
              <a:rPr lang="en-US" altLang="ko-KR" dirty="0"/>
              <a:t> </a:t>
            </a:r>
            <a:r>
              <a:rPr lang="ko-KR" altLang="en-US" dirty="0"/>
              <a:t>모델을 사용해 상품 설명과 리뷰 데이터를 </a:t>
            </a:r>
            <a:r>
              <a:rPr lang="ko-KR" altLang="en-US" dirty="0" err="1"/>
              <a:t>벡터화하여</a:t>
            </a:r>
            <a:r>
              <a:rPr lang="ko-KR" altLang="en-US" dirty="0"/>
              <a:t> 검색이 가능하도록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 err="1"/>
              <a:t>VectorDB</a:t>
            </a:r>
            <a:r>
              <a:rPr lang="en-US" altLang="ko-KR" dirty="0"/>
              <a:t>: </a:t>
            </a:r>
            <a:r>
              <a:rPr lang="en-US" altLang="ko-KR" dirty="0" err="1"/>
              <a:t>ChromaDB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FAISS</a:t>
            </a:r>
            <a:r>
              <a:rPr lang="ko-KR" altLang="en-US" dirty="0"/>
              <a:t>를 사용하여 </a:t>
            </a:r>
            <a:r>
              <a:rPr lang="ko-KR" altLang="en-US" dirty="0" err="1"/>
              <a:t>벡터화된</a:t>
            </a:r>
            <a:r>
              <a:rPr lang="ko-KR" altLang="en-US" dirty="0"/>
              <a:t> 데이터들을 저장하고 유사도 검색을 지원합니다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API </a:t>
            </a:r>
            <a:r>
              <a:rPr lang="ko-KR" altLang="en-US" b="1" dirty="0"/>
              <a:t>연동 데이터</a:t>
            </a:r>
            <a:r>
              <a:rPr lang="en-US" altLang="ko-KR" dirty="0"/>
              <a:t>: </a:t>
            </a:r>
            <a:r>
              <a:rPr lang="ko-KR" altLang="en-US" dirty="0" err="1"/>
              <a:t>쿠팡</a:t>
            </a:r>
            <a:r>
              <a:rPr lang="ko-KR" altLang="en-US" dirty="0"/>
              <a:t> </a:t>
            </a:r>
            <a:r>
              <a:rPr lang="ko-KR" altLang="en-US" dirty="0" err="1"/>
              <a:t>파트너스</a:t>
            </a:r>
            <a:r>
              <a:rPr lang="ko-KR" altLang="en-US" dirty="0"/>
              <a:t> </a:t>
            </a:r>
            <a:r>
              <a:rPr lang="en-US" altLang="ko-KR" dirty="0"/>
              <a:t>API, </a:t>
            </a:r>
            <a:r>
              <a:rPr lang="ko-KR" altLang="en-US" dirty="0"/>
              <a:t>네이버 검색 </a:t>
            </a:r>
            <a:r>
              <a:rPr lang="en-US" altLang="ko-KR" dirty="0"/>
              <a:t>API</a:t>
            </a:r>
            <a:r>
              <a:rPr lang="ko-KR" altLang="en-US" dirty="0"/>
              <a:t>를 활용하여 제품명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구매 링크 등의 실시간 상품 정보를 수집합니다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RAG </a:t>
            </a:r>
            <a:r>
              <a:rPr lang="ko-KR" altLang="en-US" b="1" dirty="0"/>
              <a:t>문서 데이터</a:t>
            </a:r>
            <a:r>
              <a:rPr lang="en-US" altLang="ko-KR" dirty="0"/>
              <a:t>: </a:t>
            </a:r>
            <a:r>
              <a:rPr lang="ko-KR" altLang="en-US" dirty="0"/>
              <a:t>블로그 리뷰</a:t>
            </a:r>
            <a:r>
              <a:rPr lang="en-US" altLang="ko-KR" dirty="0"/>
              <a:t>, </a:t>
            </a:r>
            <a:r>
              <a:rPr lang="ko-KR" altLang="en-US" dirty="0"/>
              <a:t>스마트스토어 후기</a:t>
            </a:r>
            <a:r>
              <a:rPr lang="en-US" altLang="ko-KR" dirty="0"/>
              <a:t>, </a:t>
            </a:r>
            <a:r>
              <a:rPr lang="ko-KR" altLang="en-US" dirty="0"/>
              <a:t>상세 설명문 등을 크롤링하여 리뷰 요약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추천 근거 데이터를 수집하고 벡터</a:t>
            </a:r>
            <a:r>
              <a:rPr lang="en-US" altLang="ko-KR" dirty="0"/>
              <a:t>DB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다양한 기술 요소를 결합하여 </a:t>
            </a:r>
            <a:r>
              <a:rPr lang="ko-KR" altLang="en-US" b="0" dirty="0"/>
              <a:t>사용자의 자연어 기반 요청을 빠르고 정확하게 응답하는 </a:t>
            </a:r>
            <a:r>
              <a:rPr lang="en-US" altLang="ko-KR" b="0" dirty="0"/>
              <a:t>AI </a:t>
            </a:r>
            <a:r>
              <a:rPr lang="ko-KR" altLang="en-US" b="0" dirty="0"/>
              <a:t>쇼핑 에이전트를 구현하는 것이 저희 프로젝트의 핵심 목표입니다</a:t>
            </a:r>
            <a:r>
              <a:rPr lang="en-US" altLang="ko-KR" b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B37C9-95CC-409F-BC9C-7D10454301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391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(</a:t>
            </a:r>
            <a:r>
              <a:rPr lang="ko-KR" altLang="en-US" b="1" dirty="0"/>
              <a:t>개발동기 및 서비스 제안배경</a:t>
            </a:r>
            <a:r>
              <a:rPr lang="en-US" altLang="ko-KR" b="1" dirty="0"/>
              <a:t>)</a:t>
            </a:r>
          </a:p>
          <a:p>
            <a:endParaRPr lang="ko-KR" altLang="en-US" b="1" dirty="0"/>
          </a:p>
          <a:p>
            <a:r>
              <a:rPr lang="ko-KR" altLang="en-US" b="0" dirty="0"/>
              <a:t>먼저</a:t>
            </a:r>
            <a:r>
              <a:rPr lang="en-US" altLang="ko-KR" b="0" dirty="0"/>
              <a:t>, </a:t>
            </a:r>
            <a:r>
              <a:rPr lang="ko-KR" altLang="en-US" b="0" dirty="0"/>
              <a:t>개발 동기 및 서비스 제안 배경입니다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최근 온라인 쇼핑의 상품 수가 기하급수적으로 증가하면서</a:t>
            </a:r>
            <a:r>
              <a:rPr lang="en-US" altLang="ko-KR" b="0" dirty="0"/>
              <a:t>, </a:t>
            </a:r>
            <a:r>
              <a:rPr lang="ko-KR" altLang="en-US" b="0" dirty="0"/>
              <a:t>소비자들은 원하는 조건에 맞는 제품을 찾고 구매 결정을 내리는 데 많은 시간과 노력을 들이고 있습니다</a:t>
            </a:r>
            <a:r>
              <a:rPr lang="en-US" altLang="ko-KR" b="0" dirty="0"/>
              <a:t>.</a:t>
            </a:r>
            <a:br>
              <a:rPr lang="ko-KR" altLang="en-US" b="0" dirty="0"/>
            </a:br>
            <a:r>
              <a:rPr lang="ko-KR" altLang="en-US" b="0" dirty="0"/>
              <a:t>특히 가격</a:t>
            </a:r>
            <a:r>
              <a:rPr lang="en-US" altLang="ko-KR" b="0" dirty="0"/>
              <a:t>, </a:t>
            </a:r>
            <a:r>
              <a:rPr lang="ko-KR" altLang="en-US" b="0" dirty="0"/>
              <a:t>성능</a:t>
            </a:r>
            <a:r>
              <a:rPr lang="en-US" altLang="ko-KR" b="0" dirty="0"/>
              <a:t>, </a:t>
            </a:r>
            <a:r>
              <a:rPr lang="ko-KR" altLang="en-US" b="0" dirty="0"/>
              <a:t>후기 등 고려할 요소가 많기 때문에 정보 과잉에 따른 피로도가 커지고 있죠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이러한 문제를 해결하기 위해</a:t>
            </a:r>
            <a:r>
              <a:rPr lang="en-US" altLang="ko-KR" b="0" dirty="0"/>
              <a:t>, </a:t>
            </a:r>
            <a:r>
              <a:rPr lang="ko-KR" altLang="en-US" b="0" dirty="0"/>
              <a:t>사용자의 요구 조건을 이해하고 적절한 제품을 추천하며 리뷰를 요약 제공해주는 </a:t>
            </a:r>
            <a:r>
              <a:rPr lang="en-US" altLang="ko-KR" b="0" dirty="0"/>
              <a:t>AI </a:t>
            </a:r>
            <a:r>
              <a:rPr lang="ko-KR" altLang="en-US" b="0" dirty="0"/>
              <a:t>쇼핑 비서가 필요하다고 판단했습니다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본 프로젝트에서는 </a:t>
            </a:r>
            <a:r>
              <a:rPr lang="en-US" altLang="ko-KR" b="0" dirty="0"/>
              <a:t>LLM</a:t>
            </a:r>
            <a:r>
              <a:rPr lang="ko-KR" altLang="en-US" b="0" dirty="0"/>
              <a:t>과 </a:t>
            </a:r>
            <a:r>
              <a:rPr lang="en-US" altLang="ko-KR" b="0" dirty="0"/>
              <a:t>RAG </a:t>
            </a:r>
            <a:r>
              <a:rPr lang="ko-KR" altLang="en-US" b="0" dirty="0"/>
              <a:t>기술을 활용하여</a:t>
            </a:r>
            <a:r>
              <a:rPr lang="en-US" altLang="ko-KR" b="0" dirty="0"/>
              <a:t>, </a:t>
            </a:r>
            <a:r>
              <a:rPr lang="ko-KR" altLang="en-US" b="0" dirty="0"/>
              <a:t>사용자의 자연어 질의에 기반한 제품 추천 및 설명을 제공함으로써</a:t>
            </a:r>
            <a:r>
              <a:rPr lang="en-US" altLang="ko-KR" b="0" dirty="0"/>
              <a:t>, </a:t>
            </a:r>
            <a:r>
              <a:rPr lang="ko-KR" altLang="en-US" b="0" dirty="0"/>
              <a:t>빠르고 신뢰도 높은 쇼핑 경험을 돕는 </a:t>
            </a:r>
            <a:r>
              <a:rPr lang="en-US" altLang="ko-KR" b="0" dirty="0"/>
              <a:t>AI Agent</a:t>
            </a:r>
            <a:r>
              <a:rPr lang="ko-KR" altLang="en-US" b="0" dirty="0"/>
              <a:t>를 구현하고자 합니다</a:t>
            </a:r>
            <a:r>
              <a:rPr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B37C9-95CC-409F-BC9C-7D10454301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0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(</a:t>
            </a:r>
            <a:r>
              <a:rPr lang="ko-KR" altLang="en-US" b="1" dirty="0"/>
              <a:t>온라인 쇼핑의 흐름과 전망 소개</a:t>
            </a:r>
            <a:r>
              <a:rPr lang="en-US" altLang="ko-KR" b="1" dirty="0"/>
              <a:t>)</a:t>
            </a:r>
          </a:p>
          <a:p>
            <a:endParaRPr lang="en-US" altLang="ko-KR" b="0" dirty="0"/>
          </a:p>
          <a:p>
            <a:r>
              <a:rPr lang="ko-KR" altLang="en-US" b="0" dirty="0"/>
              <a:t>온라인 쇼핑의 흐름은 계속해서 빠르게 변화하고 있습니다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en-US" altLang="ko-KR" b="0" dirty="0"/>
              <a:t>1</a:t>
            </a:r>
            <a:r>
              <a:rPr lang="ko-KR" altLang="en-US" b="0" dirty="0"/>
              <a:t>세대 </a:t>
            </a:r>
            <a:r>
              <a:rPr lang="ko-KR" altLang="en-US" b="0" dirty="0" err="1"/>
              <a:t>이커머스</a:t>
            </a:r>
            <a:r>
              <a:rPr lang="ko-KR" altLang="en-US" b="0" dirty="0"/>
              <a:t> 시절에는 웹 기반으로 사용자가 직접 검색하고 가격을 비교하는 방식이 일반적이었습니다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이후 스마트폰이 확산되면서 </a:t>
            </a:r>
            <a:r>
              <a:rPr lang="en-US" altLang="ko-KR" b="0" dirty="0"/>
              <a:t>2</a:t>
            </a:r>
            <a:r>
              <a:rPr lang="ko-KR" altLang="en-US" b="0" dirty="0"/>
              <a:t>세대 모바일 커머스 시대로 넘어왔고</a:t>
            </a:r>
            <a:r>
              <a:rPr lang="en-US" altLang="ko-KR" b="0" dirty="0"/>
              <a:t>, </a:t>
            </a:r>
            <a:r>
              <a:rPr lang="ko-KR" altLang="en-US" b="0" dirty="0"/>
              <a:t>빠른 배송과 구독 서비스 중심으로 시장이 재편되었습니다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이러한 흐름 속에서 이제는 쇼핑 </a:t>
            </a:r>
            <a:r>
              <a:rPr lang="en-US" altLang="ko-KR" b="0" dirty="0"/>
              <a:t>AI Agent</a:t>
            </a:r>
            <a:r>
              <a:rPr lang="ko-KR" altLang="en-US" b="0" dirty="0"/>
              <a:t>가 새로운 </a:t>
            </a:r>
            <a:r>
              <a:rPr lang="en-US" altLang="ko-KR" b="0" dirty="0"/>
              <a:t>3</a:t>
            </a:r>
            <a:r>
              <a:rPr lang="ko-KR" altLang="en-US" b="0" dirty="0"/>
              <a:t>세대 쇼핑 경험을 이끌 것이라 생각합니다</a:t>
            </a:r>
            <a:r>
              <a:rPr lang="en-US" altLang="ko-KR" b="0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실제로 아마존은 최근 </a:t>
            </a:r>
            <a:r>
              <a:rPr lang="en-US" altLang="ko-KR" dirty="0"/>
              <a:t>‘</a:t>
            </a:r>
            <a:r>
              <a:rPr lang="ko-KR" altLang="en-US" dirty="0" err="1"/>
              <a:t>루퍼스</a:t>
            </a:r>
            <a:r>
              <a:rPr lang="en-US" altLang="ko-KR" dirty="0"/>
              <a:t>(Rufus)’</a:t>
            </a:r>
            <a:r>
              <a:rPr lang="ko-KR" altLang="en-US" dirty="0"/>
              <a:t>라는 </a:t>
            </a:r>
            <a:r>
              <a:rPr lang="en-US" altLang="ko-KR" dirty="0"/>
              <a:t>AI </a:t>
            </a:r>
            <a:r>
              <a:rPr lang="ko-KR" altLang="en-US" dirty="0"/>
              <a:t>쇼핑 에이전트를 발표하며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사용자의 자연어 질문에 따라 상품을 추천하고 리뷰를 요약하는 서비스를 시작했습니다</a:t>
            </a:r>
            <a:r>
              <a:rPr lang="en-US" altLang="ko-KR" dirty="0"/>
              <a:t>.</a:t>
            </a:r>
          </a:p>
          <a:p>
            <a:r>
              <a:rPr lang="ko-KR" altLang="en-US" b="0" dirty="0"/>
              <a:t>이처럼 저희가 구현하려는 </a:t>
            </a:r>
            <a:r>
              <a:rPr lang="en-US" altLang="ko-KR" b="0" dirty="0"/>
              <a:t>Virtual Shopping Assistant</a:t>
            </a:r>
            <a:r>
              <a:rPr lang="ko-KR" altLang="en-US" b="0" dirty="0"/>
              <a:t>도 이런 최신 </a:t>
            </a:r>
            <a:r>
              <a:rPr lang="en-US" altLang="ko-KR" b="0" dirty="0"/>
              <a:t>AI </a:t>
            </a:r>
            <a:r>
              <a:rPr lang="ko-KR" altLang="en-US" b="0" dirty="0"/>
              <a:t>쇼핑 에이전트 트렌드를 벤치마킹하여 설계하고자 합니다</a:t>
            </a:r>
            <a:r>
              <a:rPr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B37C9-95CC-409F-BC9C-7D10454301B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906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dirty="0"/>
              <a:t>현재의 온라인 쇼핑 문제점을 정의하자면</a:t>
            </a:r>
            <a:r>
              <a:rPr lang="en-US" altLang="ko-KR" b="0" dirty="0"/>
              <a:t>, </a:t>
            </a:r>
          </a:p>
          <a:p>
            <a:r>
              <a:rPr lang="ko-KR" altLang="en-US" b="0" dirty="0"/>
              <a:t>정보 과잉으로 인한 사용자 혼란과 비효율적인 키워드 기반 검색 방식이 여전히 존재한다는 것입니다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온라인 쇼핑 플랫폼에는 방대한 상품과 리뷰가 존재하지만</a:t>
            </a:r>
            <a:r>
              <a:rPr lang="en-US" altLang="ko-KR" b="0" dirty="0"/>
              <a:t>, </a:t>
            </a:r>
            <a:r>
              <a:rPr lang="ko-KR" altLang="en-US" b="0" dirty="0"/>
              <a:t>정작 원하는 상품을 빠르고 정확하게 찾기는 쉽지 않고</a:t>
            </a:r>
            <a:r>
              <a:rPr lang="en-US" altLang="ko-KR" b="0" dirty="0"/>
              <a:t>,</a:t>
            </a:r>
          </a:p>
          <a:p>
            <a:r>
              <a:rPr lang="ko-KR" altLang="en-US" b="0" dirty="0"/>
              <a:t>기존의 키워드 기반 검색 방식은 사용자의 복잡한 의도까지는 반영하지 못하는 한계가 있습니다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결국 사용자는 검색어를 여러 번 바꾸거나 페이지를 많이 탐색하게 되고</a:t>
            </a:r>
            <a:r>
              <a:rPr lang="en-US" altLang="ko-KR" b="0" dirty="0"/>
              <a:t>, </a:t>
            </a:r>
            <a:r>
              <a:rPr lang="ko-KR" altLang="en-US" b="0" dirty="0"/>
              <a:t>이로 인해 쇼핑 과정이 번거롭고 </a:t>
            </a:r>
            <a:r>
              <a:rPr lang="ko-KR" altLang="en-US" b="0" dirty="0" err="1"/>
              <a:t>불편해집니다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저희 프로젝트는 이러한 문제를 자연어 기반 </a:t>
            </a:r>
            <a:r>
              <a:rPr lang="en-US" altLang="ko-KR" b="0" dirty="0"/>
              <a:t>AI </a:t>
            </a:r>
            <a:r>
              <a:rPr lang="ko-KR" altLang="en-US" b="0" dirty="0"/>
              <a:t>상담형 쇼핑 에이전트로 해결하고자 합니다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dirty="0"/>
              <a:t>저희 시스템은 크게 </a:t>
            </a:r>
            <a:r>
              <a:rPr lang="en-US" altLang="ko-KR" dirty="0"/>
              <a:t>3</a:t>
            </a:r>
            <a:r>
              <a:rPr lang="ko-KR" altLang="en-US" dirty="0"/>
              <a:t>가지 핵심 기술로 구성됩니다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0" dirty="0"/>
              <a:t>첫째</a:t>
            </a:r>
            <a:r>
              <a:rPr lang="en-US" altLang="ko-KR" b="0" dirty="0"/>
              <a:t>, LLM </a:t>
            </a:r>
            <a:r>
              <a:rPr lang="ko-KR" altLang="en-US" b="0" dirty="0"/>
              <a:t>기반 자연어 이해입니다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ko-KR" altLang="en-US" b="0" dirty="0"/>
              <a:t>사용자의 </a:t>
            </a:r>
            <a:r>
              <a:rPr lang="en-US" altLang="ko-KR" b="0" dirty="0"/>
              <a:t>"</a:t>
            </a:r>
            <a:r>
              <a:rPr lang="ko-KR" altLang="en-US" b="0" dirty="0"/>
              <a:t>무선 이어폰 추천해줘</a:t>
            </a:r>
            <a:r>
              <a:rPr lang="en-US" altLang="ko-KR" b="0" dirty="0"/>
              <a:t>" </a:t>
            </a:r>
            <a:r>
              <a:rPr lang="ko-KR" altLang="en-US" b="0" dirty="0"/>
              <a:t>같은 자연어 요청을 정확히 이해합니다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둘째</a:t>
            </a:r>
            <a:r>
              <a:rPr lang="en-US" altLang="ko-KR" b="0" dirty="0"/>
              <a:t>, RAG </a:t>
            </a:r>
            <a:r>
              <a:rPr lang="ko-KR" altLang="en-US" b="0" dirty="0"/>
              <a:t>및 </a:t>
            </a:r>
            <a:r>
              <a:rPr lang="en-US" altLang="ko-KR" b="0" dirty="0" err="1"/>
              <a:t>VectorDB</a:t>
            </a:r>
            <a:r>
              <a:rPr lang="ko-KR" altLang="en-US" b="0" dirty="0"/>
              <a:t>를 활용한 검색 기반 생성입니다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ko-KR" altLang="en-US" b="0" dirty="0"/>
              <a:t>유사 상품 추천</a:t>
            </a:r>
            <a:r>
              <a:rPr lang="en-US" altLang="ko-KR" b="0" dirty="0"/>
              <a:t>, </a:t>
            </a:r>
            <a:r>
              <a:rPr lang="ko-KR" altLang="en-US" b="0" dirty="0"/>
              <a:t>리뷰 요약 등을 위해 사전에 구축한 상품 데이터와 리뷰 데이터를 </a:t>
            </a:r>
            <a:r>
              <a:rPr lang="ko-KR" altLang="en-US" b="0" dirty="0" err="1"/>
              <a:t>벡터화하여</a:t>
            </a:r>
            <a:r>
              <a:rPr lang="ko-KR" altLang="en-US" b="0" dirty="0"/>
              <a:t> 검색합니다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셋째</a:t>
            </a:r>
            <a:r>
              <a:rPr lang="en-US" altLang="ko-KR" b="0" dirty="0"/>
              <a:t>, Function Calling </a:t>
            </a:r>
            <a:r>
              <a:rPr lang="ko-KR" altLang="en-US" b="0" dirty="0"/>
              <a:t>기반 가격 비교 및 상세 정보 제공입니다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ko-KR" altLang="en-US" b="0" dirty="0"/>
              <a:t>다양한 쇼핑몰의 가격을 실시간으로 비교해 보여주고</a:t>
            </a:r>
            <a:r>
              <a:rPr lang="en-US" altLang="ko-KR" b="0" dirty="0"/>
              <a:t>, </a:t>
            </a:r>
            <a:r>
              <a:rPr lang="ko-KR" altLang="en-US" b="0" dirty="0"/>
              <a:t>구매 조언도 함께 제공합니다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이런 핵심 기술을 통해 사용자는 단순한 키워드 입력이 아니라</a:t>
            </a:r>
            <a:r>
              <a:rPr lang="en-US" altLang="ko-KR" b="0" dirty="0"/>
              <a:t>,</a:t>
            </a:r>
            <a:br>
              <a:rPr lang="en-US" altLang="ko-KR" b="0" dirty="0"/>
            </a:br>
            <a:r>
              <a:rPr lang="en-US" altLang="ko-KR" b="0" dirty="0"/>
              <a:t>AI </a:t>
            </a:r>
            <a:r>
              <a:rPr lang="ko-KR" altLang="en-US" b="0" dirty="0"/>
              <a:t>상담원과 대화하듯이 자연스럽게 원하는 정보를 빠르게 받을 수 있게 됩니다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B37C9-95CC-409F-BC9C-7D10454301B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2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장표는 우리들이 생각하는 쇼핑 </a:t>
            </a:r>
            <a:r>
              <a:rPr lang="en-US" altLang="ko-KR" dirty="0"/>
              <a:t>AI </a:t>
            </a:r>
            <a:r>
              <a:rPr lang="ko-KR" altLang="en-US" dirty="0"/>
              <a:t>에이전트의 큰 그림입니다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음성</a:t>
            </a:r>
            <a:r>
              <a:rPr lang="en-US" altLang="ko-KR" dirty="0"/>
              <a:t>, </a:t>
            </a:r>
            <a:r>
              <a:rPr lang="ko-KR" altLang="en-US" dirty="0"/>
              <a:t>이미지까지는 아니고 텍스트로 </a:t>
            </a:r>
            <a:r>
              <a:rPr lang="en-US" altLang="ko-KR" dirty="0"/>
              <a:t>AI Agent</a:t>
            </a:r>
            <a:r>
              <a:rPr lang="ko-KR" altLang="en-US" dirty="0"/>
              <a:t>에게 명령을 주는 방식으로 구현을 할 거구요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0" dirty="0"/>
              <a:t>사용자가 자연어로 구매 요청이나 추천 요청을 입력하면</a:t>
            </a:r>
            <a:r>
              <a:rPr lang="en-US" altLang="ko-KR" b="0" dirty="0"/>
              <a:t>,</a:t>
            </a:r>
            <a:br>
              <a:rPr lang="en-US" altLang="ko-KR" b="0" dirty="0"/>
            </a:br>
            <a:r>
              <a:rPr lang="en-US" altLang="ko-KR" b="0" dirty="0"/>
              <a:t>AI </a:t>
            </a:r>
            <a:r>
              <a:rPr lang="ko-KR" altLang="en-US" b="0" dirty="0"/>
              <a:t>에이전트는 이를 이해하고 내부적으로 프로파일링</a:t>
            </a:r>
            <a:r>
              <a:rPr lang="en-US" altLang="ko-KR" b="0" dirty="0"/>
              <a:t>, </a:t>
            </a:r>
            <a:r>
              <a:rPr lang="ko-KR" altLang="en-US" b="0" dirty="0"/>
              <a:t>정보 검색</a:t>
            </a:r>
            <a:r>
              <a:rPr lang="en-US" altLang="ko-KR" b="0" dirty="0"/>
              <a:t>, </a:t>
            </a:r>
            <a:r>
              <a:rPr lang="ko-KR" altLang="en-US" b="0" dirty="0"/>
              <a:t>추천</a:t>
            </a:r>
            <a:r>
              <a:rPr lang="en-US" altLang="ko-KR" b="0" dirty="0"/>
              <a:t>, </a:t>
            </a:r>
            <a:r>
              <a:rPr lang="ko-KR" altLang="en-US" b="0" dirty="0"/>
              <a:t>요약</a:t>
            </a:r>
            <a:r>
              <a:rPr lang="en-US" altLang="ko-KR" b="0" dirty="0"/>
              <a:t>, </a:t>
            </a:r>
            <a:r>
              <a:rPr lang="ko-KR" altLang="en-US" b="0" dirty="0"/>
              <a:t>계획 수립 등 여러 모듈을 통해 적절한 응답을 생성하게 됩니다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최종적으로 이 에이전트는 자연어 처리 도구</a:t>
            </a:r>
            <a:r>
              <a:rPr lang="en-US" altLang="ko-KR" b="0" dirty="0"/>
              <a:t>, </a:t>
            </a:r>
            <a:r>
              <a:rPr lang="ko-KR" altLang="en-US" b="0" dirty="0"/>
              <a:t>검색 도구</a:t>
            </a:r>
            <a:r>
              <a:rPr lang="en-US" altLang="ko-KR" b="0" dirty="0"/>
              <a:t>, </a:t>
            </a:r>
            <a:r>
              <a:rPr lang="ko-KR" altLang="en-US" b="0" dirty="0"/>
              <a:t>데이터 분석 도구 등을 활용하여</a:t>
            </a:r>
            <a:br>
              <a:rPr lang="ko-KR" altLang="en-US" b="0" dirty="0"/>
            </a:br>
            <a:r>
              <a:rPr lang="ko-KR" altLang="en-US" b="0" dirty="0"/>
              <a:t>실제 상담원처럼 맞춤형 상품 추천과 구매 조언을 제공하도록 설계하고 있습니다</a:t>
            </a:r>
            <a:r>
              <a:rPr lang="en-US" altLang="ko-KR" b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B37C9-95CC-409F-BC9C-7D10454301B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25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b="0" dirty="0"/>
              <a:t>결과적으로 자연어 질의에 대해 상품 검색</a:t>
            </a:r>
            <a:r>
              <a:rPr lang="en-US" altLang="ko-KR" b="0" dirty="0"/>
              <a:t>, </a:t>
            </a:r>
            <a:r>
              <a:rPr lang="ko-KR" altLang="en-US" b="0" dirty="0"/>
              <a:t>가격 비교</a:t>
            </a:r>
            <a:r>
              <a:rPr lang="en-US" altLang="ko-KR" b="0" dirty="0"/>
              <a:t>, </a:t>
            </a:r>
            <a:r>
              <a:rPr lang="ko-KR" altLang="en-US" b="0" dirty="0"/>
              <a:t>유사 상품 추천</a:t>
            </a:r>
            <a:r>
              <a:rPr lang="en-US" altLang="ko-KR" b="0" dirty="0"/>
              <a:t>, </a:t>
            </a:r>
            <a:r>
              <a:rPr lang="ko-KR" altLang="en-US" b="0" dirty="0"/>
              <a:t>구매 조언 기능이 통합된 프로토타입을 개발할 예정입니다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시스템 아키텍처와 주요 기능을 실제로 시연할 수 있는 상태로 완성할 예정이고</a:t>
            </a:r>
            <a:r>
              <a:rPr lang="en-US" altLang="ko-KR" b="0" dirty="0"/>
              <a:t>,</a:t>
            </a:r>
          </a:p>
          <a:p>
            <a:r>
              <a:rPr lang="en-US" altLang="ko-KR" b="0" dirty="0"/>
              <a:t>LLM, RAG, Function Calling </a:t>
            </a:r>
            <a:r>
              <a:rPr lang="ko-KR" altLang="en-US" b="0" dirty="0"/>
              <a:t>기술이 통합된 구조와 주요 코드를 기술 문서 및 개발 결과 보고서로 정리하여 제출할 계획입니다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저희 팀원들은 주로 통계나 경영지원 분야 출신으로 </a:t>
            </a:r>
            <a:r>
              <a:rPr lang="en-US" altLang="ko-KR" b="0" dirty="0"/>
              <a:t>AI</a:t>
            </a:r>
            <a:r>
              <a:rPr lang="ko-KR" altLang="en-US" b="0" dirty="0"/>
              <a:t>와 빅데이터 기술을 이제 막 배우고 있는 초보자라서 걱정이 많은데요</a:t>
            </a:r>
            <a:r>
              <a:rPr lang="en-US" altLang="ko-KR" b="0" dirty="0"/>
              <a:t>.</a:t>
            </a:r>
            <a:br>
              <a:rPr lang="ko-KR" altLang="en-US" dirty="0"/>
            </a:br>
            <a:r>
              <a:rPr lang="ko-KR" altLang="en-US" dirty="0"/>
              <a:t>그래서 처음에는 </a:t>
            </a:r>
            <a:r>
              <a:rPr lang="en-US" altLang="ko-KR" dirty="0"/>
              <a:t>LLM, RAG, </a:t>
            </a:r>
            <a:r>
              <a:rPr lang="en-US" altLang="ko-KR" dirty="0" err="1"/>
              <a:t>VectorDB</a:t>
            </a:r>
            <a:r>
              <a:rPr lang="en-US" altLang="ko-KR" dirty="0"/>
              <a:t> </a:t>
            </a:r>
            <a:r>
              <a:rPr lang="ko-KR" altLang="en-US" dirty="0"/>
              <a:t>같은 개념 자체를 이해하고 실습 환경을 구축하는 것부터 상당히 어려울 것 같습니다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하지만 이번 프로젝트를 통해 하나씩 기술을 실습하며 </a:t>
            </a:r>
            <a:r>
              <a:rPr lang="en-US" altLang="ko-KR" dirty="0"/>
              <a:t>AI Agent</a:t>
            </a:r>
            <a:r>
              <a:rPr lang="ko-KR" altLang="en-US" dirty="0"/>
              <a:t>의 전체 구조와 흐름을 경험할 수 있었던 것이 큰 도전이자 배움의 기회가 되리라 생각합니다</a:t>
            </a:r>
            <a:r>
              <a:rPr lang="en-US" altLang="ko-KR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이상으로 저희 </a:t>
            </a:r>
            <a:r>
              <a:rPr lang="en-US" altLang="ko-KR" b="0" dirty="0"/>
              <a:t>‘</a:t>
            </a:r>
            <a:r>
              <a:rPr lang="ko-KR" altLang="en-US" b="0" dirty="0"/>
              <a:t>가상 쇼핑 도우미 </a:t>
            </a:r>
            <a:r>
              <a:rPr lang="en-US" altLang="ko-KR" b="0" dirty="0"/>
              <a:t>AI Agent’ </a:t>
            </a:r>
            <a:r>
              <a:rPr lang="ko-KR" altLang="en-US" b="0" dirty="0"/>
              <a:t>프로젝트 소개를 마치겠습니다</a:t>
            </a:r>
            <a:r>
              <a:rPr lang="en-US" altLang="ko-KR" b="0" dirty="0"/>
              <a:t>.</a:t>
            </a:r>
          </a:p>
          <a:p>
            <a:endParaRPr lang="ko-KR" altLang="en-US" b="0" dirty="0"/>
          </a:p>
          <a:p>
            <a:r>
              <a:rPr lang="ko-KR" altLang="en-US" b="0" dirty="0"/>
              <a:t>감사합니다</a:t>
            </a:r>
            <a:r>
              <a:rPr lang="en-US" altLang="ko-KR" b="0" dirty="0"/>
              <a:t>!</a:t>
            </a:r>
          </a:p>
          <a:p>
            <a:endParaRPr lang="en-US" altLang="ko-KR" b="0" dirty="0"/>
          </a:p>
          <a:p>
            <a:endParaRPr lang="en-US" altLang="ko-KR" b="0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예상 질문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Q. Function Calling</a:t>
            </a:r>
            <a:r>
              <a:rPr lang="ko-KR" altLang="en-US" b="1" dirty="0"/>
              <a:t>은 구체적으로 어떻게 활용될 예정인가</a:t>
            </a:r>
            <a:r>
              <a:rPr lang="en-US" altLang="ko-KR" b="1" dirty="0"/>
              <a:t>?</a:t>
            </a:r>
            <a:endParaRPr lang="ko-KR" altLang="en-US" dirty="0"/>
          </a:p>
          <a:p>
            <a:r>
              <a:rPr lang="en-US" altLang="ko-KR" dirty="0"/>
              <a:t>A. Function Calling</a:t>
            </a:r>
            <a:r>
              <a:rPr lang="ko-KR" altLang="en-US" dirty="0"/>
              <a:t>은 외부 </a:t>
            </a:r>
            <a:r>
              <a:rPr lang="en-US" altLang="ko-KR" dirty="0"/>
              <a:t>API</a:t>
            </a:r>
            <a:r>
              <a:rPr lang="ko-KR" altLang="en-US" dirty="0"/>
              <a:t>와 연동되어 상품 가격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링크 등 실시간 정보를 가져올 때 사용함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 err="1"/>
              <a:t>쿠팡</a:t>
            </a:r>
            <a:r>
              <a:rPr lang="ko-KR" altLang="en-US" dirty="0"/>
              <a:t> </a:t>
            </a:r>
            <a:r>
              <a:rPr lang="ko-KR" altLang="en-US" dirty="0" err="1"/>
              <a:t>파트너스</a:t>
            </a:r>
            <a:r>
              <a:rPr lang="ko-KR" altLang="en-US" dirty="0"/>
              <a:t> </a:t>
            </a:r>
            <a:r>
              <a:rPr lang="en-US" altLang="ko-KR" dirty="0"/>
              <a:t>API, </a:t>
            </a:r>
            <a:r>
              <a:rPr lang="ko-KR" altLang="en-US" dirty="0"/>
              <a:t>네이버 검색 </a:t>
            </a:r>
            <a:r>
              <a:rPr lang="en-US" altLang="ko-KR" dirty="0"/>
              <a:t>API </a:t>
            </a:r>
            <a:r>
              <a:rPr lang="ko-KR" altLang="en-US" dirty="0"/>
              <a:t>등과 연동하여 </a:t>
            </a:r>
            <a:r>
              <a:rPr lang="ko-KR" altLang="en-US" b="0" dirty="0"/>
              <a:t>구매 가능한 실시간 데이터 제공을 담당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en-US" altLang="ko-KR" b="1" dirty="0"/>
              <a:t>Q. </a:t>
            </a:r>
            <a:r>
              <a:rPr lang="ko-KR" altLang="en-US" b="1" dirty="0" err="1"/>
              <a:t>임베딩</a:t>
            </a:r>
            <a:r>
              <a:rPr lang="ko-KR" altLang="en-US" b="1" dirty="0"/>
              <a:t> 모델은 왜 </a:t>
            </a:r>
            <a:r>
              <a:rPr lang="en-US" altLang="ko-KR" b="1" dirty="0"/>
              <a:t>OpenAI Embedding</a:t>
            </a:r>
            <a:r>
              <a:rPr lang="ko-KR" altLang="en-US" b="1" dirty="0"/>
              <a:t>과 </a:t>
            </a:r>
            <a:r>
              <a:rPr lang="en-US" altLang="ko-KR" b="1" dirty="0" err="1"/>
              <a:t>SentenceTransformer</a:t>
            </a:r>
            <a:r>
              <a:rPr lang="en-US" altLang="ko-KR" b="1" dirty="0"/>
              <a:t> </a:t>
            </a:r>
            <a:r>
              <a:rPr lang="ko-KR" altLang="en-US" b="1" dirty="0"/>
              <a:t>두 가지를 사용했나</a:t>
            </a:r>
            <a:r>
              <a:rPr lang="en-US" altLang="ko-KR" b="1" dirty="0"/>
              <a:t>?</a:t>
            </a:r>
            <a:endParaRPr lang="ko-KR" altLang="en-US" dirty="0"/>
          </a:p>
          <a:p>
            <a:r>
              <a:rPr lang="en-US" altLang="ko-KR" dirty="0"/>
              <a:t>A. OpenAI Embedding</a:t>
            </a:r>
            <a:r>
              <a:rPr lang="ko-KR" altLang="en-US" dirty="0"/>
              <a:t>은 상품 설명 및 짧은 리뷰 등 일반적인 문장 </a:t>
            </a:r>
            <a:r>
              <a:rPr lang="ko-KR" altLang="en-US" dirty="0" err="1"/>
              <a:t>임베딩에</a:t>
            </a:r>
            <a:r>
              <a:rPr lang="ko-KR" altLang="en-US" dirty="0"/>
              <a:t> 활용하고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SentenceTransformer</a:t>
            </a:r>
            <a:r>
              <a:rPr lang="ko-KR" altLang="en-US" dirty="0"/>
              <a:t>는 비교적 긴 블로그 리뷰나 상세 설명문 </a:t>
            </a:r>
            <a:r>
              <a:rPr lang="ko-KR" altLang="en-US" dirty="0" err="1"/>
              <a:t>임베딩에</a:t>
            </a:r>
            <a:r>
              <a:rPr lang="ko-KR" altLang="en-US" dirty="0"/>
              <a:t> 적합해서 상황에 맞게 병행 사용할 예정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데이터 특성에 따라 성능을 최적화하기 </a:t>
            </a:r>
            <a:r>
              <a:rPr lang="ko-KR" altLang="en-US" dirty="0" err="1"/>
              <a:t>위함입니다</a:t>
            </a:r>
            <a:r>
              <a:rPr lang="en-US" altLang="ko-KR" dirty="0"/>
              <a:t>.</a:t>
            </a:r>
          </a:p>
          <a:p>
            <a:endParaRPr lang="en-US" altLang="ko-KR" b="0" dirty="0"/>
          </a:p>
          <a:p>
            <a:r>
              <a:rPr lang="en-US" altLang="ko-KR" b="1" dirty="0"/>
              <a:t>Q. </a:t>
            </a:r>
            <a:r>
              <a:rPr lang="ko-KR" altLang="en-US" b="1" dirty="0"/>
              <a:t>데이터 수집은 어떻게 하나요</a:t>
            </a:r>
            <a:r>
              <a:rPr lang="en-US" altLang="ko-KR" b="1" dirty="0"/>
              <a:t>?</a:t>
            </a:r>
            <a:endParaRPr lang="ko-KR" altLang="en-US" dirty="0"/>
          </a:p>
          <a:p>
            <a:r>
              <a:rPr lang="en-US" altLang="ko-KR" dirty="0"/>
              <a:t>A. </a:t>
            </a:r>
            <a:r>
              <a:rPr lang="ko-KR" altLang="en-US" dirty="0"/>
              <a:t>상품 데이터는 </a:t>
            </a:r>
            <a:r>
              <a:rPr lang="ko-KR" altLang="en-US" dirty="0" err="1"/>
              <a:t>다나와</a:t>
            </a:r>
            <a:r>
              <a:rPr lang="en-US" altLang="ko-KR" dirty="0"/>
              <a:t>, </a:t>
            </a:r>
            <a:r>
              <a:rPr lang="ko-KR" altLang="en-US" dirty="0"/>
              <a:t>네이버 쇼핑 등에서 공개된 데이터를 크롤링하거나 </a:t>
            </a:r>
            <a:r>
              <a:rPr lang="en-US" altLang="ko-KR" dirty="0"/>
              <a:t>API</a:t>
            </a:r>
            <a:r>
              <a:rPr lang="ko-KR" altLang="en-US" dirty="0"/>
              <a:t>를 활용하여 수집합니다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리뷰 데이터는 블로그</a:t>
            </a:r>
            <a:r>
              <a:rPr lang="en-US" altLang="ko-KR" dirty="0"/>
              <a:t>, </a:t>
            </a:r>
            <a:r>
              <a:rPr lang="ko-KR" altLang="en-US" dirty="0"/>
              <a:t>스마트스토어</a:t>
            </a:r>
            <a:r>
              <a:rPr lang="en-US" altLang="ko-KR" dirty="0"/>
              <a:t>, </a:t>
            </a:r>
            <a:r>
              <a:rPr lang="ko-KR" altLang="en-US" dirty="0"/>
              <a:t>오픈마켓 후기 등을 수집하여 사용자의 실제 경험이 반영되도록 구성합니다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Q. </a:t>
            </a:r>
            <a:r>
              <a:rPr lang="ko-KR" altLang="en-US" b="1" dirty="0"/>
              <a:t>데이터 전처리는 어떻게 하나요</a:t>
            </a:r>
            <a:r>
              <a:rPr lang="en-US" altLang="ko-KR" b="1" dirty="0"/>
              <a:t>?</a:t>
            </a:r>
            <a:endParaRPr lang="ko-KR" altLang="en-US" dirty="0"/>
          </a:p>
          <a:p>
            <a:r>
              <a:rPr lang="en-US" altLang="ko-KR" dirty="0"/>
              <a:t>A. </a:t>
            </a:r>
            <a:r>
              <a:rPr lang="ko-KR" altLang="en-US" dirty="0"/>
              <a:t>수집된 상품 데이터는 제품명</a:t>
            </a:r>
            <a:r>
              <a:rPr lang="en-US" altLang="ko-KR" dirty="0"/>
              <a:t>, </a:t>
            </a:r>
            <a:r>
              <a:rPr lang="ko-KR" altLang="en-US" dirty="0"/>
              <a:t>카테고리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사양 등을 </a:t>
            </a:r>
            <a:r>
              <a:rPr lang="ko-KR" altLang="en-US" dirty="0" err="1"/>
              <a:t>표준화하여</a:t>
            </a:r>
            <a:r>
              <a:rPr lang="ko-KR" altLang="en-US" dirty="0"/>
              <a:t> 정리하고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리뷰 데이터는 불필요한 중복이나 광고성 문구를 </a:t>
            </a:r>
            <a:r>
              <a:rPr lang="ko-KR" altLang="en-US" b="0" dirty="0">
                <a:solidFill>
                  <a:schemeClr val="tx1"/>
                </a:solidFill>
              </a:rPr>
              <a:t>필터링하여 </a:t>
            </a:r>
            <a:r>
              <a:rPr lang="ko-KR" altLang="en-US" b="0" dirty="0" err="1">
                <a:solidFill>
                  <a:schemeClr val="tx1"/>
                </a:solidFill>
              </a:rPr>
              <a:t>임베딩이</a:t>
            </a:r>
            <a:r>
              <a:rPr lang="ko-KR" altLang="en-US" b="0" dirty="0">
                <a:solidFill>
                  <a:schemeClr val="tx1"/>
                </a:solidFill>
              </a:rPr>
              <a:t> 가능한 </a:t>
            </a:r>
            <a:r>
              <a:rPr lang="ko-KR" altLang="en-US" b="0" dirty="0" err="1">
                <a:solidFill>
                  <a:schemeClr val="tx1"/>
                </a:solidFill>
              </a:rPr>
              <a:t>클린</a:t>
            </a:r>
            <a:r>
              <a:rPr lang="ko-KR" altLang="en-US" b="0" dirty="0">
                <a:solidFill>
                  <a:schemeClr val="tx1"/>
                </a:solidFill>
              </a:rPr>
              <a:t> 데이터셋으로 </a:t>
            </a:r>
            <a:r>
              <a:rPr lang="ko-KR" altLang="en-US" b="0" dirty="0" err="1">
                <a:solidFill>
                  <a:schemeClr val="tx1"/>
                </a:solidFill>
              </a:rPr>
              <a:t>전처리합니다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Q. </a:t>
            </a:r>
            <a:r>
              <a:rPr lang="ko-KR" altLang="en-US" b="1" dirty="0"/>
              <a:t>실시간 가격 비교가 항상 정확할 수 있나요</a:t>
            </a:r>
            <a:r>
              <a:rPr lang="en-US" altLang="ko-KR" b="1" dirty="0"/>
              <a:t>?</a:t>
            </a:r>
            <a:endParaRPr lang="ko-KR" altLang="en-US" dirty="0"/>
          </a:p>
          <a:p>
            <a:r>
              <a:rPr lang="en-US" altLang="ko-KR" dirty="0"/>
              <a:t>A. </a:t>
            </a:r>
            <a:r>
              <a:rPr lang="ko-KR" altLang="en-US" dirty="0"/>
              <a:t>실시간 </a:t>
            </a:r>
            <a:r>
              <a:rPr lang="en-US" altLang="ko-KR" dirty="0"/>
              <a:t>API</a:t>
            </a:r>
            <a:r>
              <a:rPr lang="ko-KR" altLang="en-US" dirty="0"/>
              <a:t>를 사용하더라도 일부 사이트에서는 제한사항이 있을 수 있기 때문에 </a:t>
            </a:r>
            <a:r>
              <a:rPr lang="ko-KR" altLang="en-US" b="0" dirty="0"/>
              <a:t>초기에는 샘플링 기반 비교로 진행하고</a:t>
            </a:r>
            <a:r>
              <a:rPr lang="en-US" altLang="ko-KR" b="0" dirty="0"/>
              <a:t>, </a:t>
            </a:r>
            <a:br>
              <a:rPr lang="en-US" altLang="ko-KR" b="0" dirty="0"/>
            </a:br>
            <a:r>
              <a:rPr lang="en-US" altLang="ko-KR" b="0" dirty="0"/>
              <a:t>   </a:t>
            </a:r>
            <a:r>
              <a:rPr lang="ko-KR" altLang="en-US" b="0" dirty="0"/>
              <a:t>이후 </a:t>
            </a:r>
            <a:r>
              <a:rPr lang="en-US" altLang="ko-KR" b="0" dirty="0"/>
              <a:t>API </a:t>
            </a:r>
            <a:r>
              <a:rPr lang="ko-KR" altLang="en-US" b="0" dirty="0"/>
              <a:t>연동을 확장할 계획입니다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Q. </a:t>
            </a:r>
            <a:r>
              <a:rPr lang="ko-KR" altLang="en-US" b="1" dirty="0"/>
              <a:t>실제 서비스로 확장 가능성이 있나요</a:t>
            </a:r>
            <a:r>
              <a:rPr lang="en-US" altLang="ko-KR" b="1" dirty="0"/>
              <a:t>?</a:t>
            </a:r>
            <a:endParaRPr lang="ko-KR" altLang="en-US" dirty="0"/>
          </a:p>
          <a:p>
            <a:r>
              <a:rPr lang="en-US" altLang="ko-KR" dirty="0"/>
              <a:t>A. </a:t>
            </a:r>
            <a:r>
              <a:rPr lang="ko-KR" altLang="en-US" dirty="0"/>
              <a:t>네</a:t>
            </a:r>
            <a:r>
              <a:rPr lang="en-US" altLang="ko-KR" dirty="0"/>
              <a:t>, </a:t>
            </a:r>
            <a:r>
              <a:rPr lang="ko-KR" altLang="en-US" dirty="0"/>
              <a:t>충분히 확장 가능성이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b="0" dirty="0"/>
              <a:t>상품군을 더 늘리고</a:t>
            </a:r>
            <a:r>
              <a:rPr lang="en-US" altLang="ko-KR" b="0" dirty="0"/>
              <a:t>, </a:t>
            </a:r>
            <a:r>
              <a:rPr lang="ko-KR" altLang="en-US" b="0" dirty="0"/>
              <a:t>다국어 자연어 질의에 대응하고</a:t>
            </a:r>
            <a:r>
              <a:rPr lang="en-US" altLang="ko-KR" b="0" dirty="0"/>
              <a:t>, </a:t>
            </a:r>
            <a:br>
              <a:rPr lang="en-US" altLang="ko-KR" b="0" dirty="0"/>
            </a:br>
            <a:r>
              <a:rPr lang="ko-KR" altLang="en-US" b="0" dirty="0"/>
              <a:t>다양한 쇼핑몰 연동을 추가하면 실제 커머스 플랫폼에서도 활용할 수 있는 상담형 에이전트로 발전 </a:t>
            </a:r>
            <a:r>
              <a:rPr lang="ko-KR" altLang="en-US" b="0" dirty="0" err="1"/>
              <a:t>할수도</a:t>
            </a:r>
            <a:r>
              <a:rPr lang="en-US" altLang="ko-KR" b="0" dirty="0"/>
              <a:t>??</a:t>
            </a:r>
          </a:p>
          <a:p>
            <a:endParaRPr lang="en-US" altLang="ko-KR" dirty="0"/>
          </a:p>
          <a:p>
            <a:r>
              <a:rPr lang="en-US" altLang="ko-KR" b="1" dirty="0"/>
              <a:t>Q. </a:t>
            </a:r>
            <a:r>
              <a:rPr lang="ko-KR" altLang="en-US" b="1" dirty="0"/>
              <a:t>이 프로젝트의 가장 어려운 부분은 무엇이라고 생각하나요</a:t>
            </a:r>
            <a:r>
              <a:rPr lang="en-US" altLang="ko-KR" b="1" dirty="0"/>
              <a:t>?</a:t>
            </a:r>
            <a:endParaRPr lang="ko-KR" altLang="en-US" dirty="0"/>
          </a:p>
          <a:p>
            <a:r>
              <a:rPr lang="en-US" altLang="ko-KR" b="0" dirty="0"/>
              <a:t>A. </a:t>
            </a:r>
            <a:r>
              <a:rPr lang="ko-KR" altLang="en-US" b="0" dirty="0"/>
              <a:t>가장 어려운 부분은 정확한 상품 매칭과 리뷰 요약의 품질 확보입니다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en-US" altLang="ko-KR" b="0" dirty="0"/>
              <a:t>LLM</a:t>
            </a:r>
            <a:r>
              <a:rPr lang="ko-KR" altLang="en-US" b="0" dirty="0"/>
              <a:t>과 </a:t>
            </a:r>
            <a:r>
              <a:rPr lang="en-US" altLang="ko-KR" b="0" dirty="0"/>
              <a:t>RAG </a:t>
            </a:r>
            <a:r>
              <a:rPr lang="ko-KR" altLang="en-US" b="0" dirty="0"/>
              <a:t>성능에 의존하는 부분이 크기 때문에</a:t>
            </a:r>
            <a:r>
              <a:rPr lang="en-US" altLang="ko-KR" b="0" dirty="0"/>
              <a:t>, </a:t>
            </a:r>
            <a:r>
              <a:rPr lang="ko-KR" altLang="en-US" b="0" dirty="0"/>
              <a:t>특히 </a:t>
            </a:r>
            <a:r>
              <a:rPr lang="ko-KR" altLang="en-US" b="0" dirty="0" err="1"/>
              <a:t>임베딩</a:t>
            </a:r>
            <a:r>
              <a:rPr lang="ko-KR" altLang="en-US" b="0" dirty="0"/>
              <a:t> 품질과 프롬프트 설계가 프로젝트 성공의 핵심 변수라고 생각합니다</a:t>
            </a:r>
            <a:r>
              <a:rPr lang="en-US" altLang="ko-KR" b="0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Q. </a:t>
            </a:r>
            <a:r>
              <a:rPr lang="ko-KR" altLang="en-US" b="1" dirty="0"/>
              <a:t>이 프로젝트의 차별점은 무엇인가요</a:t>
            </a:r>
            <a:r>
              <a:rPr lang="en-US" altLang="ko-KR" b="1" dirty="0"/>
              <a:t>?</a:t>
            </a:r>
            <a:endParaRPr lang="ko-KR" altLang="en-US" dirty="0"/>
          </a:p>
          <a:p>
            <a:r>
              <a:rPr lang="en-US" altLang="ko-KR" dirty="0"/>
              <a:t>A. </a:t>
            </a:r>
            <a:r>
              <a:rPr lang="ko-KR" altLang="en-US" dirty="0"/>
              <a:t>기존 단순 추천 시스템은 키워드 기반이거나 스코어 기반 추천이 많습니다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저희는 사용자의 자연어 요청을 </a:t>
            </a:r>
            <a:r>
              <a:rPr lang="en-US" altLang="ko-KR" dirty="0"/>
              <a:t>AI</a:t>
            </a:r>
            <a:r>
              <a:rPr lang="ko-KR" altLang="en-US" dirty="0"/>
              <a:t>가 상담하듯 이해하고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"</a:t>
            </a:r>
            <a:r>
              <a:rPr lang="ko-KR" altLang="en-US" dirty="0"/>
              <a:t>추천 </a:t>
            </a:r>
            <a:r>
              <a:rPr lang="en-US" altLang="ko-KR" dirty="0"/>
              <a:t>+ </a:t>
            </a:r>
            <a:r>
              <a:rPr lang="ko-KR" altLang="en-US" dirty="0"/>
              <a:t>가격비교 </a:t>
            </a:r>
            <a:r>
              <a:rPr lang="en-US" altLang="ko-KR" dirty="0"/>
              <a:t>+ </a:t>
            </a:r>
            <a:r>
              <a:rPr lang="ko-KR" altLang="en-US" dirty="0"/>
              <a:t>리뷰요약 </a:t>
            </a:r>
            <a:r>
              <a:rPr lang="en-US" altLang="ko-KR" dirty="0"/>
              <a:t>+ </a:t>
            </a:r>
            <a:r>
              <a:rPr lang="ko-KR" altLang="en-US" dirty="0"/>
              <a:t>구매조언까지 통합된 상담형 </a:t>
            </a:r>
            <a:r>
              <a:rPr lang="en-US" altLang="ko-KR" dirty="0"/>
              <a:t>Agent“ </a:t>
            </a:r>
            <a:r>
              <a:rPr lang="ko-KR" altLang="en-US" dirty="0"/>
              <a:t>를 구현한다는 점이 가장 큰 </a:t>
            </a:r>
            <a:r>
              <a:rPr lang="ko-KR" altLang="en-US" dirty="0" err="1"/>
              <a:t>차별점입니다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B37C9-95CC-409F-BC9C-7D10454301B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4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263B5-3B39-9ABC-4AD1-36E4DA534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DD5AD3-8D29-ED4C-C54C-1FD546FD9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FAFC9-2CED-EE04-D7CC-D1E5F73D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7DC1-2A65-46F0-B23A-A4F905211883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41921-E2A6-7B39-76A8-8F44D97B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4854A-33A0-94B7-A9D2-D743F9BD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966-0794-4B33-A05E-3F727E56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B41C2-B544-C005-D583-DEC2B74A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3BAA2B-6B04-023E-EA2F-74CCD7744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3FFB0-02CB-2E40-9246-E5A31448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7DC1-2A65-46F0-B23A-A4F905211883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9D226-7938-4F2F-B79D-04E7516E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A0AEC-8EA3-25AA-C5E7-CB5C1838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966-0794-4B33-A05E-3F727E56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35E2BF-0D76-B2ED-064F-5DA58E5B1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B12499-D816-AD6D-87AA-073151541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BF057-1D12-21C0-8578-F04EC779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7DC1-2A65-46F0-B23A-A4F905211883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5F5C0-9B31-2B0C-9540-56AEA052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1B14B-826D-318B-41D1-C1018458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966-0794-4B33-A05E-3F727E56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5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0F564-5E52-02F4-8668-C4064647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3694D-A501-7049-8344-7F341543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99856-C001-98D6-0940-1AABAC67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7DC1-2A65-46F0-B23A-A4F905211883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D4591-8076-047A-9098-A16CDD97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AB3F2-3470-9B5C-4433-63191329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966-0794-4B33-A05E-3F727E56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7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4942A-A996-1745-D3B3-63F761AE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79711-18C9-DF15-2BF2-97301F8EF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E909A-BC1C-E516-AD85-C2B46620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7DC1-2A65-46F0-B23A-A4F905211883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C2390-B863-B253-905B-4338149A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FB1D0-FF2A-9462-D164-EB84D70A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966-0794-4B33-A05E-3F727E56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7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5E7F1-D68D-070A-945D-7C41FB67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D105C-3E78-29DE-6AAC-6E18E647E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08F1B-A210-7992-5ADD-41E6EF04B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D12994-7F32-8759-0F3C-0FCD3BBC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7DC1-2A65-46F0-B23A-A4F905211883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C4F0A-83C9-3CF2-D158-811FFAD6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E5CDCA-50E1-AB6A-CE9E-F877F0F1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966-0794-4B33-A05E-3F727E56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806A6-9EC5-46A8-2D50-B97BC85E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3ACDF9-9793-8499-6566-1101EF89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E80D9A-F3C3-50D4-25B5-B4F9A87A8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CBB528-B790-FE39-60BB-24C04C13B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2A0A98-029B-4495-6845-763139D93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004C42-F4C4-CF09-CB1B-6DA0B351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7DC1-2A65-46F0-B23A-A4F905211883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3A8574-AFAE-B799-F309-88E7578D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B74C54-D83B-5FB8-5D06-D7DC9135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966-0794-4B33-A05E-3F727E56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F16D6-3360-85F6-2244-598FCE50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E17A80-BAF8-39B3-57C7-72FAB19E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7DC1-2A65-46F0-B23A-A4F905211883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123898-B127-99EA-7EB8-B2D794AA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996B42-C341-8A1F-4B13-D006C145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966-0794-4B33-A05E-3F727E56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D2320D-DF19-0355-8C7F-3E3E678A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7DC1-2A65-46F0-B23A-A4F905211883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E44078-155E-F348-3755-089A65A7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E0AB5-20D3-1263-D946-E06A3A83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966-0794-4B33-A05E-3F727E56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4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91B85-5026-E4E6-AA86-1A946785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98FCB-2533-084B-C1DC-A53CE92C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52D69C-58BB-4592-6BC2-1239B81F1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8D0F64-42AE-018C-E76D-1E927C03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7DC1-2A65-46F0-B23A-A4F905211883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8AF565-7BB7-C6D8-2ED0-3EA5C9CF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25B320-9CE5-FF14-EE1D-9D8EF0C9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966-0794-4B33-A05E-3F727E56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5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DA7A3-231D-D2D5-A961-5F1922C6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A3005C-7B72-FCD1-E187-486440417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C76B3B-EDB1-D0F9-CCED-0A87FAC92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699792-BEC5-3626-D3F0-CED19ABE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7DC1-2A65-46F0-B23A-A4F905211883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BDE446-DE9C-8330-B488-2921FB16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FFFA8-E18F-997A-E96A-E0EA384E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6966-0794-4B33-A05E-3F727E56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2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14BFC1-F1BE-CA72-E170-3B8B1EC1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F4B0A3-1AA3-80C2-369B-4DC6FF7D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56A99-D676-4A66-BC2D-150F4850E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47DC1-2A65-46F0-B23A-A4F905211883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B7ED4-4A37-B99B-750D-FB53FB691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D1048-AA46-AB63-96B3-995D85246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856966-0794-4B33-A05E-3F727E56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9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2C9C9B3-EE55-6157-CA52-C964EED7651A}"/>
              </a:ext>
            </a:extLst>
          </p:cNvPr>
          <p:cNvGrpSpPr/>
          <p:nvPr/>
        </p:nvGrpSpPr>
        <p:grpSpPr>
          <a:xfrm>
            <a:off x="1784553" y="1407245"/>
            <a:ext cx="8622890" cy="1347019"/>
            <a:chOff x="1784555" y="1356850"/>
            <a:chExt cx="8622890" cy="134701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287E8C8-AE17-13D1-F4F7-ABEDED12EA66}"/>
                </a:ext>
              </a:extLst>
            </p:cNvPr>
            <p:cNvGrpSpPr/>
            <p:nvPr/>
          </p:nvGrpSpPr>
          <p:grpSpPr>
            <a:xfrm>
              <a:off x="1784555" y="1356850"/>
              <a:ext cx="8622890" cy="1347019"/>
              <a:chOff x="1710813" y="1533831"/>
              <a:chExt cx="8622890" cy="1347019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9CE1F6A9-2A7E-EE9F-D22D-DE92601ED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0813" y="1533831"/>
                <a:ext cx="86228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175048E6-0E60-B211-4D8E-7C51FC320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0813" y="1656734"/>
                <a:ext cx="862289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5C08563-570D-0B90-3E0A-47ED792D38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0813" y="2880850"/>
                <a:ext cx="86228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4AFC57-7976-0183-5577-15C9F78D6374}"/>
                </a:ext>
              </a:extLst>
            </p:cNvPr>
            <p:cNvSpPr txBox="1"/>
            <p:nvPr/>
          </p:nvSpPr>
          <p:spPr>
            <a:xfrm>
              <a:off x="1784555" y="1737868"/>
              <a:ext cx="86228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2025 </a:t>
              </a:r>
              <a:r>
                <a:rPr lang="ko-KR" altLang="en-US" sz="4000" dirty="0"/>
                <a:t>빅데이터 자연어처리</a:t>
              </a: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5EFDFBA-0616-E133-FC49-35B367CF1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35003"/>
              </p:ext>
            </p:extLst>
          </p:nvPr>
        </p:nvGraphicFramePr>
        <p:xfrm>
          <a:off x="3386665" y="4427653"/>
          <a:ext cx="5418666" cy="898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939063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11544600"/>
                    </a:ext>
                  </a:extLst>
                </a:gridCol>
              </a:tblGrid>
              <a:tr h="449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팀명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조 </a:t>
                      </a:r>
                      <a:r>
                        <a:rPr lang="en-US" altLang="ko-KR" dirty="0" err="1"/>
                        <a:t>Buybuddy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7768900"/>
                  </a:ext>
                </a:extLst>
              </a:tr>
              <a:tr h="449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서비스명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프로젝트명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쇼핑 </a:t>
                      </a:r>
                      <a:r>
                        <a:rPr lang="en-US" altLang="ko-KR" dirty="0"/>
                        <a:t>AI</a:t>
                      </a:r>
                      <a:r>
                        <a:rPr lang="en-US" altLang="ko-KR" baseline="0" dirty="0"/>
                        <a:t> Agent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6178760"/>
                  </a:ext>
                </a:extLst>
              </a:tr>
            </a:tbl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362F7D3-CC65-7755-C377-4F266971AE6F}"/>
              </a:ext>
            </a:extLst>
          </p:cNvPr>
          <p:cNvCxnSpPr>
            <a:cxnSpLocks/>
          </p:cNvCxnSpPr>
          <p:nvPr/>
        </p:nvCxnSpPr>
        <p:spPr>
          <a:xfrm>
            <a:off x="388374" y="6415548"/>
            <a:ext cx="1141525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7472E6-15BC-A8F4-91C3-C9F97C1CFB70}"/>
              </a:ext>
            </a:extLst>
          </p:cNvPr>
          <p:cNvSpPr txBox="1"/>
          <p:nvPr/>
        </p:nvSpPr>
        <p:spPr>
          <a:xfrm>
            <a:off x="3524864" y="3627828"/>
            <a:ext cx="5142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프로젝트 기획서</a:t>
            </a:r>
            <a:endParaRPr lang="en-US" altLang="ko-KR" sz="2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EB57AEE-CA9F-A1DC-02DC-F943AA0AF3ED}"/>
              </a:ext>
            </a:extLst>
          </p:cNvPr>
          <p:cNvCxnSpPr>
            <a:cxnSpLocks/>
          </p:cNvCxnSpPr>
          <p:nvPr/>
        </p:nvCxnSpPr>
        <p:spPr>
          <a:xfrm>
            <a:off x="5070985" y="4027938"/>
            <a:ext cx="20500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82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E1F6A9-2A7E-EE9F-D22D-DE92601ED85F}"/>
              </a:ext>
            </a:extLst>
          </p:cNvPr>
          <p:cNvCxnSpPr>
            <a:cxnSpLocks/>
          </p:cNvCxnSpPr>
          <p:nvPr/>
        </p:nvCxnSpPr>
        <p:spPr>
          <a:xfrm>
            <a:off x="388374" y="599767"/>
            <a:ext cx="114152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2D8A6A-BAA6-9096-B1E5-F048C86014FA}"/>
              </a:ext>
            </a:extLst>
          </p:cNvPr>
          <p:cNvSpPr/>
          <p:nvPr/>
        </p:nvSpPr>
        <p:spPr bwMode="auto">
          <a:xfrm>
            <a:off x="564623" y="764397"/>
            <a:ext cx="11135764" cy="5406879"/>
          </a:xfrm>
          <a:prstGeom prst="rect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t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latinLnBrk="0">
              <a:lnSpc>
                <a:spcPct val="114000"/>
              </a:lnSpc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endParaRPr lang="en-US" altLang="ko-KR" sz="11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5771D1B-91B1-B0EE-3756-B3DFD0CFC3AF}"/>
              </a:ext>
            </a:extLst>
          </p:cNvPr>
          <p:cNvGrpSpPr/>
          <p:nvPr/>
        </p:nvGrpSpPr>
        <p:grpSpPr>
          <a:xfrm>
            <a:off x="53346" y="229858"/>
            <a:ext cx="1932771" cy="369909"/>
            <a:chOff x="132003" y="229858"/>
            <a:chExt cx="1932771" cy="369909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4D3F1C68-2B7A-C956-AA5B-56720661AB58}"/>
                </a:ext>
              </a:extLst>
            </p:cNvPr>
            <p:cNvSpPr txBox="1">
              <a:spLocks/>
            </p:cNvSpPr>
            <p:nvPr/>
          </p:nvSpPr>
          <p:spPr>
            <a:xfrm>
              <a:off x="132003" y="229858"/>
              <a:ext cx="1932771" cy="36990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300" b="1" dirty="0">
                  <a:latin typeface="맑은 고딕" panose="020B0503020000020004" pitchFamily="50" charset="-127"/>
                </a:rPr>
                <a:t>1.</a:t>
              </a:r>
              <a:r>
                <a:rPr lang="ko-KR" altLang="en-US" sz="1300" b="1" dirty="0">
                  <a:latin typeface="맑은 고딕" panose="020B0503020000020004" pitchFamily="50" charset="-127"/>
                </a:rPr>
                <a:t> 팀 소개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DAD1145-6687-C0CA-2BC6-23536CCCDD1C}"/>
                </a:ext>
              </a:extLst>
            </p:cNvPr>
            <p:cNvSpPr/>
            <p:nvPr/>
          </p:nvSpPr>
          <p:spPr>
            <a:xfrm>
              <a:off x="564623" y="394489"/>
              <a:ext cx="98323" cy="1278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201DEA-05D3-E685-CDCF-4E33A0598BAB}"/>
              </a:ext>
            </a:extLst>
          </p:cNvPr>
          <p:cNvCxnSpPr>
            <a:cxnSpLocks/>
          </p:cNvCxnSpPr>
          <p:nvPr/>
        </p:nvCxnSpPr>
        <p:spPr>
          <a:xfrm>
            <a:off x="388374" y="6415548"/>
            <a:ext cx="1141525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781611D6-90B8-3643-9175-326FC26DD3DE}"/>
              </a:ext>
            </a:extLst>
          </p:cNvPr>
          <p:cNvSpPr txBox="1">
            <a:spLocks/>
          </p:cNvSpPr>
          <p:nvPr/>
        </p:nvSpPr>
        <p:spPr>
          <a:xfrm>
            <a:off x="10205883" y="186210"/>
            <a:ext cx="1932771" cy="369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프로젝트 기획서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E82A0D5-5563-BD1F-6E05-4BFFF3CA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678130"/>
              </p:ext>
            </p:extLst>
          </p:nvPr>
        </p:nvGraphicFramePr>
        <p:xfrm>
          <a:off x="733310" y="800391"/>
          <a:ext cx="10776155" cy="5148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3741">
                  <a:extLst>
                    <a:ext uri="{9D8B030D-6E8A-4147-A177-3AD203B41FA5}">
                      <a16:colId xmlns:a16="http://schemas.microsoft.com/office/drawing/2014/main" val="648815269"/>
                    </a:ext>
                  </a:extLst>
                </a:gridCol>
                <a:gridCol w="8482414">
                  <a:extLst>
                    <a:ext uri="{9D8B030D-6E8A-4147-A177-3AD203B41FA5}">
                      <a16:colId xmlns:a16="http://schemas.microsoft.com/office/drawing/2014/main" val="1921105622"/>
                    </a:ext>
                  </a:extLst>
                </a:gridCol>
              </a:tblGrid>
              <a:tr h="770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팀명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i="0" dirty="0"/>
                        <a:t>  </a:t>
                      </a:r>
                      <a:r>
                        <a:rPr lang="en-US" altLang="ko-KR" sz="1400" dirty="0" err="1"/>
                        <a:t>Buybuddy</a:t>
                      </a:r>
                      <a:r>
                        <a:rPr lang="ko-KR" altLang="en-US" sz="1400" i="0" baseline="0" dirty="0">
                          <a:solidFill>
                            <a:srgbClr val="0070C0"/>
                          </a:solidFill>
                        </a:rPr>
                        <a:t>  </a:t>
                      </a:r>
                      <a:r>
                        <a:rPr lang="en-US" altLang="ko-KR" sz="1400" i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i="0" baseline="0" dirty="0">
                          <a:solidFill>
                            <a:schemeClr val="tx1"/>
                          </a:solidFill>
                        </a:rPr>
                        <a:t>당신의 든든한 </a:t>
                      </a:r>
                      <a:r>
                        <a:rPr lang="ko-KR" altLang="en-US" sz="1400" i="0" baseline="0" dirty="0" err="1">
                          <a:solidFill>
                            <a:schemeClr val="tx1"/>
                          </a:solidFill>
                        </a:rPr>
                        <a:t>구매친구</a:t>
                      </a:r>
                      <a:r>
                        <a:rPr lang="en-US" altLang="ko-KR" sz="1400" i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2804223"/>
                  </a:ext>
                </a:extLst>
              </a:tr>
              <a:tr h="937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 err="1">
                          <a:solidFill>
                            <a:schemeClr val="tx1"/>
                          </a:solidFill>
                        </a:rPr>
                        <a:t>정정윤</a:t>
                      </a:r>
                      <a:r>
                        <a:rPr lang="ko-KR" altLang="en-US" sz="140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i="0" dirty="0">
                          <a:solidFill>
                            <a:schemeClr val="tx1"/>
                          </a:solidFill>
                        </a:rPr>
                        <a:t>빅데이터융합학과</a:t>
                      </a:r>
                      <a:r>
                        <a:rPr lang="en-US" altLang="ko-KR" sz="1400" i="0" dirty="0">
                          <a:solidFill>
                            <a:schemeClr val="tx1"/>
                          </a:solidFill>
                        </a:rPr>
                        <a:t>/2024511056) /</a:t>
                      </a:r>
                      <a:r>
                        <a:rPr lang="ko-KR" altLang="en-US" sz="1400" i="0" dirty="0">
                          <a:solidFill>
                            <a:schemeClr val="tx1"/>
                          </a:solidFill>
                        </a:rPr>
                        <a:t> 데이터 수집 파이프라인 설계 </a:t>
                      </a:r>
                      <a:r>
                        <a:rPr lang="en-US" altLang="ko-KR" sz="1400" i="0" dirty="0">
                          <a:solidFill>
                            <a:schemeClr val="tx1"/>
                          </a:solidFill>
                        </a:rPr>
                        <a:t>, RAG </a:t>
                      </a:r>
                      <a:r>
                        <a:rPr lang="ko-KR" altLang="en-US" sz="1400" i="0" dirty="0">
                          <a:solidFill>
                            <a:schemeClr val="tx1"/>
                          </a:solidFill>
                        </a:rPr>
                        <a:t>구현</a:t>
                      </a:r>
                      <a:br>
                        <a:rPr lang="en-US" altLang="ko-KR" sz="1400" i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i="0" dirty="0">
                          <a:solidFill>
                            <a:schemeClr val="tx1"/>
                          </a:solidFill>
                        </a:rPr>
                        <a:t>이현주</a:t>
                      </a:r>
                      <a:r>
                        <a:rPr lang="en-US" altLang="ko-KR" sz="1400" i="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400" i="0" baseline="0" dirty="0">
                          <a:solidFill>
                            <a:schemeClr val="tx1"/>
                          </a:solidFill>
                        </a:rPr>
                        <a:t>빅데이터융합학과</a:t>
                      </a:r>
                      <a:r>
                        <a:rPr lang="en-US" altLang="ko-KR" sz="1400" i="0" dirty="0">
                          <a:solidFill>
                            <a:schemeClr val="tx1"/>
                          </a:solidFill>
                        </a:rPr>
                        <a:t>/2025511055) / </a:t>
                      </a:r>
                      <a:r>
                        <a:rPr lang="ko-KR" altLang="en-US" sz="1400" i="0" dirty="0">
                          <a:solidFill>
                            <a:schemeClr val="tx1"/>
                          </a:solidFill>
                        </a:rPr>
                        <a:t>프롬프트 작성 </a:t>
                      </a:r>
                      <a:r>
                        <a:rPr lang="en-US" altLang="ko-KR" sz="1400" i="0" dirty="0">
                          <a:solidFill>
                            <a:schemeClr val="tx1"/>
                          </a:solidFill>
                        </a:rPr>
                        <a:t>, function calling </a:t>
                      </a:r>
                      <a:r>
                        <a:rPr lang="ko-KR" altLang="en-US" sz="1400" i="0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400" i="0" dirty="0" err="1">
                          <a:solidFill>
                            <a:schemeClr val="tx1"/>
                          </a:solidFill>
                        </a:rPr>
                        <a:t>ReAct</a:t>
                      </a:r>
                      <a:endParaRPr lang="en-US" altLang="ko-KR" sz="14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i="0" dirty="0">
                          <a:solidFill>
                            <a:schemeClr val="tx1"/>
                          </a:solidFill>
                        </a:rPr>
                        <a:t>김석환 </a:t>
                      </a:r>
                      <a:r>
                        <a:rPr lang="en-US" altLang="ko-KR" sz="140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i="0" dirty="0">
                          <a:solidFill>
                            <a:schemeClr val="tx1"/>
                          </a:solidFill>
                        </a:rPr>
                        <a:t>빅데이터융합학과</a:t>
                      </a:r>
                      <a:r>
                        <a:rPr lang="en-US" altLang="ko-KR" sz="1400" i="0" dirty="0">
                          <a:solidFill>
                            <a:schemeClr val="tx1"/>
                          </a:solidFill>
                        </a:rPr>
                        <a:t>/2024511037) / </a:t>
                      </a:r>
                      <a:r>
                        <a:rPr lang="ko-KR" altLang="en-US" sz="1400" i="0" dirty="0">
                          <a:solidFill>
                            <a:schemeClr val="tx1"/>
                          </a:solidFill>
                        </a:rPr>
                        <a:t>통합 및 테스트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307777"/>
                  </a:ext>
                </a:extLst>
              </a:tr>
              <a:tr h="645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서비스명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프로젝트명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/>
                        <a:t>  </a:t>
                      </a:r>
                      <a:r>
                        <a:rPr lang="ko-KR" altLang="en-US" dirty="0"/>
                        <a:t>쇼핑 </a:t>
                      </a:r>
                      <a:r>
                        <a:rPr lang="en-US" altLang="ko-KR" dirty="0"/>
                        <a:t>AI</a:t>
                      </a:r>
                      <a:r>
                        <a:rPr lang="en-US" altLang="ko-KR" baseline="0" dirty="0"/>
                        <a:t> Agent</a:t>
                      </a:r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8021997"/>
                  </a:ext>
                </a:extLst>
              </a:tr>
              <a:tr h="733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서비스 요약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0" dirty="0">
                          <a:solidFill>
                            <a:schemeClr val="tx1"/>
                          </a:solidFill>
                        </a:rPr>
                        <a:t>사용자의</a:t>
                      </a:r>
                      <a:r>
                        <a:rPr lang="en-US" altLang="ko-KR" sz="140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i="0" dirty="0">
                          <a:solidFill>
                            <a:schemeClr val="tx1"/>
                          </a:solidFill>
                        </a:rPr>
                        <a:t>예산</a:t>
                      </a:r>
                      <a:r>
                        <a:rPr lang="en-US" altLang="ko-KR" sz="140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i="0" dirty="0">
                          <a:solidFill>
                            <a:schemeClr val="tx1"/>
                          </a:solidFill>
                        </a:rPr>
                        <a:t>조건에 맞춰 최적의 제품을 추천하고</a:t>
                      </a:r>
                      <a:r>
                        <a:rPr lang="en-US" altLang="ko-KR" sz="1400" i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i="0" dirty="0">
                          <a:solidFill>
                            <a:schemeClr val="tx1"/>
                          </a:solidFill>
                        </a:rPr>
                        <a:t>관련 후기를 요약하여 신뢰도 높은 쇼핑 결정을 돕는 </a:t>
                      </a:r>
                      <a:r>
                        <a:rPr lang="en-US" altLang="ko-KR" sz="1400" i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400" i="0" dirty="0">
                          <a:solidFill>
                            <a:schemeClr val="tx1"/>
                          </a:solidFill>
                        </a:rPr>
                        <a:t>기반 쇼핑 어시스턴트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9393612"/>
                  </a:ext>
                </a:extLst>
              </a:tr>
              <a:tr h="2060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활용 기술 및 데이터</a:t>
                      </a:r>
                      <a:endParaRPr lang="en-US" altLang="ko-KR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i="0" dirty="0"/>
                        <a:t>   </a:t>
                      </a:r>
                      <a:endParaRPr lang="en-US" altLang="ko-KR" sz="1400" i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60480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69344"/>
              </p:ext>
            </p:extLst>
          </p:nvPr>
        </p:nvGraphicFramePr>
        <p:xfrm>
          <a:off x="3135086" y="3911911"/>
          <a:ext cx="846983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539">
                  <a:extLst>
                    <a:ext uri="{9D8B030D-6E8A-4147-A177-3AD203B41FA5}">
                      <a16:colId xmlns:a16="http://schemas.microsoft.com/office/drawing/2014/main" val="427123918"/>
                    </a:ext>
                  </a:extLst>
                </a:gridCol>
                <a:gridCol w="3346264">
                  <a:extLst>
                    <a:ext uri="{9D8B030D-6E8A-4147-A177-3AD203B41FA5}">
                      <a16:colId xmlns:a16="http://schemas.microsoft.com/office/drawing/2014/main" val="3982927594"/>
                    </a:ext>
                  </a:extLst>
                </a:gridCol>
                <a:gridCol w="3639036">
                  <a:extLst>
                    <a:ext uri="{9D8B030D-6E8A-4147-A177-3AD203B41FA5}">
                      <a16:colId xmlns:a16="http://schemas.microsoft.com/office/drawing/2014/main" val="2277011839"/>
                    </a:ext>
                  </a:extLst>
                </a:gridCol>
              </a:tblGrid>
              <a:tr h="23598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활용 목적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238724"/>
                  </a:ext>
                </a:extLst>
              </a:tr>
              <a:tr h="235985">
                <a:tc>
                  <a:txBody>
                    <a:bodyPr/>
                    <a:lstStyle/>
                    <a:p>
                      <a:r>
                        <a:rPr lang="en-US" sz="1000" b="1" dirty="0"/>
                        <a:t>LLM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OpenAI GPT-4 (</a:t>
                      </a:r>
                      <a:r>
                        <a:rPr lang="ko-KR" altLang="en-US" sz="1000" dirty="0"/>
                        <a:t>또는 </a:t>
                      </a:r>
                      <a:r>
                        <a:rPr lang="en-US" sz="1000" dirty="0"/>
                        <a:t>Mistral 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사용자 질의 분석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응답 생성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비교표 구성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951027"/>
                  </a:ext>
                </a:extLst>
              </a:tr>
              <a:tr h="235985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프롬프트 엔지니어링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Role Prompt, Few-shot 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조건 추출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추천 문장 구성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후기 요약 문장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313360"/>
                  </a:ext>
                </a:extLst>
              </a:tr>
              <a:tr h="235985">
                <a:tc>
                  <a:txBody>
                    <a:bodyPr/>
                    <a:lstStyle/>
                    <a:p>
                      <a:r>
                        <a:rPr lang="en-US" sz="1000" b="1" dirty="0"/>
                        <a:t>Function Calling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LangChain</a:t>
                      </a:r>
                      <a:r>
                        <a:rPr lang="en-US" sz="1000" dirty="0"/>
                        <a:t> Tools </a:t>
                      </a:r>
                      <a:r>
                        <a:rPr lang="ko-KR" altLang="en-US" sz="1000" dirty="0"/>
                        <a:t>또는 </a:t>
                      </a:r>
                      <a:r>
                        <a:rPr lang="en-US" sz="1000" dirty="0"/>
                        <a:t>OpenAI Function 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API </a:t>
                      </a:r>
                      <a:r>
                        <a:rPr lang="ko-KR" altLang="en-US" sz="1000"/>
                        <a:t>연동</a:t>
                      </a:r>
                      <a:r>
                        <a:rPr lang="en-US" altLang="ko-KR" sz="1000"/>
                        <a:t>: </a:t>
                      </a:r>
                      <a:r>
                        <a:rPr lang="ko-KR" altLang="en-US" sz="1000"/>
                        <a:t>제품 검색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필터링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링크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08473"/>
                  </a:ext>
                </a:extLst>
              </a:tr>
              <a:tr h="235985">
                <a:tc>
                  <a:txBody>
                    <a:bodyPr/>
                    <a:lstStyle/>
                    <a:p>
                      <a:r>
                        <a:rPr lang="en-US" sz="1000" b="1"/>
                        <a:t>RAG </a:t>
                      </a:r>
                      <a:r>
                        <a:rPr lang="ko-KR" altLang="en-US" sz="1000" b="1"/>
                        <a:t>구성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LangChain</a:t>
                      </a:r>
                      <a:r>
                        <a:rPr lang="en-US" sz="1000" dirty="0"/>
                        <a:t> Retriever + </a:t>
                      </a:r>
                      <a:r>
                        <a:rPr lang="en-US" sz="1000" dirty="0" err="1"/>
                        <a:t>VectorDB</a:t>
                      </a:r>
                      <a:r>
                        <a:rPr lang="en-US" sz="1000" dirty="0"/>
                        <a:t> (Chroma / FAISS)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사용자 질의에 맞는 후기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설명 문서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155476"/>
                  </a:ext>
                </a:extLst>
              </a:tr>
              <a:tr h="235985">
                <a:tc>
                  <a:txBody>
                    <a:bodyPr/>
                    <a:lstStyle/>
                    <a:p>
                      <a:r>
                        <a:rPr lang="ko-KR" altLang="en-US" sz="1000" b="1"/>
                        <a:t>임베딩 모델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OpenAI Embedding / SentenceTransformer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문서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후기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설명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를 </a:t>
                      </a:r>
                      <a:r>
                        <a:rPr lang="ko-KR" altLang="en-US" sz="1000" dirty="0" err="1"/>
                        <a:t>벡터화하여</a:t>
                      </a:r>
                      <a:r>
                        <a:rPr lang="ko-KR" altLang="en-US" sz="1000" dirty="0"/>
                        <a:t> 검색 가능하게 만듦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0265"/>
                  </a:ext>
                </a:extLst>
              </a:tr>
              <a:tr h="235985">
                <a:tc>
                  <a:txBody>
                    <a:bodyPr/>
                    <a:lstStyle/>
                    <a:p>
                      <a:r>
                        <a:rPr lang="en-US" sz="1000" b="1"/>
                        <a:t>VectorDB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ChromaDB</a:t>
                      </a:r>
                      <a:r>
                        <a:rPr lang="en-US" sz="1000" dirty="0"/>
                        <a:t> </a:t>
                      </a:r>
                      <a:r>
                        <a:rPr lang="ko-KR" altLang="en-US" sz="1000" dirty="0"/>
                        <a:t>또는 </a:t>
                      </a:r>
                      <a:r>
                        <a:rPr lang="en-US" sz="1000" dirty="0"/>
                        <a:t>FAISS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임베딩된 리뷰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설명 문서 저장 및 유사도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25099"/>
                  </a:ext>
                </a:extLst>
              </a:tr>
              <a:tr h="235985">
                <a:tc>
                  <a:txBody>
                    <a:bodyPr/>
                    <a:lstStyle/>
                    <a:p>
                      <a:r>
                        <a:rPr lang="en-US" sz="1000" b="1"/>
                        <a:t>API </a:t>
                      </a:r>
                      <a:r>
                        <a:rPr lang="ko-KR" altLang="en-US" sz="1000" b="1"/>
                        <a:t>연동 데이터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쿠팡 파트너스 </a:t>
                      </a:r>
                      <a:r>
                        <a:rPr lang="en-US" altLang="ko-KR" sz="1000"/>
                        <a:t>API, </a:t>
                      </a:r>
                      <a:r>
                        <a:rPr lang="ko-KR" altLang="en-US" sz="1000"/>
                        <a:t>네이버 검색 </a:t>
                      </a:r>
                      <a:r>
                        <a:rPr lang="en-US" altLang="ko-KR" sz="1000"/>
                        <a:t>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제품명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가격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이미지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구매 링크 등 실시간 상품 정보 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822969"/>
                  </a:ext>
                </a:extLst>
              </a:tr>
              <a:tr h="235985">
                <a:tc>
                  <a:txBody>
                    <a:bodyPr/>
                    <a:lstStyle/>
                    <a:p>
                      <a:r>
                        <a:rPr lang="en-US" sz="1000" b="1" dirty="0"/>
                        <a:t>RAG </a:t>
                      </a:r>
                      <a:r>
                        <a:rPr lang="ko-KR" altLang="en-US" sz="1000" b="1" dirty="0"/>
                        <a:t>문서 데이터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블로그 리뷰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스마트스토어 후기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상품 상세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리뷰 요약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추천 근거 제공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VectorDB</a:t>
                      </a:r>
                      <a:r>
                        <a:rPr lang="ko-KR" altLang="en-US" sz="1000" dirty="0"/>
                        <a:t>에 저장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609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43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E1F6A9-2A7E-EE9F-D22D-DE92601ED85F}"/>
              </a:ext>
            </a:extLst>
          </p:cNvPr>
          <p:cNvCxnSpPr>
            <a:cxnSpLocks/>
          </p:cNvCxnSpPr>
          <p:nvPr/>
        </p:nvCxnSpPr>
        <p:spPr>
          <a:xfrm>
            <a:off x="388374" y="599767"/>
            <a:ext cx="114152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2D8A6A-BAA6-9096-B1E5-F048C86014FA}"/>
              </a:ext>
            </a:extLst>
          </p:cNvPr>
          <p:cNvSpPr/>
          <p:nvPr/>
        </p:nvSpPr>
        <p:spPr bwMode="auto">
          <a:xfrm>
            <a:off x="564623" y="1012726"/>
            <a:ext cx="11135764" cy="4896457"/>
          </a:xfrm>
          <a:prstGeom prst="rect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t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latinLnBrk="0">
              <a:lnSpc>
                <a:spcPct val="114000"/>
              </a:lnSpc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endParaRPr lang="en-US" altLang="ko-KR" sz="11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5771D1B-91B1-B0EE-3756-B3DFD0CFC3AF}"/>
              </a:ext>
            </a:extLst>
          </p:cNvPr>
          <p:cNvGrpSpPr/>
          <p:nvPr/>
        </p:nvGrpSpPr>
        <p:grpSpPr>
          <a:xfrm>
            <a:off x="388374" y="242293"/>
            <a:ext cx="1932771" cy="369909"/>
            <a:chOff x="467031" y="242293"/>
            <a:chExt cx="1932771" cy="369909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4D3F1C68-2B7A-C956-AA5B-56720661AB58}"/>
                </a:ext>
              </a:extLst>
            </p:cNvPr>
            <p:cNvSpPr txBox="1">
              <a:spLocks/>
            </p:cNvSpPr>
            <p:nvPr/>
          </p:nvSpPr>
          <p:spPr>
            <a:xfrm>
              <a:off x="467031" y="242293"/>
              <a:ext cx="1932771" cy="36990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300" b="1" dirty="0">
                  <a:latin typeface="맑은 고딕" panose="020B0503020000020004" pitchFamily="50" charset="-127"/>
                </a:rPr>
                <a:t>2. </a:t>
              </a:r>
              <a:r>
                <a:rPr lang="ko-KR" altLang="en-US" sz="1300" b="1" dirty="0">
                  <a:latin typeface="맑은 고딕" panose="020B0503020000020004" pitchFamily="50" charset="-127"/>
                </a:rPr>
                <a:t>프로젝트 소개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DAD1145-6687-C0CA-2BC6-23536CCCDD1C}"/>
                </a:ext>
              </a:extLst>
            </p:cNvPr>
            <p:cNvSpPr/>
            <p:nvPr/>
          </p:nvSpPr>
          <p:spPr>
            <a:xfrm>
              <a:off x="564623" y="394489"/>
              <a:ext cx="98323" cy="1278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201DEA-05D3-E685-CDCF-4E33A0598BAB}"/>
              </a:ext>
            </a:extLst>
          </p:cNvPr>
          <p:cNvCxnSpPr>
            <a:cxnSpLocks/>
          </p:cNvCxnSpPr>
          <p:nvPr/>
        </p:nvCxnSpPr>
        <p:spPr>
          <a:xfrm>
            <a:off x="388374" y="6415548"/>
            <a:ext cx="1141525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781611D6-90B8-3643-9175-326FC26DD3DE}"/>
              </a:ext>
            </a:extLst>
          </p:cNvPr>
          <p:cNvSpPr txBox="1">
            <a:spLocks/>
          </p:cNvSpPr>
          <p:nvPr/>
        </p:nvSpPr>
        <p:spPr>
          <a:xfrm>
            <a:off x="10205883" y="186210"/>
            <a:ext cx="1932771" cy="369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프로젝트 기획서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E82A0D5-5563-BD1F-6E05-4BFFF3CA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921443"/>
              </p:ext>
            </p:extLst>
          </p:nvPr>
        </p:nvGraphicFramePr>
        <p:xfrm>
          <a:off x="744427" y="1385897"/>
          <a:ext cx="10776155" cy="4075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3741">
                  <a:extLst>
                    <a:ext uri="{9D8B030D-6E8A-4147-A177-3AD203B41FA5}">
                      <a16:colId xmlns:a16="http://schemas.microsoft.com/office/drawing/2014/main" val="648815269"/>
                    </a:ext>
                  </a:extLst>
                </a:gridCol>
                <a:gridCol w="8482414">
                  <a:extLst>
                    <a:ext uri="{9D8B030D-6E8A-4147-A177-3AD203B41FA5}">
                      <a16:colId xmlns:a16="http://schemas.microsoft.com/office/drawing/2014/main" val="1921105622"/>
                    </a:ext>
                  </a:extLst>
                </a:gridCol>
              </a:tblGrid>
              <a:tr h="2156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개발동기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및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서비스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제안 배경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상품 종류와 정보가 넘쳐나는 온라인 쇼핑 환경에서</a:t>
                      </a:r>
                      <a:br>
                        <a:rPr lang="ko-KR" altLang="en-US" dirty="0"/>
                      </a:br>
                      <a:r>
                        <a:rPr lang="ko-KR" altLang="en-US" dirty="0"/>
                        <a:t>소비자는 조건에 맞는 제품을 찾고 비교하는 데 많은 시간과 노력을 소모함</a:t>
                      </a:r>
                      <a:r>
                        <a:rPr lang="en-US" altLang="ko-KR" dirty="0"/>
                        <a:t>.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성능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후기 등 다양한 요소를 동시에 고려해야 하므로 정보 피로도가 증가</a:t>
                      </a:r>
                      <a:r>
                        <a:rPr lang="en-US" altLang="ko-KR" dirty="0"/>
                        <a:t>.</a:t>
                      </a:r>
                      <a:r>
                        <a:rPr lang="en-US" altLang="ko-KR" baseline="0" dirty="0"/>
                        <a:t> </a:t>
                      </a:r>
                      <a:br>
                        <a:rPr lang="en-US" altLang="ko-KR" baseline="0" dirty="0"/>
                      </a:br>
                      <a:r>
                        <a:rPr lang="ko-KR" altLang="en-US" dirty="0"/>
                        <a:t>이에 따라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자연어 질의를 기반으로 제품을 추천하고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후기를 요약 </a:t>
                      </a:r>
                      <a:r>
                        <a:rPr lang="ko-KR" altLang="en-US" b="1" dirty="0"/>
                        <a:t>제공</a:t>
                      </a:r>
                      <a:r>
                        <a:rPr lang="ko-KR" altLang="en-US" dirty="0"/>
                        <a:t>하는 </a:t>
                      </a:r>
                      <a:r>
                        <a:rPr lang="en-US" altLang="ko-KR" dirty="0"/>
                        <a:t>AI Agent</a:t>
                      </a:r>
                      <a:r>
                        <a:rPr lang="ko-KR" altLang="en-US" dirty="0"/>
                        <a:t>의 필요성이 대두됨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2804223"/>
                  </a:ext>
                </a:extLst>
              </a:tr>
              <a:tr h="1918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기대효과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2272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3F80D05-FAB1-C8ED-E11E-18DD4819E405}"/>
              </a:ext>
            </a:extLst>
          </p:cNvPr>
          <p:cNvSpPr txBox="1"/>
          <p:nvPr/>
        </p:nvSpPr>
        <p:spPr>
          <a:xfrm>
            <a:off x="3312242" y="3682635"/>
            <a:ext cx="754134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1. </a:t>
            </a:r>
            <a:r>
              <a:rPr lang="ko-KR" altLang="en-US" sz="2000" dirty="0"/>
              <a:t>온라인 쇼핑의 정보 과잉 속</a:t>
            </a:r>
            <a:r>
              <a:rPr lang="en-US" altLang="ko-KR" sz="2000" dirty="0"/>
              <a:t>, </a:t>
            </a:r>
            <a:r>
              <a:rPr lang="ko-KR" altLang="en-US" sz="2000" dirty="0"/>
              <a:t>효율적 제품 탐색 지원</a:t>
            </a:r>
            <a:br>
              <a:rPr lang="ko-KR" altLang="en-US" sz="2000" dirty="0"/>
            </a:br>
            <a:r>
              <a:rPr lang="en-US" altLang="ko-KR" sz="2000" dirty="0"/>
              <a:t>2. </a:t>
            </a:r>
            <a:r>
              <a:rPr lang="ko-KR" altLang="en-US" sz="2000" dirty="0"/>
              <a:t>구매 결정 시간 단축 및 비교 판단 스트레스 완화</a:t>
            </a:r>
            <a:br>
              <a:rPr lang="ko-KR" altLang="en-US" sz="2000" dirty="0"/>
            </a:br>
            <a:r>
              <a:rPr lang="en-US" altLang="ko-KR" sz="2000" dirty="0"/>
              <a:t>3. </a:t>
            </a:r>
            <a:r>
              <a:rPr lang="ko-KR" altLang="en-US" sz="2000" dirty="0"/>
              <a:t>후기를 요약 제공해 신뢰도 높은 소비 판단 가능</a:t>
            </a:r>
            <a:br>
              <a:rPr lang="ko-KR" altLang="en-US" sz="2000" dirty="0"/>
            </a:br>
            <a:r>
              <a:rPr lang="en-US" altLang="ko-KR" sz="2000" dirty="0"/>
              <a:t>4. </a:t>
            </a:r>
            <a:r>
              <a:rPr lang="ko-KR" altLang="en-US" sz="2000" dirty="0"/>
              <a:t>사용자 맞춤형 </a:t>
            </a:r>
            <a:r>
              <a:rPr lang="en-US" altLang="ko-KR" sz="2000" dirty="0"/>
              <a:t>AI </a:t>
            </a:r>
            <a:r>
              <a:rPr lang="ko-KR" altLang="en-US" sz="2000" dirty="0"/>
              <a:t>쇼핑 경험 확산 기반 마련</a:t>
            </a:r>
            <a:endParaRPr lang="ko-KR" altLang="en-US" sz="2000" i="1" dirty="0">
              <a:solidFill>
                <a:srgbClr val="3C7C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03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E1F6A9-2A7E-EE9F-D22D-DE92601ED85F}"/>
              </a:ext>
            </a:extLst>
          </p:cNvPr>
          <p:cNvCxnSpPr>
            <a:cxnSpLocks/>
          </p:cNvCxnSpPr>
          <p:nvPr/>
        </p:nvCxnSpPr>
        <p:spPr>
          <a:xfrm>
            <a:off x="388374" y="599767"/>
            <a:ext cx="114152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2D8A6A-BAA6-9096-B1E5-F048C86014FA}"/>
              </a:ext>
            </a:extLst>
          </p:cNvPr>
          <p:cNvSpPr/>
          <p:nvPr/>
        </p:nvSpPr>
        <p:spPr bwMode="auto">
          <a:xfrm>
            <a:off x="476543" y="946945"/>
            <a:ext cx="11135764" cy="4896457"/>
          </a:xfrm>
          <a:prstGeom prst="rect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t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latinLnBrk="0">
              <a:lnSpc>
                <a:spcPct val="114000"/>
              </a:lnSpc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endParaRPr lang="en-US" altLang="ko-KR" sz="11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201DEA-05D3-E685-CDCF-4E33A0598BAB}"/>
              </a:ext>
            </a:extLst>
          </p:cNvPr>
          <p:cNvCxnSpPr>
            <a:cxnSpLocks/>
          </p:cNvCxnSpPr>
          <p:nvPr/>
        </p:nvCxnSpPr>
        <p:spPr>
          <a:xfrm>
            <a:off x="388374" y="6415548"/>
            <a:ext cx="1141525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781611D6-90B8-3643-9175-326FC26DD3DE}"/>
              </a:ext>
            </a:extLst>
          </p:cNvPr>
          <p:cNvSpPr txBox="1">
            <a:spLocks/>
          </p:cNvSpPr>
          <p:nvPr/>
        </p:nvSpPr>
        <p:spPr>
          <a:xfrm>
            <a:off x="10205883" y="186210"/>
            <a:ext cx="1932771" cy="369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프로젝트 기획서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37DE6-410F-200B-A40D-5EBE2995D8A9}"/>
              </a:ext>
            </a:extLst>
          </p:cNvPr>
          <p:cNvSpPr txBox="1"/>
          <p:nvPr/>
        </p:nvSpPr>
        <p:spPr>
          <a:xfrm>
            <a:off x="884903" y="1189703"/>
            <a:ext cx="249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동기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C02862-A26C-A55B-3F71-ADC20FA8EA96}"/>
              </a:ext>
            </a:extLst>
          </p:cNvPr>
          <p:cNvCxnSpPr/>
          <p:nvPr/>
        </p:nvCxnSpPr>
        <p:spPr>
          <a:xfrm>
            <a:off x="968477" y="1559035"/>
            <a:ext cx="1025504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F749CA5-305B-FC6F-3442-E981D5115886}"/>
              </a:ext>
            </a:extLst>
          </p:cNvPr>
          <p:cNvGrpSpPr/>
          <p:nvPr/>
        </p:nvGrpSpPr>
        <p:grpSpPr>
          <a:xfrm>
            <a:off x="388374" y="208334"/>
            <a:ext cx="1932771" cy="369909"/>
            <a:chOff x="467031" y="208334"/>
            <a:chExt cx="1932771" cy="369909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id="{8C15D9DE-076E-9A5B-CE0D-3D9FD88431C0}"/>
                </a:ext>
              </a:extLst>
            </p:cNvPr>
            <p:cNvSpPr txBox="1">
              <a:spLocks/>
            </p:cNvSpPr>
            <p:nvPr/>
          </p:nvSpPr>
          <p:spPr>
            <a:xfrm>
              <a:off x="467031" y="208334"/>
              <a:ext cx="1932771" cy="36990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300" b="1" dirty="0">
                  <a:latin typeface="맑은 고딕" panose="020B0503020000020004" pitchFamily="50" charset="-127"/>
                </a:rPr>
                <a:t>2. </a:t>
              </a:r>
              <a:r>
                <a:rPr lang="ko-KR" altLang="en-US" sz="1300" b="1" dirty="0">
                  <a:latin typeface="맑은 고딕" panose="020B0503020000020004" pitchFamily="50" charset="-127"/>
                </a:rPr>
                <a:t>프로젝트 소개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CEEAD88-29F0-AE94-3321-BDF9A9A9FF65}"/>
                </a:ext>
              </a:extLst>
            </p:cNvPr>
            <p:cNvSpPr/>
            <p:nvPr/>
          </p:nvSpPr>
          <p:spPr>
            <a:xfrm>
              <a:off x="564623" y="394489"/>
              <a:ext cx="98323" cy="1278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E96FFD5-8D3D-36DF-8D83-2BD541B822E0}"/>
              </a:ext>
            </a:extLst>
          </p:cNvPr>
          <p:cNvSpPr txBox="1"/>
          <p:nvPr/>
        </p:nvSpPr>
        <p:spPr>
          <a:xfrm>
            <a:off x="884903" y="1753331"/>
            <a:ext cx="754134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 sz="1800"/>
            </a:pPr>
            <a:r>
              <a:rPr lang="en-US" altLang="ko-KR" sz="1400" dirty="0"/>
              <a:t>• </a:t>
            </a:r>
            <a:r>
              <a:rPr lang="ko-KR" altLang="en-US" sz="1400" dirty="0"/>
              <a:t>온라인 쇼핑의 폭발적 성장과 정보 과잉</a:t>
            </a:r>
          </a:p>
          <a:p>
            <a:pPr>
              <a:defRPr sz="1800"/>
            </a:pPr>
            <a:r>
              <a:rPr lang="en-US" altLang="ko-KR" sz="1400" dirty="0"/>
              <a:t>• </a:t>
            </a:r>
            <a:r>
              <a:rPr lang="ko-KR" altLang="en-US" sz="1400" dirty="0"/>
              <a:t>가격</a:t>
            </a:r>
            <a:r>
              <a:rPr lang="en-US" altLang="ko-KR" sz="1400" dirty="0"/>
              <a:t>, </a:t>
            </a:r>
            <a:r>
              <a:rPr lang="ko-KR" altLang="en-US" sz="1400" dirty="0"/>
              <a:t>성능</a:t>
            </a:r>
            <a:r>
              <a:rPr lang="en-US" altLang="ko-KR" sz="1400" dirty="0"/>
              <a:t>, </a:t>
            </a:r>
            <a:r>
              <a:rPr lang="ko-KR" altLang="en-US" sz="1400" dirty="0"/>
              <a:t>후기 등 복합 </a:t>
            </a:r>
            <a:r>
              <a:rPr lang="ko-KR" altLang="en-US" sz="1400" dirty="0" err="1"/>
              <a:t>판단요소</a:t>
            </a:r>
            <a:r>
              <a:rPr lang="ko-KR" altLang="en-US" sz="1400" dirty="0"/>
              <a:t> → 소비자 피로 증가</a:t>
            </a:r>
          </a:p>
          <a:p>
            <a:pPr>
              <a:defRPr sz="1800"/>
            </a:pPr>
            <a:r>
              <a:rPr lang="en-US" altLang="ko-KR" sz="1400" dirty="0"/>
              <a:t>• </a:t>
            </a:r>
            <a:r>
              <a:rPr lang="ko-KR" altLang="en-US" sz="1400" dirty="0"/>
              <a:t>광고성 정보 속에서 신뢰 가능한 정보 탐색의 어려움</a:t>
            </a:r>
          </a:p>
          <a:p>
            <a:pPr>
              <a:defRPr sz="1800"/>
            </a:pPr>
            <a:r>
              <a:rPr lang="en-US" altLang="ko-KR" sz="1400" dirty="0"/>
              <a:t>• LLM + RAG </a:t>
            </a:r>
            <a:r>
              <a:rPr lang="ko-KR" altLang="en-US" sz="1400" dirty="0"/>
              <a:t>기술로 효율적</a:t>
            </a:r>
            <a:r>
              <a:rPr lang="en-US" altLang="ko-KR" sz="1400" dirty="0"/>
              <a:t>, </a:t>
            </a:r>
            <a:r>
              <a:rPr lang="ko-KR" altLang="en-US" sz="1400" dirty="0"/>
              <a:t>신뢰성 있는 제품 추천 필요</a:t>
            </a:r>
          </a:p>
          <a:p>
            <a:pPr>
              <a:defRPr sz="1800"/>
            </a:pPr>
            <a:r>
              <a:rPr lang="en-US" altLang="ko-KR" sz="1400" dirty="0"/>
              <a:t>• </a:t>
            </a:r>
            <a:r>
              <a:rPr lang="ko-KR" altLang="en-US" sz="1400" dirty="0"/>
              <a:t>사용자 맞춤형 </a:t>
            </a:r>
            <a:r>
              <a:rPr lang="en-US" altLang="ko-KR" sz="1400" dirty="0"/>
              <a:t>AI </a:t>
            </a:r>
            <a:r>
              <a:rPr lang="ko-KR" altLang="en-US" sz="1400" dirty="0"/>
              <a:t>쇼핑 비서 </a:t>
            </a:r>
            <a:r>
              <a:rPr lang="en-US" altLang="ko-KR" sz="1400" dirty="0"/>
              <a:t>Agent </a:t>
            </a:r>
            <a:r>
              <a:rPr lang="ko-KR" altLang="en-US" sz="1400" dirty="0"/>
              <a:t>서비스 기획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68" y="3161025"/>
            <a:ext cx="6076950" cy="2019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951" y="1763640"/>
            <a:ext cx="2560571" cy="33728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24521" y="5180325"/>
            <a:ext cx="213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출처 </a:t>
            </a:r>
            <a:r>
              <a:rPr lang="en-US" altLang="ko-KR" sz="900" dirty="0"/>
              <a:t>: </a:t>
            </a:r>
            <a:r>
              <a:rPr lang="ko-KR" altLang="en-US" sz="900" dirty="0"/>
              <a:t>아마존 </a:t>
            </a:r>
            <a:r>
              <a:rPr lang="ko-KR" altLang="en-US" sz="900" dirty="0" err="1"/>
              <a:t>루퍼스</a:t>
            </a:r>
            <a:endParaRPr lang="ko-KR" altLang="en-US" sz="900" dirty="0"/>
          </a:p>
        </p:txBody>
      </p:sp>
      <p:sp>
        <p:nvSpPr>
          <p:cNvPr id="9" name="오른쪽 중괄호 8"/>
          <p:cNvSpPr/>
          <p:nvPr/>
        </p:nvSpPr>
        <p:spPr>
          <a:xfrm rot="5400000">
            <a:off x="2989335" y="4487938"/>
            <a:ext cx="152474" cy="14888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321144" y="5498000"/>
            <a:ext cx="1742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사용자가 직접 검색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66521" y="5212204"/>
            <a:ext cx="1742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사용자에게 맞춤형 </a:t>
            </a:r>
            <a:r>
              <a:rPr lang="en-US" altLang="ko-KR" sz="1050" b="1" dirty="0"/>
              <a:t>‘</a:t>
            </a:r>
            <a:r>
              <a:rPr lang="ko-KR" altLang="en-US" sz="1050" b="1" dirty="0"/>
              <a:t>추천</a:t>
            </a:r>
            <a:r>
              <a:rPr lang="en-US" altLang="ko-KR" sz="1050" b="1" dirty="0"/>
              <a:t>’</a:t>
            </a:r>
            <a:endParaRPr lang="ko-KR" altLang="en-US" sz="105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5126211"/>
            <a:ext cx="2324100" cy="11967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41" y="4885410"/>
            <a:ext cx="744752" cy="7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0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E1F6A9-2A7E-EE9F-D22D-DE92601ED85F}"/>
              </a:ext>
            </a:extLst>
          </p:cNvPr>
          <p:cNvCxnSpPr>
            <a:cxnSpLocks/>
          </p:cNvCxnSpPr>
          <p:nvPr/>
        </p:nvCxnSpPr>
        <p:spPr>
          <a:xfrm>
            <a:off x="388374" y="599767"/>
            <a:ext cx="114152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2D8A6A-BAA6-9096-B1E5-F048C86014FA}"/>
              </a:ext>
            </a:extLst>
          </p:cNvPr>
          <p:cNvSpPr/>
          <p:nvPr/>
        </p:nvSpPr>
        <p:spPr bwMode="auto">
          <a:xfrm>
            <a:off x="564623" y="1012726"/>
            <a:ext cx="11135764" cy="4896457"/>
          </a:xfrm>
          <a:prstGeom prst="rect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t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latinLnBrk="0">
              <a:lnSpc>
                <a:spcPct val="114000"/>
              </a:lnSpc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endParaRPr lang="en-US" altLang="ko-KR" sz="11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201DEA-05D3-E685-CDCF-4E33A0598BAB}"/>
              </a:ext>
            </a:extLst>
          </p:cNvPr>
          <p:cNvCxnSpPr>
            <a:cxnSpLocks/>
          </p:cNvCxnSpPr>
          <p:nvPr/>
        </p:nvCxnSpPr>
        <p:spPr>
          <a:xfrm>
            <a:off x="388374" y="6415548"/>
            <a:ext cx="1141525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781611D6-90B8-3643-9175-326FC26DD3DE}"/>
              </a:ext>
            </a:extLst>
          </p:cNvPr>
          <p:cNvSpPr txBox="1">
            <a:spLocks/>
          </p:cNvSpPr>
          <p:nvPr/>
        </p:nvSpPr>
        <p:spPr>
          <a:xfrm>
            <a:off x="10205883" y="186210"/>
            <a:ext cx="1932771" cy="369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프로젝트 기획서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37DE6-410F-200B-A40D-5EBE2995D8A9}"/>
              </a:ext>
            </a:extLst>
          </p:cNvPr>
          <p:cNvSpPr txBox="1"/>
          <p:nvPr/>
        </p:nvSpPr>
        <p:spPr>
          <a:xfrm>
            <a:off x="884903" y="1189703"/>
            <a:ext cx="249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기획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C02862-A26C-A55B-3F71-ADC20FA8EA96}"/>
              </a:ext>
            </a:extLst>
          </p:cNvPr>
          <p:cNvCxnSpPr/>
          <p:nvPr/>
        </p:nvCxnSpPr>
        <p:spPr>
          <a:xfrm>
            <a:off x="1020358" y="1531841"/>
            <a:ext cx="1025504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68B5E3-560C-5D2B-DD2C-32B1FCB083D1}"/>
              </a:ext>
            </a:extLst>
          </p:cNvPr>
          <p:cNvGrpSpPr/>
          <p:nvPr/>
        </p:nvGrpSpPr>
        <p:grpSpPr>
          <a:xfrm>
            <a:off x="388374" y="229858"/>
            <a:ext cx="1932771" cy="369909"/>
            <a:chOff x="467031" y="229858"/>
            <a:chExt cx="1932771" cy="369909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DC5AD6CB-A942-3B12-33E7-F2A53C9501D8}"/>
                </a:ext>
              </a:extLst>
            </p:cNvPr>
            <p:cNvSpPr txBox="1">
              <a:spLocks/>
            </p:cNvSpPr>
            <p:nvPr/>
          </p:nvSpPr>
          <p:spPr>
            <a:xfrm>
              <a:off x="467031" y="229858"/>
              <a:ext cx="1932771" cy="36990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300" b="1" dirty="0">
                  <a:latin typeface="맑은 고딕" panose="020B0503020000020004" pitchFamily="50" charset="-127"/>
                </a:rPr>
                <a:t>2. </a:t>
              </a:r>
              <a:r>
                <a:rPr lang="ko-KR" altLang="en-US" sz="1300" b="1" dirty="0">
                  <a:latin typeface="맑은 고딕" panose="020B0503020000020004" pitchFamily="50" charset="-127"/>
                </a:rPr>
                <a:t>프로젝트 소개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5B9B1D9-10F0-A894-384D-3F761101352E}"/>
                </a:ext>
              </a:extLst>
            </p:cNvPr>
            <p:cNvSpPr/>
            <p:nvPr/>
          </p:nvSpPr>
          <p:spPr>
            <a:xfrm>
              <a:off x="564623" y="394489"/>
              <a:ext cx="98323" cy="1278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565B30-9CFF-5121-1344-1EAA0A8E84AD}"/>
              </a:ext>
            </a:extLst>
          </p:cNvPr>
          <p:cNvSpPr/>
          <p:nvPr/>
        </p:nvSpPr>
        <p:spPr>
          <a:xfrm>
            <a:off x="777806" y="1724288"/>
            <a:ext cx="2241311" cy="640558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문제 정의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6C8E1D-9EF4-3AF2-6AC4-D8A3E423EEB9}"/>
              </a:ext>
            </a:extLst>
          </p:cNvPr>
          <p:cNvSpPr/>
          <p:nvPr/>
        </p:nvSpPr>
        <p:spPr>
          <a:xfrm>
            <a:off x="3142871" y="1724288"/>
            <a:ext cx="8334383" cy="6405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정보 과잉으로 인한 사용자 혼란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비효율적인 키워드 기반 검색 방식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75B144-6D12-05F2-64DF-E8A76986AB91}"/>
              </a:ext>
            </a:extLst>
          </p:cNvPr>
          <p:cNvSpPr/>
          <p:nvPr/>
        </p:nvSpPr>
        <p:spPr>
          <a:xfrm>
            <a:off x="3142869" y="2512233"/>
            <a:ext cx="8334385" cy="6405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사용자의 자연어 요청만으로 상품 검색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가격 비교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유사 상품 추천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구매 조언까지 제공하는</a:t>
            </a:r>
            <a:b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</a:br>
            <a: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“</a:t>
            </a:r>
            <a:r>
              <a:rPr lang="ko-KR" altLang="en-US" sz="1400" b="1" i="1" dirty="0">
                <a:solidFill>
                  <a:srgbClr val="0001FF"/>
                </a:solidFill>
                <a:effectLst/>
                <a:latin typeface="맑은 고딕" panose="020B0503020000020004" pitchFamily="50" charset="-127"/>
              </a:rPr>
              <a:t>대화형 </a:t>
            </a:r>
            <a:r>
              <a:rPr lang="en-US" altLang="ko-KR" sz="1400" b="1" i="1" dirty="0">
                <a:solidFill>
                  <a:srgbClr val="0001FF"/>
                </a:solidFill>
                <a:effectLst/>
                <a:latin typeface="맑은 고딕" panose="020B0503020000020004" pitchFamily="50" charset="-127"/>
              </a:rPr>
              <a:t>AI </a:t>
            </a:r>
            <a:r>
              <a:rPr lang="ko-KR" altLang="en-US" sz="1400" b="1" i="1" dirty="0">
                <a:solidFill>
                  <a:srgbClr val="0001FF"/>
                </a:solidFill>
                <a:effectLst/>
                <a:latin typeface="맑은 고딕" panose="020B0503020000020004" pitchFamily="50" charset="-127"/>
              </a:rPr>
              <a:t>쇼핑 도우미</a:t>
            </a:r>
            <a:r>
              <a:rPr lang="en-US" altLang="ko-KR" sz="1400" b="0" i="1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”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를 통해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fkGroteskNeue"/>
              </a:rPr>
              <a:t>사용자에게 쉽고 편리하며 개인화된 대화형 쇼핑 경험 만족도 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잘린 대각선 방향 모서리 17">
            <a:extLst>
              <a:ext uri="{FF2B5EF4-FFF2-40B4-BE49-F238E27FC236}">
                <a16:creationId xmlns:a16="http://schemas.microsoft.com/office/drawing/2014/main" id="{EB64874D-845B-C940-AA51-5AFBA8FDD2EB}"/>
              </a:ext>
            </a:extLst>
          </p:cNvPr>
          <p:cNvSpPr/>
          <p:nvPr/>
        </p:nvSpPr>
        <p:spPr>
          <a:xfrm>
            <a:off x="777806" y="3429001"/>
            <a:ext cx="5249698" cy="2284116"/>
          </a:xfrm>
          <a:prstGeom prst="snip2DiagRect">
            <a:avLst>
              <a:gd name="adj1" fmla="val 0"/>
              <a:gd name="adj2" fmla="val 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C2071F-E2FA-7D8F-EBFC-D573E8E0B601}"/>
              </a:ext>
            </a:extLst>
          </p:cNvPr>
          <p:cNvSpPr/>
          <p:nvPr/>
        </p:nvSpPr>
        <p:spPr>
          <a:xfrm>
            <a:off x="777805" y="3428999"/>
            <a:ext cx="3038787" cy="446797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시스템 구성 및 핵심 내용</a:t>
            </a:r>
          </a:p>
        </p:txBody>
      </p:sp>
      <p:sp>
        <p:nvSpPr>
          <p:cNvPr id="21" name="사각형: 잘린 대각선 방향 모서리 20">
            <a:extLst>
              <a:ext uri="{FF2B5EF4-FFF2-40B4-BE49-F238E27FC236}">
                <a16:creationId xmlns:a16="http://schemas.microsoft.com/office/drawing/2014/main" id="{D511AEC4-A94F-6314-624C-E8B6BEE8B89F}"/>
              </a:ext>
            </a:extLst>
          </p:cNvPr>
          <p:cNvSpPr/>
          <p:nvPr/>
        </p:nvSpPr>
        <p:spPr>
          <a:xfrm>
            <a:off x="6332492" y="3429000"/>
            <a:ext cx="5144765" cy="2284117"/>
          </a:xfrm>
          <a:prstGeom prst="snip2DiagRect">
            <a:avLst>
              <a:gd name="adj1" fmla="val 0"/>
              <a:gd name="adj2" fmla="val 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A19DA0-1E11-36FC-828B-2509F95220E0}"/>
              </a:ext>
            </a:extLst>
          </p:cNvPr>
          <p:cNvSpPr/>
          <p:nvPr/>
        </p:nvSpPr>
        <p:spPr>
          <a:xfrm>
            <a:off x="6332492" y="3429000"/>
            <a:ext cx="3038787" cy="446797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주요 기술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F70E0E-39DE-AB5D-A5F9-92BD97AE4EE0}"/>
              </a:ext>
            </a:extLst>
          </p:cNvPr>
          <p:cNvSpPr txBox="1"/>
          <p:nvPr/>
        </p:nvSpPr>
        <p:spPr>
          <a:xfrm>
            <a:off x="930183" y="3908116"/>
            <a:ext cx="5097319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LLM(</a:t>
            </a:r>
            <a:r>
              <a:rPr lang="ko-KR" altLang="en-US" sz="1400" dirty="0"/>
              <a:t>대형 언어 모델</a:t>
            </a:r>
            <a:r>
              <a:rPr lang="en-US" altLang="ko-KR" sz="1400" dirty="0"/>
              <a:t>) </a:t>
            </a:r>
            <a:r>
              <a:rPr lang="ko-KR" altLang="en-US" sz="1400" dirty="0"/>
              <a:t>기반 질의응답 시스템이 사용자의 </a:t>
            </a:r>
            <a:br>
              <a:rPr lang="en-US" altLang="ko-KR" sz="1400" dirty="0"/>
            </a:br>
            <a:r>
              <a:rPr lang="ko-KR" altLang="en-US" sz="1400" dirty="0"/>
              <a:t>자연어 요청을 이해</a:t>
            </a:r>
          </a:p>
          <a:p>
            <a:pPr marL="180975" indent="-18097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RAG(</a:t>
            </a:r>
            <a:r>
              <a:rPr lang="ko-KR" altLang="en-US" sz="1400" dirty="0"/>
              <a:t>검색 기반 생성</a:t>
            </a:r>
            <a:r>
              <a:rPr lang="en-US" altLang="ko-KR" sz="1400" dirty="0"/>
              <a:t>) </a:t>
            </a:r>
            <a:r>
              <a:rPr lang="ko-KR" altLang="en-US" sz="1400" dirty="0"/>
              <a:t>및 </a:t>
            </a:r>
            <a:r>
              <a:rPr lang="en-US" altLang="ko-KR" sz="1400" dirty="0" err="1"/>
              <a:t>VectorDB</a:t>
            </a:r>
            <a:r>
              <a:rPr lang="ko-KR" altLang="en-US" sz="1400" dirty="0"/>
              <a:t>를 활용 유사 상품 추천</a:t>
            </a:r>
          </a:p>
          <a:p>
            <a:pPr marL="180975" indent="-18097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실시간 가격 비교</a:t>
            </a:r>
            <a:r>
              <a:rPr lang="en-US" altLang="ko-KR" sz="1400" dirty="0"/>
              <a:t>, </a:t>
            </a:r>
            <a:r>
              <a:rPr lang="ko-KR" altLang="en-US" sz="1400" dirty="0"/>
              <a:t>상세 정보 제공하고</a:t>
            </a:r>
            <a:r>
              <a:rPr lang="en-US" altLang="ko-KR" sz="1400" dirty="0"/>
              <a:t>, </a:t>
            </a:r>
            <a:r>
              <a:rPr lang="ko-KR" altLang="en-US" sz="1400" dirty="0"/>
              <a:t>고급 프롬프트 엔지니어링을 통한 요약 및 구매 조언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27DB4D-8B4D-D692-1586-A17528F7EDBE}"/>
              </a:ext>
            </a:extLst>
          </p:cNvPr>
          <p:cNvSpPr txBox="1"/>
          <p:nvPr/>
        </p:nvSpPr>
        <p:spPr>
          <a:xfrm>
            <a:off x="6564338" y="3902519"/>
            <a:ext cx="4607930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맑은 고딕" panose="020B0503020000020004" pitchFamily="50" charset="-127"/>
              </a:rPr>
              <a:t>LLM(OpenAI GPT-4, </a:t>
            </a:r>
            <a:r>
              <a:rPr lang="en-US" altLang="ko-KR" sz="1400" b="0" i="0" dirty="0" err="1">
                <a:effectLst/>
                <a:latin typeface="맑은 고딕" panose="020B0503020000020004" pitchFamily="50" charset="-127"/>
              </a:rPr>
              <a:t>HuggingFace</a:t>
            </a:r>
            <a:r>
              <a:rPr lang="en-US" altLang="ko-KR" sz="1400" b="0" i="0" dirty="0">
                <a:effectLst/>
                <a:latin typeface="맑은 고딕" panose="020B0503020000020004" pitchFamily="50" charset="-127"/>
              </a:rPr>
              <a:t>)</a:t>
            </a:r>
          </a:p>
          <a:p>
            <a:pPr marL="180975" indent="-18097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 err="1">
                <a:effectLst/>
                <a:latin typeface="맑은 고딕" panose="020B0503020000020004" pitchFamily="50" charset="-127"/>
              </a:rPr>
              <a:t>임베딩</a:t>
            </a:r>
            <a:r>
              <a:rPr lang="en-US" altLang="ko-KR" sz="1400" b="0" i="0" dirty="0">
                <a:effectLst/>
                <a:latin typeface="맑은 고딕" panose="020B0503020000020004" pitchFamily="50" charset="-127"/>
              </a:rPr>
              <a:t>(OpenAI API, </a:t>
            </a:r>
            <a:r>
              <a:rPr lang="en-US" altLang="ko-KR" sz="1400" b="0" i="0" dirty="0" err="1">
                <a:effectLst/>
                <a:latin typeface="맑은 고딕" panose="020B0503020000020004" pitchFamily="50" charset="-127"/>
              </a:rPr>
              <a:t>SentenceTransformers</a:t>
            </a:r>
            <a:r>
              <a:rPr lang="en-US" altLang="ko-KR" sz="1400" b="0" i="0" dirty="0">
                <a:effectLst/>
                <a:latin typeface="맑은 고딕" panose="020B0503020000020004" pitchFamily="50" charset="-127"/>
              </a:rPr>
              <a:t>)</a:t>
            </a:r>
          </a:p>
          <a:p>
            <a:pPr marL="180975" indent="-18097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맑은 고딕" panose="020B0503020000020004" pitchFamily="50" charset="-127"/>
              </a:rPr>
              <a:t>벡터 </a:t>
            </a:r>
            <a:r>
              <a:rPr lang="en-US" altLang="ko-KR" sz="1400" b="0" i="0" dirty="0">
                <a:effectLst/>
                <a:latin typeface="맑은 고딕" panose="020B0503020000020004" pitchFamily="50" charset="-127"/>
              </a:rPr>
              <a:t>DB(FAISS, </a:t>
            </a:r>
            <a:r>
              <a:rPr lang="en-US" altLang="ko-KR" sz="1400" b="0" i="0" dirty="0" err="1">
                <a:effectLst/>
                <a:latin typeface="맑은 고딕" panose="020B0503020000020004" pitchFamily="50" charset="-127"/>
              </a:rPr>
              <a:t>ChromaDB</a:t>
            </a:r>
            <a:r>
              <a:rPr lang="en-US" altLang="ko-KR" sz="1400" b="0" i="0" dirty="0">
                <a:effectLst/>
                <a:latin typeface="맑은 고딕" panose="020B0503020000020004" pitchFamily="50" charset="-127"/>
              </a:rPr>
              <a:t>)</a:t>
            </a:r>
          </a:p>
          <a:p>
            <a:pPr marL="180975" indent="-18097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 err="1">
                <a:effectLst/>
                <a:latin typeface="맑은 고딕" panose="020B0503020000020004" pitchFamily="50" charset="-127"/>
              </a:rPr>
              <a:t>백엔드</a:t>
            </a:r>
            <a:r>
              <a:rPr lang="en-US" altLang="ko-KR" sz="1400" b="0" i="0" dirty="0">
                <a:effectLst/>
                <a:latin typeface="맑은 고딕" panose="020B0503020000020004" pitchFamily="50" charset="-127"/>
              </a:rPr>
              <a:t>(Python, </a:t>
            </a:r>
            <a:r>
              <a:rPr lang="en-US" altLang="ko-KR" sz="1400" b="0" i="0" dirty="0" err="1">
                <a:effectLst/>
                <a:latin typeface="맑은 고딕" panose="020B0503020000020004" pitchFamily="50" charset="-127"/>
              </a:rPr>
              <a:t>Colab</a:t>
            </a:r>
            <a:r>
              <a:rPr lang="en-US" altLang="ko-KR" sz="1400" b="0" i="0" dirty="0">
                <a:effectLst/>
                <a:latin typeface="맑은 고딕" panose="020B0503020000020004" pitchFamily="50" charset="-127"/>
              </a:rPr>
              <a:t> </a:t>
            </a:r>
            <a:r>
              <a:rPr lang="ko-KR" altLang="en-US" sz="1400" b="0" i="0" dirty="0">
                <a:effectLst/>
                <a:latin typeface="맑은 고딕" panose="020B0503020000020004" pitchFamily="50" charset="-127"/>
              </a:rPr>
              <a:t>기반</a:t>
            </a:r>
            <a:r>
              <a:rPr lang="en-US" altLang="ko-KR" sz="1400" b="0" i="0" dirty="0">
                <a:effectLst/>
                <a:latin typeface="맑은 고딕" panose="020B0503020000020004" pitchFamily="50" charset="-127"/>
              </a:rPr>
              <a:t>)</a:t>
            </a:r>
          </a:p>
          <a:p>
            <a:pPr marL="180975" indent="-18097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맑은 고딕" panose="020B0503020000020004" pitchFamily="50" charset="-127"/>
              </a:rPr>
              <a:t>형상관리</a:t>
            </a:r>
            <a:r>
              <a:rPr lang="en-US" altLang="ko-KR" sz="1400" b="0" i="0" dirty="0">
                <a:effectLst/>
                <a:latin typeface="맑은 고딕" panose="020B0503020000020004" pitchFamily="50" charset="-127"/>
              </a:rPr>
              <a:t>(GitHub </a:t>
            </a:r>
            <a:r>
              <a:rPr lang="ko-KR" altLang="en-US" sz="1400" b="0" i="0" dirty="0" err="1">
                <a:effectLst/>
                <a:latin typeface="맑은 고딕" panose="020B0503020000020004" pitchFamily="50" charset="-127"/>
              </a:rPr>
              <a:t>브랜치</a:t>
            </a:r>
            <a:r>
              <a:rPr lang="en-US" altLang="ko-KR" sz="1400" b="0" i="0" dirty="0">
                <a:effectLst/>
                <a:latin typeface="맑은 고딕" panose="020B0503020000020004" pitchFamily="50" charset="-127"/>
              </a:rPr>
              <a:t>, PR </a:t>
            </a:r>
            <a:r>
              <a:rPr lang="ko-KR" altLang="en-US" sz="1400" b="0" i="0" dirty="0">
                <a:effectLst/>
                <a:latin typeface="맑은 고딕" panose="020B0503020000020004" pitchFamily="50" charset="-127"/>
              </a:rPr>
              <a:t>활용</a:t>
            </a:r>
            <a:r>
              <a:rPr lang="en-US" altLang="ko-KR" sz="1400" b="0" i="0" dirty="0">
                <a:effectLst/>
                <a:latin typeface="맑은 고딕" panose="020B0503020000020004" pitchFamily="50" charset="-127"/>
              </a:rPr>
              <a:t>)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7BDAB9-19A0-964C-58CF-FF2A9D881A4F}"/>
              </a:ext>
            </a:extLst>
          </p:cNvPr>
          <p:cNvSpPr/>
          <p:nvPr/>
        </p:nvSpPr>
        <p:spPr>
          <a:xfrm>
            <a:off x="777806" y="2512233"/>
            <a:ext cx="2241311" cy="640558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목표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1107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FED4A2-E2E1-F879-93F0-598806B2E26C}"/>
              </a:ext>
            </a:extLst>
          </p:cNvPr>
          <p:cNvSpPr/>
          <p:nvPr/>
        </p:nvSpPr>
        <p:spPr>
          <a:xfrm>
            <a:off x="6663016" y="3955656"/>
            <a:ext cx="4814047" cy="18192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chemeClr val="tx1"/>
              </a:solidFill>
              <a:effectLst/>
              <a:latin typeface="맑은 고딕" panose="020B0503020000020004" pitchFamily="50" charset="-127"/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사용자가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"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무선 이어폰 추천해줘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", "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최저가 알려줘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", </a:t>
            </a:r>
            <a:b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</a:br>
            <a: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"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비슷한 제품 더 보여줘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"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등 자연스러운 언어로 </a:t>
            </a:r>
            <a:b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</a:b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요청하면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, AI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가 실제 상담원처럼 맞춤형 정보를 제공</a:t>
            </a:r>
            <a:endParaRPr lang="en-US" altLang="ko-KR" sz="1400" b="0" i="0" dirty="0">
              <a:solidFill>
                <a:schemeClr val="tx1"/>
              </a:solidFill>
              <a:effectLst/>
              <a:latin typeface="맑은 고딕" panose="020B0503020000020004" pitchFamily="50" charset="-127"/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endParaRPr lang="ko-KR" altLang="en-US" sz="1400" b="0" i="0" dirty="0">
              <a:solidFill>
                <a:schemeClr val="tx1"/>
              </a:solidFill>
              <a:effectLst/>
              <a:latin typeface="맑은 고딕" panose="020B0503020000020004" pitchFamily="50" charset="-127"/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chemeClr val="tx1"/>
                </a:solidFill>
                <a:effectLst/>
                <a:latin typeface="fkGroteskNeue"/>
              </a:rPr>
              <a:t>양한 </a:t>
            </a: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fkGroteskNeue"/>
              </a:rPr>
              <a:t>상품군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fkGroteskNeue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fkGroteskNeue"/>
              </a:rPr>
              <a:t>쇼핑몰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fkGroteskNeue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fkGroteskNeue"/>
              </a:rPr>
              <a:t>언어로 확장 적용이 가능한 범용 </a:t>
            </a:r>
            <a:br>
              <a:rPr lang="en-US" altLang="ko-KR" sz="1400" b="0" i="0" dirty="0">
                <a:solidFill>
                  <a:schemeClr val="tx1"/>
                </a:solidFill>
                <a:effectLst/>
                <a:latin typeface="fkGroteskNeue"/>
              </a:rPr>
            </a:br>
            <a:r>
              <a:rPr lang="ko-KR" altLang="en-US" sz="1400" b="0" i="0" dirty="0">
                <a:solidFill>
                  <a:schemeClr val="tx1"/>
                </a:solidFill>
                <a:effectLst/>
                <a:latin typeface="fkGroteskNeue"/>
              </a:rPr>
              <a:t>대화형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fkGroteskNeue"/>
              </a:rPr>
              <a:t>AI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fkGroteskNeue"/>
              </a:rPr>
              <a:t>쇼핑 에이전트의 프로토타입 검토</a:t>
            </a:r>
            <a:endParaRPr lang="ko-KR" altLang="en-US" sz="1400" b="0" i="0" dirty="0">
              <a:solidFill>
                <a:schemeClr val="tx1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965086-52C0-36AB-F853-4B9398F12BF2}"/>
              </a:ext>
            </a:extLst>
          </p:cNvPr>
          <p:cNvSpPr/>
          <p:nvPr/>
        </p:nvSpPr>
        <p:spPr>
          <a:xfrm>
            <a:off x="6663017" y="1864843"/>
            <a:ext cx="4814047" cy="18192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chemeClr val="tx1"/>
              </a:solidFill>
              <a:effectLst/>
              <a:latin typeface="맑은 고딕" panose="020B0503020000020004" pitchFamily="50" charset="-127"/>
            </a:endParaRPr>
          </a:p>
          <a:p>
            <a:pPr marL="180975" indent="-180975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키워드 중심의 검색보다는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개인화된 요약과 추천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, </a:t>
            </a:r>
            <a:b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</a:b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가격 비교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구매 조언 등 통합적이고 대화형인 안내 </a:t>
            </a:r>
            <a:b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</a:b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서비스에 대한 수요가 증가하고 있음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400" b="0" i="0" dirty="0">
              <a:solidFill>
                <a:schemeClr val="tx1"/>
              </a:solidFill>
              <a:effectLst/>
              <a:latin typeface="맑은 고딕" panose="020B0503020000020004" pitchFamily="50" charset="-127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chemeClr val="tx1"/>
                </a:solidFill>
                <a:effectLst/>
                <a:latin typeface="fkGroteskNeue"/>
              </a:rPr>
              <a:t>LLM, RAG, Function Calling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fkGroteskNeue"/>
              </a:rPr>
              <a:t>등 최신 생성형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fkGroteskNeue"/>
              </a:rPr>
              <a:t>AI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fkGroteskNeue"/>
              </a:rPr>
              <a:t>기술을 실제 서비스에 통합하여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fkGroteskNeue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fkGroteskNeue"/>
              </a:rPr>
              <a:t>기술의 실효성과 확장 가능성을 검증</a:t>
            </a:r>
            <a:endParaRPr lang="en-US" altLang="ko-KR" sz="1400" b="0" i="0" dirty="0">
              <a:solidFill>
                <a:schemeClr val="tx1"/>
              </a:solidFill>
              <a:effectLst/>
              <a:latin typeface="fkGroteskNeue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E1F6A9-2A7E-EE9F-D22D-DE92601ED85F}"/>
              </a:ext>
            </a:extLst>
          </p:cNvPr>
          <p:cNvCxnSpPr>
            <a:cxnSpLocks/>
          </p:cNvCxnSpPr>
          <p:nvPr/>
        </p:nvCxnSpPr>
        <p:spPr>
          <a:xfrm>
            <a:off x="388374" y="599767"/>
            <a:ext cx="114152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2D8A6A-BAA6-9096-B1E5-F048C86014FA}"/>
              </a:ext>
            </a:extLst>
          </p:cNvPr>
          <p:cNvSpPr/>
          <p:nvPr/>
        </p:nvSpPr>
        <p:spPr bwMode="auto">
          <a:xfrm>
            <a:off x="564623" y="1012726"/>
            <a:ext cx="11135764" cy="4896457"/>
          </a:xfrm>
          <a:prstGeom prst="rect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t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latinLnBrk="0">
              <a:lnSpc>
                <a:spcPct val="114000"/>
              </a:lnSpc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endParaRPr lang="en-US" altLang="ko-KR" sz="11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201DEA-05D3-E685-CDCF-4E33A0598BAB}"/>
              </a:ext>
            </a:extLst>
          </p:cNvPr>
          <p:cNvCxnSpPr>
            <a:cxnSpLocks/>
          </p:cNvCxnSpPr>
          <p:nvPr/>
        </p:nvCxnSpPr>
        <p:spPr>
          <a:xfrm>
            <a:off x="388374" y="6415548"/>
            <a:ext cx="1141525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781611D6-90B8-3643-9175-326FC26DD3DE}"/>
              </a:ext>
            </a:extLst>
          </p:cNvPr>
          <p:cNvSpPr txBox="1">
            <a:spLocks/>
          </p:cNvSpPr>
          <p:nvPr/>
        </p:nvSpPr>
        <p:spPr>
          <a:xfrm>
            <a:off x="10205883" y="186210"/>
            <a:ext cx="1932771" cy="369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프로젝트 기획서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37DE6-410F-200B-A40D-5EBE2995D8A9}"/>
              </a:ext>
            </a:extLst>
          </p:cNvPr>
          <p:cNvSpPr txBox="1"/>
          <p:nvPr/>
        </p:nvSpPr>
        <p:spPr>
          <a:xfrm>
            <a:off x="884903" y="1189703"/>
            <a:ext cx="249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기획의도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C02862-A26C-A55B-3F71-ADC20FA8EA96}"/>
              </a:ext>
            </a:extLst>
          </p:cNvPr>
          <p:cNvCxnSpPr/>
          <p:nvPr/>
        </p:nvCxnSpPr>
        <p:spPr>
          <a:xfrm>
            <a:off x="968477" y="1559035"/>
            <a:ext cx="1025504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68B5E3-560C-5D2B-DD2C-32B1FCB083D1}"/>
              </a:ext>
            </a:extLst>
          </p:cNvPr>
          <p:cNvGrpSpPr/>
          <p:nvPr/>
        </p:nvGrpSpPr>
        <p:grpSpPr>
          <a:xfrm>
            <a:off x="171333" y="223743"/>
            <a:ext cx="2241127" cy="369909"/>
            <a:chOff x="249990" y="223743"/>
            <a:chExt cx="2241127" cy="369909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DC5AD6CB-A942-3B12-33E7-F2A53C9501D8}"/>
                </a:ext>
              </a:extLst>
            </p:cNvPr>
            <p:cNvSpPr txBox="1">
              <a:spLocks/>
            </p:cNvSpPr>
            <p:nvPr/>
          </p:nvSpPr>
          <p:spPr>
            <a:xfrm>
              <a:off x="249990" y="223743"/>
              <a:ext cx="2241127" cy="36990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300" b="1" dirty="0">
                  <a:latin typeface="맑은 고딕" panose="020B0503020000020004" pitchFamily="50" charset="-127"/>
                </a:rPr>
                <a:t> 2.</a:t>
              </a:r>
              <a:r>
                <a:rPr lang="ko-KR" altLang="en-US" sz="1300" b="1" dirty="0">
                  <a:latin typeface="맑은 고딕" panose="020B0503020000020004" pitchFamily="50" charset="-127"/>
                </a:rPr>
                <a:t> 프로젝트 소개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5B9B1D9-10F0-A894-384D-3F761101352E}"/>
                </a:ext>
              </a:extLst>
            </p:cNvPr>
            <p:cNvSpPr/>
            <p:nvPr/>
          </p:nvSpPr>
          <p:spPr>
            <a:xfrm>
              <a:off x="564623" y="394489"/>
              <a:ext cx="98323" cy="1278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D31409A4-FA96-9243-F016-A0CD201C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30" y="1736012"/>
            <a:ext cx="5473869" cy="3869983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F377E4F-1AA9-54D0-25E3-7267BE4BA43D}"/>
              </a:ext>
            </a:extLst>
          </p:cNvPr>
          <p:cNvSpPr/>
          <p:nvPr/>
        </p:nvSpPr>
        <p:spPr>
          <a:xfrm>
            <a:off x="6491474" y="1646409"/>
            <a:ext cx="3400661" cy="460089"/>
          </a:xfrm>
          <a:prstGeom prst="round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i="0" dirty="0">
                <a:effectLst/>
                <a:latin typeface="맑은 고딕" panose="020B0503020000020004" pitchFamily="50" charset="-127"/>
              </a:rPr>
              <a:t>서비스 구상 및 기획 배경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7228C4-75C4-13D0-E8E6-EBD95B48BFFE}"/>
              </a:ext>
            </a:extLst>
          </p:cNvPr>
          <p:cNvSpPr/>
          <p:nvPr/>
        </p:nvSpPr>
        <p:spPr>
          <a:xfrm>
            <a:off x="6556164" y="3769370"/>
            <a:ext cx="3400661" cy="460089"/>
          </a:xfrm>
          <a:prstGeom prst="round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i="0" dirty="0">
                <a:effectLst/>
                <a:latin typeface="맑은 고딕" panose="020B0503020000020004" pitchFamily="50" charset="-127"/>
              </a:rPr>
              <a:t>기획 의도</a:t>
            </a:r>
          </a:p>
        </p:txBody>
      </p:sp>
    </p:spTree>
    <p:extLst>
      <p:ext uri="{BB962C8B-B14F-4D97-AF65-F5344CB8AC3E}">
        <p14:creationId xmlns:p14="http://schemas.microsoft.com/office/powerpoint/2010/main" val="239500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E1F6A9-2A7E-EE9F-D22D-DE92601ED85F}"/>
              </a:ext>
            </a:extLst>
          </p:cNvPr>
          <p:cNvCxnSpPr>
            <a:cxnSpLocks/>
          </p:cNvCxnSpPr>
          <p:nvPr/>
        </p:nvCxnSpPr>
        <p:spPr>
          <a:xfrm>
            <a:off x="388374" y="599767"/>
            <a:ext cx="114152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2D8A6A-BAA6-9096-B1E5-F048C86014FA}"/>
              </a:ext>
            </a:extLst>
          </p:cNvPr>
          <p:cNvSpPr/>
          <p:nvPr/>
        </p:nvSpPr>
        <p:spPr bwMode="auto">
          <a:xfrm>
            <a:off x="564623" y="1012726"/>
            <a:ext cx="11135764" cy="4896457"/>
          </a:xfrm>
          <a:prstGeom prst="rect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t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latinLnBrk="0">
              <a:lnSpc>
                <a:spcPct val="114000"/>
              </a:lnSpc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endParaRPr lang="en-US" altLang="ko-KR" sz="11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201DEA-05D3-E685-CDCF-4E33A0598BAB}"/>
              </a:ext>
            </a:extLst>
          </p:cNvPr>
          <p:cNvCxnSpPr>
            <a:cxnSpLocks/>
          </p:cNvCxnSpPr>
          <p:nvPr/>
        </p:nvCxnSpPr>
        <p:spPr>
          <a:xfrm>
            <a:off x="-6901408" y="6756016"/>
            <a:ext cx="1141525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781611D6-90B8-3643-9175-326FC26DD3DE}"/>
              </a:ext>
            </a:extLst>
          </p:cNvPr>
          <p:cNvSpPr txBox="1">
            <a:spLocks/>
          </p:cNvSpPr>
          <p:nvPr/>
        </p:nvSpPr>
        <p:spPr>
          <a:xfrm>
            <a:off x="10205883" y="186210"/>
            <a:ext cx="1932771" cy="369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프로젝트 기획서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37DE6-410F-200B-A40D-5EBE2995D8A9}"/>
              </a:ext>
            </a:extLst>
          </p:cNvPr>
          <p:cNvSpPr txBox="1"/>
          <p:nvPr/>
        </p:nvSpPr>
        <p:spPr>
          <a:xfrm>
            <a:off x="884903" y="1189703"/>
            <a:ext cx="249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예상결과물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C02862-A26C-A55B-3F71-ADC20FA8EA96}"/>
              </a:ext>
            </a:extLst>
          </p:cNvPr>
          <p:cNvCxnSpPr/>
          <p:nvPr/>
        </p:nvCxnSpPr>
        <p:spPr>
          <a:xfrm>
            <a:off x="968477" y="1559035"/>
            <a:ext cx="1025504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68B5E3-560C-5D2B-DD2C-32B1FCB083D1}"/>
              </a:ext>
            </a:extLst>
          </p:cNvPr>
          <p:cNvGrpSpPr/>
          <p:nvPr/>
        </p:nvGrpSpPr>
        <p:grpSpPr>
          <a:xfrm>
            <a:off x="171333" y="223743"/>
            <a:ext cx="2273693" cy="369909"/>
            <a:chOff x="249990" y="223743"/>
            <a:chExt cx="2273693" cy="369909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DC5AD6CB-A942-3B12-33E7-F2A53C9501D8}"/>
                </a:ext>
              </a:extLst>
            </p:cNvPr>
            <p:cNvSpPr txBox="1">
              <a:spLocks/>
            </p:cNvSpPr>
            <p:nvPr/>
          </p:nvSpPr>
          <p:spPr>
            <a:xfrm>
              <a:off x="249990" y="223743"/>
              <a:ext cx="2273693" cy="36990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300" b="1" dirty="0">
                  <a:latin typeface="맑은 고딕" panose="020B0503020000020004" pitchFamily="50" charset="-127"/>
                </a:rPr>
                <a:t> 2. </a:t>
              </a:r>
              <a:r>
                <a:rPr lang="ko-KR" altLang="en-US" sz="1300" b="1" dirty="0">
                  <a:latin typeface="맑은 고딕" panose="020B0503020000020004" pitchFamily="50" charset="-127"/>
                </a:rPr>
                <a:t>프로젝트 소개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5B9B1D9-10F0-A894-384D-3F761101352E}"/>
                </a:ext>
              </a:extLst>
            </p:cNvPr>
            <p:cNvSpPr/>
            <p:nvPr/>
          </p:nvSpPr>
          <p:spPr>
            <a:xfrm>
              <a:off x="564623" y="394489"/>
              <a:ext cx="98323" cy="1278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8E60B7F-56E5-EEDC-8534-8E191F434048}"/>
              </a:ext>
            </a:extLst>
          </p:cNvPr>
          <p:cNvSpPr txBox="1"/>
          <p:nvPr/>
        </p:nvSpPr>
        <p:spPr>
          <a:xfrm>
            <a:off x="6790141" y="1902839"/>
            <a:ext cx="470262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i="0" dirty="0">
                <a:effectLst/>
                <a:latin typeface="맑은 고딕" panose="020B0503020000020004" pitchFamily="50" charset="-127"/>
              </a:rPr>
              <a:t>대화형 </a:t>
            </a:r>
            <a:r>
              <a:rPr lang="en-US" altLang="ko-KR" sz="1600" b="1" i="0" dirty="0">
                <a:effectLst/>
                <a:latin typeface="맑은 고딕" panose="020B0503020000020004" pitchFamily="50" charset="-127"/>
              </a:rPr>
              <a:t>AI </a:t>
            </a:r>
            <a:r>
              <a:rPr lang="ko-KR" altLang="en-US" sz="1600" b="1" i="0" dirty="0">
                <a:effectLst/>
                <a:latin typeface="맑은 고딕" panose="020B0503020000020004" pitchFamily="50" charset="-127"/>
              </a:rPr>
              <a:t>쇼핑 도우미 프로토타입</a:t>
            </a:r>
          </a:p>
          <a:p>
            <a:pPr marL="357188" lvl="1" indent="-17780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맑은 고딕" panose="020B0503020000020004" pitchFamily="50" charset="-127"/>
              </a:rPr>
              <a:t>자연어 질의에 대한 상품 검색</a:t>
            </a:r>
            <a:r>
              <a:rPr lang="en-US" altLang="ko-KR" sz="1400" b="0" i="0" dirty="0"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400" b="0" i="0" dirty="0">
                <a:effectLst/>
                <a:latin typeface="맑은 고딕" panose="020B0503020000020004" pitchFamily="50" charset="-127"/>
              </a:rPr>
              <a:t>가격 비교</a:t>
            </a:r>
            <a:r>
              <a:rPr lang="en-US" altLang="ko-KR" sz="1400" b="0" i="0" dirty="0"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400" b="0" i="0" dirty="0">
                <a:effectLst/>
                <a:latin typeface="맑은 고딕" panose="020B0503020000020004" pitchFamily="50" charset="-127"/>
              </a:rPr>
              <a:t>유사 상품 추천</a:t>
            </a:r>
            <a:r>
              <a:rPr lang="en-US" altLang="ko-KR" sz="1400" b="0" i="0" dirty="0"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400" b="0" i="0" dirty="0">
                <a:effectLst/>
                <a:latin typeface="맑은 고딕" panose="020B0503020000020004" pitchFamily="50" charset="-127"/>
              </a:rPr>
              <a:t>구매 조언 기능 시연</a:t>
            </a:r>
            <a:endParaRPr lang="en-US" altLang="ko-KR" sz="1400" b="0" i="0" dirty="0">
              <a:effectLst/>
              <a:latin typeface="맑은 고딕" panose="020B0503020000020004" pitchFamily="50" charset="-127"/>
            </a:endParaRPr>
          </a:p>
          <a:p>
            <a:pPr marL="179388" lvl="1" algn="l"/>
            <a:endParaRPr lang="ko-KR" altLang="en-US" sz="1400" b="0" i="0" dirty="0">
              <a:effectLst/>
              <a:latin typeface="맑은 고딕" panose="020B0503020000020004" pitchFamily="50" charset="-127"/>
            </a:endParaRPr>
          </a:p>
          <a:p>
            <a:pPr algn="l"/>
            <a:r>
              <a:rPr lang="ko-KR" altLang="en-US" sz="1600" b="1" i="0" dirty="0">
                <a:effectLst/>
                <a:latin typeface="맑은 고딕" panose="020B0503020000020004" pitchFamily="50" charset="-127"/>
              </a:rPr>
              <a:t>시스템 아키텍처 및 주요 기능 시연</a:t>
            </a:r>
          </a:p>
          <a:p>
            <a:pPr marL="357188" lvl="1" indent="-177800"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맑은 고딕" panose="020B0503020000020004" pitchFamily="50" charset="-127"/>
              </a:rPr>
              <a:t>LLM, RAG, Function Calling</a:t>
            </a:r>
            <a:r>
              <a:rPr lang="ko-KR" altLang="en-US" sz="1400" b="0" i="0" dirty="0">
                <a:effectLst/>
                <a:latin typeface="맑은 고딕" panose="020B0503020000020004" pitchFamily="50" charset="-127"/>
              </a:rPr>
              <a:t>이 통합된 상담 에이전트 구조</a:t>
            </a:r>
            <a:endParaRPr lang="en-US" altLang="ko-KR" sz="1400" b="0" i="0" dirty="0">
              <a:effectLst/>
              <a:latin typeface="맑은 고딕" panose="020B0503020000020004" pitchFamily="50" charset="-127"/>
            </a:endParaRPr>
          </a:p>
          <a:p>
            <a:pPr marL="357188" lvl="1" indent="-177800" algn="l">
              <a:buFont typeface="Arial" panose="020B0604020202020204" pitchFamily="34" charset="0"/>
              <a:buChar char="•"/>
            </a:pPr>
            <a:endParaRPr lang="ko-KR" altLang="en-US" sz="1400" b="0" i="0" dirty="0">
              <a:effectLst/>
              <a:latin typeface="맑은 고딕" panose="020B0503020000020004" pitchFamily="50" charset="-127"/>
            </a:endParaRPr>
          </a:p>
          <a:p>
            <a:pPr algn="l"/>
            <a:r>
              <a:rPr lang="ko-KR" altLang="en-US" sz="1600" b="1" i="0" dirty="0">
                <a:effectLst/>
                <a:latin typeface="맑은 고딕" panose="020B0503020000020004" pitchFamily="50" charset="-127"/>
              </a:rPr>
              <a:t>데모 시나리오</a:t>
            </a:r>
          </a:p>
          <a:p>
            <a:pPr marL="357188" lvl="1" indent="-17780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맑은 고딕" panose="020B0503020000020004" pitchFamily="50" charset="-127"/>
              </a:rPr>
              <a:t>사용자가 상품 추천</a:t>
            </a:r>
            <a:r>
              <a:rPr lang="en-US" altLang="ko-KR" sz="1400" b="0" i="0" dirty="0"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400" b="0" i="0" dirty="0">
                <a:effectLst/>
                <a:latin typeface="맑은 고딕" panose="020B0503020000020004" pitchFamily="50" charset="-127"/>
              </a:rPr>
              <a:t>가격 비교</a:t>
            </a:r>
            <a:r>
              <a:rPr lang="en-US" altLang="ko-KR" sz="1400" b="0" i="0" dirty="0"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400" b="0" i="0" dirty="0">
                <a:effectLst/>
                <a:latin typeface="맑은 고딕" panose="020B0503020000020004" pitchFamily="50" charset="-127"/>
              </a:rPr>
              <a:t>유사 상품 탐색</a:t>
            </a:r>
            <a:r>
              <a:rPr lang="en-US" altLang="ko-KR" sz="1400" b="0" i="0" dirty="0"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400" b="0" i="0" dirty="0">
                <a:effectLst/>
                <a:latin typeface="맑은 고딕" panose="020B0503020000020004" pitchFamily="50" charset="-127"/>
              </a:rPr>
              <a:t>요약 요청 등 다양한 시나리오를 자연어로 입력하면</a:t>
            </a:r>
            <a:r>
              <a:rPr lang="en-US" altLang="ko-KR" sz="1400" b="0" i="0" dirty="0">
                <a:effectLst/>
                <a:latin typeface="맑은 고딕" panose="020B0503020000020004" pitchFamily="50" charset="-127"/>
              </a:rPr>
              <a:t>, AI</a:t>
            </a:r>
            <a:r>
              <a:rPr lang="ko-KR" altLang="en-US" sz="1400" b="0" i="0" dirty="0">
                <a:effectLst/>
                <a:latin typeface="맑은 고딕" panose="020B0503020000020004" pitchFamily="50" charset="-127"/>
              </a:rPr>
              <a:t>가 실시간으로 응답</a:t>
            </a:r>
            <a:endParaRPr lang="en-US" altLang="ko-KR" sz="1400" b="0" i="0" dirty="0">
              <a:effectLst/>
              <a:latin typeface="맑은 고딕" panose="020B0503020000020004" pitchFamily="50" charset="-127"/>
            </a:endParaRPr>
          </a:p>
          <a:p>
            <a:pPr marL="357188" lvl="1" indent="-177800" algn="l">
              <a:buFont typeface="Arial" panose="020B0604020202020204" pitchFamily="34" charset="0"/>
              <a:buChar char="•"/>
            </a:pPr>
            <a:endParaRPr lang="ko-KR" altLang="en-US" sz="1400" b="0" i="0" dirty="0">
              <a:effectLst/>
              <a:latin typeface="맑은 고딕" panose="020B0503020000020004" pitchFamily="50" charset="-127"/>
            </a:endParaRPr>
          </a:p>
          <a:p>
            <a:pPr algn="l"/>
            <a:r>
              <a:rPr lang="ko-KR" altLang="en-US" sz="1600" b="1" i="0" dirty="0">
                <a:effectLst/>
                <a:latin typeface="맑은 고딕" panose="020B0503020000020004" pitchFamily="50" charset="-127"/>
              </a:rPr>
              <a:t>기술 문서 및 개발 결과 보고서</a:t>
            </a:r>
          </a:p>
          <a:p>
            <a:pPr marL="357188" lvl="1" indent="-17780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맑은 고딕" panose="020B0503020000020004" pitchFamily="50" charset="-127"/>
              </a:rPr>
              <a:t>시스템 구성</a:t>
            </a:r>
            <a:r>
              <a:rPr lang="en-US" altLang="ko-KR" sz="1400" b="0" i="0" dirty="0"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400" b="0" i="0" dirty="0">
                <a:effectLst/>
                <a:latin typeface="맑은 고딕" panose="020B0503020000020004" pitchFamily="50" charset="-127"/>
              </a:rPr>
              <a:t>기술 스택</a:t>
            </a:r>
            <a:r>
              <a:rPr lang="en-US" altLang="ko-KR" sz="1400" b="0" i="0" dirty="0"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400" b="0" i="0" dirty="0">
                <a:effectLst/>
                <a:latin typeface="맑은 고딕" panose="020B0503020000020004" pitchFamily="50" charset="-127"/>
              </a:rPr>
              <a:t>개발 과정</a:t>
            </a:r>
            <a:r>
              <a:rPr lang="en-US" altLang="ko-KR" sz="1400" b="0" i="0" dirty="0"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400" b="0" i="0" dirty="0">
                <a:effectLst/>
                <a:latin typeface="맑은 고딕" panose="020B0503020000020004" pitchFamily="50" charset="-127"/>
              </a:rPr>
              <a:t>주요 코드 및 구현 방법 정리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06E9A94-0B32-B9E7-4097-0A2B2F0D1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31" y="2144522"/>
            <a:ext cx="5912154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2099</Words>
  <Application>Microsoft Office PowerPoint</Application>
  <PresentationFormat>와이드스크린</PresentationFormat>
  <Paragraphs>228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fkGroteskNeue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Dacon io</dc:creator>
  <cp:lastModifiedBy>Marty Kim</cp:lastModifiedBy>
  <cp:revision>44</cp:revision>
  <dcterms:created xsi:type="dcterms:W3CDTF">2024-05-21T00:00:56Z</dcterms:created>
  <dcterms:modified xsi:type="dcterms:W3CDTF">2025-06-01T15:43:06Z</dcterms:modified>
</cp:coreProperties>
</file>