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8" r:id="rId3"/>
    <p:sldId id="259" r:id="rId4"/>
    <p:sldId id="280" r:id="rId5"/>
    <p:sldId id="282" r:id="rId6"/>
    <p:sldId id="283" r:id="rId7"/>
    <p:sldId id="284" r:id="rId8"/>
    <p:sldId id="285" r:id="rId9"/>
    <p:sldId id="286" r:id="rId10"/>
    <p:sldId id="287" r:id="rId11"/>
    <p:sldId id="278" r:id="rId12"/>
    <p:sldId id="288" r:id="rId13"/>
    <p:sldId id="290" r:id="rId14"/>
    <p:sldId id="291" r:id="rId15"/>
    <p:sldId id="296" r:id="rId16"/>
    <p:sldId id="299" r:id="rId17"/>
    <p:sldId id="292" r:id="rId18"/>
    <p:sldId id="293" r:id="rId19"/>
    <p:sldId id="297" r:id="rId20"/>
    <p:sldId id="298" r:id="rId21"/>
    <p:sldId id="276" r:id="rId22"/>
    <p:sldId id="295" r:id="rId23"/>
    <p:sldId id="274" r:id="rId24"/>
    <p:sldId id="294" r:id="rId25"/>
    <p:sldId id="277"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BD433B-3FEE-4102-9ED3-202F83E56374}" v="477" dt="2024-10-12T05:20:56.357"/>
    <p1510:client id="{4AAD87B2-158C-4335-A582-AC530138AFC1}" v="107" dt="2024-10-14T04:54:43.629"/>
    <p1510:client id="{D20A317E-4385-439D-9FD9-221F7109430C}" v="610" dt="2024-10-13T00:48:44.557"/>
    <p1510:client id="{F672C71D-4B24-4A72-9B84-D8EE40A22FE4}" v="779" dt="2024-10-13T06:08:10.7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A66CB3-BA2B-4B77-B792-5631DFEA93D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FC5215D-A614-42EB-86F1-842EB34346C1}">
      <dgm:prSet/>
      <dgm:spPr/>
      <dgm:t>
        <a:bodyPr/>
        <a:lstStyle/>
        <a:p>
          <a:pPr>
            <a:lnSpc>
              <a:spcPct val="100000"/>
            </a:lnSpc>
          </a:pPr>
          <a:r>
            <a:rPr lang="en-US" b="1" dirty="0"/>
            <a:t>Issue and Bug Tracking Tools Used</a:t>
          </a:r>
          <a:endParaRPr lang="en-US" dirty="0"/>
        </a:p>
      </dgm:t>
    </dgm:pt>
    <dgm:pt modelId="{E81B8216-AC72-42E5-94A1-12A2913BB3C0}" type="parTrans" cxnId="{62587746-A784-42D3-82AC-B69B64FEB2B0}">
      <dgm:prSet/>
      <dgm:spPr/>
      <dgm:t>
        <a:bodyPr/>
        <a:lstStyle/>
        <a:p>
          <a:endParaRPr lang="en-US"/>
        </a:p>
      </dgm:t>
    </dgm:pt>
    <dgm:pt modelId="{E7214E15-AB98-4552-90C6-FF24C62B883D}" type="sibTrans" cxnId="{62587746-A784-42D3-82AC-B69B64FEB2B0}">
      <dgm:prSet/>
      <dgm:spPr/>
      <dgm:t>
        <a:bodyPr/>
        <a:lstStyle/>
        <a:p>
          <a:pPr>
            <a:lnSpc>
              <a:spcPct val="100000"/>
            </a:lnSpc>
          </a:pPr>
          <a:endParaRPr lang="en-US"/>
        </a:p>
      </dgm:t>
    </dgm:pt>
    <dgm:pt modelId="{C8F30071-198B-4884-B928-06EE433D4EAE}">
      <dgm:prSet/>
      <dgm:spPr/>
      <dgm:t>
        <a:bodyPr/>
        <a:lstStyle/>
        <a:p>
          <a:pPr>
            <a:lnSpc>
              <a:spcPct val="100000"/>
            </a:lnSpc>
          </a:pPr>
          <a:r>
            <a:rPr lang="en-US" b="1" dirty="0"/>
            <a:t>Workflow</a:t>
          </a:r>
          <a:endParaRPr lang="en-US" dirty="0"/>
        </a:p>
      </dgm:t>
    </dgm:pt>
    <dgm:pt modelId="{4F2ABFE2-FFC5-4334-82B7-092CEBF8F8D2}" type="parTrans" cxnId="{D1C24FAE-BA8B-4A4B-82FF-EF785A7CC691}">
      <dgm:prSet/>
      <dgm:spPr/>
      <dgm:t>
        <a:bodyPr/>
        <a:lstStyle/>
        <a:p>
          <a:endParaRPr lang="en-US"/>
        </a:p>
      </dgm:t>
    </dgm:pt>
    <dgm:pt modelId="{BEF75576-E197-4712-BDC1-6B548B7BCD44}" type="sibTrans" cxnId="{D1C24FAE-BA8B-4A4B-82FF-EF785A7CC691}">
      <dgm:prSet/>
      <dgm:spPr/>
      <dgm:t>
        <a:bodyPr/>
        <a:lstStyle/>
        <a:p>
          <a:pPr>
            <a:lnSpc>
              <a:spcPct val="100000"/>
            </a:lnSpc>
          </a:pPr>
          <a:endParaRPr lang="en-US"/>
        </a:p>
      </dgm:t>
    </dgm:pt>
    <dgm:pt modelId="{18124112-945A-42A7-ADA7-5806AA040678}">
      <dgm:prSet/>
      <dgm:spPr/>
      <dgm:t>
        <a:bodyPr/>
        <a:lstStyle/>
        <a:p>
          <a:pPr>
            <a:lnSpc>
              <a:spcPct val="100000"/>
            </a:lnSpc>
          </a:pPr>
          <a:r>
            <a:rPr lang="en-US" b="1" dirty="0"/>
            <a:t>Integrations with Other Tools</a:t>
          </a:r>
          <a:endParaRPr lang="en-US" dirty="0"/>
        </a:p>
      </dgm:t>
    </dgm:pt>
    <dgm:pt modelId="{240F78D8-4952-4376-9319-059CCDBD7C75}" type="parTrans" cxnId="{14466261-726D-4B1E-9F5C-EDE4E443815A}">
      <dgm:prSet/>
      <dgm:spPr/>
      <dgm:t>
        <a:bodyPr/>
        <a:lstStyle/>
        <a:p>
          <a:endParaRPr lang="en-US"/>
        </a:p>
      </dgm:t>
    </dgm:pt>
    <dgm:pt modelId="{0B5C1B45-AEE3-4354-B1D3-A170DE28FDBF}" type="sibTrans" cxnId="{14466261-726D-4B1E-9F5C-EDE4E443815A}">
      <dgm:prSet/>
      <dgm:spPr/>
      <dgm:t>
        <a:bodyPr/>
        <a:lstStyle/>
        <a:p>
          <a:pPr>
            <a:lnSpc>
              <a:spcPct val="100000"/>
            </a:lnSpc>
          </a:pPr>
          <a:endParaRPr lang="en-US"/>
        </a:p>
      </dgm:t>
    </dgm:pt>
    <dgm:pt modelId="{7BC31662-D2AA-4368-BE43-09C7F5FECC08}">
      <dgm:prSet/>
      <dgm:spPr/>
      <dgm:t>
        <a:bodyPr/>
        <a:lstStyle/>
        <a:p>
          <a:pPr>
            <a:lnSpc>
              <a:spcPct val="100000"/>
            </a:lnSpc>
          </a:pPr>
          <a:r>
            <a:rPr lang="en-US" b="1" dirty="0"/>
            <a:t>Resource Allocation and Workload Balancing</a:t>
          </a:r>
          <a:endParaRPr lang="en-US" dirty="0"/>
        </a:p>
      </dgm:t>
    </dgm:pt>
    <dgm:pt modelId="{C10D9DF4-DACD-4824-8362-934C50BD42DF}" type="parTrans" cxnId="{22E7497B-C04C-4906-9E26-7DBD4C067BF2}">
      <dgm:prSet/>
      <dgm:spPr/>
      <dgm:t>
        <a:bodyPr/>
        <a:lstStyle/>
        <a:p>
          <a:endParaRPr lang="en-US"/>
        </a:p>
      </dgm:t>
    </dgm:pt>
    <dgm:pt modelId="{1140E686-3D63-4121-9984-6F9B95D5AB30}" type="sibTrans" cxnId="{22E7497B-C04C-4906-9E26-7DBD4C067BF2}">
      <dgm:prSet/>
      <dgm:spPr/>
      <dgm:t>
        <a:bodyPr/>
        <a:lstStyle/>
        <a:p>
          <a:pPr>
            <a:lnSpc>
              <a:spcPct val="100000"/>
            </a:lnSpc>
          </a:pPr>
          <a:endParaRPr lang="en-US"/>
        </a:p>
      </dgm:t>
    </dgm:pt>
    <dgm:pt modelId="{AAD9460D-2EF9-471E-821C-FE5881BF4B8F}">
      <dgm:prSet/>
      <dgm:spPr/>
      <dgm:t>
        <a:bodyPr/>
        <a:lstStyle/>
        <a:p>
          <a:pPr>
            <a:lnSpc>
              <a:spcPct val="100000"/>
            </a:lnSpc>
          </a:pPr>
          <a:r>
            <a:rPr lang="en-US" b="1" dirty="0"/>
            <a:t>Summary</a:t>
          </a:r>
          <a:endParaRPr lang="en-US" dirty="0"/>
        </a:p>
      </dgm:t>
    </dgm:pt>
    <dgm:pt modelId="{A6D70A1A-9C57-4630-9361-925E8FC66953}" type="parTrans" cxnId="{31B896D4-7CCC-47B5-A242-BD5243C01872}">
      <dgm:prSet/>
      <dgm:spPr/>
      <dgm:t>
        <a:bodyPr/>
        <a:lstStyle/>
        <a:p>
          <a:endParaRPr lang="en-US"/>
        </a:p>
      </dgm:t>
    </dgm:pt>
    <dgm:pt modelId="{DEBE9EA1-EE99-483A-A659-2FC4810FD341}" type="sibTrans" cxnId="{31B896D4-7CCC-47B5-A242-BD5243C01872}">
      <dgm:prSet/>
      <dgm:spPr/>
      <dgm:t>
        <a:bodyPr/>
        <a:lstStyle/>
        <a:p>
          <a:pPr>
            <a:lnSpc>
              <a:spcPct val="100000"/>
            </a:lnSpc>
          </a:pPr>
          <a:endParaRPr lang="en-US"/>
        </a:p>
      </dgm:t>
    </dgm:pt>
    <dgm:pt modelId="{321E609B-2E9B-4763-9A3A-8E6FF954B821}">
      <dgm:prSet/>
      <dgm:spPr/>
      <dgm:t>
        <a:bodyPr/>
        <a:lstStyle/>
        <a:p>
          <a:pPr>
            <a:lnSpc>
              <a:spcPct val="100000"/>
            </a:lnSpc>
          </a:pPr>
          <a:r>
            <a:rPr lang="en-US" b="1" dirty="0"/>
            <a:t>Questions</a:t>
          </a:r>
          <a:endParaRPr lang="en-US" dirty="0"/>
        </a:p>
      </dgm:t>
    </dgm:pt>
    <dgm:pt modelId="{38DD985A-7434-4679-BCA8-B220A13372CD}" type="parTrans" cxnId="{2E2CF6F1-C774-4308-A0B6-02F2BD58B1C9}">
      <dgm:prSet/>
      <dgm:spPr/>
      <dgm:t>
        <a:bodyPr/>
        <a:lstStyle/>
        <a:p>
          <a:endParaRPr lang="en-US"/>
        </a:p>
      </dgm:t>
    </dgm:pt>
    <dgm:pt modelId="{45A71140-9B96-4C60-A06A-F9912433C07F}" type="sibTrans" cxnId="{2E2CF6F1-C774-4308-A0B6-02F2BD58B1C9}">
      <dgm:prSet/>
      <dgm:spPr/>
      <dgm:t>
        <a:bodyPr/>
        <a:lstStyle/>
        <a:p>
          <a:endParaRPr lang="en-US"/>
        </a:p>
      </dgm:t>
    </dgm:pt>
    <dgm:pt modelId="{914C7732-F8E6-49A3-B38E-609207975F0F}" type="pres">
      <dgm:prSet presAssocID="{CDA66CB3-BA2B-4B77-B792-5631DFEA93D8}" presName="root" presStyleCnt="0">
        <dgm:presLayoutVars>
          <dgm:dir/>
          <dgm:resizeHandles val="exact"/>
        </dgm:presLayoutVars>
      </dgm:prSet>
      <dgm:spPr/>
    </dgm:pt>
    <dgm:pt modelId="{77DADA57-6CE2-4793-88BA-67C3FAA493DF}" type="pres">
      <dgm:prSet presAssocID="{CDA66CB3-BA2B-4B77-B792-5631DFEA93D8}" presName="container" presStyleCnt="0">
        <dgm:presLayoutVars>
          <dgm:dir/>
          <dgm:resizeHandles val="exact"/>
        </dgm:presLayoutVars>
      </dgm:prSet>
      <dgm:spPr/>
    </dgm:pt>
    <dgm:pt modelId="{979A7BB5-F3D0-443C-AAC8-F2CF25378E26}" type="pres">
      <dgm:prSet presAssocID="{7FC5215D-A614-42EB-86F1-842EB34346C1}" presName="compNode" presStyleCnt="0"/>
      <dgm:spPr/>
    </dgm:pt>
    <dgm:pt modelId="{988802BE-81CA-4945-8FE8-1E3B416B0BC2}" type="pres">
      <dgm:prSet presAssocID="{7FC5215D-A614-42EB-86F1-842EB34346C1}" presName="iconBgRect" presStyleLbl="bgShp" presStyleIdx="0" presStyleCnt="6"/>
      <dgm:spPr/>
    </dgm:pt>
    <dgm:pt modelId="{E89DAA08-906A-4A2D-B58F-DF7E4341ADAA}" type="pres">
      <dgm:prSet presAssocID="{7FC5215D-A614-42EB-86F1-842EB34346C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g"/>
        </a:ext>
      </dgm:extLst>
    </dgm:pt>
    <dgm:pt modelId="{8E3100D9-5BA7-4C4F-9008-885F963BD652}" type="pres">
      <dgm:prSet presAssocID="{7FC5215D-A614-42EB-86F1-842EB34346C1}" presName="spaceRect" presStyleCnt="0"/>
      <dgm:spPr/>
    </dgm:pt>
    <dgm:pt modelId="{8CF4E2C8-1FFA-4BB2-895F-505DEAA270B3}" type="pres">
      <dgm:prSet presAssocID="{7FC5215D-A614-42EB-86F1-842EB34346C1}" presName="textRect" presStyleLbl="revTx" presStyleIdx="0" presStyleCnt="6">
        <dgm:presLayoutVars>
          <dgm:chMax val="1"/>
          <dgm:chPref val="1"/>
        </dgm:presLayoutVars>
      </dgm:prSet>
      <dgm:spPr/>
    </dgm:pt>
    <dgm:pt modelId="{C7FA8E67-AA39-4E03-A0FA-C5AEB14A0727}" type="pres">
      <dgm:prSet presAssocID="{E7214E15-AB98-4552-90C6-FF24C62B883D}" presName="sibTrans" presStyleLbl="sibTrans2D1" presStyleIdx="0" presStyleCnt="0"/>
      <dgm:spPr/>
    </dgm:pt>
    <dgm:pt modelId="{444A1AFE-E3D1-4EAA-B94A-B4A225213678}" type="pres">
      <dgm:prSet presAssocID="{C8F30071-198B-4884-B928-06EE433D4EAE}" presName="compNode" presStyleCnt="0"/>
      <dgm:spPr/>
    </dgm:pt>
    <dgm:pt modelId="{7EFBA1C8-FEAB-444E-AFF7-FCCFAF5D08B8}" type="pres">
      <dgm:prSet presAssocID="{C8F30071-198B-4884-B928-06EE433D4EAE}" presName="iconBgRect" presStyleLbl="bgShp" presStyleIdx="1" presStyleCnt="6"/>
      <dgm:spPr/>
    </dgm:pt>
    <dgm:pt modelId="{6B7FDE33-2610-4BC7-8BED-2EEBAECD4A44}" type="pres">
      <dgm:prSet presAssocID="{C8F30071-198B-4884-B928-06EE433D4EA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orkflow"/>
        </a:ext>
      </dgm:extLst>
    </dgm:pt>
    <dgm:pt modelId="{5FDA45BC-034F-4DE4-8CE5-797115A8D60F}" type="pres">
      <dgm:prSet presAssocID="{C8F30071-198B-4884-B928-06EE433D4EAE}" presName="spaceRect" presStyleCnt="0"/>
      <dgm:spPr/>
    </dgm:pt>
    <dgm:pt modelId="{E4A3A427-9F91-45F2-95CE-0965BCFB456C}" type="pres">
      <dgm:prSet presAssocID="{C8F30071-198B-4884-B928-06EE433D4EAE}" presName="textRect" presStyleLbl="revTx" presStyleIdx="1" presStyleCnt="6">
        <dgm:presLayoutVars>
          <dgm:chMax val="1"/>
          <dgm:chPref val="1"/>
        </dgm:presLayoutVars>
      </dgm:prSet>
      <dgm:spPr/>
    </dgm:pt>
    <dgm:pt modelId="{2E1E6061-F8C1-46C8-8B8F-D0370B29F10C}" type="pres">
      <dgm:prSet presAssocID="{BEF75576-E197-4712-BDC1-6B548B7BCD44}" presName="sibTrans" presStyleLbl="sibTrans2D1" presStyleIdx="0" presStyleCnt="0"/>
      <dgm:spPr/>
    </dgm:pt>
    <dgm:pt modelId="{2897E9BF-C07E-4B02-966F-C51ECE244D26}" type="pres">
      <dgm:prSet presAssocID="{18124112-945A-42A7-ADA7-5806AA040678}" presName="compNode" presStyleCnt="0"/>
      <dgm:spPr/>
    </dgm:pt>
    <dgm:pt modelId="{85A1FF9F-4641-4B00-958B-2D4D4CC87630}" type="pres">
      <dgm:prSet presAssocID="{18124112-945A-42A7-ADA7-5806AA040678}" presName="iconBgRect" presStyleLbl="bgShp" presStyleIdx="2" presStyleCnt="6"/>
      <dgm:spPr/>
    </dgm:pt>
    <dgm:pt modelId="{2FED4787-D8AA-4BF3-8840-16EF5D1E463B}" type="pres">
      <dgm:prSet presAssocID="{18124112-945A-42A7-ADA7-5806AA04067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B45787C9-D0F9-4DCF-BC2F-874AB398272F}" type="pres">
      <dgm:prSet presAssocID="{18124112-945A-42A7-ADA7-5806AA040678}" presName="spaceRect" presStyleCnt="0"/>
      <dgm:spPr/>
    </dgm:pt>
    <dgm:pt modelId="{A5972042-9D45-40AD-A6CA-0BBD144E3C73}" type="pres">
      <dgm:prSet presAssocID="{18124112-945A-42A7-ADA7-5806AA040678}" presName="textRect" presStyleLbl="revTx" presStyleIdx="2" presStyleCnt="6">
        <dgm:presLayoutVars>
          <dgm:chMax val="1"/>
          <dgm:chPref val="1"/>
        </dgm:presLayoutVars>
      </dgm:prSet>
      <dgm:spPr/>
    </dgm:pt>
    <dgm:pt modelId="{6D2A6803-6C99-4539-864F-142057719963}" type="pres">
      <dgm:prSet presAssocID="{0B5C1B45-AEE3-4354-B1D3-A170DE28FDBF}" presName="sibTrans" presStyleLbl="sibTrans2D1" presStyleIdx="0" presStyleCnt="0"/>
      <dgm:spPr/>
    </dgm:pt>
    <dgm:pt modelId="{9041F1A1-4596-4F2A-8AF1-FC3A99D6AC9D}" type="pres">
      <dgm:prSet presAssocID="{7BC31662-D2AA-4368-BE43-09C7F5FECC08}" presName="compNode" presStyleCnt="0"/>
      <dgm:spPr/>
    </dgm:pt>
    <dgm:pt modelId="{8E77F759-79EE-4A3E-A23E-EF2BC456E462}" type="pres">
      <dgm:prSet presAssocID="{7BC31662-D2AA-4368-BE43-09C7F5FECC08}" presName="iconBgRect" presStyleLbl="bgShp" presStyleIdx="3" presStyleCnt="6"/>
      <dgm:spPr/>
    </dgm:pt>
    <dgm:pt modelId="{B2AB091F-EFE0-4E74-BF0E-CE6F11B50FCD}" type="pres">
      <dgm:prSet presAssocID="{7BC31662-D2AA-4368-BE43-09C7F5FECC0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cales of Justice"/>
        </a:ext>
      </dgm:extLst>
    </dgm:pt>
    <dgm:pt modelId="{945CBB1C-930A-4260-B564-FED02A7193D1}" type="pres">
      <dgm:prSet presAssocID="{7BC31662-D2AA-4368-BE43-09C7F5FECC08}" presName="spaceRect" presStyleCnt="0"/>
      <dgm:spPr/>
    </dgm:pt>
    <dgm:pt modelId="{9CDEB44B-D107-464E-8594-5A4DA996C41B}" type="pres">
      <dgm:prSet presAssocID="{7BC31662-D2AA-4368-BE43-09C7F5FECC08}" presName="textRect" presStyleLbl="revTx" presStyleIdx="3" presStyleCnt="6">
        <dgm:presLayoutVars>
          <dgm:chMax val="1"/>
          <dgm:chPref val="1"/>
        </dgm:presLayoutVars>
      </dgm:prSet>
      <dgm:spPr/>
    </dgm:pt>
    <dgm:pt modelId="{76DF287F-32E4-4060-9167-81EE4D6DCF1D}" type="pres">
      <dgm:prSet presAssocID="{1140E686-3D63-4121-9984-6F9B95D5AB30}" presName="sibTrans" presStyleLbl="sibTrans2D1" presStyleIdx="0" presStyleCnt="0"/>
      <dgm:spPr/>
    </dgm:pt>
    <dgm:pt modelId="{2918A98F-919E-4A95-932B-DB23A26A67B2}" type="pres">
      <dgm:prSet presAssocID="{AAD9460D-2EF9-471E-821C-FE5881BF4B8F}" presName="compNode" presStyleCnt="0"/>
      <dgm:spPr/>
    </dgm:pt>
    <dgm:pt modelId="{E8E2489B-446E-4A02-94F6-9D11028D43D6}" type="pres">
      <dgm:prSet presAssocID="{AAD9460D-2EF9-471E-821C-FE5881BF4B8F}" presName="iconBgRect" presStyleLbl="bgShp" presStyleIdx="4" presStyleCnt="6"/>
      <dgm:spPr/>
    </dgm:pt>
    <dgm:pt modelId="{CAD4A57D-66B4-4CA3-80AC-6169D070CC4B}" type="pres">
      <dgm:prSet presAssocID="{AAD9460D-2EF9-471E-821C-FE5881BF4B8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ckmark"/>
        </a:ext>
      </dgm:extLst>
    </dgm:pt>
    <dgm:pt modelId="{41140197-B0CA-417F-845B-13EED8B60107}" type="pres">
      <dgm:prSet presAssocID="{AAD9460D-2EF9-471E-821C-FE5881BF4B8F}" presName="spaceRect" presStyleCnt="0"/>
      <dgm:spPr/>
    </dgm:pt>
    <dgm:pt modelId="{4BA45EC6-249D-489B-82F9-4A95FEC623DB}" type="pres">
      <dgm:prSet presAssocID="{AAD9460D-2EF9-471E-821C-FE5881BF4B8F}" presName="textRect" presStyleLbl="revTx" presStyleIdx="4" presStyleCnt="6">
        <dgm:presLayoutVars>
          <dgm:chMax val="1"/>
          <dgm:chPref val="1"/>
        </dgm:presLayoutVars>
      </dgm:prSet>
      <dgm:spPr/>
    </dgm:pt>
    <dgm:pt modelId="{E58E748B-CD15-4D17-B90D-5922FD99BBCB}" type="pres">
      <dgm:prSet presAssocID="{DEBE9EA1-EE99-483A-A659-2FC4810FD341}" presName="sibTrans" presStyleLbl="sibTrans2D1" presStyleIdx="0" presStyleCnt="0"/>
      <dgm:spPr/>
    </dgm:pt>
    <dgm:pt modelId="{197B620D-E48B-442B-9EE9-9616323BA8E3}" type="pres">
      <dgm:prSet presAssocID="{321E609B-2E9B-4763-9A3A-8E6FF954B821}" presName="compNode" presStyleCnt="0"/>
      <dgm:spPr/>
    </dgm:pt>
    <dgm:pt modelId="{8B351D67-1ABB-4177-8AE7-4D05115D7830}" type="pres">
      <dgm:prSet presAssocID="{321E609B-2E9B-4763-9A3A-8E6FF954B821}" presName="iconBgRect" presStyleLbl="bgShp" presStyleIdx="5" presStyleCnt="6"/>
      <dgm:spPr/>
    </dgm:pt>
    <dgm:pt modelId="{0DB79820-CAA5-4C1C-8B9C-C0369346AA59}" type="pres">
      <dgm:prSet presAssocID="{321E609B-2E9B-4763-9A3A-8E6FF954B82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Help"/>
        </a:ext>
      </dgm:extLst>
    </dgm:pt>
    <dgm:pt modelId="{1F6D9154-29D3-4D68-902D-7DA04D47E3D2}" type="pres">
      <dgm:prSet presAssocID="{321E609B-2E9B-4763-9A3A-8E6FF954B821}" presName="spaceRect" presStyleCnt="0"/>
      <dgm:spPr/>
    </dgm:pt>
    <dgm:pt modelId="{17D8F164-E9E1-4682-884C-369E8C17244C}" type="pres">
      <dgm:prSet presAssocID="{321E609B-2E9B-4763-9A3A-8E6FF954B821}" presName="textRect" presStyleLbl="revTx" presStyleIdx="5" presStyleCnt="6">
        <dgm:presLayoutVars>
          <dgm:chMax val="1"/>
          <dgm:chPref val="1"/>
        </dgm:presLayoutVars>
      </dgm:prSet>
      <dgm:spPr/>
    </dgm:pt>
  </dgm:ptLst>
  <dgm:cxnLst>
    <dgm:cxn modelId="{E73CD40F-9D74-4308-BA10-29263F1025F5}" type="presOf" srcId="{DEBE9EA1-EE99-483A-A659-2FC4810FD341}" destId="{E58E748B-CD15-4D17-B90D-5922FD99BBCB}" srcOrd="0" destOrd="0" presId="urn:microsoft.com/office/officeart/2018/2/layout/IconCircleList"/>
    <dgm:cxn modelId="{3A9B101B-9346-478E-8A79-D0645402D05A}" type="presOf" srcId="{E7214E15-AB98-4552-90C6-FF24C62B883D}" destId="{C7FA8E67-AA39-4E03-A0FA-C5AEB14A0727}" srcOrd="0" destOrd="0" presId="urn:microsoft.com/office/officeart/2018/2/layout/IconCircleList"/>
    <dgm:cxn modelId="{6C38D424-B90B-42B8-80F7-2E770113E968}" type="presOf" srcId="{321E609B-2E9B-4763-9A3A-8E6FF954B821}" destId="{17D8F164-E9E1-4682-884C-369E8C17244C}" srcOrd="0" destOrd="0" presId="urn:microsoft.com/office/officeart/2018/2/layout/IconCircleList"/>
    <dgm:cxn modelId="{B4E8A225-95C0-4213-83A9-6EC07723DFB1}" type="presOf" srcId="{1140E686-3D63-4121-9984-6F9B95D5AB30}" destId="{76DF287F-32E4-4060-9167-81EE4D6DCF1D}" srcOrd="0" destOrd="0" presId="urn:microsoft.com/office/officeart/2018/2/layout/IconCircleList"/>
    <dgm:cxn modelId="{AC5CEF2B-F1D7-4069-87EA-559028DE0BA7}" type="presOf" srcId="{0B5C1B45-AEE3-4354-B1D3-A170DE28FDBF}" destId="{6D2A6803-6C99-4539-864F-142057719963}" srcOrd="0" destOrd="0" presId="urn:microsoft.com/office/officeart/2018/2/layout/IconCircleList"/>
    <dgm:cxn modelId="{14466261-726D-4B1E-9F5C-EDE4E443815A}" srcId="{CDA66CB3-BA2B-4B77-B792-5631DFEA93D8}" destId="{18124112-945A-42A7-ADA7-5806AA040678}" srcOrd="2" destOrd="0" parTransId="{240F78D8-4952-4376-9319-059CCDBD7C75}" sibTransId="{0B5C1B45-AEE3-4354-B1D3-A170DE28FDBF}"/>
    <dgm:cxn modelId="{A1596966-05FC-4FCB-9EC9-0D07150203B3}" type="presOf" srcId="{7FC5215D-A614-42EB-86F1-842EB34346C1}" destId="{8CF4E2C8-1FFA-4BB2-895F-505DEAA270B3}" srcOrd="0" destOrd="0" presId="urn:microsoft.com/office/officeart/2018/2/layout/IconCircleList"/>
    <dgm:cxn modelId="{62587746-A784-42D3-82AC-B69B64FEB2B0}" srcId="{CDA66CB3-BA2B-4B77-B792-5631DFEA93D8}" destId="{7FC5215D-A614-42EB-86F1-842EB34346C1}" srcOrd="0" destOrd="0" parTransId="{E81B8216-AC72-42E5-94A1-12A2913BB3C0}" sibTransId="{E7214E15-AB98-4552-90C6-FF24C62B883D}"/>
    <dgm:cxn modelId="{4231476C-5AE7-48E5-8CB3-43E776644233}" type="presOf" srcId="{18124112-945A-42A7-ADA7-5806AA040678}" destId="{A5972042-9D45-40AD-A6CA-0BBD144E3C73}" srcOrd="0" destOrd="0" presId="urn:microsoft.com/office/officeart/2018/2/layout/IconCircleList"/>
    <dgm:cxn modelId="{22E7497B-C04C-4906-9E26-7DBD4C067BF2}" srcId="{CDA66CB3-BA2B-4B77-B792-5631DFEA93D8}" destId="{7BC31662-D2AA-4368-BE43-09C7F5FECC08}" srcOrd="3" destOrd="0" parTransId="{C10D9DF4-DACD-4824-8362-934C50BD42DF}" sibTransId="{1140E686-3D63-4121-9984-6F9B95D5AB30}"/>
    <dgm:cxn modelId="{555D448C-8C72-4723-929B-48A77EBE1685}" type="presOf" srcId="{7BC31662-D2AA-4368-BE43-09C7F5FECC08}" destId="{9CDEB44B-D107-464E-8594-5A4DA996C41B}" srcOrd="0" destOrd="0" presId="urn:microsoft.com/office/officeart/2018/2/layout/IconCircleList"/>
    <dgm:cxn modelId="{8F24498C-B081-41CD-B4DC-69BA01C7ABE6}" type="presOf" srcId="{C8F30071-198B-4884-B928-06EE433D4EAE}" destId="{E4A3A427-9F91-45F2-95CE-0965BCFB456C}" srcOrd="0" destOrd="0" presId="urn:microsoft.com/office/officeart/2018/2/layout/IconCircleList"/>
    <dgm:cxn modelId="{6B3A0C96-A591-4C90-8762-A24A3B5DB1F8}" type="presOf" srcId="{CDA66CB3-BA2B-4B77-B792-5631DFEA93D8}" destId="{914C7732-F8E6-49A3-B38E-609207975F0F}" srcOrd="0" destOrd="0" presId="urn:microsoft.com/office/officeart/2018/2/layout/IconCircleList"/>
    <dgm:cxn modelId="{D1C24FAE-BA8B-4A4B-82FF-EF785A7CC691}" srcId="{CDA66CB3-BA2B-4B77-B792-5631DFEA93D8}" destId="{C8F30071-198B-4884-B928-06EE433D4EAE}" srcOrd="1" destOrd="0" parTransId="{4F2ABFE2-FFC5-4334-82B7-092CEBF8F8D2}" sibTransId="{BEF75576-E197-4712-BDC1-6B548B7BCD44}"/>
    <dgm:cxn modelId="{4F966CB2-C943-481B-86E7-952D68C06D16}" type="presOf" srcId="{AAD9460D-2EF9-471E-821C-FE5881BF4B8F}" destId="{4BA45EC6-249D-489B-82F9-4A95FEC623DB}" srcOrd="0" destOrd="0" presId="urn:microsoft.com/office/officeart/2018/2/layout/IconCircleList"/>
    <dgm:cxn modelId="{31B896D4-7CCC-47B5-A242-BD5243C01872}" srcId="{CDA66CB3-BA2B-4B77-B792-5631DFEA93D8}" destId="{AAD9460D-2EF9-471E-821C-FE5881BF4B8F}" srcOrd="4" destOrd="0" parTransId="{A6D70A1A-9C57-4630-9361-925E8FC66953}" sibTransId="{DEBE9EA1-EE99-483A-A659-2FC4810FD341}"/>
    <dgm:cxn modelId="{42877DF1-39C5-48F2-8B00-F7DB9BAB6529}" type="presOf" srcId="{BEF75576-E197-4712-BDC1-6B548B7BCD44}" destId="{2E1E6061-F8C1-46C8-8B8F-D0370B29F10C}" srcOrd="0" destOrd="0" presId="urn:microsoft.com/office/officeart/2018/2/layout/IconCircleList"/>
    <dgm:cxn modelId="{2E2CF6F1-C774-4308-A0B6-02F2BD58B1C9}" srcId="{CDA66CB3-BA2B-4B77-B792-5631DFEA93D8}" destId="{321E609B-2E9B-4763-9A3A-8E6FF954B821}" srcOrd="5" destOrd="0" parTransId="{38DD985A-7434-4679-BCA8-B220A13372CD}" sibTransId="{45A71140-9B96-4C60-A06A-F9912433C07F}"/>
    <dgm:cxn modelId="{3CCA5152-91A1-4C82-8658-75CA76EEE198}" type="presParOf" srcId="{914C7732-F8E6-49A3-B38E-609207975F0F}" destId="{77DADA57-6CE2-4793-88BA-67C3FAA493DF}" srcOrd="0" destOrd="0" presId="urn:microsoft.com/office/officeart/2018/2/layout/IconCircleList"/>
    <dgm:cxn modelId="{7B51DC10-2C72-4516-A1B5-902869C7B3B9}" type="presParOf" srcId="{77DADA57-6CE2-4793-88BA-67C3FAA493DF}" destId="{979A7BB5-F3D0-443C-AAC8-F2CF25378E26}" srcOrd="0" destOrd="0" presId="urn:microsoft.com/office/officeart/2018/2/layout/IconCircleList"/>
    <dgm:cxn modelId="{88324A50-4419-4C1A-B69D-47EEE5A615BA}" type="presParOf" srcId="{979A7BB5-F3D0-443C-AAC8-F2CF25378E26}" destId="{988802BE-81CA-4945-8FE8-1E3B416B0BC2}" srcOrd="0" destOrd="0" presId="urn:microsoft.com/office/officeart/2018/2/layout/IconCircleList"/>
    <dgm:cxn modelId="{CA04D619-B09F-4EB9-8486-DC9E19D506F7}" type="presParOf" srcId="{979A7BB5-F3D0-443C-AAC8-F2CF25378E26}" destId="{E89DAA08-906A-4A2D-B58F-DF7E4341ADAA}" srcOrd="1" destOrd="0" presId="urn:microsoft.com/office/officeart/2018/2/layout/IconCircleList"/>
    <dgm:cxn modelId="{BE01690F-F7A0-4F22-AC95-62DB3EC3ACC8}" type="presParOf" srcId="{979A7BB5-F3D0-443C-AAC8-F2CF25378E26}" destId="{8E3100D9-5BA7-4C4F-9008-885F963BD652}" srcOrd="2" destOrd="0" presId="urn:microsoft.com/office/officeart/2018/2/layout/IconCircleList"/>
    <dgm:cxn modelId="{55283339-B1B3-4C1A-BE3E-97C7679FA1BD}" type="presParOf" srcId="{979A7BB5-F3D0-443C-AAC8-F2CF25378E26}" destId="{8CF4E2C8-1FFA-4BB2-895F-505DEAA270B3}" srcOrd="3" destOrd="0" presId="urn:microsoft.com/office/officeart/2018/2/layout/IconCircleList"/>
    <dgm:cxn modelId="{9160B869-3BD2-49A9-A1D4-3D2D9B099666}" type="presParOf" srcId="{77DADA57-6CE2-4793-88BA-67C3FAA493DF}" destId="{C7FA8E67-AA39-4E03-A0FA-C5AEB14A0727}" srcOrd="1" destOrd="0" presId="urn:microsoft.com/office/officeart/2018/2/layout/IconCircleList"/>
    <dgm:cxn modelId="{0C79DFFC-1FAE-4EAA-A4B3-854F3807FE87}" type="presParOf" srcId="{77DADA57-6CE2-4793-88BA-67C3FAA493DF}" destId="{444A1AFE-E3D1-4EAA-B94A-B4A225213678}" srcOrd="2" destOrd="0" presId="urn:microsoft.com/office/officeart/2018/2/layout/IconCircleList"/>
    <dgm:cxn modelId="{9BE4D18B-4386-40DB-A4F1-C52016B1A67A}" type="presParOf" srcId="{444A1AFE-E3D1-4EAA-B94A-B4A225213678}" destId="{7EFBA1C8-FEAB-444E-AFF7-FCCFAF5D08B8}" srcOrd="0" destOrd="0" presId="urn:microsoft.com/office/officeart/2018/2/layout/IconCircleList"/>
    <dgm:cxn modelId="{76EA3C5C-97E5-4D96-BAA2-CA25324879FF}" type="presParOf" srcId="{444A1AFE-E3D1-4EAA-B94A-B4A225213678}" destId="{6B7FDE33-2610-4BC7-8BED-2EEBAECD4A44}" srcOrd="1" destOrd="0" presId="urn:microsoft.com/office/officeart/2018/2/layout/IconCircleList"/>
    <dgm:cxn modelId="{C4C514F4-3178-45E4-B1CF-399D3F80CECD}" type="presParOf" srcId="{444A1AFE-E3D1-4EAA-B94A-B4A225213678}" destId="{5FDA45BC-034F-4DE4-8CE5-797115A8D60F}" srcOrd="2" destOrd="0" presId="urn:microsoft.com/office/officeart/2018/2/layout/IconCircleList"/>
    <dgm:cxn modelId="{773504E5-3D1D-4980-8602-817EC8C14687}" type="presParOf" srcId="{444A1AFE-E3D1-4EAA-B94A-B4A225213678}" destId="{E4A3A427-9F91-45F2-95CE-0965BCFB456C}" srcOrd="3" destOrd="0" presId="urn:microsoft.com/office/officeart/2018/2/layout/IconCircleList"/>
    <dgm:cxn modelId="{82A8B25B-ED69-4A49-88E0-A2929356E4F7}" type="presParOf" srcId="{77DADA57-6CE2-4793-88BA-67C3FAA493DF}" destId="{2E1E6061-F8C1-46C8-8B8F-D0370B29F10C}" srcOrd="3" destOrd="0" presId="urn:microsoft.com/office/officeart/2018/2/layout/IconCircleList"/>
    <dgm:cxn modelId="{43F168A3-E911-40D3-A0B6-0C829C2EDE13}" type="presParOf" srcId="{77DADA57-6CE2-4793-88BA-67C3FAA493DF}" destId="{2897E9BF-C07E-4B02-966F-C51ECE244D26}" srcOrd="4" destOrd="0" presId="urn:microsoft.com/office/officeart/2018/2/layout/IconCircleList"/>
    <dgm:cxn modelId="{38648F31-517A-4766-B295-2275179718D7}" type="presParOf" srcId="{2897E9BF-C07E-4B02-966F-C51ECE244D26}" destId="{85A1FF9F-4641-4B00-958B-2D4D4CC87630}" srcOrd="0" destOrd="0" presId="urn:microsoft.com/office/officeart/2018/2/layout/IconCircleList"/>
    <dgm:cxn modelId="{B5982D30-E941-40B4-B18C-AA10BF1B05BC}" type="presParOf" srcId="{2897E9BF-C07E-4B02-966F-C51ECE244D26}" destId="{2FED4787-D8AA-4BF3-8840-16EF5D1E463B}" srcOrd="1" destOrd="0" presId="urn:microsoft.com/office/officeart/2018/2/layout/IconCircleList"/>
    <dgm:cxn modelId="{94197599-D3DE-4658-BF2A-FD5B7365FD43}" type="presParOf" srcId="{2897E9BF-C07E-4B02-966F-C51ECE244D26}" destId="{B45787C9-D0F9-4DCF-BC2F-874AB398272F}" srcOrd="2" destOrd="0" presId="urn:microsoft.com/office/officeart/2018/2/layout/IconCircleList"/>
    <dgm:cxn modelId="{DED6C945-870C-41A2-BCBE-FA5922CEE791}" type="presParOf" srcId="{2897E9BF-C07E-4B02-966F-C51ECE244D26}" destId="{A5972042-9D45-40AD-A6CA-0BBD144E3C73}" srcOrd="3" destOrd="0" presId="urn:microsoft.com/office/officeart/2018/2/layout/IconCircleList"/>
    <dgm:cxn modelId="{6385EC83-FF68-4955-894D-7D3967D74F46}" type="presParOf" srcId="{77DADA57-6CE2-4793-88BA-67C3FAA493DF}" destId="{6D2A6803-6C99-4539-864F-142057719963}" srcOrd="5" destOrd="0" presId="urn:microsoft.com/office/officeart/2018/2/layout/IconCircleList"/>
    <dgm:cxn modelId="{DFB815E3-27CB-4E78-9579-1FBD798EAE7F}" type="presParOf" srcId="{77DADA57-6CE2-4793-88BA-67C3FAA493DF}" destId="{9041F1A1-4596-4F2A-8AF1-FC3A99D6AC9D}" srcOrd="6" destOrd="0" presId="urn:microsoft.com/office/officeart/2018/2/layout/IconCircleList"/>
    <dgm:cxn modelId="{85FADB0C-CA6A-4C47-B3D6-9BC3C8165C75}" type="presParOf" srcId="{9041F1A1-4596-4F2A-8AF1-FC3A99D6AC9D}" destId="{8E77F759-79EE-4A3E-A23E-EF2BC456E462}" srcOrd="0" destOrd="0" presId="urn:microsoft.com/office/officeart/2018/2/layout/IconCircleList"/>
    <dgm:cxn modelId="{E57F2273-14FF-4295-8215-1A6B60A4950B}" type="presParOf" srcId="{9041F1A1-4596-4F2A-8AF1-FC3A99D6AC9D}" destId="{B2AB091F-EFE0-4E74-BF0E-CE6F11B50FCD}" srcOrd="1" destOrd="0" presId="urn:microsoft.com/office/officeart/2018/2/layout/IconCircleList"/>
    <dgm:cxn modelId="{A0F85672-A59F-4263-8B83-9848C85B4025}" type="presParOf" srcId="{9041F1A1-4596-4F2A-8AF1-FC3A99D6AC9D}" destId="{945CBB1C-930A-4260-B564-FED02A7193D1}" srcOrd="2" destOrd="0" presId="urn:microsoft.com/office/officeart/2018/2/layout/IconCircleList"/>
    <dgm:cxn modelId="{35163592-5350-4989-96AD-E3D5FCD05DFF}" type="presParOf" srcId="{9041F1A1-4596-4F2A-8AF1-FC3A99D6AC9D}" destId="{9CDEB44B-D107-464E-8594-5A4DA996C41B}" srcOrd="3" destOrd="0" presId="urn:microsoft.com/office/officeart/2018/2/layout/IconCircleList"/>
    <dgm:cxn modelId="{1D304857-CFFE-4C42-AFE0-BBD6523C86B4}" type="presParOf" srcId="{77DADA57-6CE2-4793-88BA-67C3FAA493DF}" destId="{76DF287F-32E4-4060-9167-81EE4D6DCF1D}" srcOrd="7" destOrd="0" presId="urn:microsoft.com/office/officeart/2018/2/layout/IconCircleList"/>
    <dgm:cxn modelId="{06746174-8E63-49BE-BF00-00C23A8E0AEA}" type="presParOf" srcId="{77DADA57-6CE2-4793-88BA-67C3FAA493DF}" destId="{2918A98F-919E-4A95-932B-DB23A26A67B2}" srcOrd="8" destOrd="0" presId="urn:microsoft.com/office/officeart/2018/2/layout/IconCircleList"/>
    <dgm:cxn modelId="{9FFA439A-110B-44AF-813D-D79574C324DE}" type="presParOf" srcId="{2918A98F-919E-4A95-932B-DB23A26A67B2}" destId="{E8E2489B-446E-4A02-94F6-9D11028D43D6}" srcOrd="0" destOrd="0" presId="urn:microsoft.com/office/officeart/2018/2/layout/IconCircleList"/>
    <dgm:cxn modelId="{566D06A1-3780-469F-95DF-E5F63D67801E}" type="presParOf" srcId="{2918A98F-919E-4A95-932B-DB23A26A67B2}" destId="{CAD4A57D-66B4-4CA3-80AC-6169D070CC4B}" srcOrd="1" destOrd="0" presId="urn:microsoft.com/office/officeart/2018/2/layout/IconCircleList"/>
    <dgm:cxn modelId="{0CF8D74F-9C5A-408C-A0D2-265BF21A1693}" type="presParOf" srcId="{2918A98F-919E-4A95-932B-DB23A26A67B2}" destId="{41140197-B0CA-417F-845B-13EED8B60107}" srcOrd="2" destOrd="0" presId="urn:microsoft.com/office/officeart/2018/2/layout/IconCircleList"/>
    <dgm:cxn modelId="{276D021B-9946-42BD-B557-B1AEFBD9BF59}" type="presParOf" srcId="{2918A98F-919E-4A95-932B-DB23A26A67B2}" destId="{4BA45EC6-249D-489B-82F9-4A95FEC623DB}" srcOrd="3" destOrd="0" presId="urn:microsoft.com/office/officeart/2018/2/layout/IconCircleList"/>
    <dgm:cxn modelId="{C81D083E-E6C8-40C3-96D5-4DE136648908}" type="presParOf" srcId="{77DADA57-6CE2-4793-88BA-67C3FAA493DF}" destId="{E58E748B-CD15-4D17-B90D-5922FD99BBCB}" srcOrd="9" destOrd="0" presId="urn:microsoft.com/office/officeart/2018/2/layout/IconCircleList"/>
    <dgm:cxn modelId="{5BA1DA99-66D5-404E-A420-8A273B09A136}" type="presParOf" srcId="{77DADA57-6CE2-4793-88BA-67C3FAA493DF}" destId="{197B620D-E48B-442B-9EE9-9616323BA8E3}" srcOrd="10" destOrd="0" presId="urn:microsoft.com/office/officeart/2018/2/layout/IconCircleList"/>
    <dgm:cxn modelId="{92D63311-51F2-49D7-A26D-729B62CE6BB7}" type="presParOf" srcId="{197B620D-E48B-442B-9EE9-9616323BA8E3}" destId="{8B351D67-1ABB-4177-8AE7-4D05115D7830}" srcOrd="0" destOrd="0" presId="urn:microsoft.com/office/officeart/2018/2/layout/IconCircleList"/>
    <dgm:cxn modelId="{6E5E798B-9D1F-4A4A-9F36-F9D96F325BF3}" type="presParOf" srcId="{197B620D-E48B-442B-9EE9-9616323BA8E3}" destId="{0DB79820-CAA5-4C1C-8B9C-C0369346AA59}" srcOrd="1" destOrd="0" presId="urn:microsoft.com/office/officeart/2018/2/layout/IconCircleList"/>
    <dgm:cxn modelId="{D3415EFD-2030-4B9C-95AF-DEC9B1346F0E}" type="presParOf" srcId="{197B620D-E48B-442B-9EE9-9616323BA8E3}" destId="{1F6D9154-29D3-4D68-902D-7DA04D47E3D2}" srcOrd="2" destOrd="0" presId="urn:microsoft.com/office/officeart/2018/2/layout/IconCircleList"/>
    <dgm:cxn modelId="{ECBB3F8C-D0AC-4EEF-BDDE-C6B787C25C7C}" type="presParOf" srcId="{197B620D-E48B-442B-9EE9-9616323BA8E3}" destId="{17D8F164-E9E1-4682-884C-369E8C17244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7CD092-12B8-427F-87FE-69D36965762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6770978-BD25-4C85-BCDC-A83168B2F45F}">
      <dgm:prSet/>
      <dgm:spPr/>
      <dgm:t>
        <a:bodyPr/>
        <a:lstStyle/>
        <a:p>
          <a:pPr>
            <a:lnSpc>
              <a:spcPct val="100000"/>
            </a:lnSpc>
          </a:pPr>
          <a:r>
            <a:rPr lang="en-US" b="1" dirty="0"/>
            <a:t>To Do:</a:t>
          </a:r>
          <a:r>
            <a:rPr lang="en-US" dirty="0"/>
            <a:t> The task "Implement User Authentication Feature" is created in JIRA and prioritized in the backlog, indicating it needs to be worked on to allow users to securely sign up and log in.</a:t>
          </a:r>
        </a:p>
      </dgm:t>
    </dgm:pt>
    <dgm:pt modelId="{86B3B0B5-A422-4DC4-A02A-2B3517923CCC}" type="parTrans" cxnId="{F249F31D-3F0F-45ED-AA00-B0B2C8CF72A4}">
      <dgm:prSet/>
      <dgm:spPr/>
      <dgm:t>
        <a:bodyPr/>
        <a:lstStyle/>
        <a:p>
          <a:endParaRPr lang="en-US"/>
        </a:p>
      </dgm:t>
    </dgm:pt>
    <dgm:pt modelId="{AF2814C9-FE69-428A-9827-2F9809C1FF36}" type="sibTrans" cxnId="{F249F31D-3F0F-45ED-AA00-B0B2C8CF72A4}">
      <dgm:prSet/>
      <dgm:spPr/>
      <dgm:t>
        <a:bodyPr/>
        <a:lstStyle/>
        <a:p>
          <a:endParaRPr lang="en-US"/>
        </a:p>
      </dgm:t>
    </dgm:pt>
    <dgm:pt modelId="{8B90E796-DE52-4127-BAF8-3AAC1E850424}">
      <dgm:prSet/>
      <dgm:spPr/>
      <dgm:t>
        <a:bodyPr/>
        <a:lstStyle/>
        <a:p>
          <a:pPr>
            <a:lnSpc>
              <a:spcPct val="100000"/>
            </a:lnSpc>
          </a:pPr>
          <a:r>
            <a:rPr lang="en-US" b="1" dirty="0"/>
            <a:t>In Progress:</a:t>
          </a:r>
          <a:r>
            <a:rPr lang="en-US" dirty="0"/>
            <a:t> A developer selects the task and changes its status to "In Progress." They begin coding the user authentication process, including registration, login, password recovery, and session management.</a:t>
          </a:r>
        </a:p>
      </dgm:t>
    </dgm:pt>
    <dgm:pt modelId="{BCD3EB3F-CE59-427C-A7F1-B134A3F49469}" type="parTrans" cxnId="{C6A97546-305A-433B-8B28-00A6252A3C94}">
      <dgm:prSet/>
      <dgm:spPr/>
      <dgm:t>
        <a:bodyPr/>
        <a:lstStyle/>
        <a:p>
          <a:endParaRPr lang="en-US"/>
        </a:p>
      </dgm:t>
    </dgm:pt>
    <dgm:pt modelId="{80CF87EA-3CB7-45B0-A800-A66F4282D00D}" type="sibTrans" cxnId="{C6A97546-305A-433B-8B28-00A6252A3C94}">
      <dgm:prSet/>
      <dgm:spPr/>
      <dgm:t>
        <a:bodyPr/>
        <a:lstStyle/>
        <a:p>
          <a:endParaRPr lang="en-US"/>
        </a:p>
      </dgm:t>
    </dgm:pt>
    <dgm:pt modelId="{25A61B38-7E19-4B28-9528-77F634ECB658}">
      <dgm:prSet/>
      <dgm:spPr/>
      <dgm:t>
        <a:bodyPr/>
        <a:lstStyle/>
        <a:p>
          <a:pPr>
            <a:lnSpc>
              <a:spcPct val="100000"/>
            </a:lnSpc>
          </a:pPr>
          <a:r>
            <a:rPr lang="en-US" b="1" dirty="0"/>
            <a:t>Under Review:</a:t>
          </a:r>
          <a:r>
            <a:rPr lang="en-US" dirty="0"/>
            <a:t> After completing the coding, the developer submits the feature for review. Team members test the user authentication functionality to ensure it works as expected, checking for security vulnerabilities and usability.</a:t>
          </a:r>
        </a:p>
      </dgm:t>
    </dgm:pt>
    <dgm:pt modelId="{CC8F25A1-4C1D-4C5A-9C54-DE9C44406BB0}" type="parTrans" cxnId="{AA10EA2D-969D-4114-9B5C-4002ACE0675E}">
      <dgm:prSet/>
      <dgm:spPr/>
      <dgm:t>
        <a:bodyPr/>
        <a:lstStyle/>
        <a:p>
          <a:endParaRPr lang="en-US"/>
        </a:p>
      </dgm:t>
    </dgm:pt>
    <dgm:pt modelId="{67B1C5D3-B630-4AF8-8913-97531A9C4A8E}" type="sibTrans" cxnId="{AA10EA2D-969D-4114-9B5C-4002ACE0675E}">
      <dgm:prSet/>
      <dgm:spPr/>
      <dgm:t>
        <a:bodyPr/>
        <a:lstStyle/>
        <a:p>
          <a:endParaRPr lang="en-US"/>
        </a:p>
      </dgm:t>
    </dgm:pt>
    <dgm:pt modelId="{2630AAD3-D4A4-42A5-BC9D-66BD9A4141B6}">
      <dgm:prSet/>
      <dgm:spPr/>
      <dgm:t>
        <a:bodyPr/>
        <a:lstStyle/>
        <a:p>
          <a:pPr>
            <a:lnSpc>
              <a:spcPct val="100000"/>
            </a:lnSpc>
          </a:pPr>
          <a:r>
            <a:rPr lang="en-US" b="1" dirty="0"/>
            <a:t>Rejected:</a:t>
          </a:r>
          <a:r>
            <a:rPr lang="en-US" dirty="0"/>
            <a:t> If the review team finds issues (e.g., vulnerabilities in password storage or incorrect error messages), the task is marked as "Rejected." The developer receives specific feedback to fix the identified issues.</a:t>
          </a:r>
        </a:p>
      </dgm:t>
    </dgm:pt>
    <dgm:pt modelId="{32252A64-46BB-4352-A9AD-D12327D251F5}" type="parTrans" cxnId="{F892EB2A-CEE4-48D3-BED6-CCC92BA292BF}">
      <dgm:prSet/>
      <dgm:spPr/>
      <dgm:t>
        <a:bodyPr/>
        <a:lstStyle/>
        <a:p>
          <a:endParaRPr lang="en-US"/>
        </a:p>
      </dgm:t>
    </dgm:pt>
    <dgm:pt modelId="{7BFBDA93-D628-46B2-AB0A-3C4197D80ADB}" type="sibTrans" cxnId="{F892EB2A-CEE4-48D3-BED6-CCC92BA292BF}">
      <dgm:prSet/>
      <dgm:spPr/>
      <dgm:t>
        <a:bodyPr/>
        <a:lstStyle/>
        <a:p>
          <a:endParaRPr lang="en-US"/>
        </a:p>
      </dgm:t>
    </dgm:pt>
    <dgm:pt modelId="{5FB0037E-FF96-4EB3-9303-02095B4CB164}">
      <dgm:prSet/>
      <dgm:spPr/>
      <dgm:t>
        <a:bodyPr/>
        <a:lstStyle/>
        <a:p>
          <a:pPr>
            <a:lnSpc>
              <a:spcPct val="100000"/>
            </a:lnSpc>
          </a:pPr>
          <a:r>
            <a:rPr lang="en-US" b="1" dirty="0"/>
            <a:t>Approved:</a:t>
          </a:r>
          <a:r>
            <a:rPr lang="en-US" dirty="0"/>
            <a:t> Once the developer addresses the feedback and resubmits the feature, the review team tests it again. If it meets all requirements and passes security checks, the task is marked as "Approved."</a:t>
          </a:r>
        </a:p>
      </dgm:t>
    </dgm:pt>
    <dgm:pt modelId="{5024C84F-4A56-46FF-B17A-FAF37D93DF9F}" type="parTrans" cxnId="{7E209EEA-0B99-4FC4-A49B-ACB89E926F7E}">
      <dgm:prSet/>
      <dgm:spPr/>
      <dgm:t>
        <a:bodyPr/>
        <a:lstStyle/>
        <a:p>
          <a:endParaRPr lang="en-US"/>
        </a:p>
      </dgm:t>
    </dgm:pt>
    <dgm:pt modelId="{3A92842C-518B-4DA1-B160-CD2D352D434D}" type="sibTrans" cxnId="{7E209EEA-0B99-4FC4-A49B-ACB89E926F7E}">
      <dgm:prSet/>
      <dgm:spPr/>
      <dgm:t>
        <a:bodyPr/>
        <a:lstStyle/>
        <a:p>
          <a:endParaRPr lang="en-US"/>
        </a:p>
      </dgm:t>
    </dgm:pt>
    <dgm:pt modelId="{32E7FCC8-D4F7-4D9E-9D68-57BED8E31B5F}">
      <dgm:prSet/>
      <dgm:spPr/>
      <dgm:t>
        <a:bodyPr/>
        <a:lstStyle/>
        <a:p>
          <a:pPr>
            <a:lnSpc>
              <a:spcPct val="100000"/>
            </a:lnSpc>
          </a:pPr>
          <a:r>
            <a:rPr lang="en-US" b="1" dirty="0"/>
            <a:t>Done:</a:t>
          </a:r>
          <a:r>
            <a:rPr lang="en-US" dirty="0"/>
            <a:t> Finally, after successfully deploying the "User Authentication Feature" to the production environment and confirming it operates correctly, it is marked as "Done." This feature is now live, allowing users to register and log in securely to the online travel booking platform.</a:t>
          </a:r>
        </a:p>
      </dgm:t>
    </dgm:pt>
    <dgm:pt modelId="{D6A5F262-6CC0-4EE7-AC3A-2DB0BDB1BBAE}" type="parTrans" cxnId="{B04DB989-7388-4A98-98FE-1B8A7F6C333E}">
      <dgm:prSet/>
      <dgm:spPr/>
      <dgm:t>
        <a:bodyPr/>
        <a:lstStyle/>
        <a:p>
          <a:endParaRPr lang="en-US"/>
        </a:p>
      </dgm:t>
    </dgm:pt>
    <dgm:pt modelId="{C31683EA-B9E0-49CF-8A49-26D8EA338595}" type="sibTrans" cxnId="{B04DB989-7388-4A98-98FE-1B8A7F6C333E}">
      <dgm:prSet/>
      <dgm:spPr/>
      <dgm:t>
        <a:bodyPr/>
        <a:lstStyle/>
        <a:p>
          <a:endParaRPr lang="en-US"/>
        </a:p>
      </dgm:t>
    </dgm:pt>
    <dgm:pt modelId="{973FBA42-AAC1-404A-9067-FD7A82ACCF5A}" type="pres">
      <dgm:prSet presAssocID="{7A7CD092-12B8-427F-87FE-69D36965762F}" presName="root" presStyleCnt="0">
        <dgm:presLayoutVars>
          <dgm:dir/>
          <dgm:resizeHandles val="exact"/>
        </dgm:presLayoutVars>
      </dgm:prSet>
      <dgm:spPr/>
    </dgm:pt>
    <dgm:pt modelId="{D51A61AE-ADC4-46F0-A3D6-BF613E3BB515}" type="pres">
      <dgm:prSet presAssocID="{66770978-BD25-4C85-BCDC-A83168B2F45F}" presName="compNode" presStyleCnt="0"/>
      <dgm:spPr/>
    </dgm:pt>
    <dgm:pt modelId="{022DD8B0-8A9E-4CAA-BB6B-98D72D094E60}" type="pres">
      <dgm:prSet presAssocID="{66770978-BD25-4C85-BCDC-A83168B2F45F}" presName="bgRect" presStyleLbl="bgShp" presStyleIdx="0" presStyleCnt="6"/>
      <dgm:spPr/>
    </dgm:pt>
    <dgm:pt modelId="{A32536A9-D909-4317-BE13-2CDD44DFF8D6}" type="pres">
      <dgm:prSet presAssocID="{66770978-BD25-4C85-BCDC-A83168B2F45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nlock"/>
        </a:ext>
      </dgm:extLst>
    </dgm:pt>
    <dgm:pt modelId="{7A8FA72A-D5C7-47CF-9BB4-229BAA1F44B3}" type="pres">
      <dgm:prSet presAssocID="{66770978-BD25-4C85-BCDC-A83168B2F45F}" presName="spaceRect" presStyleCnt="0"/>
      <dgm:spPr/>
    </dgm:pt>
    <dgm:pt modelId="{976567E3-E7FB-4AB1-99CF-9D025D3308A7}" type="pres">
      <dgm:prSet presAssocID="{66770978-BD25-4C85-BCDC-A83168B2F45F}" presName="parTx" presStyleLbl="revTx" presStyleIdx="0" presStyleCnt="6">
        <dgm:presLayoutVars>
          <dgm:chMax val="0"/>
          <dgm:chPref val="0"/>
        </dgm:presLayoutVars>
      </dgm:prSet>
      <dgm:spPr/>
    </dgm:pt>
    <dgm:pt modelId="{54D4A101-0060-41F3-8143-7ADBE974D52C}" type="pres">
      <dgm:prSet presAssocID="{AF2814C9-FE69-428A-9827-2F9809C1FF36}" presName="sibTrans" presStyleCnt="0"/>
      <dgm:spPr/>
    </dgm:pt>
    <dgm:pt modelId="{78A024E4-9C92-41AB-A2E5-75445DB8D081}" type="pres">
      <dgm:prSet presAssocID="{8B90E796-DE52-4127-BAF8-3AAC1E850424}" presName="compNode" presStyleCnt="0"/>
      <dgm:spPr/>
    </dgm:pt>
    <dgm:pt modelId="{2D96BD02-6AFE-4940-A4AC-D161D5A445FB}" type="pres">
      <dgm:prSet presAssocID="{8B90E796-DE52-4127-BAF8-3AAC1E850424}" presName="bgRect" presStyleLbl="bgShp" presStyleIdx="1" presStyleCnt="6"/>
      <dgm:spPr/>
    </dgm:pt>
    <dgm:pt modelId="{BAFA771C-61C9-4C7A-929F-F9989DBABA35}" type="pres">
      <dgm:prSet presAssocID="{8B90E796-DE52-4127-BAF8-3AAC1E85042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BF85AA55-D72B-42D6-9227-452CB94755AB}" type="pres">
      <dgm:prSet presAssocID="{8B90E796-DE52-4127-BAF8-3AAC1E850424}" presName="spaceRect" presStyleCnt="0"/>
      <dgm:spPr/>
    </dgm:pt>
    <dgm:pt modelId="{534CA295-6159-4D8E-BE62-9FC37EB65FA9}" type="pres">
      <dgm:prSet presAssocID="{8B90E796-DE52-4127-BAF8-3AAC1E850424}" presName="parTx" presStyleLbl="revTx" presStyleIdx="1" presStyleCnt="6">
        <dgm:presLayoutVars>
          <dgm:chMax val="0"/>
          <dgm:chPref val="0"/>
        </dgm:presLayoutVars>
      </dgm:prSet>
      <dgm:spPr/>
    </dgm:pt>
    <dgm:pt modelId="{88342A5B-28AE-45AF-A5EE-4A8DF54B1AEF}" type="pres">
      <dgm:prSet presAssocID="{80CF87EA-3CB7-45B0-A800-A66F4282D00D}" presName="sibTrans" presStyleCnt="0"/>
      <dgm:spPr/>
    </dgm:pt>
    <dgm:pt modelId="{072B4AA7-CC1C-4948-A855-ADF210FD38BC}" type="pres">
      <dgm:prSet presAssocID="{25A61B38-7E19-4B28-9528-77F634ECB658}" presName="compNode" presStyleCnt="0"/>
      <dgm:spPr/>
    </dgm:pt>
    <dgm:pt modelId="{73DF42B2-53EF-4FFB-A585-1D4E0FEB00EB}" type="pres">
      <dgm:prSet presAssocID="{25A61B38-7E19-4B28-9528-77F634ECB658}" presName="bgRect" presStyleLbl="bgShp" presStyleIdx="2" presStyleCnt="6"/>
      <dgm:spPr/>
    </dgm:pt>
    <dgm:pt modelId="{4260E607-501E-4C3C-8169-5E95730CCBD7}" type="pres">
      <dgm:prSet presAssocID="{25A61B38-7E19-4B28-9528-77F634ECB65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ey"/>
        </a:ext>
      </dgm:extLst>
    </dgm:pt>
    <dgm:pt modelId="{72CF4EEE-BA47-4A8E-A416-0AA125CAD43B}" type="pres">
      <dgm:prSet presAssocID="{25A61B38-7E19-4B28-9528-77F634ECB658}" presName="spaceRect" presStyleCnt="0"/>
      <dgm:spPr/>
    </dgm:pt>
    <dgm:pt modelId="{1D07D556-81A0-4786-BCD4-260870B4311E}" type="pres">
      <dgm:prSet presAssocID="{25A61B38-7E19-4B28-9528-77F634ECB658}" presName="parTx" presStyleLbl="revTx" presStyleIdx="2" presStyleCnt="6">
        <dgm:presLayoutVars>
          <dgm:chMax val="0"/>
          <dgm:chPref val="0"/>
        </dgm:presLayoutVars>
      </dgm:prSet>
      <dgm:spPr/>
    </dgm:pt>
    <dgm:pt modelId="{6DDC9E70-D83C-478F-B5F0-EEC8B28DAE33}" type="pres">
      <dgm:prSet presAssocID="{67B1C5D3-B630-4AF8-8913-97531A9C4A8E}" presName="sibTrans" presStyleCnt="0"/>
      <dgm:spPr/>
    </dgm:pt>
    <dgm:pt modelId="{4989B329-E4D0-43C3-9B3A-1CD7D28185CD}" type="pres">
      <dgm:prSet presAssocID="{2630AAD3-D4A4-42A5-BC9D-66BD9A4141B6}" presName="compNode" presStyleCnt="0"/>
      <dgm:spPr/>
    </dgm:pt>
    <dgm:pt modelId="{9626318A-F4EA-4AF7-83E6-A80DC0D7FB44}" type="pres">
      <dgm:prSet presAssocID="{2630AAD3-D4A4-42A5-BC9D-66BD9A4141B6}" presName="bgRect" presStyleLbl="bgShp" presStyleIdx="3" presStyleCnt="6"/>
      <dgm:spPr/>
    </dgm:pt>
    <dgm:pt modelId="{7A687E74-652F-4853-AECF-A095A4AC62CC}" type="pres">
      <dgm:prSet presAssocID="{2630AAD3-D4A4-42A5-BC9D-66BD9A4141B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arning"/>
        </a:ext>
      </dgm:extLst>
    </dgm:pt>
    <dgm:pt modelId="{B6F8187F-D886-4C36-BDE7-D9A76EE0A295}" type="pres">
      <dgm:prSet presAssocID="{2630AAD3-D4A4-42A5-BC9D-66BD9A4141B6}" presName="spaceRect" presStyleCnt="0"/>
      <dgm:spPr/>
    </dgm:pt>
    <dgm:pt modelId="{E60CA31B-0ACB-4930-9638-A84E80107297}" type="pres">
      <dgm:prSet presAssocID="{2630AAD3-D4A4-42A5-BC9D-66BD9A4141B6}" presName="parTx" presStyleLbl="revTx" presStyleIdx="3" presStyleCnt="6">
        <dgm:presLayoutVars>
          <dgm:chMax val="0"/>
          <dgm:chPref val="0"/>
        </dgm:presLayoutVars>
      </dgm:prSet>
      <dgm:spPr/>
    </dgm:pt>
    <dgm:pt modelId="{6DAA338D-CAA6-404D-BB11-C37734B1F12A}" type="pres">
      <dgm:prSet presAssocID="{7BFBDA93-D628-46B2-AB0A-3C4197D80ADB}" presName="sibTrans" presStyleCnt="0"/>
      <dgm:spPr/>
    </dgm:pt>
    <dgm:pt modelId="{EFB08461-1790-4B65-B50E-136F4160F32D}" type="pres">
      <dgm:prSet presAssocID="{5FB0037E-FF96-4EB3-9303-02095B4CB164}" presName="compNode" presStyleCnt="0"/>
      <dgm:spPr/>
    </dgm:pt>
    <dgm:pt modelId="{DB52A72D-79DF-42DF-9719-7E3ED489DA5D}" type="pres">
      <dgm:prSet presAssocID="{5FB0037E-FF96-4EB3-9303-02095B4CB164}" presName="bgRect" presStyleLbl="bgShp" presStyleIdx="4" presStyleCnt="6"/>
      <dgm:spPr/>
    </dgm:pt>
    <dgm:pt modelId="{C17AA565-CF93-4517-B3FA-49E9C7493DC4}" type="pres">
      <dgm:prSet presAssocID="{5FB0037E-FF96-4EB3-9303-02095B4CB16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lowchart"/>
        </a:ext>
      </dgm:extLst>
    </dgm:pt>
    <dgm:pt modelId="{8566C1B0-55D0-4E76-9722-D54FC6F4A192}" type="pres">
      <dgm:prSet presAssocID="{5FB0037E-FF96-4EB3-9303-02095B4CB164}" presName="spaceRect" presStyleCnt="0"/>
      <dgm:spPr/>
    </dgm:pt>
    <dgm:pt modelId="{E1695A46-C4FA-41CC-9F77-B6666C334E4D}" type="pres">
      <dgm:prSet presAssocID="{5FB0037E-FF96-4EB3-9303-02095B4CB164}" presName="parTx" presStyleLbl="revTx" presStyleIdx="4" presStyleCnt="6">
        <dgm:presLayoutVars>
          <dgm:chMax val="0"/>
          <dgm:chPref val="0"/>
        </dgm:presLayoutVars>
      </dgm:prSet>
      <dgm:spPr/>
    </dgm:pt>
    <dgm:pt modelId="{9282AD4B-B3F2-40AC-AD55-B8CB478E0267}" type="pres">
      <dgm:prSet presAssocID="{3A92842C-518B-4DA1-B160-CD2D352D434D}" presName="sibTrans" presStyleCnt="0"/>
      <dgm:spPr/>
    </dgm:pt>
    <dgm:pt modelId="{A9186805-B2C2-49DE-894D-9E44AC862F00}" type="pres">
      <dgm:prSet presAssocID="{32E7FCC8-D4F7-4D9E-9D68-57BED8E31B5F}" presName="compNode" presStyleCnt="0"/>
      <dgm:spPr/>
    </dgm:pt>
    <dgm:pt modelId="{CD6335EE-C809-4237-873C-CE44A3A6850C}" type="pres">
      <dgm:prSet presAssocID="{32E7FCC8-D4F7-4D9E-9D68-57BED8E31B5F}" presName="bgRect" presStyleLbl="bgShp" presStyleIdx="5" presStyleCnt="6"/>
      <dgm:spPr/>
    </dgm:pt>
    <dgm:pt modelId="{218EFC7F-A8E1-4053-AF08-D1690D6CF42C}" type="pres">
      <dgm:prSet presAssocID="{32E7FCC8-D4F7-4D9E-9D68-57BED8E31B5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Processor"/>
        </a:ext>
      </dgm:extLst>
    </dgm:pt>
    <dgm:pt modelId="{7C5C9048-9F60-472C-9188-B92202C5F556}" type="pres">
      <dgm:prSet presAssocID="{32E7FCC8-D4F7-4D9E-9D68-57BED8E31B5F}" presName="spaceRect" presStyleCnt="0"/>
      <dgm:spPr/>
    </dgm:pt>
    <dgm:pt modelId="{5FF6D62B-89D5-415F-B3F6-EDFC561A5676}" type="pres">
      <dgm:prSet presAssocID="{32E7FCC8-D4F7-4D9E-9D68-57BED8E31B5F}" presName="parTx" presStyleLbl="revTx" presStyleIdx="5" presStyleCnt="6">
        <dgm:presLayoutVars>
          <dgm:chMax val="0"/>
          <dgm:chPref val="0"/>
        </dgm:presLayoutVars>
      </dgm:prSet>
      <dgm:spPr/>
    </dgm:pt>
  </dgm:ptLst>
  <dgm:cxnLst>
    <dgm:cxn modelId="{25870302-2363-44AA-B9E3-CB70D2B0C9BF}" type="presOf" srcId="{7A7CD092-12B8-427F-87FE-69D36965762F}" destId="{973FBA42-AAC1-404A-9067-FD7A82ACCF5A}" srcOrd="0" destOrd="0" presId="urn:microsoft.com/office/officeart/2018/2/layout/IconVerticalSolidList"/>
    <dgm:cxn modelId="{F249F31D-3F0F-45ED-AA00-B0B2C8CF72A4}" srcId="{7A7CD092-12B8-427F-87FE-69D36965762F}" destId="{66770978-BD25-4C85-BCDC-A83168B2F45F}" srcOrd="0" destOrd="0" parTransId="{86B3B0B5-A422-4DC4-A02A-2B3517923CCC}" sibTransId="{AF2814C9-FE69-428A-9827-2F9809C1FF36}"/>
    <dgm:cxn modelId="{F892EB2A-CEE4-48D3-BED6-CCC92BA292BF}" srcId="{7A7CD092-12B8-427F-87FE-69D36965762F}" destId="{2630AAD3-D4A4-42A5-BC9D-66BD9A4141B6}" srcOrd="3" destOrd="0" parTransId="{32252A64-46BB-4352-A9AD-D12327D251F5}" sibTransId="{7BFBDA93-D628-46B2-AB0A-3C4197D80ADB}"/>
    <dgm:cxn modelId="{AA10EA2D-969D-4114-9B5C-4002ACE0675E}" srcId="{7A7CD092-12B8-427F-87FE-69D36965762F}" destId="{25A61B38-7E19-4B28-9528-77F634ECB658}" srcOrd="2" destOrd="0" parTransId="{CC8F25A1-4C1D-4C5A-9C54-DE9C44406BB0}" sibTransId="{67B1C5D3-B630-4AF8-8913-97531A9C4A8E}"/>
    <dgm:cxn modelId="{374EB237-759B-4D4D-8512-9B16750791A8}" type="presOf" srcId="{8B90E796-DE52-4127-BAF8-3AAC1E850424}" destId="{534CA295-6159-4D8E-BE62-9FC37EB65FA9}" srcOrd="0" destOrd="0" presId="urn:microsoft.com/office/officeart/2018/2/layout/IconVerticalSolidList"/>
    <dgm:cxn modelId="{504EAF3F-5024-4309-A70D-4850C8CE457C}" type="presOf" srcId="{32E7FCC8-D4F7-4D9E-9D68-57BED8E31B5F}" destId="{5FF6D62B-89D5-415F-B3F6-EDFC561A5676}" srcOrd="0" destOrd="0" presId="urn:microsoft.com/office/officeart/2018/2/layout/IconVerticalSolidList"/>
    <dgm:cxn modelId="{C6A97546-305A-433B-8B28-00A6252A3C94}" srcId="{7A7CD092-12B8-427F-87FE-69D36965762F}" destId="{8B90E796-DE52-4127-BAF8-3AAC1E850424}" srcOrd="1" destOrd="0" parTransId="{BCD3EB3F-CE59-427C-A7F1-B134A3F49469}" sibTransId="{80CF87EA-3CB7-45B0-A800-A66F4282D00D}"/>
    <dgm:cxn modelId="{9C748B75-BA13-4368-9716-8CCAA4D9E6FD}" type="presOf" srcId="{25A61B38-7E19-4B28-9528-77F634ECB658}" destId="{1D07D556-81A0-4786-BCD4-260870B4311E}" srcOrd="0" destOrd="0" presId="urn:microsoft.com/office/officeart/2018/2/layout/IconVerticalSolidList"/>
    <dgm:cxn modelId="{B04DB989-7388-4A98-98FE-1B8A7F6C333E}" srcId="{7A7CD092-12B8-427F-87FE-69D36965762F}" destId="{32E7FCC8-D4F7-4D9E-9D68-57BED8E31B5F}" srcOrd="5" destOrd="0" parTransId="{D6A5F262-6CC0-4EE7-AC3A-2DB0BDB1BBAE}" sibTransId="{C31683EA-B9E0-49CF-8A49-26D8EA338595}"/>
    <dgm:cxn modelId="{FA4BB096-9D4B-4D62-B434-DAD9750BAA6C}" type="presOf" srcId="{2630AAD3-D4A4-42A5-BC9D-66BD9A4141B6}" destId="{E60CA31B-0ACB-4930-9638-A84E80107297}" srcOrd="0" destOrd="0" presId="urn:microsoft.com/office/officeart/2018/2/layout/IconVerticalSolidList"/>
    <dgm:cxn modelId="{6427FFE6-F63F-4823-B553-1896B1E29AD7}" type="presOf" srcId="{5FB0037E-FF96-4EB3-9303-02095B4CB164}" destId="{E1695A46-C4FA-41CC-9F77-B6666C334E4D}" srcOrd="0" destOrd="0" presId="urn:microsoft.com/office/officeart/2018/2/layout/IconVerticalSolidList"/>
    <dgm:cxn modelId="{7E209EEA-0B99-4FC4-A49B-ACB89E926F7E}" srcId="{7A7CD092-12B8-427F-87FE-69D36965762F}" destId="{5FB0037E-FF96-4EB3-9303-02095B4CB164}" srcOrd="4" destOrd="0" parTransId="{5024C84F-4A56-46FF-B17A-FAF37D93DF9F}" sibTransId="{3A92842C-518B-4DA1-B160-CD2D352D434D}"/>
    <dgm:cxn modelId="{57046AF3-EFF1-4EDE-A08B-A53EABC2FD4F}" type="presOf" srcId="{66770978-BD25-4C85-BCDC-A83168B2F45F}" destId="{976567E3-E7FB-4AB1-99CF-9D025D3308A7}" srcOrd="0" destOrd="0" presId="urn:microsoft.com/office/officeart/2018/2/layout/IconVerticalSolidList"/>
    <dgm:cxn modelId="{BF7210A7-E0F6-470B-A374-15B50EC4FEFF}" type="presParOf" srcId="{973FBA42-AAC1-404A-9067-FD7A82ACCF5A}" destId="{D51A61AE-ADC4-46F0-A3D6-BF613E3BB515}" srcOrd="0" destOrd="0" presId="urn:microsoft.com/office/officeart/2018/2/layout/IconVerticalSolidList"/>
    <dgm:cxn modelId="{8EAE961C-712F-414B-99F7-07AE8846131D}" type="presParOf" srcId="{D51A61AE-ADC4-46F0-A3D6-BF613E3BB515}" destId="{022DD8B0-8A9E-4CAA-BB6B-98D72D094E60}" srcOrd="0" destOrd="0" presId="urn:microsoft.com/office/officeart/2018/2/layout/IconVerticalSolidList"/>
    <dgm:cxn modelId="{3C32CB27-CF89-4F0C-9ADA-AFB62562C61A}" type="presParOf" srcId="{D51A61AE-ADC4-46F0-A3D6-BF613E3BB515}" destId="{A32536A9-D909-4317-BE13-2CDD44DFF8D6}" srcOrd="1" destOrd="0" presId="urn:microsoft.com/office/officeart/2018/2/layout/IconVerticalSolidList"/>
    <dgm:cxn modelId="{78252254-0BB5-4400-90CB-51F8666DE4E6}" type="presParOf" srcId="{D51A61AE-ADC4-46F0-A3D6-BF613E3BB515}" destId="{7A8FA72A-D5C7-47CF-9BB4-229BAA1F44B3}" srcOrd="2" destOrd="0" presId="urn:microsoft.com/office/officeart/2018/2/layout/IconVerticalSolidList"/>
    <dgm:cxn modelId="{70485ABC-82FA-44D1-ADFE-420096A4BA8D}" type="presParOf" srcId="{D51A61AE-ADC4-46F0-A3D6-BF613E3BB515}" destId="{976567E3-E7FB-4AB1-99CF-9D025D3308A7}" srcOrd="3" destOrd="0" presId="urn:microsoft.com/office/officeart/2018/2/layout/IconVerticalSolidList"/>
    <dgm:cxn modelId="{77DF8CCF-5C01-49BB-B39A-04C710E14B75}" type="presParOf" srcId="{973FBA42-AAC1-404A-9067-FD7A82ACCF5A}" destId="{54D4A101-0060-41F3-8143-7ADBE974D52C}" srcOrd="1" destOrd="0" presId="urn:microsoft.com/office/officeart/2018/2/layout/IconVerticalSolidList"/>
    <dgm:cxn modelId="{1960CB4C-1958-4D3A-9FAD-1FE6F60A74B2}" type="presParOf" srcId="{973FBA42-AAC1-404A-9067-FD7A82ACCF5A}" destId="{78A024E4-9C92-41AB-A2E5-75445DB8D081}" srcOrd="2" destOrd="0" presId="urn:microsoft.com/office/officeart/2018/2/layout/IconVerticalSolidList"/>
    <dgm:cxn modelId="{ACBC0543-BEBE-4587-B98A-718DE61CFCB6}" type="presParOf" srcId="{78A024E4-9C92-41AB-A2E5-75445DB8D081}" destId="{2D96BD02-6AFE-4940-A4AC-D161D5A445FB}" srcOrd="0" destOrd="0" presId="urn:microsoft.com/office/officeart/2018/2/layout/IconVerticalSolidList"/>
    <dgm:cxn modelId="{B2B49E0E-36E3-431A-8C38-5D2F93DD5100}" type="presParOf" srcId="{78A024E4-9C92-41AB-A2E5-75445DB8D081}" destId="{BAFA771C-61C9-4C7A-929F-F9989DBABA35}" srcOrd="1" destOrd="0" presId="urn:microsoft.com/office/officeart/2018/2/layout/IconVerticalSolidList"/>
    <dgm:cxn modelId="{12DB5F8C-0BEC-478B-9D80-3F998B40105D}" type="presParOf" srcId="{78A024E4-9C92-41AB-A2E5-75445DB8D081}" destId="{BF85AA55-D72B-42D6-9227-452CB94755AB}" srcOrd="2" destOrd="0" presId="urn:microsoft.com/office/officeart/2018/2/layout/IconVerticalSolidList"/>
    <dgm:cxn modelId="{4FCB6181-D3E4-4B77-ADFF-D85935713C54}" type="presParOf" srcId="{78A024E4-9C92-41AB-A2E5-75445DB8D081}" destId="{534CA295-6159-4D8E-BE62-9FC37EB65FA9}" srcOrd="3" destOrd="0" presId="urn:microsoft.com/office/officeart/2018/2/layout/IconVerticalSolidList"/>
    <dgm:cxn modelId="{CCFAD91A-BEC4-4864-8069-0360911A06D2}" type="presParOf" srcId="{973FBA42-AAC1-404A-9067-FD7A82ACCF5A}" destId="{88342A5B-28AE-45AF-A5EE-4A8DF54B1AEF}" srcOrd="3" destOrd="0" presId="urn:microsoft.com/office/officeart/2018/2/layout/IconVerticalSolidList"/>
    <dgm:cxn modelId="{A98146D3-9E27-4813-A980-C885A2BD9EE7}" type="presParOf" srcId="{973FBA42-AAC1-404A-9067-FD7A82ACCF5A}" destId="{072B4AA7-CC1C-4948-A855-ADF210FD38BC}" srcOrd="4" destOrd="0" presId="urn:microsoft.com/office/officeart/2018/2/layout/IconVerticalSolidList"/>
    <dgm:cxn modelId="{385CE87E-5B33-43E6-A726-8FA275D8FB3E}" type="presParOf" srcId="{072B4AA7-CC1C-4948-A855-ADF210FD38BC}" destId="{73DF42B2-53EF-4FFB-A585-1D4E0FEB00EB}" srcOrd="0" destOrd="0" presId="urn:microsoft.com/office/officeart/2018/2/layout/IconVerticalSolidList"/>
    <dgm:cxn modelId="{025973E8-2D44-4F58-9A5E-CC33C3330590}" type="presParOf" srcId="{072B4AA7-CC1C-4948-A855-ADF210FD38BC}" destId="{4260E607-501E-4C3C-8169-5E95730CCBD7}" srcOrd="1" destOrd="0" presId="urn:microsoft.com/office/officeart/2018/2/layout/IconVerticalSolidList"/>
    <dgm:cxn modelId="{2803C6F6-FEDB-4421-87A1-0D9691AAAB28}" type="presParOf" srcId="{072B4AA7-CC1C-4948-A855-ADF210FD38BC}" destId="{72CF4EEE-BA47-4A8E-A416-0AA125CAD43B}" srcOrd="2" destOrd="0" presId="urn:microsoft.com/office/officeart/2018/2/layout/IconVerticalSolidList"/>
    <dgm:cxn modelId="{E5712EB0-E9C5-4083-A07C-F3A08DB02912}" type="presParOf" srcId="{072B4AA7-CC1C-4948-A855-ADF210FD38BC}" destId="{1D07D556-81A0-4786-BCD4-260870B4311E}" srcOrd="3" destOrd="0" presId="urn:microsoft.com/office/officeart/2018/2/layout/IconVerticalSolidList"/>
    <dgm:cxn modelId="{6E6D9508-FE8C-49DE-9B5E-E05A8A6053AB}" type="presParOf" srcId="{973FBA42-AAC1-404A-9067-FD7A82ACCF5A}" destId="{6DDC9E70-D83C-478F-B5F0-EEC8B28DAE33}" srcOrd="5" destOrd="0" presId="urn:microsoft.com/office/officeart/2018/2/layout/IconVerticalSolidList"/>
    <dgm:cxn modelId="{3180A07B-405E-405E-9B9E-B3DA94F3751F}" type="presParOf" srcId="{973FBA42-AAC1-404A-9067-FD7A82ACCF5A}" destId="{4989B329-E4D0-43C3-9B3A-1CD7D28185CD}" srcOrd="6" destOrd="0" presId="urn:microsoft.com/office/officeart/2018/2/layout/IconVerticalSolidList"/>
    <dgm:cxn modelId="{78ACE308-B990-4F98-907E-93443C685188}" type="presParOf" srcId="{4989B329-E4D0-43C3-9B3A-1CD7D28185CD}" destId="{9626318A-F4EA-4AF7-83E6-A80DC0D7FB44}" srcOrd="0" destOrd="0" presId="urn:microsoft.com/office/officeart/2018/2/layout/IconVerticalSolidList"/>
    <dgm:cxn modelId="{7E290FB9-5333-4BAF-9CD9-7EB8877322C0}" type="presParOf" srcId="{4989B329-E4D0-43C3-9B3A-1CD7D28185CD}" destId="{7A687E74-652F-4853-AECF-A095A4AC62CC}" srcOrd="1" destOrd="0" presId="urn:microsoft.com/office/officeart/2018/2/layout/IconVerticalSolidList"/>
    <dgm:cxn modelId="{FECFF090-A174-4D9C-BED7-9C10D55659F9}" type="presParOf" srcId="{4989B329-E4D0-43C3-9B3A-1CD7D28185CD}" destId="{B6F8187F-D886-4C36-BDE7-D9A76EE0A295}" srcOrd="2" destOrd="0" presId="urn:microsoft.com/office/officeart/2018/2/layout/IconVerticalSolidList"/>
    <dgm:cxn modelId="{31E38158-7793-4616-A377-62DAC197734D}" type="presParOf" srcId="{4989B329-E4D0-43C3-9B3A-1CD7D28185CD}" destId="{E60CA31B-0ACB-4930-9638-A84E80107297}" srcOrd="3" destOrd="0" presId="urn:microsoft.com/office/officeart/2018/2/layout/IconVerticalSolidList"/>
    <dgm:cxn modelId="{C928DEE9-169C-4F24-BD19-306707E4CEA0}" type="presParOf" srcId="{973FBA42-AAC1-404A-9067-FD7A82ACCF5A}" destId="{6DAA338D-CAA6-404D-BB11-C37734B1F12A}" srcOrd="7" destOrd="0" presId="urn:microsoft.com/office/officeart/2018/2/layout/IconVerticalSolidList"/>
    <dgm:cxn modelId="{FC6C24E9-31FD-453F-BF7E-3CC847122782}" type="presParOf" srcId="{973FBA42-AAC1-404A-9067-FD7A82ACCF5A}" destId="{EFB08461-1790-4B65-B50E-136F4160F32D}" srcOrd="8" destOrd="0" presId="urn:microsoft.com/office/officeart/2018/2/layout/IconVerticalSolidList"/>
    <dgm:cxn modelId="{785728AB-2A1F-42A0-9581-041C3410B8AF}" type="presParOf" srcId="{EFB08461-1790-4B65-B50E-136F4160F32D}" destId="{DB52A72D-79DF-42DF-9719-7E3ED489DA5D}" srcOrd="0" destOrd="0" presId="urn:microsoft.com/office/officeart/2018/2/layout/IconVerticalSolidList"/>
    <dgm:cxn modelId="{EB90E441-6A6C-4480-9428-3412311350B6}" type="presParOf" srcId="{EFB08461-1790-4B65-B50E-136F4160F32D}" destId="{C17AA565-CF93-4517-B3FA-49E9C7493DC4}" srcOrd="1" destOrd="0" presId="urn:microsoft.com/office/officeart/2018/2/layout/IconVerticalSolidList"/>
    <dgm:cxn modelId="{D92762AC-C46B-4DE7-8355-EC1885311A0F}" type="presParOf" srcId="{EFB08461-1790-4B65-B50E-136F4160F32D}" destId="{8566C1B0-55D0-4E76-9722-D54FC6F4A192}" srcOrd="2" destOrd="0" presId="urn:microsoft.com/office/officeart/2018/2/layout/IconVerticalSolidList"/>
    <dgm:cxn modelId="{52730AAE-8C15-4FC7-855B-E824F406877D}" type="presParOf" srcId="{EFB08461-1790-4B65-B50E-136F4160F32D}" destId="{E1695A46-C4FA-41CC-9F77-B6666C334E4D}" srcOrd="3" destOrd="0" presId="urn:microsoft.com/office/officeart/2018/2/layout/IconVerticalSolidList"/>
    <dgm:cxn modelId="{E8B61AF2-46D0-4F8C-A7F6-9D55CF97242D}" type="presParOf" srcId="{973FBA42-AAC1-404A-9067-FD7A82ACCF5A}" destId="{9282AD4B-B3F2-40AC-AD55-B8CB478E0267}" srcOrd="9" destOrd="0" presId="urn:microsoft.com/office/officeart/2018/2/layout/IconVerticalSolidList"/>
    <dgm:cxn modelId="{4F98DF35-C407-42A1-BD49-88DD25114216}" type="presParOf" srcId="{973FBA42-AAC1-404A-9067-FD7A82ACCF5A}" destId="{A9186805-B2C2-49DE-894D-9E44AC862F00}" srcOrd="10" destOrd="0" presId="urn:microsoft.com/office/officeart/2018/2/layout/IconVerticalSolidList"/>
    <dgm:cxn modelId="{C4461195-3596-47DB-B8D6-A12CDAAFE400}" type="presParOf" srcId="{A9186805-B2C2-49DE-894D-9E44AC862F00}" destId="{CD6335EE-C809-4237-873C-CE44A3A6850C}" srcOrd="0" destOrd="0" presId="urn:microsoft.com/office/officeart/2018/2/layout/IconVerticalSolidList"/>
    <dgm:cxn modelId="{8AAAE697-9181-4F79-9418-32FB5BCA0F87}" type="presParOf" srcId="{A9186805-B2C2-49DE-894D-9E44AC862F00}" destId="{218EFC7F-A8E1-4053-AF08-D1690D6CF42C}" srcOrd="1" destOrd="0" presId="urn:microsoft.com/office/officeart/2018/2/layout/IconVerticalSolidList"/>
    <dgm:cxn modelId="{88C98F0D-35D3-420D-BD9D-051816931DF7}" type="presParOf" srcId="{A9186805-B2C2-49DE-894D-9E44AC862F00}" destId="{7C5C9048-9F60-472C-9188-B92202C5F556}" srcOrd="2" destOrd="0" presId="urn:microsoft.com/office/officeart/2018/2/layout/IconVerticalSolidList"/>
    <dgm:cxn modelId="{266370D3-34CA-4779-9A9E-51EB11FFE475}" type="presParOf" srcId="{A9186805-B2C2-49DE-894D-9E44AC862F00}" destId="{5FF6D62B-89D5-415F-B3F6-EDFC561A567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0799BC-71BD-48D9-856E-90E0DE857993}" type="doc">
      <dgm:prSet loTypeId="urn:microsoft.com/office/officeart/2005/8/layout/hChevron3" loCatId="process" qsTypeId="urn:microsoft.com/office/officeart/2005/8/quickstyle/simple1" qsCatId="simple" csTypeId="urn:microsoft.com/office/officeart/2005/8/colors/colorful2" csCatId="colorful" phldr="1"/>
      <dgm:spPr/>
    </dgm:pt>
    <dgm:pt modelId="{2A6C1885-A877-4ECA-BC9C-DB1497483E7F}">
      <dgm:prSet phldrT="[Text]" phldr="0"/>
      <dgm:spPr/>
      <dgm:t>
        <a:bodyPr/>
        <a:lstStyle/>
        <a:p>
          <a:pPr rtl="0"/>
          <a:r>
            <a:rPr lang="en-US" dirty="0">
              <a:latin typeface="Aharoni"/>
            </a:rPr>
            <a:t>Project Setting</a:t>
          </a:r>
          <a:endParaRPr lang="en-US" dirty="0"/>
        </a:p>
      </dgm:t>
    </dgm:pt>
    <dgm:pt modelId="{BFC992B2-1F8E-49E5-9B9F-81FC09744865}" type="parTrans" cxnId="{F780786B-06F2-4B8F-9C09-2BDDCDD5BF33}">
      <dgm:prSet/>
      <dgm:spPr/>
    </dgm:pt>
    <dgm:pt modelId="{2F2B883B-7266-4835-9EED-7669ADC8A6E5}" type="sibTrans" cxnId="{F780786B-06F2-4B8F-9C09-2BDDCDD5BF33}">
      <dgm:prSet/>
      <dgm:spPr/>
    </dgm:pt>
    <dgm:pt modelId="{B676CADC-BE38-4849-866D-B80852D9DCBF}">
      <dgm:prSet phldrT="[Text]" phldr="0"/>
      <dgm:spPr/>
      <dgm:t>
        <a:bodyPr/>
        <a:lstStyle/>
        <a:p>
          <a:r>
            <a:rPr lang="en-US" dirty="0">
              <a:latin typeface="Aharoni"/>
            </a:rPr>
            <a:t>Toolchain</a:t>
          </a:r>
          <a:endParaRPr lang="en-US" dirty="0"/>
        </a:p>
      </dgm:t>
    </dgm:pt>
    <dgm:pt modelId="{325BEC8F-FB08-4E89-8A17-1FCD1475C3EE}" type="parTrans" cxnId="{9A91DE7B-1123-417E-B7E8-B7990BA61391}">
      <dgm:prSet/>
      <dgm:spPr/>
    </dgm:pt>
    <dgm:pt modelId="{9F9EB5E3-E52D-497D-BB5E-722C0F2816B9}" type="sibTrans" cxnId="{9A91DE7B-1123-417E-B7E8-B7990BA61391}">
      <dgm:prSet/>
      <dgm:spPr/>
    </dgm:pt>
    <dgm:pt modelId="{8E70E642-696C-4782-8024-E57B683AEAED}">
      <dgm:prSet phldrT="[Text]" phldr="0"/>
      <dgm:spPr/>
      <dgm:t>
        <a:bodyPr/>
        <a:lstStyle/>
        <a:p>
          <a:r>
            <a:rPr lang="en-US" dirty="0">
              <a:latin typeface="Aharoni"/>
            </a:rPr>
            <a:t>Install</a:t>
          </a:r>
          <a:endParaRPr lang="en-US" dirty="0"/>
        </a:p>
      </dgm:t>
    </dgm:pt>
    <dgm:pt modelId="{7BD7938C-2E75-40D6-95A7-49363E5764E0}" type="parTrans" cxnId="{B735BB59-45E1-4378-89C5-DF2F5497C0D0}">
      <dgm:prSet/>
      <dgm:spPr/>
    </dgm:pt>
    <dgm:pt modelId="{B8CCD68F-2628-48C7-891B-DEC577B88A6A}" type="sibTrans" cxnId="{B735BB59-45E1-4378-89C5-DF2F5497C0D0}">
      <dgm:prSet/>
      <dgm:spPr/>
    </dgm:pt>
    <dgm:pt modelId="{E5BEE5AA-53D6-43D6-B5D9-9E01E1D1C388}" type="pres">
      <dgm:prSet presAssocID="{7C0799BC-71BD-48D9-856E-90E0DE857993}" presName="Name0" presStyleCnt="0">
        <dgm:presLayoutVars>
          <dgm:dir/>
          <dgm:resizeHandles val="exact"/>
        </dgm:presLayoutVars>
      </dgm:prSet>
      <dgm:spPr/>
    </dgm:pt>
    <dgm:pt modelId="{72D294FE-3DF9-4923-952B-3F364A85195D}" type="pres">
      <dgm:prSet presAssocID="{2A6C1885-A877-4ECA-BC9C-DB1497483E7F}" presName="parTxOnly" presStyleLbl="node1" presStyleIdx="0" presStyleCnt="3">
        <dgm:presLayoutVars>
          <dgm:bulletEnabled val="1"/>
        </dgm:presLayoutVars>
      </dgm:prSet>
      <dgm:spPr/>
    </dgm:pt>
    <dgm:pt modelId="{1B06404E-90C5-4935-BD68-1B1490A0FDDD}" type="pres">
      <dgm:prSet presAssocID="{2F2B883B-7266-4835-9EED-7669ADC8A6E5}" presName="parSpace" presStyleCnt="0"/>
      <dgm:spPr/>
    </dgm:pt>
    <dgm:pt modelId="{0AB7EE7C-1BEB-4D34-990E-8BDC13C68A84}" type="pres">
      <dgm:prSet presAssocID="{B676CADC-BE38-4849-866D-B80852D9DCBF}" presName="parTxOnly" presStyleLbl="node1" presStyleIdx="1" presStyleCnt="3">
        <dgm:presLayoutVars>
          <dgm:bulletEnabled val="1"/>
        </dgm:presLayoutVars>
      </dgm:prSet>
      <dgm:spPr/>
    </dgm:pt>
    <dgm:pt modelId="{D5B6923F-0CF9-4CB3-8E22-93EB008BAE9A}" type="pres">
      <dgm:prSet presAssocID="{9F9EB5E3-E52D-497D-BB5E-722C0F2816B9}" presName="parSpace" presStyleCnt="0"/>
      <dgm:spPr/>
    </dgm:pt>
    <dgm:pt modelId="{33AAC261-EA1E-4F5C-BCC0-FC819956B281}" type="pres">
      <dgm:prSet presAssocID="{8E70E642-696C-4782-8024-E57B683AEAED}" presName="parTxOnly" presStyleLbl="node1" presStyleIdx="2" presStyleCnt="3">
        <dgm:presLayoutVars>
          <dgm:bulletEnabled val="1"/>
        </dgm:presLayoutVars>
      </dgm:prSet>
      <dgm:spPr/>
    </dgm:pt>
  </dgm:ptLst>
  <dgm:cxnLst>
    <dgm:cxn modelId="{A692300A-758A-4F4A-A88A-77FFD34C42A5}" type="presOf" srcId="{2A6C1885-A877-4ECA-BC9C-DB1497483E7F}" destId="{72D294FE-3DF9-4923-952B-3F364A85195D}" srcOrd="0" destOrd="0" presId="urn:microsoft.com/office/officeart/2005/8/layout/hChevron3"/>
    <dgm:cxn modelId="{26EBB037-85BF-4DC6-B14F-6D8B5E91CFC4}" type="presOf" srcId="{8E70E642-696C-4782-8024-E57B683AEAED}" destId="{33AAC261-EA1E-4F5C-BCC0-FC819956B281}" srcOrd="0" destOrd="0" presId="urn:microsoft.com/office/officeart/2005/8/layout/hChevron3"/>
    <dgm:cxn modelId="{F780786B-06F2-4B8F-9C09-2BDDCDD5BF33}" srcId="{7C0799BC-71BD-48D9-856E-90E0DE857993}" destId="{2A6C1885-A877-4ECA-BC9C-DB1497483E7F}" srcOrd="0" destOrd="0" parTransId="{BFC992B2-1F8E-49E5-9B9F-81FC09744865}" sibTransId="{2F2B883B-7266-4835-9EED-7669ADC8A6E5}"/>
    <dgm:cxn modelId="{B735BB59-45E1-4378-89C5-DF2F5497C0D0}" srcId="{7C0799BC-71BD-48D9-856E-90E0DE857993}" destId="{8E70E642-696C-4782-8024-E57B683AEAED}" srcOrd="2" destOrd="0" parTransId="{7BD7938C-2E75-40D6-95A7-49363E5764E0}" sibTransId="{B8CCD68F-2628-48C7-891B-DEC577B88A6A}"/>
    <dgm:cxn modelId="{9A91DE7B-1123-417E-B7E8-B7990BA61391}" srcId="{7C0799BC-71BD-48D9-856E-90E0DE857993}" destId="{B676CADC-BE38-4849-866D-B80852D9DCBF}" srcOrd="1" destOrd="0" parTransId="{325BEC8F-FB08-4E89-8A17-1FCD1475C3EE}" sibTransId="{9F9EB5E3-E52D-497D-BB5E-722C0F2816B9}"/>
    <dgm:cxn modelId="{EE9B909E-1C24-4ABD-A3F3-6BA029279B76}" type="presOf" srcId="{7C0799BC-71BD-48D9-856E-90E0DE857993}" destId="{E5BEE5AA-53D6-43D6-B5D9-9E01E1D1C388}" srcOrd="0" destOrd="0" presId="urn:microsoft.com/office/officeart/2005/8/layout/hChevron3"/>
    <dgm:cxn modelId="{98A762AF-5642-41E8-B7C8-4B62BF9EBAD3}" type="presOf" srcId="{B676CADC-BE38-4849-866D-B80852D9DCBF}" destId="{0AB7EE7C-1BEB-4D34-990E-8BDC13C68A84}" srcOrd="0" destOrd="0" presId="urn:microsoft.com/office/officeart/2005/8/layout/hChevron3"/>
    <dgm:cxn modelId="{26E7C573-74B0-419B-999F-C6D8F72AF506}" type="presParOf" srcId="{E5BEE5AA-53D6-43D6-B5D9-9E01E1D1C388}" destId="{72D294FE-3DF9-4923-952B-3F364A85195D}" srcOrd="0" destOrd="0" presId="urn:microsoft.com/office/officeart/2005/8/layout/hChevron3"/>
    <dgm:cxn modelId="{D47437DD-719E-45D7-9B06-71FCAA883140}" type="presParOf" srcId="{E5BEE5AA-53D6-43D6-B5D9-9E01E1D1C388}" destId="{1B06404E-90C5-4935-BD68-1B1490A0FDDD}" srcOrd="1" destOrd="0" presId="urn:microsoft.com/office/officeart/2005/8/layout/hChevron3"/>
    <dgm:cxn modelId="{8BCB0954-3E7D-4D6F-BD4E-E6A2E95C6961}" type="presParOf" srcId="{E5BEE5AA-53D6-43D6-B5D9-9E01E1D1C388}" destId="{0AB7EE7C-1BEB-4D34-990E-8BDC13C68A84}" srcOrd="2" destOrd="0" presId="urn:microsoft.com/office/officeart/2005/8/layout/hChevron3"/>
    <dgm:cxn modelId="{918F95D1-25DC-4472-A47B-CB1A34F8D730}" type="presParOf" srcId="{E5BEE5AA-53D6-43D6-B5D9-9E01E1D1C388}" destId="{D5B6923F-0CF9-4CB3-8E22-93EB008BAE9A}" srcOrd="3" destOrd="0" presId="urn:microsoft.com/office/officeart/2005/8/layout/hChevron3"/>
    <dgm:cxn modelId="{4BB9ACD8-F5EA-4E07-AA83-18B86455AE69}" type="presParOf" srcId="{E5BEE5AA-53D6-43D6-B5D9-9E01E1D1C388}" destId="{33AAC261-EA1E-4F5C-BCC0-FC819956B281}" srcOrd="4"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8802BE-81CA-4945-8FE8-1E3B416B0BC2}">
      <dsp:nvSpPr>
        <dsp:cNvPr id="0" name=""/>
        <dsp:cNvSpPr/>
      </dsp:nvSpPr>
      <dsp:spPr>
        <a:xfrm>
          <a:off x="1253073" y="82612"/>
          <a:ext cx="925937" cy="9259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9DAA08-906A-4A2D-B58F-DF7E4341ADAA}">
      <dsp:nvSpPr>
        <dsp:cNvPr id="0" name=""/>
        <dsp:cNvSpPr/>
      </dsp:nvSpPr>
      <dsp:spPr>
        <a:xfrm>
          <a:off x="1447519" y="277059"/>
          <a:ext cx="537043" cy="5370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F4E2C8-1FFA-4BB2-895F-505DEAA270B3}">
      <dsp:nvSpPr>
        <dsp:cNvPr id="0" name=""/>
        <dsp:cNvSpPr/>
      </dsp:nvSpPr>
      <dsp:spPr>
        <a:xfrm>
          <a:off x="2377425" y="82612"/>
          <a:ext cx="2182566" cy="92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dirty="0"/>
            <a:t>Issue and Bug Tracking Tools Used</a:t>
          </a:r>
          <a:endParaRPr lang="en-US" sz="1700" kern="1200" dirty="0"/>
        </a:p>
      </dsp:txBody>
      <dsp:txXfrm>
        <a:off x="2377425" y="82612"/>
        <a:ext cx="2182566" cy="925937"/>
      </dsp:txXfrm>
    </dsp:sp>
    <dsp:sp modelId="{7EFBA1C8-FEAB-444E-AFF7-FCCFAF5D08B8}">
      <dsp:nvSpPr>
        <dsp:cNvPr id="0" name=""/>
        <dsp:cNvSpPr/>
      </dsp:nvSpPr>
      <dsp:spPr>
        <a:xfrm>
          <a:off x="4940287" y="82612"/>
          <a:ext cx="925937" cy="9259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7FDE33-2610-4BC7-8BED-2EEBAECD4A44}">
      <dsp:nvSpPr>
        <dsp:cNvPr id="0" name=""/>
        <dsp:cNvSpPr/>
      </dsp:nvSpPr>
      <dsp:spPr>
        <a:xfrm>
          <a:off x="5134734" y="277059"/>
          <a:ext cx="537043" cy="5370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A3A427-9F91-45F2-95CE-0965BCFB456C}">
      <dsp:nvSpPr>
        <dsp:cNvPr id="0" name=""/>
        <dsp:cNvSpPr/>
      </dsp:nvSpPr>
      <dsp:spPr>
        <a:xfrm>
          <a:off x="6064639" y="82612"/>
          <a:ext cx="2182566" cy="92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dirty="0"/>
            <a:t>Workflow</a:t>
          </a:r>
          <a:endParaRPr lang="en-US" sz="1700" kern="1200" dirty="0"/>
        </a:p>
      </dsp:txBody>
      <dsp:txXfrm>
        <a:off x="6064639" y="82612"/>
        <a:ext cx="2182566" cy="925937"/>
      </dsp:txXfrm>
    </dsp:sp>
    <dsp:sp modelId="{85A1FF9F-4641-4B00-958B-2D4D4CC87630}">
      <dsp:nvSpPr>
        <dsp:cNvPr id="0" name=""/>
        <dsp:cNvSpPr/>
      </dsp:nvSpPr>
      <dsp:spPr>
        <a:xfrm>
          <a:off x="1253073" y="1766604"/>
          <a:ext cx="925937" cy="9259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ED4787-D8AA-4BF3-8840-16EF5D1E463B}">
      <dsp:nvSpPr>
        <dsp:cNvPr id="0" name=""/>
        <dsp:cNvSpPr/>
      </dsp:nvSpPr>
      <dsp:spPr>
        <a:xfrm>
          <a:off x="1447519" y="1961051"/>
          <a:ext cx="537043" cy="5370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972042-9D45-40AD-A6CA-0BBD144E3C73}">
      <dsp:nvSpPr>
        <dsp:cNvPr id="0" name=""/>
        <dsp:cNvSpPr/>
      </dsp:nvSpPr>
      <dsp:spPr>
        <a:xfrm>
          <a:off x="2377425" y="1766604"/>
          <a:ext cx="2182566" cy="92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dirty="0"/>
            <a:t>Integrations with Other Tools</a:t>
          </a:r>
          <a:endParaRPr lang="en-US" sz="1700" kern="1200" dirty="0"/>
        </a:p>
      </dsp:txBody>
      <dsp:txXfrm>
        <a:off x="2377425" y="1766604"/>
        <a:ext cx="2182566" cy="925937"/>
      </dsp:txXfrm>
    </dsp:sp>
    <dsp:sp modelId="{8E77F759-79EE-4A3E-A23E-EF2BC456E462}">
      <dsp:nvSpPr>
        <dsp:cNvPr id="0" name=""/>
        <dsp:cNvSpPr/>
      </dsp:nvSpPr>
      <dsp:spPr>
        <a:xfrm>
          <a:off x="4940287" y="1766604"/>
          <a:ext cx="925937" cy="9259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AB091F-EFE0-4E74-BF0E-CE6F11B50FCD}">
      <dsp:nvSpPr>
        <dsp:cNvPr id="0" name=""/>
        <dsp:cNvSpPr/>
      </dsp:nvSpPr>
      <dsp:spPr>
        <a:xfrm>
          <a:off x="5134734" y="1961051"/>
          <a:ext cx="537043" cy="5370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DEB44B-D107-464E-8594-5A4DA996C41B}">
      <dsp:nvSpPr>
        <dsp:cNvPr id="0" name=""/>
        <dsp:cNvSpPr/>
      </dsp:nvSpPr>
      <dsp:spPr>
        <a:xfrm>
          <a:off x="6064639" y="1766604"/>
          <a:ext cx="2182566" cy="92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dirty="0"/>
            <a:t>Resource Allocation and Workload Balancing</a:t>
          </a:r>
          <a:endParaRPr lang="en-US" sz="1700" kern="1200" dirty="0"/>
        </a:p>
      </dsp:txBody>
      <dsp:txXfrm>
        <a:off x="6064639" y="1766604"/>
        <a:ext cx="2182566" cy="925937"/>
      </dsp:txXfrm>
    </dsp:sp>
    <dsp:sp modelId="{E8E2489B-446E-4A02-94F6-9D11028D43D6}">
      <dsp:nvSpPr>
        <dsp:cNvPr id="0" name=""/>
        <dsp:cNvSpPr/>
      </dsp:nvSpPr>
      <dsp:spPr>
        <a:xfrm>
          <a:off x="1253073" y="3450596"/>
          <a:ext cx="925937" cy="9259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D4A57D-66B4-4CA3-80AC-6169D070CC4B}">
      <dsp:nvSpPr>
        <dsp:cNvPr id="0" name=""/>
        <dsp:cNvSpPr/>
      </dsp:nvSpPr>
      <dsp:spPr>
        <a:xfrm>
          <a:off x="1447519" y="3645043"/>
          <a:ext cx="537043" cy="53704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A45EC6-249D-489B-82F9-4A95FEC623DB}">
      <dsp:nvSpPr>
        <dsp:cNvPr id="0" name=""/>
        <dsp:cNvSpPr/>
      </dsp:nvSpPr>
      <dsp:spPr>
        <a:xfrm>
          <a:off x="2377425" y="3450596"/>
          <a:ext cx="2182566" cy="92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dirty="0"/>
            <a:t>Summary</a:t>
          </a:r>
          <a:endParaRPr lang="en-US" sz="1700" kern="1200" dirty="0"/>
        </a:p>
      </dsp:txBody>
      <dsp:txXfrm>
        <a:off x="2377425" y="3450596"/>
        <a:ext cx="2182566" cy="925937"/>
      </dsp:txXfrm>
    </dsp:sp>
    <dsp:sp modelId="{8B351D67-1ABB-4177-8AE7-4D05115D7830}">
      <dsp:nvSpPr>
        <dsp:cNvPr id="0" name=""/>
        <dsp:cNvSpPr/>
      </dsp:nvSpPr>
      <dsp:spPr>
        <a:xfrm>
          <a:off x="4940287" y="3450596"/>
          <a:ext cx="925937" cy="9259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B79820-CAA5-4C1C-8B9C-C0369346AA59}">
      <dsp:nvSpPr>
        <dsp:cNvPr id="0" name=""/>
        <dsp:cNvSpPr/>
      </dsp:nvSpPr>
      <dsp:spPr>
        <a:xfrm>
          <a:off x="5134734" y="3645043"/>
          <a:ext cx="537043" cy="53704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D8F164-E9E1-4682-884C-369E8C17244C}">
      <dsp:nvSpPr>
        <dsp:cNvPr id="0" name=""/>
        <dsp:cNvSpPr/>
      </dsp:nvSpPr>
      <dsp:spPr>
        <a:xfrm>
          <a:off x="6064639" y="3450596"/>
          <a:ext cx="2182566" cy="925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dirty="0"/>
            <a:t>Questions</a:t>
          </a:r>
          <a:endParaRPr lang="en-US" sz="1700" kern="1200" dirty="0"/>
        </a:p>
      </dsp:txBody>
      <dsp:txXfrm>
        <a:off x="6064639" y="3450596"/>
        <a:ext cx="2182566" cy="925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2DD8B0-8A9E-4CAA-BB6B-98D72D094E60}">
      <dsp:nvSpPr>
        <dsp:cNvPr id="0" name=""/>
        <dsp:cNvSpPr/>
      </dsp:nvSpPr>
      <dsp:spPr>
        <a:xfrm>
          <a:off x="0" y="4570"/>
          <a:ext cx="11301127" cy="7299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2536A9-D909-4317-BE13-2CDD44DFF8D6}">
      <dsp:nvSpPr>
        <dsp:cNvPr id="0" name=""/>
        <dsp:cNvSpPr/>
      </dsp:nvSpPr>
      <dsp:spPr>
        <a:xfrm>
          <a:off x="220820" y="168817"/>
          <a:ext cx="401884" cy="4014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6567E3-E7FB-4AB1-99CF-9D025D3308A7}">
      <dsp:nvSpPr>
        <dsp:cNvPr id="0" name=""/>
        <dsp:cNvSpPr/>
      </dsp:nvSpPr>
      <dsp:spPr>
        <a:xfrm>
          <a:off x="843525" y="4570"/>
          <a:ext cx="10432051" cy="775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085" tIns="82085" rIns="82085" bIns="82085" numCol="1" spcCol="1270" anchor="ctr" anchorCtr="0">
          <a:noAutofit/>
        </a:bodyPr>
        <a:lstStyle/>
        <a:p>
          <a:pPr marL="0" lvl="0" indent="0" algn="l" defTabSz="622300">
            <a:lnSpc>
              <a:spcPct val="100000"/>
            </a:lnSpc>
            <a:spcBef>
              <a:spcPct val="0"/>
            </a:spcBef>
            <a:spcAft>
              <a:spcPct val="35000"/>
            </a:spcAft>
            <a:buNone/>
          </a:pPr>
          <a:r>
            <a:rPr lang="en-US" sz="1400" b="1" kern="1200" dirty="0"/>
            <a:t>To Do:</a:t>
          </a:r>
          <a:r>
            <a:rPr lang="en-US" sz="1400" kern="1200" dirty="0"/>
            <a:t> The task "Implement User Authentication Feature" is created in JIRA and prioritized in the backlog, indicating it needs to be worked on to allow users to securely sign up and log in.</a:t>
          </a:r>
        </a:p>
      </dsp:txBody>
      <dsp:txXfrm>
        <a:off x="843525" y="4570"/>
        <a:ext cx="10432051" cy="775609"/>
      </dsp:txXfrm>
    </dsp:sp>
    <dsp:sp modelId="{2D96BD02-6AFE-4940-A4AC-D161D5A445FB}">
      <dsp:nvSpPr>
        <dsp:cNvPr id="0" name=""/>
        <dsp:cNvSpPr/>
      </dsp:nvSpPr>
      <dsp:spPr>
        <a:xfrm>
          <a:off x="0" y="974082"/>
          <a:ext cx="11301127" cy="7299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FA771C-61C9-4C7A-929F-F9989DBABA35}">
      <dsp:nvSpPr>
        <dsp:cNvPr id="0" name=""/>
        <dsp:cNvSpPr/>
      </dsp:nvSpPr>
      <dsp:spPr>
        <a:xfrm>
          <a:off x="220820" y="1138329"/>
          <a:ext cx="401884" cy="4014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4CA295-6159-4D8E-BE62-9FC37EB65FA9}">
      <dsp:nvSpPr>
        <dsp:cNvPr id="0" name=""/>
        <dsp:cNvSpPr/>
      </dsp:nvSpPr>
      <dsp:spPr>
        <a:xfrm>
          <a:off x="843525" y="974082"/>
          <a:ext cx="10432051" cy="775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085" tIns="82085" rIns="82085" bIns="82085" numCol="1" spcCol="1270" anchor="ctr" anchorCtr="0">
          <a:noAutofit/>
        </a:bodyPr>
        <a:lstStyle/>
        <a:p>
          <a:pPr marL="0" lvl="0" indent="0" algn="l" defTabSz="622300">
            <a:lnSpc>
              <a:spcPct val="100000"/>
            </a:lnSpc>
            <a:spcBef>
              <a:spcPct val="0"/>
            </a:spcBef>
            <a:spcAft>
              <a:spcPct val="35000"/>
            </a:spcAft>
            <a:buNone/>
          </a:pPr>
          <a:r>
            <a:rPr lang="en-US" sz="1400" b="1" kern="1200" dirty="0"/>
            <a:t>In Progress:</a:t>
          </a:r>
          <a:r>
            <a:rPr lang="en-US" sz="1400" kern="1200" dirty="0"/>
            <a:t> A developer selects the task and changes its status to "In Progress." They begin coding the user authentication process, including registration, login, password recovery, and session management.</a:t>
          </a:r>
        </a:p>
      </dsp:txBody>
      <dsp:txXfrm>
        <a:off x="843525" y="974082"/>
        <a:ext cx="10432051" cy="775609"/>
      </dsp:txXfrm>
    </dsp:sp>
    <dsp:sp modelId="{73DF42B2-53EF-4FFB-A585-1D4E0FEB00EB}">
      <dsp:nvSpPr>
        <dsp:cNvPr id="0" name=""/>
        <dsp:cNvSpPr/>
      </dsp:nvSpPr>
      <dsp:spPr>
        <a:xfrm>
          <a:off x="0" y="1943594"/>
          <a:ext cx="11301127" cy="7299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60E607-501E-4C3C-8169-5E95730CCBD7}">
      <dsp:nvSpPr>
        <dsp:cNvPr id="0" name=""/>
        <dsp:cNvSpPr/>
      </dsp:nvSpPr>
      <dsp:spPr>
        <a:xfrm>
          <a:off x="220820" y="2107841"/>
          <a:ext cx="401884" cy="4014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07D556-81A0-4786-BCD4-260870B4311E}">
      <dsp:nvSpPr>
        <dsp:cNvPr id="0" name=""/>
        <dsp:cNvSpPr/>
      </dsp:nvSpPr>
      <dsp:spPr>
        <a:xfrm>
          <a:off x="843525" y="1943594"/>
          <a:ext cx="10432051" cy="775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085" tIns="82085" rIns="82085" bIns="82085" numCol="1" spcCol="1270" anchor="ctr" anchorCtr="0">
          <a:noAutofit/>
        </a:bodyPr>
        <a:lstStyle/>
        <a:p>
          <a:pPr marL="0" lvl="0" indent="0" algn="l" defTabSz="622300">
            <a:lnSpc>
              <a:spcPct val="100000"/>
            </a:lnSpc>
            <a:spcBef>
              <a:spcPct val="0"/>
            </a:spcBef>
            <a:spcAft>
              <a:spcPct val="35000"/>
            </a:spcAft>
            <a:buNone/>
          </a:pPr>
          <a:r>
            <a:rPr lang="en-US" sz="1400" b="1" kern="1200" dirty="0"/>
            <a:t>Under Review:</a:t>
          </a:r>
          <a:r>
            <a:rPr lang="en-US" sz="1400" kern="1200" dirty="0"/>
            <a:t> After completing the coding, the developer submits the feature for review. Team members test the user authentication functionality to ensure it works as expected, checking for security vulnerabilities and usability.</a:t>
          </a:r>
        </a:p>
      </dsp:txBody>
      <dsp:txXfrm>
        <a:off x="843525" y="1943594"/>
        <a:ext cx="10432051" cy="775609"/>
      </dsp:txXfrm>
    </dsp:sp>
    <dsp:sp modelId="{9626318A-F4EA-4AF7-83E6-A80DC0D7FB44}">
      <dsp:nvSpPr>
        <dsp:cNvPr id="0" name=""/>
        <dsp:cNvSpPr/>
      </dsp:nvSpPr>
      <dsp:spPr>
        <a:xfrm>
          <a:off x="0" y="2913106"/>
          <a:ext cx="11301127" cy="7299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687E74-652F-4853-AECF-A095A4AC62CC}">
      <dsp:nvSpPr>
        <dsp:cNvPr id="0" name=""/>
        <dsp:cNvSpPr/>
      </dsp:nvSpPr>
      <dsp:spPr>
        <a:xfrm>
          <a:off x="220820" y="3077353"/>
          <a:ext cx="401884" cy="4014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0CA31B-0ACB-4930-9638-A84E80107297}">
      <dsp:nvSpPr>
        <dsp:cNvPr id="0" name=""/>
        <dsp:cNvSpPr/>
      </dsp:nvSpPr>
      <dsp:spPr>
        <a:xfrm>
          <a:off x="843525" y="2913106"/>
          <a:ext cx="10432051" cy="775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085" tIns="82085" rIns="82085" bIns="82085" numCol="1" spcCol="1270" anchor="ctr" anchorCtr="0">
          <a:noAutofit/>
        </a:bodyPr>
        <a:lstStyle/>
        <a:p>
          <a:pPr marL="0" lvl="0" indent="0" algn="l" defTabSz="622300">
            <a:lnSpc>
              <a:spcPct val="100000"/>
            </a:lnSpc>
            <a:spcBef>
              <a:spcPct val="0"/>
            </a:spcBef>
            <a:spcAft>
              <a:spcPct val="35000"/>
            </a:spcAft>
            <a:buNone/>
          </a:pPr>
          <a:r>
            <a:rPr lang="en-US" sz="1400" b="1" kern="1200" dirty="0"/>
            <a:t>Rejected:</a:t>
          </a:r>
          <a:r>
            <a:rPr lang="en-US" sz="1400" kern="1200" dirty="0"/>
            <a:t> If the review team finds issues (e.g., vulnerabilities in password storage or incorrect error messages), the task is marked as "Rejected." The developer receives specific feedback to fix the identified issues.</a:t>
          </a:r>
        </a:p>
      </dsp:txBody>
      <dsp:txXfrm>
        <a:off x="843525" y="2913106"/>
        <a:ext cx="10432051" cy="775609"/>
      </dsp:txXfrm>
    </dsp:sp>
    <dsp:sp modelId="{DB52A72D-79DF-42DF-9719-7E3ED489DA5D}">
      <dsp:nvSpPr>
        <dsp:cNvPr id="0" name=""/>
        <dsp:cNvSpPr/>
      </dsp:nvSpPr>
      <dsp:spPr>
        <a:xfrm>
          <a:off x="0" y="3882618"/>
          <a:ext cx="11301127" cy="7299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7AA565-CF93-4517-B3FA-49E9C7493DC4}">
      <dsp:nvSpPr>
        <dsp:cNvPr id="0" name=""/>
        <dsp:cNvSpPr/>
      </dsp:nvSpPr>
      <dsp:spPr>
        <a:xfrm>
          <a:off x="220820" y="4046865"/>
          <a:ext cx="401884" cy="40149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695A46-C4FA-41CC-9F77-B6666C334E4D}">
      <dsp:nvSpPr>
        <dsp:cNvPr id="0" name=""/>
        <dsp:cNvSpPr/>
      </dsp:nvSpPr>
      <dsp:spPr>
        <a:xfrm>
          <a:off x="843525" y="3882618"/>
          <a:ext cx="10432051" cy="775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085" tIns="82085" rIns="82085" bIns="82085" numCol="1" spcCol="1270" anchor="ctr" anchorCtr="0">
          <a:noAutofit/>
        </a:bodyPr>
        <a:lstStyle/>
        <a:p>
          <a:pPr marL="0" lvl="0" indent="0" algn="l" defTabSz="622300">
            <a:lnSpc>
              <a:spcPct val="100000"/>
            </a:lnSpc>
            <a:spcBef>
              <a:spcPct val="0"/>
            </a:spcBef>
            <a:spcAft>
              <a:spcPct val="35000"/>
            </a:spcAft>
            <a:buNone/>
          </a:pPr>
          <a:r>
            <a:rPr lang="en-US" sz="1400" b="1" kern="1200" dirty="0"/>
            <a:t>Approved:</a:t>
          </a:r>
          <a:r>
            <a:rPr lang="en-US" sz="1400" kern="1200" dirty="0"/>
            <a:t> Once the developer addresses the feedback and resubmits the feature, the review team tests it again. If it meets all requirements and passes security checks, the task is marked as "Approved."</a:t>
          </a:r>
        </a:p>
      </dsp:txBody>
      <dsp:txXfrm>
        <a:off x="843525" y="3882618"/>
        <a:ext cx="10432051" cy="775609"/>
      </dsp:txXfrm>
    </dsp:sp>
    <dsp:sp modelId="{CD6335EE-C809-4237-873C-CE44A3A6850C}">
      <dsp:nvSpPr>
        <dsp:cNvPr id="0" name=""/>
        <dsp:cNvSpPr/>
      </dsp:nvSpPr>
      <dsp:spPr>
        <a:xfrm>
          <a:off x="0" y="4852130"/>
          <a:ext cx="11301127" cy="7299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8EFC7F-A8E1-4053-AF08-D1690D6CF42C}">
      <dsp:nvSpPr>
        <dsp:cNvPr id="0" name=""/>
        <dsp:cNvSpPr/>
      </dsp:nvSpPr>
      <dsp:spPr>
        <a:xfrm>
          <a:off x="221036" y="5016377"/>
          <a:ext cx="401884" cy="40149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F6D62B-89D5-415F-B3F6-EDFC561A5676}">
      <dsp:nvSpPr>
        <dsp:cNvPr id="0" name=""/>
        <dsp:cNvSpPr/>
      </dsp:nvSpPr>
      <dsp:spPr>
        <a:xfrm>
          <a:off x="843957" y="4852130"/>
          <a:ext cx="10404422" cy="775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085" tIns="82085" rIns="82085" bIns="82085" numCol="1" spcCol="1270" anchor="ctr" anchorCtr="0">
          <a:noAutofit/>
        </a:bodyPr>
        <a:lstStyle/>
        <a:p>
          <a:pPr marL="0" lvl="0" indent="0" algn="l" defTabSz="622300">
            <a:lnSpc>
              <a:spcPct val="100000"/>
            </a:lnSpc>
            <a:spcBef>
              <a:spcPct val="0"/>
            </a:spcBef>
            <a:spcAft>
              <a:spcPct val="35000"/>
            </a:spcAft>
            <a:buNone/>
          </a:pPr>
          <a:r>
            <a:rPr lang="en-US" sz="1400" b="1" kern="1200" dirty="0"/>
            <a:t>Done:</a:t>
          </a:r>
          <a:r>
            <a:rPr lang="en-US" sz="1400" kern="1200" dirty="0"/>
            <a:t> Finally, after successfully deploying the "User Authentication Feature" to the production environment and confirming it operates correctly, it is marked as "Done." This feature is now live, allowing users to register and log in securely to the online travel booking platform.</a:t>
          </a:r>
        </a:p>
      </dsp:txBody>
      <dsp:txXfrm>
        <a:off x="843957" y="4852130"/>
        <a:ext cx="10404422" cy="7756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D294FE-3DF9-4923-952B-3F364A85195D}">
      <dsp:nvSpPr>
        <dsp:cNvPr id="0" name=""/>
        <dsp:cNvSpPr/>
      </dsp:nvSpPr>
      <dsp:spPr>
        <a:xfrm>
          <a:off x="2009" y="1395429"/>
          <a:ext cx="1756916" cy="702766"/>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Aharoni"/>
            </a:rPr>
            <a:t>Project Setting</a:t>
          </a:r>
          <a:endParaRPr lang="en-US" sz="1600" kern="1200" dirty="0"/>
        </a:p>
      </dsp:txBody>
      <dsp:txXfrm>
        <a:off x="2009" y="1395429"/>
        <a:ext cx="1581225" cy="702766"/>
      </dsp:txXfrm>
    </dsp:sp>
    <dsp:sp modelId="{0AB7EE7C-1BEB-4D34-990E-8BDC13C68A84}">
      <dsp:nvSpPr>
        <dsp:cNvPr id="0" name=""/>
        <dsp:cNvSpPr/>
      </dsp:nvSpPr>
      <dsp:spPr>
        <a:xfrm>
          <a:off x="1407541" y="1395429"/>
          <a:ext cx="1756916" cy="702766"/>
        </a:xfrm>
        <a:prstGeom prst="chevron">
          <a:avLst/>
        </a:prstGeom>
        <a:solidFill>
          <a:schemeClr val="accent2">
            <a:hueOff val="-2968397"/>
            <a:satOff val="0"/>
            <a:lumOff val="-12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haroni"/>
            </a:rPr>
            <a:t>Toolchain</a:t>
          </a:r>
          <a:endParaRPr lang="en-US" sz="1600" kern="1200" dirty="0"/>
        </a:p>
      </dsp:txBody>
      <dsp:txXfrm>
        <a:off x="1758924" y="1395429"/>
        <a:ext cx="1054150" cy="702766"/>
      </dsp:txXfrm>
    </dsp:sp>
    <dsp:sp modelId="{33AAC261-EA1E-4F5C-BCC0-FC819956B281}">
      <dsp:nvSpPr>
        <dsp:cNvPr id="0" name=""/>
        <dsp:cNvSpPr/>
      </dsp:nvSpPr>
      <dsp:spPr>
        <a:xfrm>
          <a:off x="2813074" y="1395429"/>
          <a:ext cx="1756916" cy="702766"/>
        </a:xfrm>
        <a:prstGeom prst="chevron">
          <a:avLst/>
        </a:prstGeom>
        <a:solidFill>
          <a:schemeClr val="accent2">
            <a:hueOff val="-5936795"/>
            <a:satOff val="0"/>
            <a:lumOff val="-2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haroni"/>
            </a:rPr>
            <a:t>Install</a:t>
          </a:r>
          <a:endParaRPr lang="en-US" sz="1600" kern="1200" dirty="0"/>
        </a:p>
      </dsp:txBody>
      <dsp:txXfrm>
        <a:off x="3164457" y="1395429"/>
        <a:ext cx="1054150" cy="70276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10/14/2024</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233438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10/14/2024</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602300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10/14/2024</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129037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10/14/2024</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45380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10/14/2024</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95456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10/14/2024</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129454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10/14/2024</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626952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10/14/2024</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866890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10/14/2024</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39603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10/14/2024</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716337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10/14/2024</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748082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10/14/2024</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57552792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67" r:id="rId6"/>
    <p:sldLayoutId id="2147483763" r:id="rId7"/>
    <p:sldLayoutId id="2147483764" r:id="rId8"/>
    <p:sldLayoutId id="2147483765" r:id="rId9"/>
    <p:sldLayoutId id="2147483766" r:id="rId10"/>
    <p:sldLayoutId id="2147483768"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1.png"/><Relationship Id="rId7" Type="http://schemas.openxmlformats.org/officeDocument/2006/relationships/diagramColors" Target="../diagrams/colors3.xml"/><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github.com/en" TargetMode="External"/><Relationship Id="rId2" Type="http://schemas.openxmlformats.org/officeDocument/2006/relationships/hyperlink" Target="https://www.atlassian.com/software/jira/guides" TargetMode="External"/><Relationship Id="rId1" Type="http://schemas.openxmlformats.org/officeDocument/2006/relationships/slideLayout" Target="../slideLayouts/slideLayout2.xml"/><Relationship Id="rId5" Type="http://schemas.openxmlformats.org/officeDocument/2006/relationships/hyperlink" Target="https://www.pmi.org/learning/library/project-management-best-practices-8278" TargetMode="External"/><Relationship Id="rId4" Type="http://schemas.openxmlformats.org/officeDocument/2006/relationships/hyperlink" Target="https://www.agilealliance.org/agile101/"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mailto:Gaurabrijal777@gmail.com" TargetMode="External"/><Relationship Id="rId2" Type="http://schemas.openxmlformats.org/officeDocument/2006/relationships/hyperlink" Target="mailto:Hirdeshtimilsena77@gmail.com" TargetMode="External"/><Relationship Id="rId1" Type="http://schemas.openxmlformats.org/officeDocument/2006/relationships/slideLayout" Target="../slideLayouts/slideLayout2.xml"/><Relationship Id="rId4" Type="http://schemas.openxmlformats.org/officeDocument/2006/relationships/hyperlink" Target="mailto:Jungkitbhandari001@gmail.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l="-7000" r="-7000"/>
          </a:stretch>
        </a:blip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14154" y="215132"/>
            <a:ext cx="9611831" cy="2252249"/>
          </a:xfrm>
        </p:spPr>
        <p:txBody>
          <a:bodyPr vert="horz" lIns="91440" tIns="45720" rIns="91440" bIns="45720" rtlCol="0" anchor="ctr">
            <a:normAutofit fontScale="90000"/>
          </a:bodyPr>
          <a:lstStyle/>
          <a:p>
            <a:pPr>
              <a:lnSpc>
                <a:spcPct val="90000"/>
              </a:lnSpc>
            </a:pPr>
            <a:r>
              <a:rPr lang="en-US" sz="5600" b="1" dirty="0">
                <a:gradFill>
                  <a:gsLst>
                    <a:gs pos="0">
                      <a:srgbClr val="00BAC8"/>
                    </a:gs>
                    <a:gs pos="100000">
                      <a:srgbClr val="203040"/>
                    </a:gs>
                  </a:gsLst>
                  <a:lin ang="0" scaled="1"/>
                </a:gradFill>
                <a:latin typeface="Aharoni"/>
                <a:ea typeface="+mj-lt"/>
                <a:cs typeface="+mj-lt"/>
              </a:rPr>
              <a:t>Effective Project Management: </a:t>
            </a:r>
            <a:br>
              <a:rPr lang="en-US" sz="5600" b="1" dirty="0">
                <a:latin typeface="Aharoni"/>
                <a:ea typeface="+mj-lt"/>
                <a:cs typeface="+mj-lt"/>
              </a:rPr>
            </a:br>
            <a:r>
              <a:rPr lang="en-US" sz="5600" b="1" dirty="0">
                <a:gradFill>
                  <a:gsLst>
                    <a:gs pos="0">
                      <a:srgbClr val="00BAC8"/>
                    </a:gs>
                    <a:gs pos="100000">
                      <a:srgbClr val="203040"/>
                    </a:gs>
                  </a:gsLst>
                  <a:lin ang="0" scaled="1"/>
                </a:gradFill>
                <a:latin typeface="Aharoni"/>
                <a:ea typeface="+mj-lt"/>
                <a:cs typeface="+mj-lt"/>
              </a:rPr>
              <a:t>JIRA for Issue and Bug Tracking</a:t>
            </a:r>
            <a:endParaRPr lang="en-US" sz="5600" b="1">
              <a:gradFill>
                <a:gsLst>
                  <a:gs pos="0">
                    <a:srgbClr val="00BAC8"/>
                  </a:gs>
                  <a:gs pos="100000">
                    <a:srgbClr val="203040"/>
                  </a:gs>
                </a:gsLst>
                <a:lin ang="0" scaled="1"/>
              </a:gradFill>
              <a:latin typeface="Aharoni"/>
              <a:ea typeface="Calibri"/>
              <a:cs typeface="Aharoni"/>
            </a:endParaRPr>
          </a:p>
        </p:txBody>
      </p:sp>
      <p:sp>
        <p:nvSpPr>
          <p:cNvPr id="3" name="Subtitle 2"/>
          <p:cNvSpPr>
            <a:spLocks noGrp="1"/>
          </p:cNvSpPr>
          <p:nvPr>
            <p:ph type="subTitle" idx="1"/>
          </p:nvPr>
        </p:nvSpPr>
        <p:spPr>
          <a:xfrm>
            <a:off x="7749363" y="4161825"/>
            <a:ext cx="3861391" cy="2049325"/>
          </a:xfrm>
        </p:spPr>
        <p:txBody>
          <a:bodyPr vert="horz" lIns="91440" tIns="45720" rIns="91440" bIns="45720" rtlCol="0" anchor="t">
            <a:normAutofit lnSpcReduction="10000"/>
          </a:bodyPr>
          <a:lstStyle/>
          <a:p>
            <a:pPr algn="r"/>
            <a:r>
              <a:rPr lang="en-US" b="1" dirty="0">
                <a:latin typeface="Neue Haas Grotesk Text Pro"/>
                <a:ea typeface="+mj-lt"/>
                <a:cs typeface="+mj-lt"/>
              </a:rPr>
              <a:t>Group Members</a:t>
            </a:r>
            <a:endParaRPr lang="en-US" b="1">
              <a:latin typeface="Neue Haas Grotesk Text Pro"/>
              <a:ea typeface="+mj-lt"/>
              <a:cs typeface="+mj-lt"/>
            </a:endParaRPr>
          </a:p>
          <a:p>
            <a:pPr algn="r"/>
            <a:r>
              <a:rPr lang="en-US" dirty="0" err="1"/>
              <a:t>Hirdesh</a:t>
            </a:r>
            <a:r>
              <a:rPr lang="en-US" dirty="0"/>
              <a:t> </a:t>
            </a:r>
            <a:r>
              <a:rPr lang="en-US" dirty="0" err="1"/>
              <a:t>Timilsena</a:t>
            </a:r>
          </a:p>
          <a:p>
            <a:pPr algn="r"/>
            <a:r>
              <a:rPr lang="en-US" dirty="0"/>
              <a:t>Gaurab Rijal</a:t>
            </a:r>
          </a:p>
          <a:p>
            <a:pPr algn="r"/>
            <a:r>
              <a:rPr lang="en-US" dirty="0"/>
              <a:t>Janak Bhandari</a:t>
            </a:r>
          </a:p>
          <a:p>
            <a:pPr algn="r"/>
            <a:endParaRPr lang="en-US"/>
          </a:p>
        </p:txBody>
      </p:sp>
      <p:sp>
        <p:nvSpPr>
          <p:cNvPr id="4" name="TextBox 3">
            <a:extLst>
              <a:ext uri="{FF2B5EF4-FFF2-40B4-BE49-F238E27FC236}">
                <a16:creationId xmlns:a16="http://schemas.microsoft.com/office/drawing/2014/main" id="{6E7205D6-F809-AA19-5B06-03E6A0F98735}"/>
              </a:ext>
            </a:extLst>
          </p:cNvPr>
          <p:cNvSpPr txBox="1"/>
          <p:nvPr/>
        </p:nvSpPr>
        <p:spPr>
          <a:xfrm>
            <a:off x="1030422" y="5124291"/>
            <a:ext cx="313138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Neue Haas Grotesk Text Pro"/>
              </a:rPr>
              <a:t>Date: 12 Oct, 2024</a:t>
            </a:r>
            <a:endParaRPr lang="en-US" sz="1600" b="1"/>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7EBE3-61C9-E7D0-67CF-1CFCE32DAE81}"/>
              </a:ext>
            </a:extLst>
          </p:cNvPr>
          <p:cNvSpPr>
            <a:spLocks noGrp="1"/>
          </p:cNvSpPr>
          <p:nvPr>
            <p:ph idx="1"/>
          </p:nvPr>
        </p:nvSpPr>
        <p:spPr>
          <a:xfrm>
            <a:off x="598968" y="443458"/>
            <a:ext cx="11002926" cy="523550"/>
          </a:xfrm>
        </p:spPr>
        <p:txBody>
          <a:bodyPr vert="horz" lIns="91440" tIns="45720" rIns="91440" bIns="45720" rtlCol="0" anchor="t">
            <a:normAutofit/>
          </a:bodyPr>
          <a:lstStyle/>
          <a:p>
            <a:pPr>
              <a:buNone/>
            </a:pPr>
            <a:r>
              <a:rPr lang="en-US" sz="2200" b="1" dirty="0">
                <a:solidFill>
                  <a:srgbClr val="FF0000"/>
                </a:solidFill>
                <a:ea typeface="+mn-lt"/>
                <a:cs typeface="+mn-lt"/>
              </a:rPr>
              <a:t>Using GitHub with JIRA: Implementation and Considerations</a:t>
            </a:r>
          </a:p>
        </p:txBody>
      </p:sp>
      <p:sp>
        <p:nvSpPr>
          <p:cNvPr id="8" name="TextBox 7">
            <a:extLst>
              <a:ext uri="{FF2B5EF4-FFF2-40B4-BE49-F238E27FC236}">
                <a16:creationId xmlns:a16="http://schemas.microsoft.com/office/drawing/2014/main" id="{894418BA-19B9-B8AC-D4F9-4DA549D7A2B3}"/>
              </a:ext>
            </a:extLst>
          </p:cNvPr>
          <p:cNvSpPr txBox="1"/>
          <p:nvPr/>
        </p:nvSpPr>
        <p:spPr>
          <a:xfrm>
            <a:off x="731142" y="1422985"/>
            <a:ext cx="10530267"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ea typeface="+mn-lt"/>
                <a:cs typeface="+mn-lt"/>
              </a:rPr>
              <a:t>Considerations for integration with JIRA:</a:t>
            </a:r>
            <a:endParaRPr lang="en-US" dirty="0">
              <a:ea typeface="+mn-lt"/>
              <a:cs typeface="+mn-lt"/>
            </a:endParaRPr>
          </a:p>
          <a:p>
            <a:pPr marL="285750" indent="-285750" algn="just">
              <a:buFont typeface="Arial"/>
              <a:buChar char="•"/>
            </a:pPr>
            <a:endParaRPr lang="en-US"/>
          </a:p>
          <a:p>
            <a:pPr algn="just"/>
            <a:endParaRPr lang="en-US" b="1" dirty="0">
              <a:ea typeface="+mn-lt"/>
              <a:cs typeface="+mn-lt"/>
            </a:endParaRPr>
          </a:p>
          <a:p>
            <a:pPr marL="285750" indent="-285750" algn="just">
              <a:buFont typeface="Arial"/>
              <a:buChar char="•"/>
            </a:pPr>
            <a:r>
              <a:rPr lang="en-US" dirty="0">
                <a:ea typeface="+mn-lt"/>
                <a:cs typeface="+mn-lt"/>
              </a:rPr>
              <a:t>Ensuring that every issue or task in JIRA is linked with the corresponding branch or commit in GitHub so that the work is tracked properly.</a:t>
            </a:r>
            <a:endParaRPr lang="en-US" dirty="0"/>
          </a:p>
          <a:p>
            <a:pPr marL="285750" indent="-285750" algn="just">
              <a:buFont typeface="Arial"/>
              <a:buChar char="•"/>
            </a:pPr>
            <a:endParaRPr lang="en-US" dirty="0">
              <a:ea typeface="+mn-lt"/>
              <a:cs typeface="+mn-lt"/>
            </a:endParaRPr>
          </a:p>
          <a:p>
            <a:pPr marL="285750" indent="-285750" algn="just">
              <a:buFont typeface="Arial"/>
              <a:buChar char="•"/>
            </a:pPr>
            <a:r>
              <a:rPr lang="en-US" dirty="0">
                <a:ea typeface="+mn-lt"/>
                <a:cs typeface="+mn-lt"/>
              </a:rPr>
              <a:t>Regular syncing between GitHub and JIRA to ensure that all updates in the codebase reflect the latest progress in JIRA.</a:t>
            </a:r>
          </a:p>
          <a:p>
            <a:pPr marL="285750" indent="-285750" algn="just">
              <a:buFont typeface="Arial"/>
              <a:buChar char="•"/>
            </a:pPr>
            <a:endParaRPr lang="en-US" dirty="0">
              <a:ea typeface="+mn-lt"/>
              <a:cs typeface="+mn-lt"/>
            </a:endParaRPr>
          </a:p>
          <a:p>
            <a:pPr marL="285750" indent="-285750" algn="just">
              <a:buFont typeface="Arial"/>
              <a:buChar char="•"/>
            </a:pPr>
            <a:r>
              <a:rPr lang="en-US" dirty="0">
                <a:ea typeface="+mn-lt"/>
                <a:cs typeface="+mn-lt"/>
              </a:rPr>
              <a:t>Proper use of branch naming conventions and pull requests to ensure that each JIRA issue has an associated GitHub branch, making it easier to track the work done on each task.</a:t>
            </a:r>
          </a:p>
          <a:p>
            <a:pPr marL="285750" indent="-285750" algn="just">
              <a:buFont typeface="Arial"/>
              <a:buChar char="•"/>
            </a:pPr>
            <a:endParaRPr lang="en-US" dirty="0">
              <a:ea typeface="+mn-lt"/>
              <a:cs typeface="+mn-lt"/>
            </a:endParaRPr>
          </a:p>
          <a:p>
            <a:pPr marL="285750" indent="-285750" algn="just">
              <a:buFont typeface="Arial"/>
              <a:buChar char="•"/>
            </a:pPr>
            <a:r>
              <a:rPr lang="en-US" dirty="0">
                <a:ea typeface="+mn-lt"/>
                <a:cs typeface="+mn-lt"/>
              </a:rPr>
              <a:t>Monitoring pull requests and commits to ensure they align with the project’s goals and timelines outlined in JIRA.</a:t>
            </a:r>
          </a:p>
          <a:p>
            <a:pPr marL="285750" indent="-285750" algn="just">
              <a:buFont typeface="Arial"/>
              <a:buChar char="•"/>
            </a:pPr>
            <a:endParaRPr lang="en-US" dirty="0">
              <a:ea typeface="+mn-lt"/>
              <a:cs typeface="+mn-lt"/>
            </a:endParaRPr>
          </a:p>
        </p:txBody>
      </p:sp>
      <p:sp>
        <p:nvSpPr>
          <p:cNvPr id="2" name="TextBox 1">
            <a:extLst>
              <a:ext uri="{FF2B5EF4-FFF2-40B4-BE49-F238E27FC236}">
                <a16:creationId xmlns:a16="http://schemas.microsoft.com/office/drawing/2014/main" id="{348272B2-E76C-32A6-D2B8-4667E092E364}"/>
              </a:ext>
            </a:extLst>
          </p:cNvPr>
          <p:cNvSpPr txBox="1"/>
          <p:nvPr/>
        </p:nvSpPr>
        <p:spPr>
          <a:xfrm>
            <a:off x="728331" y="5823098"/>
            <a:ext cx="1099229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By integrating GitHub and JIRA, we ensure that our development efforts are well-aligned with project management, providing real-time updates and a clear overview of the project's progress.</a:t>
            </a:r>
          </a:p>
        </p:txBody>
      </p:sp>
    </p:spTree>
    <p:extLst>
      <p:ext uri="{BB962C8B-B14F-4D97-AF65-F5344CB8AC3E}">
        <p14:creationId xmlns:p14="http://schemas.microsoft.com/office/powerpoint/2010/main" val="3981558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34D50-F19C-E5CF-9EB2-408EF359B49C}"/>
              </a:ext>
            </a:extLst>
          </p:cNvPr>
          <p:cNvSpPr>
            <a:spLocks noGrp="1"/>
          </p:cNvSpPr>
          <p:nvPr>
            <p:ph type="title"/>
          </p:nvPr>
        </p:nvSpPr>
        <p:spPr>
          <a:xfrm>
            <a:off x="770681" y="69477"/>
            <a:ext cx="10515600" cy="864818"/>
          </a:xfrm>
        </p:spPr>
        <p:txBody>
          <a:bodyPr vert="horz" lIns="91440" tIns="45720" rIns="91440" bIns="45720" rtlCol="0" anchor="ctr">
            <a:normAutofit/>
          </a:bodyPr>
          <a:lstStyle/>
          <a:p>
            <a:r>
              <a:rPr lang="en-US" sz="4200" dirty="0">
                <a:gradFill>
                  <a:gsLst>
                    <a:gs pos="0">
                      <a:srgbClr val="00BAC8"/>
                    </a:gs>
                    <a:gs pos="100000">
                      <a:srgbClr val="203040"/>
                    </a:gs>
                  </a:gsLst>
                  <a:lin ang="0" scaled="1"/>
                </a:gradFill>
                <a:latin typeface="Aharoni"/>
                <a:cs typeface="Aharoni"/>
              </a:rPr>
              <a:t>Resource Allocation and Work Balancing</a:t>
            </a:r>
          </a:p>
        </p:txBody>
      </p:sp>
      <p:pic>
        <p:nvPicPr>
          <p:cNvPr id="7" name="Content Placeholder 6" descr="A diagram of a travel system&#10;&#10;Description automatically generated">
            <a:extLst>
              <a:ext uri="{FF2B5EF4-FFF2-40B4-BE49-F238E27FC236}">
                <a16:creationId xmlns:a16="http://schemas.microsoft.com/office/drawing/2014/main" id="{85CE3DD3-112B-C7C3-B56A-53FC7DC5D918}"/>
              </a:ext>
            </a:extLst>
          </p:cNvPr>
          <p:cNvPicPr>
            <a:picLocks noGrp="1" noChangeAspect="1"/>
          </p:cNvPicPr>
          <p:nvPr>
            <p:ph idx="1"/>
          </p:nvPr>
        </p:nvPicPr>
        <p:blipFill>
          <a:blip r:embed="rId2"/>
          <a:stretch>
            <a:fillRect/>
          </a:stretch>
        </p:blipFill>
        <p:spPr>
          <a:xfrm>
            <a:off x="991664" y="2273364"/>
            <a:ext cx="10360115" cy="4065524"/>
          </a:xfrm>
          <a:ln>
            <a:solidFill>
              <a:schemeClr val="bg2">
                <a:lumMod val="10000"/>
              </a:schemeClr>
            </a:solidFill>
          </a:ln>
        </p:spPr>
      </p:pic>
      <p:sp>
        <p:nvSpPr>
          <p:cNvPr id="8" name="TextBox 7">
            <a:extLst>
              <a:ext uri="{FF2B5EF4-FFF2-40B4-BE49-F238E27FC236}">
                <a16:creationId xmlns:a16="http://schemas.microsoft.com/office/drawing/2014/main" id="{2DBE8EE9-18F4-CD87-3E74-60749CB7EFBC}"/>
              </a:ext>
            </a:extLst>
          </p:cNvPr>
          <p:cNvSpPr txBox="1"/>
          <p:nvPr/>
        </p:nvSpPr>
        <p:spPr>
          <a:xfrm>
            <a:off x="3422137" y="6406879"/>
            <a:ext cx="534032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t>Fig 2: </a:t>
            </a:r>
            <a:r>
              <a:rPr lang="en-US" sz="1400" b="1" dirty="0">
                <a:ea typeface="+mn-lt"/>
                <a:cs typeface="+mn-lt"/>
              </a:rPr>
              <a:t>Hierarchical Representation based on Requirements </a:t>
            </a:r>
          </a:p>
        </p:txBody>
      </p:sp>
      <p:sp>
        <p:nvSpPr>
          <p:cNvPr id="4" name="TextBox 3">
            <a:extLst>
              <a:ext uri="{FF2B5EF4-FFF2-40B4-BE49-F238E27FC236}">
                <a16:creationId xmlns:a16="http://schemas.microsoft.com/office/drawing/2014/main" id="{4C7E39EB-0103-9ABE-F7E2-DEF60250D236}"/>
              </a:ext>
            </a:extLst>
          </p:cNvPr>
          <p:cNvSpPr txBox="1"/>
          <p:nvPr/>
        </p:nvSpPr>
        <p:spPr>
          <a:xfrm>
            <a:off x="772633" y="932121"/>
            <a:ext cx="1115178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 this project, the deliverables have been divided into different epics, and each epic contains multiple tasks. Each task has been assigned to specific team members, ensuring a balanced distribution of responsibilities and avoiding overlap</a:t>
            </a:r>
            <a:r>
              <a:rPr lang="en-US" dirty="0"/>
              <a:t>. </a:t>
            </a:r>
            <a:r>
              <a:rPr lang="en-US"/>
              <a:t>This approach provides transparency in the workflow, making it easier to monitor the progress of each deliverable.</a:t>
            </a:r>
          </a:p>
        </p:txBody>
      </p:sp>
    </p:spTree>
    <p:extLst>
      <p:ext uri="{BB962C8B-B14F-4D97-AF65-F5344CB8AC3E}">
        <p14:creationId xmlns:p14="http://schemas.microsoft.com/office/powerpoint/2010/main" val="1671687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7EBE3-61C9-E7D0-67CF-1CFCE32DAE81}"/>
              </a:ext>
            </a:extLst>
          </p:cNvPr>
          <p:cNvSpPr>
            <a:spLocks noGrp="1"/>
          </p:cNvSpPr>
          <p:nvPr>
            <p:ph idx="1"/>
          </p:nvPr>
        </p:nvSpPr>
        <p:spPr>
          <a:xfrm>
            <a:off x="847846" y="186393"/>
            <a:ext cx="10675089" cy="1642660"/>
          </a:xfrm>
        </p:spPr>
        <p:txBody>
          <a:bodyPr vert="horz" lIns="91440" tIns="45720" rIns="91440" bIns="45720" rtlCol="0" anchor="t">
            <a:normAutofit/>
          </a:bodyPr>
          <a:lstStyle/>
          <a:p>
            <a:pPr>
              <a:buNone/>
            </a:pPr>
            <a:r>
              <a:rPr lang="en-US" b="1" dirty="0">
                <a:ea typeface="+mn-lt"/>
                <a:cs typeface="+mn-lt"/>
              </a:rPr>
              <a:t>Task Assignment Management in JIRA</a:t>
            </a:r>
          </a:p>
          <a:p>
            <a:pPr marL="0" indent="0" algn="just">
              <a:buNone/>
            </a:pPr>
            <a:r>
              <a:rPr lang="en-US" dirty="0">
                <a:ea typeface="+mn-lt"/>
                <a:cs typeface="+mn-lt"/>
              </a:rPr>
              <a:t>Team members will work on their assigned tasks, and we will utilize JIRA for tracking the progress of each task within the epics. The breakdown of tasks and team member assignments will be reflected in the attached JIRA screenshots.</a:t>
            </a:r>
          </a:p>
        </p:txBody>
      </p:sp>
      <p:sp>
        <p:nvSpPr>
          <p:cNvPr id="4" name="TextBox 3">
            <a:extLst>
              <a:ext uri="{FF2B5EF4-FFF2-40B4-BE49-F238E27FC236}">
                <a16:creationId xmlns:a16="http://schemas.microsoft.com/office/drawing/2014/main" id="{15016E75-F850-9B05-5D25-1CD4A12685C8}"/>
              </a:ext>
            </a:extLst>
          </p:cNvPr>
          <p:cNvSpPr txBox="1"/>
          <p:nvPr/>
        </p:nvSpPr>
        <p:spPr>
          <a:xfrm>
            <a:off x="5476139" y="6447510"/>
            <a:ext cx="140510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t>Kanban Board</a:t>
            </a:r>
          </a:p>
        </p:txBody>
      </p:sp>
      <p:pic>
        <p:nvPicPr>
          <p:cNvPr id="6" name="Picture 5" descr="A screenshot of a hotel&#10;&#10;Description automatically generated">
            <a:extLst>
              <a:ext uri="{FF2B5EF4-FFF2-40B4-BE49-F238E27FC236}">
                <a16:creationId xmlns:a16="http://schemas.microsoft.com/office/drawing/2014/main" id="{C6DADA6D-6490-E684-2C97-DEAAB84B67B4}"/>
              </a:ext>
            </a:extLst>
          </p:cNvPr>
          <p:cNvPicPr>
            <a:picLocks noChangeAspect="1"/>
          </p:cNvPicPr>
          <p:nvPr/>
        </p:nvPicPr>
        <p:blipFill>
          <a:blip r:embed="rId2"/>
          <a:stretch>
            <a:fillRect/>
          </a:stretch>
        </p:blipFill>
        <p:spPr>
          <a:xfrm>
            <a:off x="1187303" y="1826016"/>
            <a:ext cx="9994603" cy="4481873"/>
          </a:xfrm>
          <a:prstGeom prst="rect">
            <a:avLst/>
          </a:prstGeom>
        </p:spPr>
      </p:pic>
    </p:spTree>
    <p:extLst>
      <p:ext uri="{BB962C8B-B14F-4D97-AF65-F5344CB8AC3E}">
        <p14:creationId xmlns:p14="http://schemas.microsoft.com/office/powerpoint/2010/main" val="1127931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7EBE3-61C9-E7D0-67CF-1CFCE32DAE81}"/>
              </a:ext>
            </a:extLst>
          </p:cNvPr>
          <p:cNvSpPr>
            <a:spLocks noGrp="1"/>
          </p:cNvSpPr>
          <p:nvPr>
            <p:ph idx="1"/>
          </p:nvPr>
        </p:nvSpPr>
        <p:spPr>
          <a:xfrm>
            <a:off x="847846" y="186393"/>
            <a:ext cx="10675089" cy="523774"/>
          </a:xfrm>
        </p:spPr>
        <p:txBody>
          <a:bodyPr vert="horz" lIns="91440" tIns="45720" rIns="91440" bIns="45720" rtlCol="0" anchor="t">
            <a:normAutofit/>
          </a:bodyPr>
          <a:lstStyle/>
          <a:p>
            <a:pPr>
              <a:buNone/>
            </a:pPr>
            <a:r>
              <a:rPr lang="en-US" b="1" dirty="0">
                <a:ea typeface="+mn-lt"/>
                <a:cs typeface="+mn-lt"/>
              </a:rPr>
              <a:t>Task Assignment Management in JIRA</a:t>
            </a:r>
            <a:endParaRPr lang="en-US" dirty="0">
              <a:ea typeface="+mn-lt"/>
              <a:cs typeface="+mn-lt"/>
            </a:endParaRPr>
          </a:p>
        </p:txBody>
      </p:sp>
      <p:pic>
        <p:nvPicPr>
          <p:cNvPr id="2" name="Picture 1" descr="A screenshot of a computer&#10;&#10;Description automatically generated">
            <a:extLst>
              <a:ext uri="{FF2B5EF4-FFF2-40B4-BE49-F238E27FC236}">
                <a16:creationId xmlns:a16="http://schemas.microsoft.com/office/drawing/2014/main" id="{10755ABE-7FDF-5608-BDB1-9D6F435EFEE3}"/>
              </a:ext>
            </a:extLst>
          </p:cNvPr>
          <p:cNvPicPr>
            <a:picLocks noChangeAspect="1"/>
          </p:cNvPicPr>
          <p:nvPr/>
        </p:nvPicPr>
        <p:blipFill>
          <a:blip r:embed="rId2"/>
          <a:stretch>
            <a:fillRect/>
          </a:stretch>
        </p:blipFill>
        <p:spPr>
          <a:xfrm>
            <a:off x="699645" y="823138"/>
            <a:ext cx="6530827" cy="3563680"/>
          </a:xfrm>
          <a:prstGeom prst="rect">
            <a:avLst/>
          </a:prstGeom>
          <a:effectLst>
            <a:outerShdw blurRad="50800" dist="63500" dir="2700000">
              <a:srgbClr val="000000">
                <a:alpha val="40000"/>
              </a:srgbClr>
            </a:outerShdw>
          </a:effectLst>
        </p:spPr>
      </p:pic>
      <p:pic>
        <p:nvPicPr>
          <p:cNvPr id="4" name="Picture 3" descr="A screenshot of a computer&#10;&#10;Description automatically generated">
            <a:extLst>
              <a:ext uri="{FF2B5EF4-FFF2-40B4-BE49-F238E27FC236}">
                <a16:creationId xmlns:a16="http://schemas.microsoft.com/office/drawing/2014/main" id="{2B240CE5-F496-A72A-436C-988F0D0A7BBD}"/>
              </a:ext>
            </a:extLst>
          </p:cNvPr>
          <p:cNvPicPr>
            <a:picLocks noChangeAspect="1"/>
          </p:cNvPicPr>
          <p:nvPr/>
        </p:nvPicPr>
        <p:blipFill>
          <a:blip r:embed="rId3"/>
          <a:stretch>
            <a:fillRect/>
          </a:stretch>
        </p:blipFill>
        <p:spPr>
          <a:xfrm>
            <a:off x="8604738" y="388089"/>
            <a:ext cx="3249338" cy="4442637"/>
          </a:xfrm>
          <a:prstGeom prst="rect">
            <a:avLst/>
          </a:prstGeom>
          <a:effectLst>
            <a:outerShdw blurRad="50800" dist="38100" dir="2700000">
              <a:srgbClr val="000000">
                <a:alpha val="40000"/>
              </a:srgbClr>
            </a:outerShdw>
          </a:effectLst>
        </p:spPr>
      </p:pic>
      <p:pic>
        <p:nvPicPr>
          <p:cNvPr id="6" name="Picture 5" descr="A screenshot of a chat box&#10;&#10;Description automatically generated">
            <a:extLst>
              <a:ext uri="{FF2B5EF4-FFF2-40B4-BE49-F238E27FC236}">
                <a16:creationId xmlns:a16="http://schemas.microsoft.com/office/drawing/2014/main" id="{276C1EFA-93BE-8A07-5C03-557B94E934F2}"/>
              </a:ext>
            </a:extLst>
          </p:cNvPr>
          <p:cNvPicPr>
            <a:picLocks noChangeAspect="1"/>
          </p:cNvPicPr>
          <p:nvPr/>
        </p:nvPicPr>
        <p:blipFill>
          <a:blip r:embed="rId4"/>
          <a:stretch>
            <a:fillRect/>
          </a:stretch>
        </p:blipFill>
        <p:spPr>
          <a:xfrm>
            <a:off x="5160193" y="3267740"/>
            <a:ext cx="4325964" cy="3343940"/>
          </a:xfrm>
          <a:prstGeom prst="rect">
            <a:avLst/>
          </a:prstGeom>
          <a:effectLst>
            <a:outerShdw blurRad="50800" dist="38100" dir="2700000">
              <a:srgbClr val="000000">
                <a:alpha val="40000"/>
              </a:srgbClr>
            </a:outerShdw>
          </a:effectLst>
        </p:spPr>
      </p:pic>
      <p:sp>
        <p:nvSpPr>
          <p:cNvPr id="7" name="TextBox 6">
            <a:extLst>
              <a:ext uri="{FF2B5EF4-FFF2-40B4-BE49-F238E27FC236}">
                <a16:creationId xmlns:a16="http://schemas.microsoft.com/office/drawing/2014/main" id="{2709B763-2A86-12F9-FA1A-C4EFD083C1F6}"/>
              </a:ext>
            </a:extLst>
          </p:cNvPr>
          <p:cNvSpPr txBox="1"/>
          <p:nvPr/>
        </p:nvSpPr>
        <p:spPr>
          <a:xfrm>
            <a:off x="1049341" y="5076305"/>
            <a:ext cx="331643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t>Adding people to Jira and Creating Team</a:t>
            </a:r>
            <a:endParaRPr lang="en-US" sz="2200"/>
          </a:p>
        </p:txBody>
      </p:sp>
      <p:graphicFrame>
        <p:nvGraphicFramePr>
          <p:cNvPr id="8" name="Table 7">
            <a:extLst>
              <a:ext uri="{FF2B5EF4-FFF2-40B4-BE49-F238E27FC236}">
                <a16:creationId xmlns:a16="http://schemas.microsoft.com/office/drawing/2014/main" id="{B73EB0CF-14A7-D1BB-8A80-F13F6280BDDF}"/>
              </a:ext>
            </a:extLst>
          </p:cNvPr>
          <p:cNvGraphicFramePr>
            <a:graphicFrameLocks noGrp="1"/>
          </p:cNvGraphicFramePr>
          <p:nvPr>
            <p:extLst>
              <p:ext uri="{D42A27DB-BD31-4B8C-83A1-F6EECF244321}">
                <p14:modId xmlns:p14="http://schemas.microsoft.com/office/powerpoint/2010/main" val="2230646268"/>
              </p:ext>
            </p:extLst>
          </p:nvPr>
        </p:nvGraphicFramePr>
        <p:xfrm>
          <a:off x="4514126" y="819873"/>
          <a:ext cx="700413" cy="365760"/>
        </p:xfrm>
        <a:graphic>
          <a:graphicData uri="http://schemas.openxmlformats.org/drawingml/2006/table">
            <a:tbl>
              <a:tblPr firstRow="1" bandRow="1">
                <a:tableStyleId>{5C22544A-7EE6-4342-B048-85BDC9FD1C3A}</a:tableStyleId>
              </a:tblPr>
              <a:tblGrid>
                <a:gridCol w="700413">
                  <a:extLst>
                    <a:ext uri="{9D8B030D-6E8A-4147-A177-3AD203B41FA5}">
                      <a16:colId xmlns:a16="http://schemas.microsoft.com/office/drawing/2014/main" val="3278029068"/>
                    </a:ext>
                  </a:extLst>
                </a:gridCol>
              </a:tblGrid>
              <a:tr h="206471">
                <a:tc>
                  <a:txBody>
                    <a:bodyPr/>
                    <a:lstStyle/>
                    <a:p>
                      <a:endParaRPr lang="en-US"/>
                    </a:p>
                  </a:txBody>
                  <a:tcPr>
                    <a:lnL w="57150">
                      <a:solidFill>
                        <a:srgbClr val="FF0000"/>
                      </a:solidFill>
                    </a:lnL>
                    <a:lnR w="57150">
                      <a:solidFill>
                        <a:srgbClr val="FF0000"/>
                      </a:solidFill>
                    </a:lnR>
                    <a:lnT w="57150">
                      <a:solidFill>
                        <a:srgbClr val="FF0000"/>
                      </a:solidFill>
                    </a:lnT>
                    <a:lnB w="57150">
                      <a:solidFill>
                        <a:srgbClr val="FF0000"/>
                      </a:solidFill>
                    </a:lnB>
                    <a:noFill/>
                  </a:tcPr>
                </a:tc>
                <a:extLst>
                  <a:ext uri="{0D108BD9-81ED-4DB2-BD59-A6C34878D82A}">
                    <a16:rowId xmlns:a16="http://schemas.microsoft.com/office/drawing/2014/main" val="2777422880"/>
                  </a:ext>
                </a:extLst>
              </a:tr>
            </a:tbl>
          </a:graphicData>
        </a:graphic>
      </p:graphicFrame>
    </p:spTree>
    <p:extLst>
      <p:ext uri="{BB962C8B-B14F-4D97-AF65-F5344CB8AC3E}">
        <p14:creationId xmlns:p14="http://schemas.microsoft.com/office/powerpoint/2010/main" val="1560436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7EBE3-61C9-E7D0-67CF-1CFCE32DAE81}"/>
              </a:ext>
            </a:extLst>
          </p:cNvPr>
          <p:cNvSpPr>
            <a:spLocks noGrp="1"/>
          </p:cNvSpPr>
          <p:nvPr>
            <p:ph idx="1"/>
          </p:nvPr>
        </p:nvSpPr>
        <p:spPr>
          <a:xfrm>
            <a:off x="847846" y="186393"/>
            <a:ext cx="10675089" cy="523774"/>
          </a:xfrm>
        </p:spPr>
        <p:txBody>
          <a:bodyPr vert="horz" lIns="91440" tIns="45720" rIns="91440" bIns="45720" rtlCol="0" anchor="t">
            <a:normAutofit/>
          </a:bodyPr>
          <a:lstStyle/>
          <a:p>
            <a:pPr>
              <a:buNone/>
            </a:pPr>
            <a:r>
              <a:rPr lang="en-US" b="1" dirty="0">
                <a:ea typeface="+mn-lt"/>
                <a:cs typeface="+mn-lt"/>
              </a:rPr>
              <a:t>Task Assignment Management in JIRA</a:t>
            </a:r>
            <a:endParaRPr lang="en-US" dirty="0">
              <a:ea typeface="+mn-lt"/>
              <a:cs typeface="+mn-lt"/>
            </a:endParaRPr>
          </a:p>
        </p:txBody>
      </p:sp>
      <p:pic>
        <p:nvPicPr>
          <p:cNvPr id="2" name="Picture 1" descr="A screenshot of a project&#10;&#10;Description automatically generated">
            <a:extLst>
              <a:ext uri="{FF2B5EF4-FFF2-40B4-BE49-F238E27FC236}">
                <a16:creationId xmlns:a16="http://schemas.microsoft.com/office/drawing/2014/main" id="{671690F5-757E-84B7-C029-5A230530EFEF}"/>
              </a:ext>
            </a:extLst>
          </p:cNvPr>
          <p:cNvPicPr>
            <a:picLocks noChangeAspect="1"/>
          </p:cNvPicPr>
          <p:nvPr/>
        </p:nvPicPr>
        <p:blipFill>
          <a:blip r:embed="rId2"/>
          <a:stretch>
            <a:fillRect/>
          </a:stretch>
        </p:blipFill>
        <p:spPr>
          <a:xfrm>
            <a:off x="443880" y="1006070"/>
            <a:ext cx="11242889" cy="5002094"/>
          </a:xfrm>
          <a:prstGeom prst="rect">
            <a:avLst/>
          </a:prstGeom>
          <a:effectLst>
            <a:outerShdw blurRad="50800" dist="38100" dir="2700000">
              <a:srgbClr val="000000">
                <a:alpha val="40000"/>
              </a:srgbClr>
            </a:outerShdw>
          </a:effectLst>
        </p:spPr>
      </p:pic>
      <p:cxnSp>
        <p:nvCxnSpPr>
          <p:cNvPr id="4" name="Straight Arrow Connector 3">
            <a:extLst>
              <a:ext uri="{FF2B5EF4-FFF2-40B4-BE49-F238E27FC236}">
                <a16:creationId xmlns:a16="http://schemas.microsoft.com/office/drawing/2014/main" id="{0011E39D-D6E7-2AB1-5CC5-A12FF57463A4}"/>
              </a:ext>
            </a:extLst>
          </p:cNvPr>
          <p:cNvCxnSpPr/>
          <p:nvPr/>
        </p:nvCxnSpPr>
        <p:spPr>
          <a:xfrm flipH="1" flipV="1">
            <a:off x="2734004" y="4134631"/>
            <a:ext cx="281762" cy="49441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sp>
        <p:nvSpPr>
          <p:cNvPr id="5" name="TextBox 4">
            <a:extLst>
              <a:ext uri="{FF2B5EF4-FFF2-40B4-BE49-F238E27FC236}">
                <a16:creationId xmlns:a16="http://schemas.microsoft.com/office/drawing/2014/main" id="{4ABE437B-A4EB-ABBB-77CF-8C9FF9D71CB8}"/>
              </a:ext>
            </a:extLst>
          </p:cNvPr>
          <p:cNvSpPr txBox="1"/>
          <p:nvPr/>
        </p:nvSpPr>
        <p:spPr>
          <a:xfrm>
            <a:off x="2414227" y="4706255"/>
            <a:ext cx="1250513"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dirty="0"/>
              <a:t>Create Epic</a:t>
            </a:r>
          </a:p>
        </p:txBody>
      </p:sp>
      <p:pic>
        <p:nvPicPr>
          <p:cNvPr id="8" name="Graphic 7" descr="Line arrow: Straight with solid fill">
            <a:extLst>
              <a:ext uri="{FF2B5EF4-FFF2-40B4-BE49-F238E27FC236}">
                <a16:creationId xmlns:a16="http://schemas.microsoft.com/office/drawing/2014/main" id="{08362285-D9B5-5A7F-A9F5-7E5F4B9110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3380000">
            <a:off x="7773849" y="1918185"/>
            <a:ext cx="1194121" cy="856526"/>
          </a:xfrm>
          <a:prstGeom prst="rect">
            <a:avLst/>
          </a:prstGeom>
        </p:spPr>
      </p:pic>
      <p:sp>
        <p:nvSpPr>
          <p:cNvPr id="9" name="TextBox 8">
            <a:extLst>
              <a:ext uri="{FF2B5EF4-FFF2-40B4-BE49-F238E27FC236}">
                <a16:creationId xmlns:a16="http://schemas.microsoft.com/office/drawing/2014/main" id="{724D4CA8-B3AC-D430-D6D3-82FA8CB05661}"/>
              </a:ext>
            </a:extLst>
          </p:cNvPr>
          <p:cNvSpPr txBox="1"/>
          <p:nvPr/>
        </p:nvSpPr>
        <p:spPr>
          <a:xfrm>
            <a:off x="7178353" y="1559218"/>
            <a:ext cx="1250513"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dirty="0"/>
              <a:t>Assign Task</a:t>
            </a:r>
            <a:endParaRPr lang="en-US" dirty="0"/>
          </a:p>
        </p:txBody>
      </p:sp>
      <p:sp>
        <p:nvSpPr>
          <p:cNvPr id="11" name="TextBox 10">
            <a:extLst>
              <a:ext uri="{FF2B5EF4-FFF2-40B4-BE49-F238E27FC236}">
                <a16:creationId xmlns:a16="http://schemas.microsoft.com/office/drawing/2014/main" id="{CF55C783-1C10-04C8-290F-8F9DD7FE977E}"/>
              </a:ext>
            </a:extLst>
          </p:cNvPr>
          <p:cNvSpPr txBox="1"/>
          <p:nvPr/>
        </p:nvSpPr>
        <p:spPr>
          <a:xfrm>
            <a:off x="3445518" y="6256611"/>
            <a:ext cx="4423906"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dirty="0"/>
              <a:t>Creating Epic and Assigning Task to each Epic</a:t>
            </a:r>
          </a:p>
        </p:txBody>
      </p:sp>
      <p:graphicFrame>
        <p:nvGraphicFramePr>
          <p:cNvPr id="12" name="Table 11">
            <a:extLst>
              <a:ext uri="{FF2B5EF4-FFF2-40B4-BE49-F238E27FC236}">
                <a16:creationId xmlns:a16="http://schemas.microsoft.com/office/drawing/2014/main" id="{F86BBE77-9CEB-F3E5-FDDB-EBD2228C7B1A}"/>
              </a:ext>
            </a:extLst>
          </p:cNvPr>
          <p:cNvGraphicFramePr>
            <a:graphicFrameLocks noGrp="1"/>
          </p:cNvGraphicFramePr>
          <p:nvPr>
            <p:extLst>
              <p:ext uri="{D42A27DB-BD31-4B8C-83A1-F6EECF244321}">
                <p14:modId xmlns:p14="http://schemas.microsoft.com/office/powerpoint/2010/main" val="2189530162"/>
              </p:ext>
            </p:extLst>
          </p:nvPr>
        </p:nvGraphicFramePr>
        <p:xfrm>
          <a:off x="8506047" y="4873255"/>
          <a:ext cx="3088600" cy="365760"/>
        </p:xfrm>
        <a:graphic>
          <a:graphicData uri="http://schemas.openxmlformats.org/drawingml/2006/table">
            <a:tbl>
              <a:tblPr firstRow="1" bandRow="1">
                <a:tableStyleId>{5C22544A-7EE6-4342-B048-85BDC9FD1C3A}</a:tableStyleId>
              </a:tblPr>
              <a:tblGrid>
                <a:gridCol w="3088600">
                  <a:extLst>
                    <a:ext uri="{9D8B030D-6E8A-4147-A177-3AD203B41FA5}">
                      <a16:colId xmlns:a16="http://schemas.microsoft.com/office/drawing/2014/main" val="3278029068"/>
                    </a:ext>
                  </a:extLst>
                </a:gridCol>
              </a:tblGrid>
              <a:tr h="267929">
                <a:tc>
                  <a:txBody>
                    <a:bodyPr/>
                    <a:lstStyle/>
                    <a:p>
                      <a:endParaRPr lang="en-US"/>
                    </a:p>
                  </a:txBody>
                  <a:tcPr>
                    <a:lnL w="57150">
                      <a:solidFill>
                        <a:srgbClr val="FF0000"/>
                      </a:solidFill>
                    </a:lnL>
                    <a:lnR w="57150">
                      <a:solidFill>
                        <a:srgbClr val="FF0000"/>
                      </a:solidFill>
                    </a:lnR>
                    <a:lnT w="57150">
                      <a:solidFill>
                        <a:srgbClr val="FF0000"/>
                      </a:solidFill>
                    </a:lnT>
                    <a:lnB w="57150">
                      <a:solidFill>
                        <a:srgbClr val="FF0000"/>
                      </a:solidFill>
                    </a:lnB>
                    <a:noFill/>
                  </a:tcPr>
                </a:tc>
                <a:extLst>
                  <a:ext uri="{0D108BD9-81ED-4DB2-BD59-A6C34878D82A}">
                    <a16:rowId xmlns:a16="http://schemas.microsoft.com/office/drawing/2014/main" val="2777422880"/>
                  </a:ext>
                </a:extLst>
              </a:tr>
            </a:tbl>
          </a:graphicData>
        </a:graphic>
      </p:graphicFrame>
      <p:graphicFrame>
        <p:nvGraphicFramePr>
          <p:cNvPr id="14" name="Table 13">
            <a:extLst>
              <a:ext uri="{FF2B5EF4-FFF2-40B4-BE49-F238E27FC236}">
                <a16:creationId xmlns:a16="http://schemas.microsoft.com/office/drawing/2014/main" id="{2226797C-F51F-3A0D-79E0-08D1613535E4}"/>
              </a:ext>
            </a:extLst>
          </p:cNvPr>
          <p:cNvGraphicFramePr>
            <a:graphicFrameLocks noGrp="1"/>
          </p:cNvGraphicFramePr>
          <p:nvPr>
            <p:extLst>
              <p:ext uri="{D42A27DB-BD31-4B8C-83A1-F6EECF244321}">
                <p14:modId xmlns:p14="http://schemas.microsoft.com/office/powerpoint/2010/main" val="3261923986"/>
              </p:ext>
            </p:extLst>
          </p:nvPr>
        </p:nvGraphicFramePr>
        <p:xfrm>
          <a:off x="443023" y="1630325"/>
          <a:ext cx="1421235" cy="373283"/>
        </p:xfrm>
        <a:graphic>
          <a:graphicData uri="http://schemas.openxmlformats.org/drawingml/2006/table">
            <a:tbl>
              <a:tblPr firstRow="1" bandRow="1">
                <a:tableStyleId>{5C22544A-7EE6-4342-B048-85BDC9FD1C3A}</a:tableStyleId>
              </a:tblPr>
              <a:tblGrid>
                <a:gridCol w="1421235">
                  <a:extLst>
                    <a:ext uri="{9D8B030D-6E8A-4147-A177-3AD203B41FA5}">
                      <a16:colId xmlns:a16="http://schemas.microsoft.com/office/drawing/2014/main" val="3278029068"/>
                    </a:ext>
                  </a:extLst>
                </a:gridCol>
              </a:tblGrid>
              <a:tr h="373283">
                <a:tc>
                  <a:txBody>
                    <a:bodyPr/>
                    <a:lstStyle/>
                    <a:p>
                      <a:endParaRPr lang="en-US"/>
                    </a:p>
                  </a:txBody>
                  <a:tcPr>
                    <a:lnL w="57150">
                      <a:solidFill>
                        <a:srgbClr val="FF0000"/>
                      </a:solidFill>
                    </a:lnL>
                    <a:lnR w="57150">
                      <a:solidFill>
                        <a:srgbClr val="FF0000"/>
                      </a:solidFill>
                    </a:lnR>
                    <a:lnT w="57150">
                      <a:solidFill>
                        <a:srgbClr val="FF0000"/>
                      </a:solidFill>
                    </a:lnT>
                    <a:lnB w="57150">
                      <a:solidFill>
                        <a:srgbClr val="FF0000"/>
                      </a:solidFill>
                    </a:lnB>
                    <a:noFill/>
                  </a:tcPr>
                </a:tc>
                <a:extLst>
                  <a:ext uri="{0D108BD9-81ED-4DB2-BD59-A6C34878D82A}">
                    <a16:rowId xmlns:a16="http://schemas.microsoft.com/office/drawing/2014/main" val="2777422880"/>
                  </a:ext>
                </a:extLst>
              </a:tr>
            </a:tbl>
          </a:graphicData>
        </a:graphic>
      </p:graphicFrame>
    </p:spTree>
    <p:extLst>
      <p:ext uri="{BB962C8B-B14F-4D97-AF65-F5344CB8AC3E}">
        <p14:creationId xmlns:p14="http://schemas.microsoft.com/office/powerpoint/2010/main" val="804796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7EBE3-61C9-E7D0-67CF-1CFCE32DAE81}"/>
              </a:ext>
            </a:extLst>
          </p:cNvPr>
          <p:cNvSpPr>
            <a:spLocks noGrp="1"/>
          </p:cNvSpPr>
          <p:nvPr>
            <p:ph idx="1"/>
          </p:nvPr>
        </p:nvSpPr>
        <p:spPr>
          <a:xfrm>
            <a:off x="847846" y="186393"/>
            <a:ext cx="10675089" cy="523774"/>
          </a:xfrm>
        </p:spPr>
        <p:txBody>
          <a:bodyPr vert="horz" lIns="91440" tIns="45720" rIns="91440" bIns="45720" rtlCol="0" anchor="t">
            <a:normAutofit/>
          </a:bodyPr>
          <a:lstStyle/>
          <a:p>
            <a:pPr>
              <a:buNone/>
            </a:pPr>
            <a:r>
              <a:rPr lang="en-US" b="1" dirty="0">
                <a:ea typeface="+mn-lt"/>
                <a:cs typeface="+mn-lt"/>
              </a:rPr>
              <a:t>Task Assignment Management in JIRA</a:t>
            </a:r>
            <a:endParaRPr lang="en-US" dirty="0">
              <a:ea typeface="+mn-lt"/>
              <a:cs typeface="+mn-lt"/>
            </a:endParaRPr>
          </a:p>
        </p:txBody>
      </p:sp>
      <p:pic>
        <p:nvPicPr>
          <p:cNvPr id="2" name="Picture 1" descr="A screenshot of a computer screen&#10;&#10;Description automatically generated">
            <a:extLst>
              <a:ext uri="{FF2B5EF4-FFF2-40B4-BE49-F238E27FC236}">
                <a16:creationId xmlns:a16="http://schemas.microsoft.com/office/drawing/2014/main" id="{671690F5-757E-84B7-C029-5A230530EFEF}"/>
              </a:ext>
            </a:extLst>
          </p:cNvPr>
          <p:cNvPicPr>
            <a:picLocks noChangeAspect="1"/>
          </p:cNvPicPr>
          <p:nvPr/>
        </p:nvPicPr>
        <p:blipFill>
          <a:blip r:embed="rId2"/>
          <a:srcRect r="-237" b="-3220"/>
          <a:stretch/>
        </p:blipFill>
        <p:spPr>
          <a:xfrm>
            <a:off x="443880" y="1029518"/>
            <a:ext cx="11269489" cy="5114760"/>
          </a:xfrm>
          <a:prstGeom prst="rect">
            <a:avLst/>
          </a:prstGeom>
          <a:effectLst>
            <a:outerShdw blurRad="50800" dist="38100" dir="2700000">
              <a:srgbClr val="000000">
                <a:alpha val="40000"/>
              </a:srgbClr>
            </a:outerShdw>
          </a:effectLst>
        </p:spPr>
      </p:pic>
      <p:sp>
        <p:nvSpPr>
          <p:cNvPr id="11" name="TextBox 10">
            <a:extLst>
              <a:ext uri="{FF2B5EF4-FFF2-40B4-BE49-F238E27FC236}">
                <a16:creationId xmlns:a16="http://schemas.microsoft.com/office/drawing/2014/main" id="{CF55C783-1C10-04C8-290F-8F9DD7FE977E}"/>
              </a:ext>
            </a:extLst>
          </p:cNvPr>
          <p:cNvSpPr txBox="1"/>
          <p:nvPr/>
        </p:nvSpPr>
        <p:spPr>
          <a:xfrm>
            <a:off x="4553076" y="6309773"/>
            <a:ext cx="3263186"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dirty="0"/>
              <a:t>Assigning Task to Team Members</a:t>
            </a:r>
            <a:endParaRPr lang="en-US" dirty="0"/>
          </a:p>
        </p:txBody>
      </p:sp>
      <p:graphicFrame>
        <p:nvGraphicFramePr>
          <p:cNvPr id="10" name="Table 9">
            <a:extLst>
              <a:ext uri="{FF2B5EF4-FFF2-40B4-BE49-F238E27FC236}">
                <a16:creationId xmlns:a16="http://schemas.microsoft.com/office/drawing/2014/main" id="{7434EF0F-4E34-D365-E824-A412EE9DD453}"/>
              </a:ext>
            </a:extLst>
          </p:cNvPr>
          <p:cNvGraphicFramePr>
            <a:graphicFrameLocks noGrp="1"/>
          </p:cNvGraphicFramePr>
          <p:nvPr>
            <p:extLst>
              <p:ext uri="{D42A27DB-BD31-4B8C-83A1-F6EECF244321}">
                <p14:modId xmlns:p14="http://schemas.microsoft.com/office/powerpoint/2010/main" val="853882338"/>
              </p:ext>
            </p:extLst>
          </p:nvPr>
        </p:nvGraphicFramePr>
        <p:xfrm>
          <a:off x="8417441" y="1984744"/>
          <a:ext cx="3236224" cy="3968629"/>
        </p:xfrm>
        <a:graphic>
          <a:graphicData uri="http://schemas.openxmlformats.org/drawingml/2006/table">
            <a:tbl>
              <a:tblPr firstRow="1" bandRow="1">
                <a:tableStyleId>{5C22544A-7EE6-4342-B048-85BDC9FD1C3A}</a:tableStyleId>
              </a:tblPr>
              <a:tblGrid>
                <a:gridCol w="3236224">
                  <a:extLst>
                    <a:ext uri="{9D8B030D-6E8A-4147-A177-3AD203B41FA5}">
                      <a16:colId xmlns:a16="http://schemas.microsoft.com/office/drawing/2014/main" val="3278029068"/>
                    </a:ext>
                  </a:extLst>
                </a:gridCol>
              </a:tblGrid>
              <a:tr h="3968629">
                <a:tc>
                  <a:txBody>
                    <a:bodyPr/>
                    <a:lstStyle/>
                    <a:p>
                      <a:endParaRPr lang="en-US"/>
                    </a:p>
                  </a:txBody>
                  <a:tcPr>
                    <a:lnL w="57150">
                      <a:solidFill>
                        <a:srgbClr val="00B050"/>
                      </a:solidFill>
                    </a:lnL>
                    <a:lnR w="57150">
                      <a:solidFill>
                        <a:srgbClr val="00B050"/>
                      </a:solidFill>
                    </a:lnR>
                    <a:lnT w="57150">
                      <a:solidFill>
                        <a:srgbClr val="00B050"/>
                      </a:solidFill>
                    </a:lnT>
                    <a:lnB w="57150">
                      <a:solidFill>
                        <a:srgbClr val="00B050"/>
                      </a:solidFill>
                    </a:lnB>
                    <a:noFill/>
                  </a:tcPr>
                </a:tc>
                <a:extLst>
                  <a:ext uri="{0D108BD9-81ED-4DB2-BD59-A6C34878D82A}">
                    <a16:rowId xmlns:a16="http://schemas.microsoft.com/office/drawing/2014/main" val="2777422880"/>
                  </a:ext>
                </a:extLst>
              </a:tr>
            </a:tbl>
          </a:graphicData>
        </a:graphic>
      </p:graphicFrame>
      <p:graphicFrame>
        <p:nvGraphicFramePr>
          <p:cNvPr id="12" name="Table 11">
            <a:extLst>
              <a:ext uri="{FF2B5EF4-FFF2-40B4-BE49-F238E27FC236}">
                <a16:creationId xmlns:a16="http://schemas.microsoft.com/office/drawing/2014/main" id="{4728645C-9933-EB7F-E34B-84ECA2F8A5F1}"/>
              </a:ext>
            </a:extLst>
          </p:cNvPr>
          <p:cNvGraphicFramePr>
            <a:graphicFrameLocks noGrp="1"/>
          </p:cNvGraphicFramePr>
          <p:nvPr>
            <p:extLst>
              <p:ext uri="{D42A27DB-BD31-4B8C-83A1-F6EECF244321}">
                <p14:modId xmlns:p14="http://schemas.microsoft.com/office/powerpoint/2010/main" val="322666508"/>
              </p:ext>
            </p:extLst>
          </p:nvPr>
        </p:nvGraphicFramePr>
        <p:xfrm>
          <a:off x="8559209" y="3978348"/>
          <a:ext cx="2142024" cy="365760"/>
        </p:xfrm>
        <a:graphic>
          <a:graphicData uri="http://schemas.openxmlformats.org/drawingml/2006/table">
            <a:tbl>
              <a:tblPr firstRow="1" bandRow="1">
                <a:tableStyleId>{5C22544A-7EE6-4342-B048-85BDC9FD1C3A}</a:tableStyleId>
              </a:tblPr>
              <a:tblGrid>
                <a:gridCol w="2142024">
                  <a:extLst>
                    <a:ext uri="{9D8B030D-6E8A-4147-A177-3AD203B41FA5}">
                      <a16:colId xmlns:a16="http://schemas.microsoft.com/office/drawing/2014/main" val="3278029068"/>
                    </a:ext>
                  </a:extLst>
                </a:gridCol>
              </a:tblGrid>
              <a:tr h="320606">
                <a:tc>
                  <a:txBody>
                    <a:bodyPr/>
                    <a:lstStyle/>
                    <a:p>
                      <a:endParaRPr lang="en-US"/>
                    </a:p>
                  </a:txBody>
                  <a:tcPr>
                    <a:lnL w="57150">
                      <a:solidFill>
                        <a:schemeClr val="accent2">
                          <a:lumMod val="50000"/>
                        </a:schemeClr>
                      </a:solidFill>
                    </a:lnL>
                    <a:lnR w="57150">
                      <a:solidFill>
                        <a:schemeClr val="accent2">
                          <a:lumMod val="50000"/>
                        </a:schemeClr>
                      </a:solidFill>
                    </a:lnR>
                    <a:lnT w="57150">
                      <a:solidFill>
                        <a:schemeClr val="accent2">
                          <a:lumMod val="50000"/>
                        </a:schemeClr>
                      </a:solidFill>
                    </a:lnT>
                    <a:lnB w="57150">
                      <a:solidFill>
                        <a:schemeClr val="accent2">
                          <a:lumMod val="50000"/>
                        </a:schemeClr>
                      </a:solidFill>
                    </a:lnB>
                    <a:noFill/>
                  </a:tcPr>
                </a:tc>
                <a:extLst>
                  <a:ext uri="{0D108BD9-81ED-4DB2-BD59-A6C34878D82A}">
                    <a16:rowId xmlns:a16="http://schemas.microsoft.com/office/drawing/2014/main" val="2777422880"/>
                  </a:ext>
                </a:extLst>
              </a:tr>
            </a:tbl>
          </a:graphicData>
        </a:graphic>
      </p:graphicFrame>
    </p:spTree>
    <p:extLst>
      <p:ext uri="{BB962C8B-B14F-4D97-AF65-F5344CB8AC3E}">
        <p14:creationId xmlns:p14="http://schemas.microsoft.com/office/powerpoint/2010/main" val="2927483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7EBE3-61C9-E7D0-67CF-1CFCE32DAE81}"/>
              </a:ext>
            </a:extLst>
          </p:cNvPr>
          <p:cNvSpPr>
            <a:spLocks noGrp="1"/>
          </p:cNvSpPr>
          <p:nvPr>
            <p:ph idx="1"/>
          </p:nvPr>
        </p:nvSpPr>
        <p:spPr>
          <a:xfrm>
            <a:off x="847846" y="186393"/>
            <a:ext cx="10675089" cy="523774"/>
          </a:xfrm>
        </p:spPr>
        <p:txBody>
          <a:bodyPr vert="horz" lIns="91440" tIns="45720" rIns="91440" bIns="45720" rtlCol="0" anchor="t">
            <a:normAutofit/>
          </a:bodyPr>
          <a:lstStyle/>
          <a:p>
            <a:pPr>
              <a:buNone/>
            </a:pPr>
            <a:r>
              <a:rPr lang="en-US" b="1" dirty="0">
                <a:ea typeface="+mn-lt"/>
                <a:cs typeface="+mn-lt"/>
              </a:rPr>
              <a:t>Task Assignment Management in JIRA</a:t>
            </a:r>
            <a:endParaRPr lang="en-US" dirty="0">
              <a:ea typeface="+mn-lt"/>
              <a:cs typeface="+mn-lt"/>
            </a:endParaRPr>
          </a:p>
        </p:txBody>
      </p:sp>
      <p:sp>
        <p:nvSpPr>
          <p:cNvPr id="11" name="TextBox 10">
            <a:extLst>
              <a:ext uri="{FF2B5EF4-FFF2-40B4-BE49-F238E27FC236}">
                <a16:creationId xmlns:a16="http://schemas.microsoft.com/office/drawing/2014/main" id="{CF55C783-1C10-04C8-290F-8F9DD7FE977E}"/>
              </a:ext>
            </a:extLst>
          </p:cNvPr>
          <p:cNvSpPr txBox="1"/>
          <p:nvPr/>
        </p:nvSpPr>
        <p:spPr>
          <a:xfrm>
            <a:off x="4694844" y="6221169"/>
            <a:ext cx="2979651"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dirty="0"/>
              <a:t>Adding Comment under Task</a:t>
            </a:r>
            <a:endParaRPr lang="en-US" dirty="0"/>
          </a:p>
        </p:txBody>
      </p:sp>
      <p:pic>
        <p:nvPicPr>
          <p:cNvPr id="4" name="Picture 3" descr="A screenshot of a computer screen&#10;&#10;Description automatically generated">
            <a:extLst>
              <a:ext uri="{FF2B5EF4-FFF2-40B4-BE49-F238E27FC236}">
                <a16:creationId xmlns:a16="http://schemas.microsoft.com/office/drawing/2014/main" id="{C72CF5AB-B029-0CE7-C129-71E406BD7C73}"/>
              </a:ext>
            </a:extLst>
          </p:cNvPr>
          <p:cNvPicPr>
            <a:picLocks noChangeAspect="1"/>
          </p:cNvPicPr>
          <p:nvPr/>
        </p:nvPicPr>
        <p:blipFill>
          <a:blip r:embed="rId2"/>
          <a:stretch>
            <a:fillRect/>
          </a:stretch>
        </p:blipFill>
        <p:spPr>
          <a:xfrm>
            <a:off x="762001" y="807227"/>
            <a:ext cx="10667997" cy="5234685"/>
          </a:xfrm>
          <a:prstGeom prst="rect">
            <a:avLst/>
          </a:prstGeom>
        </p:spPr>
      </p:pic>
      <p:graphicFrame>
        <p:nvGraphicFramePr>
          <p:cNvPr id="5" name="Table 4">
            <a:extLst>
              <a:ext uri="{FF2B5EF4-FFF2-40B4-BE49-F238E27FC236}">
                <a16:creationId xmlns:a16="http://schemas.microsoft.com/office/drawing/2014/main" id="{B3D9D77B-AAA2-5058-2F2C-DBAD46F35A27}"/>
              </a:ext>
            </a:extLst>
          </p:cNvPr>
          <p:cNvGraphicFramePr>
            <a:graphicFrameLocks noGrp="1"/>
          </p:cNvGraphicFramePr>
          <p:nvPr>
            <p:extLst>
              <p:ext uri="{D42A27DB-BD31-4B8C-83A1-F6EECF244321}">
                <p14:modId xmlns:p14="http://schemas.microsoft.com/office/powerpoint/2010/main" val="4119466000"/>
              </p:ext>
            </p:extLst>
          </p:nvPr>
        </p:nvGraphicFramePr>
        <p:xfrm>
          <a:off x="8009859" y="5094767"/>
          <a:ext cx="3253600" cy="789236"/>
        </p:xfrm>
        <a:graphic>
          <a:graphicData uri="http://schemas.openxmlformats.org/drawingml/2006/table">
            <a:tbl>
              <a:tblPr firstRow="1" bandRow="1">
                <a:tableStyleId>{5C22544A-7EE6-4342-B048-85BDC9FD1C3A}</a:tableStyleId>
              </a:tblPr>
              <a:tblGrid>
                <a:gridCol w="3253600">
                  <a:extLst>
                    <a:ext uri="{9D8B030D-6E8A-4147-A177-3AD203B41FA5}">
                      <a16:colId xmlns:a16="http://schemas.microsoft.com/office/drawing/2014/main" val="3278029068"/>
                    </a:ext>
                  </a:extLst>
                </a:gridCol>
              </a:tblGrid>
              <a:tr h="789236">
                <a:tc>
                  <a:txBody>
                    <a:bodyPr/>
                    <a:lstStyle/>
                    <a:p>
                      <a:endParaRPr lang="en-US"/>
                    </a:p>
                  </a:txBody>
                  <a:tcPr>
                    <a:lnL w="57150">
                      <a:solidFill>
                        <a:schemeClr val="accent2">
                          <a:lumMod val="50000"/>
                        </a:schemeClr>
                      </a:solidFill>
                    </a:lnL>
                    <a:lnR w="57150">
                      <a:solidFill>
                        <a:schemeClr val="accent2">
                          <a:lumMod val="50000"/>
                        </a:schemeClr>
                      </a:solidFill>
                    </a:lnR>
                    <a:lnT w="57150">
                      <a:solidFill>
                        <a:schemeClr val="accent2">
                          <a:lumMod val="50000"/>
                        </a:schemeClr>
                      </a:solidFill>
                    </a:lnT>
                    <a:lnB w="57150">
                      <a:solidFill>
                        <a:schemeClr val="accent2">
                          <a:lumMod val="50000"/>
                        </a:schemeClr>
                      </a:solidFill>
                    </a:lnB>
                    <a:noFill/>
                  </a:tcPr>
                </a:tc>
                <a:extLst>
                  <a:ext uri="{0D108BD9-81ED-4DB2-BD59-A6C34878D82A}">
                    <a16:rowId xmlns:a16="http://schemas.microsoft.com/office/drawing/2014/main" val="2777422880"/>
                  </a:ext>
                </a:extLst>
              </a:tr>
            </a:tbl>
          </a:graphicData>
        </a:graphic>
      </p:graphicFrame>
    </p:spTree>
    <p:extLst>
      <p:ext uri="{BB962C8B-B14F-4D97-AF65-F5344CB8AC3E}">
        <p14:creationId xmlns:p14="http://schemas.microsoft.com/office/powerpoint/2010/main" val="1839068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7EBE3-61C9-E7D0-67CF-1CFCE32DAE81}"/>
              </a:ext>
            </a:extLst>
          </p:cNvPr>
          <p:cNvSpPr>
            <a:spLocks noGrp="1"/>
          </p:cNvSpPr>
          <p:nvPr>
            <p:ph idx="1"/>
          </p:nvPr>
        </p:nvSpPr>
        <p:spPr>
          <a:xfrm>
            <a:off x="847846" y="186393"/>
            <a:ext cx="10858354" cy="1816280"/>
          </a:xfrm>
        </p:spPr>
        <p:txBody>
          <a:bodyPr vert="horz" lIns="91440" tIns="45720" rIns="91440" bIns="45720" rtlCol="0" anchor="t">
            <a:normAutofit lnSpcReduction="10000"/>
          </a:bodyPr>
          <a:lstStyle/>
          <a:p>
            <a:pPr>
              <a:buNone/>
            </a:pPr>
            <a:r>
              <a:rPr lang="en-US" b="1" dirty="0">
                <a:ea typeface="+mn-lt"/>
                <a:cs typeface="+mn-lt"/>
              </a:rPr>
              <a:t>Integration with Tools: GitHub</a:t>
            </a:r>
            <a:endParaRPr lang="en-US" b="1" dirty="0"/>
          </a:p>
          <a:p>
            <a:pPr marL="0" indent="0" algn="just">
              <a:buNone/>
            </a:pPr>
            <a:r>
              <a:rPr lang="en-US" dirty="0">
                <a:ea typeface="+mn-lt"/>
                <a:cs typeface="+mn-lt"/>
              </a:rPr>
              <a:t>Additionally, we will integrate GitHub with JIRA to streamline collaboration on development-related tasks. This will allow for continuous tracking of code changes directly linked to the tasks within JIRA, ensuring seamless coordination between project management and development efforts.</a:t>
            </a:r>
          </a:p>
        </p:txBody>
      </p:sp>
      <p:sp>
        <p:nvSpPr>
          <p:cNvPr id="4" name="TextBox 3">
            <a:extLst>
              <a:ext uri="{FF2B5EF4-FFF2-40B4-BE49-F238E27FC236}">
                <a16:creationId xmlns:a16="http://schemas.microsoft.com/office/drawing/2014/main" id="{4719770D-893F-F773-A76C-85F3633C70A9}"/>
              </a:ext>
            </a:extLst>
          </p:cNvPr>
          <p:cNvSpPr txBox="1"/>
          <p:nvPr/>
        </p:nvSpPr>
        <p:spPr>
          <a:xfrm>
            <a:off x="4766776" y="6338338"/>
            <a:ext cx="302372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Connecting GitHub from Jira</a:t>
            </a:r>
          </a:p>
        </p:txBody>
      </p:sp>
      <p:pic>
        <p:nvPicPr>
          <p:cNvPr id="5" name="Picture 4" descr="A screenshot of a computer&#10;&#10;Description automatically generated">
            <a:extLst>
              <a:ext uri="{FF2B5EF4-FFF2-40B4-BE49-F238E27FC236}">
                <a16:creationId xmlns:a16="http://schemas.microsoft.com/office/drawing/2014/main" id="{0F527FC1-5F18-D96E-B616-B91C72D3515B}"/>
              </a:ext>
            </a:extLst>
          </p:cNvPr>
          <p:cNvPicPr>
            <a:picLocks noChangeAspect="1"/>
          </p:cNvPicPr>
          <p:nvPr/>
        </p:nvPicPr>
        <p:blipFill>
          <a:blip r:embed="rId2"/>
          <a:stretch>
            <a:fillRect/>
          </a:stretch>
        </p:blipFill>
        <p:spPr>
          <a:xfrm>
            <a:off x="1311349" y="2005673"/>
            <a:ext cx="9932580" cy="4326350"/>
          </a:xfrm>
          <a:prstGeom prst="rect">
            <a:avLst/>
          </a:prstGeom>
        </p:spPr>
      </p:pic>
      <p:graphicFrame>
        <p:nvGraphicFramePr>
          <p:cNvPr id="7" name="Table 6">
            <a:extLst>
              <a:ext uri="{FF2B5EF4-FFF2-40B4-BE49-F238E27FC236}">
                <a16:creationId xmlns:a16="http://schemas.microsoft.com/office/drawing/2014/main" id="{20DFF5E4-CF61-5BD5-B525-81B848F8CAB3}"/>
              </a:ext>
            </a:extLst>
          </p:cNvPr>
          <p:cNvGraphicFramePr>
            <a:graphicFrameLocks noGrp="1"/>
          </p:cNvGraphicFramePr>
          <p:nvPr>
            <p:extLst>
              <p:ext uri="{D42A27DB-BD31-4B8C-83A1-F6EECF244321}">
                <p14:modId xmlns:p14="http://schemas.microsoft.com/office/powerpoint/2010/main" val="1965043784"/>
              </p:ext>
            </p:extLst>
          </p:nvPr>
        </p:nvGraphicFramePr>
        <p:xfrm>
          <a:off x="1373371" y="4173278"/>
          <a:ext cx="1073870" cy="373283"/>
        </p:xfrm>
        <a:graphic>
          <a:graphicData uri="http://schemas.openxmlformats.org/drawingml/2006/table">
            <a:tbl>
              <a:tblPr firstRow="1" bandRow="1">
                <a:tableStyleId>{5C22544A-7EE6-4342-B048-85BDC9FD1C3A}</a:tableStyleId>
              </a:tblPr>
              <a:tblGrid>
                <a:gridCol w="1073870">
                  <a:extLst>
                    <a:ext uri="{9D8B030D-6E8A-4147-A177-3AD203B41FA5}">
                      <a16:colId xmlns:a16="http://schemas.microsoft.com/office/drawing/2014/main" val="3278029068"/>
                    </a:ext>
                  </a:extLst>
                </a:gridCol>
              </a:tblGrid>
              <a:tr h="373283">
                <a:tc>
                  <a:txBody>
                    <a:bodyPr/>
                    <a:lstStyle/>
                    <a:p>
                      <a:endParaRPr lang="en-US"/>
                    </a:p>
                  </a:txBody>
                  <a:tcPr>
                    <a:lnL w="57150" cap="flat" cmpd="sng" algn="ctr">
                      <a:solidFill>
                        <a:srgbClr val="002060"/>
                      </a:solidFill>
                      <a:prstDash val="solid"/>
                      <a:round/>
                      <a:headEnd type="none" w="med" len="med"/>
                      <a:tailEnd type="none" w="med" len="med"/>
                    </a:lnL>
                    <a:lnR w="57150">
                      <a:solidFill>
                        <a:srgbClr val="002060"/>
                      </a:solidFill>
                    </a:lnR>
                    <a:lnT w="57150" cap="flat" cmpd="sng" algn="ctr">
                      <a:solidFill>
                        <a:srgbClr val="002060"/>
                      </a:solidFill>
                      <a:prstDash val="solid"/>
                      <a:round/>
                      <a:headEnd type="none" w="med" len="med"/>
                      <a:tailEnd type="none" w="med" len="med"/>
                    </a:lnT>
                    <a:lnB w="57150">
                      <a:solidFill>
                        <a:srgbClr val="002060"/>
                      </a:solidFill>
                    </a:lnB>
                    <a:noFill/>
                  </a:tcPr>
                </a:tc>
                <a:extLst>
                  <a:ext uri="{0D108BD9-81ED-4DB2-BD59-A6C34878D82A}">
                    <a16:rowId xmlns:a16="http://schemas.microsoft.com/office/drawing/2014/main" val="2777422880"/>
                  </a:ext>
                </a:extLst>
              </a:tr>
            </a:tbl>
          </a:graphicData>
        </a:graphic>
      </p:graphicFrame>
    </p:spTree>
    <p:extLst>
      <p:ext uri="{BB962C8B-B14F-4D97-AF65-F5344CB8AC3E}">
        <p14:creationId xmlns:p14="http://schemas.microsoft.com/office/powerpoint/2010/main" val="3386230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7EBE3-61C9-E7D0-67CF-1CFCE32DAE81}"/>
              </a:ext>
            </a:extLst>
          </p:cNvPr>
          <p:cNvSpPr>
            <a:spLocks noGrp="1"/>
          </p:cNvSpPr>
          <p:nvPr>
            <p:ph idx="1"/>
          </p:nvPr>
        </p:nvSpPr>
        <p:spPr>
          <a:xfrm>
            <a:off x="847846" y="186393"/>
            <a:ext cx="10858354" cy="562356"/>
          </a:xfrm>
        </p:spPr>
        <p:txBody>
          <a:bodyPr vert="horz" lIns="91440" tIns="45720" rIns="91440" bIns="45720" rtlCol="0" anchor="t">
            <a:normAutofit/>
          </a:bodyPr>
          <a:lstStyle/>
          <a:p>
            <a:pPr>
              <a:buNone/>
            </a:pPr>
            <a:r>
              <a:rPr lang="en-US" b="1" dirty="0">
                <a:ea typeface="+mn-lt"/>
                <a:cs typeface="+mn-lt"/>
              </a:rPr>
              <a:t>Integration with Tools: GitHub</a:t>
            </a:r>
            <a:endParaRPr lang="en-US" dirty="0">
              <a:ea typeface="+mn-lt"/>
              <a:cs typeface="+mn-lt"/>
            </a:endParaRPr>
          </a:p>
        </p:txBody>
      </p:sp>
      <p:pic>
        <p:nvPicPr>
          <p:cNvPr id="2" name="Picture 1" descr="A screenshot of a chat&#10;&#10;Description automatically generated">
            <a:extLst>
              <a:ext uri="{FF2B5EF4-FFF2-40B4-BE49-F238E27FC236}">
                <a16:creationId xmlns:a16="http://schemas.microsoft.com/office/drawing/2014/main" id="{29B4F9C6-85D2-2E4C-9300-36ED3AE12084}"/>
              </a:ext>
            </a:extLst>
          </p:cNvPr>
          <p:cNvPicPr>
            <a:picLocks noChangeAspect="1"/>
          </p:cNvPicPr>
          <p:nvPr/>
        </p:nvPicPr>
        <p:blipFill>
          <a:blip r:embed="rId2"/>
          <a:stretch>
            <a:fillRect/>
          </a:stretch>
        </p:blipFill>
        <p:spPr>
          <a:xfrm>
            <a:off x="790937" y="1135851"/>
            <a:ext cx="7311341" cy="3303437"/>
          </a:xfrm>
          <a:prstGeom prst="rect">
            <a:avLst/>
          </a:prstGeom>
          <a:effectLst>
            <a:outerShdw blurRad="50800" dist="38100" dir="2700000">
              <a:srgbClr val="000000">
                <a:alpha val="40000"/>
              </a:srgbClr>
            </a:outerShdw>
          </a:effectLst>
        </p:spPr>
      </p:pic>
      <p:pic>
        <p:nvPicPr>
          <p:cNvPr id="4" name="Picture 3" descr="A screenshot of a computer&#10;&#10;Description automatically generated">
            <a:extLst>
              <a:ext uri="{FF2B5EF4-FFF2-40B4-BE49-F238E27FC236}">
                <a16:creationId xmlns:a16="http://schemas.microsoft.com/office/drawing/2014/main" id="{91175C78-1419-657E-D9AA-6A8B54A0189F}"/>
              </a:ext>
            </a:extLst>
          </p:cNvPr>
          <p:cNvPicPr>
            <a:picLocks noChangeAspect="1"/>
          </p:cNvPicPr>
          <p:nvPr/>
        </p:nvPicPr>
        <p:blipFill>
          <a:blip r:embed="rId3"/>
          <a:stretch>
            <a:fillRect/>
          </a:stretch>
        </p:blipFill>
        <p:spPr>
          <a:xfrm>
            <a:off x="8159099" y="860385"/>
            <a:ext cx="3754233" cy="4635660"/>
          </a:xfrm>
          <a:prstGeom prst="rect">
            <a:avLst/>
          </a:prstGeom>
          <a:effectLst>
            <a:outerShdw blurRad="50800" dist="38100" dir="2700000">
              <a:srgbClr val="000000">
                <a:alpha val="40000"/>
              </a:srgbClr>
            </a:outerShdw>
          </a:effectLst>
        </p:spPr>
      </p:pic>
      <p:graphicFrame>
        <p:nvGraphicFramePr>
          <p:cNvPr id="8" name="Table 7">
            <a:extLst>
              <a:ext uri="{FF2B5EF4-FFF2-40B4-BE49-F238E27FC236}">
                <a16:creationId xmlns:a16="http://schemas.microsoft.com/office/drawing/2014/main" id="{ADE43D8F-38E3-BB40-16F3-6C4E4A8005C9}"/>
              </a:ext>
            </a:extLst>
          </p:cNvPr>
          <p:cNvGraphicFramePr>
            <a:graphicFrameLocks noGrp="1"/>
          </p:cNvGraphicFramePr>
          <p:nvPr>
            <p:extLst>
              <p:ext uri="{D42A27DB-BD31-4B8C-83A1-F6EECF244321}">
                <p14:modId xmlns:p14="http://schemas.microsoft.com/office/powerpoint/2010/main" val="3788706944"/>
              </p:ext>
            </p:extLst>
          </p:nvPr>
        </p:nvGraphicFramePr>
        <p:xfrm>
          <a:off x="791946" y="3850264"/>
          <a:ext cx="1351761" cy="373283"/>
        </p:xfrm>
        <a:graphic>
          <a:graphicData uri="http://schemas.openxmlformats.org/drawingml/2006/table">
            <a:tbl>
              <a:tblPr firstRow="1" bandRow="1">
                <a:tableStyleId>{5C22544A-7EE6-4342-B048-85BDC9FD1C3A}</a:tableStyleId>
              </a:tblPr>
              <a:tblGrid>
                <a:gridCol w="1351761">
                  <a:extLst>
                    <a:ext uri="{9D8B030D-6E8A-4147-A177-3AD203B41FA5}">
                      <a16:colId xmlns:a16="http://schemas.microsoft.com/office/drawing/2014/main" val="3278029068"/>
                    </a:ext>
                  </a:extLst>
                </a:gridCol>
              </a:tblGrid>
              <a:tr h="373283">
                <a:tc>
                  <a:txBody>
                    <a:bodyPr/>
                    <a:lstStyle/>
                    <a:p>
                      <a:endParaRPr lang="en-US"/>
                    </a:p>
                  </a:txBody>
                  <a:tcPr>
                    <a:lnL w="57150">
                      <a:solidFill>
                        <a:srgbClr val="FF0000"/>
                      </a:solidFill>
                    </a:lnL>
                    <a:lnR w="57150">
                      <a:solidFill>
                        <a:srgbClr val="FF0000"/>
                      </a:solidFill>
                    </a:lnR>
                    <a:lnT w="57150">
                      <a:solidFill>
                        <a:srgbClr val="FF0000"/>
                      </a:solidFill>
                    </a:lnT>
                    <a:lnB w="57150">
                      <a:solidFill>
                        <a:srgbClr val="FF0000"/>
                      </a:solidFill>
                    </a:lnB>
                    <a:noFill/>
                  </a:tcPr>
                </a:tc>
                <a:extLst>
                  <a:ext uri="{0D108BD9-81ED-4DB2-BD59-A6C34878D82A}">
                    <a16:rowId xmlns:a16="http://schemas.microsoft.com/office/drawing/2014/main" val="2777422880"/>
                  </a:ext>
                </a:extLst>
              </a:tr>
            </a:tbl>
          </a:graphicData>
        </a:graphic>
      </p:graphicFrame>
      <p:graphicFrame>
        <p:nvGraphicFramePr>
          <p:cNvPr id="9" name="Table 8">
            <a:extLst>
              <a:ext uri="{FF2B5EF4-FFF2-40B4-BE49-F238E27FC236}">
                <a16:creationId xmlns:a16="http://schemas.microsoft.com/office/drawing/2014/main" id="{976774DA-6F02-A8A4-68A0-0E5EBC7A16B3}"/>
              </a:ext>
            </a:extLst>
          </p:cNvPr>
          <p:cNvGraphicFramePr>
            <a:graphicFrameLocks noGrp="1"/>
          </p:cNvGraphicFramePr>
          <p:nvPr>
            <p:extLst>
              <p:ext uri="{D42A27DB-BD31-4B8C-83A1-F6EECF244321}">
                <p14:modId xmlns:p14="http://schemas.microsoft.com/office/powerpoint/2010/main" val="3039528689"/>
              </p:ext>
            </p:extLst>
          </p:nvPr>
        </p:nvGraphicFramePr>
        <p:xfrm>
          <a:off x="7320987" y="2990126"/>
          <a:ext cx="709150" cy="373283"/>
        </p:xfrm>
        <a:graphic>
          <a:graphicData uri="http://schemas.openxmlformats.org/drawingml/2006/table">
            <a:tbl>
              <a:tblPr firstRow="1" bandRow="1">
                <a:tableStyleId>{5C22544A-7EE6-4342-B048-85BDC9FD1C3A}</a:tableStyleId>
              </a:tblPr>
              <a:tblGrid>
                <a:gridCol w="709150">
                  <a:extLst>
                    <a:ext uri="{9D8B030D-6E8A-4147-A177-3AD203B41FA5}">
                      <a16:colId xmlns:a16="http://schemas.microsoft.com/office/drawing/2014/main" val="3278029068"/>
                    </a:ext>
                  </a:extLst>
                </a:gridCol>
              </a:tblGrid>
              <a:tr h="373283">
                <a:tc>
                  <a:txBody>
                    <a:bodyPr/>
                    <a:lstStyle/>
                    <a:p>
                      <a:endParaRPr lang="en-US"/>
                    </a:p>
                  </a:txBody>
                  <a:tcPr>
                    <a:lnL w="57150">
                      <a:solidFill>
                        <a:srgbClr val="FF0000"/>
                      </a:solidFill>
                    </a:lnL>
                    <a:lnR w="57150">
                      <a:solidFill>
                        <a:srgbClr val="FF0000"/>
                      </a:solidFill>
                    </a:lnR>
                    <a:lnT w="57150">
                      <a:solidFill>
                        <a:srgbClr val="FF0000"/>
                      </a:solidFill>
                    </a:lnT>
                    <a:lnB w="57150">
                      <a:solidFill>
                        <a:srgbClr val="FF0000"/>
                      </a:solidFill>
                    </a:lnB>
                    <a:noFill/>
                  </a:tcPr>
                </a:tc>
                <a:extLst>
                  <a:ext uri="{0D108BD9-81ED-4DB2-BD59-A6C34878D82A}">
                    <a16:rowId xmlns:a16="http://schemas.microsoft.com/office/drawing/2014/main" val="2777422880"/>
                  </a:ext>
                </a:extLst>
              </a:tr>
            </a:tbl>
          </a:graphicData>
        </a:graphic>
      </p:graphicFrame>
      <p:graphicFrame>
        <p:nvGraphicFramePr>
          <p:cNvPr id="10" name="Table 9">
            <a:extLst>
              <a:ext uri="{FF2B5EF4-FFF2-40B4-BE49-F238E27FC236}">
                <a16:creationId xmlns:a16="http://schemas.microsoft.com/office/drawing/2014/main" id="{1B61C1DC-2E1E-1C72-9996-5183EBF4DC0A}"/>
              </a:ext>
            </a:extLst>
          </p:cNvPr>
          <p:cNvGraphicFramePr>
            <a:graphicFrameLocks noGrp="1"/>
          </p:cNvGraphicFramePr>
          <p:nvPr>
            <p:extLst>
              <p:ext uri="{D42A27DB-BD31-4B8C-83A1-F6EECF244321}">
                <p14:modId xmlns:p14="http://schemas.microsoft.com/office/powerpoint/2010/main" val="1669518495"/>
              </p:ext>
            </p:extLst>
          </p:nvPr>
        </p:nvGraphicFramePr>
        <p:xfrm>
          <a:off x="8238325" y="4718365"/>
          <a:ext cx="882829" cy="373283"/>
        </p:xfrm>
        <a:graphic>
          <a:graphicData uri="http://schemas.openxmlformats.org/drawingml/2006/table">
            <a:tbl>
              <a:tblPr firstRow="1" bandRow="1">
                <a:tableStyleId>{5C22544A-7EE6-4342-B048-85BDC9FD1C3A}</a:tableStyleId>
              </a:tblPr>
              <a:tblGrid>
                <a:gridCol w="882829">
                  <a:extLst>
                    <a:ext uri="{9D8B030D-6E8A-4147-A177-3AD203B41FA5}">
                      <a16:colId xmlns:a16="http://schemas.microsoft.com/office/drawing/2014/main" val="3278029068"/>
                    </a:ext>
                  </a:extLst>
                </a:gridCol>
              </a:tblGrid>
              <a:tr h="373283">
                <a:tc>
                  <a:txBody>
                    <a:bodyPr/>
                    <a:lstStyle/>
                    <a:p>
                      <a:endParaRPr lang="en-US"/>
                    </a:p>
                  </a:txBody>
                  <a:tcPr>
                    <a:lnL w="57150">
                      <a:solidFill>
                        <a:srgbClr val="FF0000"/>
                      </a:solidFill>
                    </a:lnL>
                    <a:lnR w="57150">
                      <a:solidFill>
                        <a:srgbClr val="FF0000"/>
                      </a:solidFill>
                    </a:lnR>
                    <a:lnT w="57150">
                      <a:solidFill>
                        <a:srgbClr val="FF0000"/>
                      </a:solidFill>
                    </a:lnT>
                    <a:lnB w="57150">
                      <a:solidFill>
                        <a:srgbClr val="FF0000"/>
                      </a:solidFill>
                    </a:lnB>
                    <a:noFill/>
                  </a:tcPr>
                </a:tc>
                <a:extLst>
                  <a:ext uri="{0D108BD9-81ED-4DB2-BD59-A6C34878D82A}">
                    <a16:rowId xmlns:a16="http://schemas.microsoft.com/office/drawing/2014/main" val="2777422880"/>
                  </a:ext>
                </a:extLst>
              </a:tr>
            </a:tbl>
          </a:graphicData>
        </a:graphic>
      </p:graphicFrame>
      <p:sp>
        <p:nvSpPr>
          <p:cNvPr id="11" name="TextBox 10">
            <a:extLst>
              <a:ext uri="{FF2B5EF4-FFF2-40B4-BE49-F238E27FC236}">
                <a16:creationId xmlns:a16="http://schemas.microsoft.com/office/drawing/2014/main" id="{3F6417C6-E721-2709-173F-888373243200}"/>
              </a:ext>
            </a:extLst>
          </p:cNvPr>
          <p:cNvSpPr txBox="1"/>
          <p:nvPr/>
        </p:nvSpPr>
        <p:spPr>
          <a:xfrm>
            <a:off x="4391999" y="6384576"/>
            <a:ext cx="34130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Connecting GitHub from Jira</a:t>
            </a:r>
          </a:p>
        </p:txBody>
      </p:sp>
      <p:graphicFrame>
        <p:nvGraphicFramePr>
          <p:cNvPr id="12" name="Diagram 11">
            <a:extLst>
              <a:ext uri="{FF2B5EF4-FFF2-40B4-BE49-F238E27FC236}">
                <a16:creationId xmlns:a16="http://schemas.microsoft.com/office/drawing/2014/main" id="{3DA35FF7-605F-2920-0C13-922D7B5AF3FB}"/>
              </a:ext>
            </a:extLst>
          </p:cNvPr>
          <p:cNvGraphicFramePr/>
          <p:nvPr>
            <p:extLst>
              <p:ext uri="{D42A27DB-BD31-4B8C-83A1-F6EECF244321}">
                <p14:modId xmlns:p14="http://schemas.microsoft.com/office/powerpoint/2010/main" val="3739846556"/>
              </p:ext>
            </p:extLst>
          </p:nvPr>
        </p:nvGraphicFramePr>
        <p:xfrm>
          <a:off x="2044861" y="3519668"/>
          <a:ext cx="4572000" cy="34936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08367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5791975E-A436-13F5-47F1-DE663BCAABE2}"/>
              </a:ext>
            </a:extLst>
          </p:cNvPr>
          <p:cNvPicPr>
            <a:picLocks noChangeAspect="1"/>
          </p:cNvPicPr>
          <p:nvPr/>
        </p:nvPicPr>
        <p:blipFill>
          <a:blip r:embed="rId2"/>
          <a:stretch>
            <a:fillRect/>
          </a:stretch>
        </p:blipFill>
        <p:spPr>
          <a:xfrm>
            <a:off x="918663" y="927904"/>
            <a:ext cx="5175003" cy="4944318"/>
          </a:xfrm>
          <a:prstGeom prst="rect">
            <a:avLst/>
          </a:prstGeom>
          <a:effectLst>
            <a:outerShdw blurRad="50800" dist="38100" dir="2700000">
              <a:srgbClr val="000000">
                <a:alpha val="40000"/>
              </a:srgbClr>
            </a:outerShdw>
          </a:effectLst>
        </p:spPr>
      </p:pic>
      <p:sp>
        <p:nvSpPr>
          <p:cNvPr id="11" name="TextBox 10">
            <a:extLst>
              <a:ext uri="{FF2B5EF4-FFF2-40B4-BE49-F238E27FC236}">
                <a16:creationId xmlns:a16="http://schemas.microsoft.com/office/drawing/2014/main" id="{3F6417C6-E721-2709-173F-888373243200}"/>
              </a:ext>
            </a:extLst>
          </p:cNvPr>
          <p:cNvSpPr txBox="1"/>
          <p:nvPr/>
        </p:nvSpPr>
        <p:spPr>
          <a:xfrm>
            <a:off x="3957948" y="6355639"/>
            <a:ext cx="46380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Accessing GitHub Repositories from Jira</a:t>
            </a:r>
            <a:endParaRPr lang="en-US" dirty="0"/>
          </a:p>
        </p:txBody>
      </p:sp>
      <p:sp>
        <p:nvSpPr>
          <p:cNvPr id="3" name="Content Placeholder 2">
            <a:extLst>
              <a:ext uri="{FF2B5EF4-FFF2-40B4-BE49-F238E27FC236}">
                <a16:creationId xmlns:a16="http://schemas.microsoft.com/office/drawing/2014/main" id="{9EF7EBE3-61C9-E7D0-67CF-1CFCE32DAE81}"/>
              </a:ext>
            </a:extLst>
          </p:cNvPr>
          <p:cNvSpPr>
            <a:spLocks noGrp="1"/>
          </p:cNvSpPr>
          <p:nvPr>
            <p:ph idx="1"/>
          </p:nvPr>
        </p:nvSpPr>
        <p:spPr>
          <a:xfrm>
            <a:off x="847846" y="186393"/>
            <a:ext cx="10858354" cy="562356"/>
          </a:xfrm>
        </p:spPr>
        <p:txBody>
          <a:bodyPr vert="horz" lIns="91440" tIns="45720" rIns="91440" bIns="45720" rtlCol="0" anchor="t">
            <a:normAutofit/>
          </a:bodyPr>
          <a:lstStyle/>
          <a:p>
            <a:pPr>
              <a:buNone/>
            </a:pPr>
            <a:r>
              <a:rPr lang="en-US" b="1" dirty="0">
                <a:ea typeface="+mn-lt"/>
                <a:cs typeface="+mn-lt"/>
              </a:rPr>
              <a:t>Integration with Tools: GitHub</a:t>
            </a:r>
            <a:endParaRPr lang="en-US" dirty="0">
              <a:ea typeface="+mn-lt"/>
              <a:cs typeface="+mn-lt"/>
            </a:endParaRPr>
          </a:p>
        </p:txBody>
      </p:sp>
      <p:pic>
        <p:nvPicPr>
          <p:cNvPr id="19" name="Picture 18" descr="A screenshot of a computer&#10;&#10;Description automatically generated">
            <a:extLst>
              <a:ext uri="{FF2B5EF4-FFF2-40B4-BE49-F238E27FC236}">
                <a16:creationId xmlns:a16="http://schemas.microsoft.com/office/drawing/2014/main" id="{6C904014-CE6B-42E6-A926-7068A999B117}"/>
              </a:ext>
            </a:extLst>
          </p:cNvPr>
          <p:cNvPicPr>
            <a:picLocks noChangeAspect="1"/>
          </p:cNvPicPr>
          <p:nvPr/>
        </p:nvPicPr>
        <p:blipFill>
          <a:blip r:embed="rId3"/>
          <a:stretch>
            <a:fillRect/>
          </a:stretch>
        </p:blipFill>
        <p:spPr>
          <a:xfrm>
            <a:off x="7071439" y="927904"/>
            <a:ext cx="4202995" cy="5031128"/>
          </a:xfrm>
          <a:prstGeom prst="rect">
            <a:avLst/>
          </a:prstGeom>
          <a:effectLst>
            <a:outerShdw blurRad="50800" dist="38100" dir="2700000">
              <a:srgbClr val="000000">
                <a:alpha val="40000"/>
              </a:srgbClr>
            </a:outerShdw>
          </a:effectLst>
        </p:spPr>
      </p:pic>
      <p:graphicFrame>
        <p:nvGraphicFramePr>
          <p:cNvPr id="20" name="Table 19">
            <a:extLst>
              <a:ext uri="{FF2B5EF4-FFF2-40B4-BE49-F238E27FC236}">
                <a16:creationId xmlns:a16="http://schemas.microsoft.com/office/drawing/2014/main" id="{1AD7AC0B-1972-C9E4-F15F-96C31A0C12E9}"/>
              </a:ext>
            </a:extLst>
          </p:cNvPr>
          <p:cNvGraphicFramePr>
            <a:graphicFrameLocks noGrp="1"/>
          </p:cNvGraphicFramePr>
          <p:nvPr>
            <p:extLst>
              <p:ext uri="{D42A27DB-BD31-4B8C-83A1-F6EECF244321}">
                <p14:modId xmlns:p14="http://schemas.microsoft.com/office/powerpoint/2010/main" val="2983947493"/>
              </p:ext>
            </p:extLst>
          </p:nvPr>
        </p:nvGraphicFramePr>
        <p:xfrm>
          <a:off x="916329" y="2826151"/>
          <a:ext cx="1325740" cy="373283"/>
        </p:xfrm>
        <a:graphic>
          <a:graphicData uri="http://schemas.openxmlformats.org/drawingml/2006/table">
            <a:tbl>
              <a:tblPr firstRow="1" bandRow="1">
                <a:tableStyleId>{5C22544A-7EE6-4342-B048-85BDC9FD1C3A}</a:tableStyleId>
              </a:tblPr>
              <a:tblGrid>
                <a:gridCol w="1325740">
                  <a:extLst>
                    <a:ext uri="{9D8B030D-6E8A-4147-A177-3AD203B41FA5}">
                      <a16:colId xmlns:a16="http://schemas.microsoft.com/office/drawing/2014/main" val="3278029068"/>
                    </a:ext>
                  </a:extLst>
                </a:gridCol>
              </a:tblGrid>
              <a:tr h="373283">
                <a:tc>
                  <a:txBody>
                    <a:bodyPr/>
                    <a:lstStyle/>
                    <a:p>
                      <a:endParaRPr lang="en-US"/>
                    </a:p>
                  </a:txBody>
                  <a:tcPr>
                    <a:lnL w="57150">
                      <a:solidFill>
                        <a:srgbClr val="FF0000"/>
                      </a:solidFill>
                    </a:lnL>
                    <a:lnR w="57150">
                      <a:solidFill>
                        <a:srgbClr val="FF0000"/>
                      </a:solidFill>
                    </a:lnR>
                    <a:lnT w="57150">
                      <a:solidFill>
                        <a:srgbClr val="FF0000"/>
                      </a:solidFill>
                    </a:lnT>
                    <a:lnB w="57150">
                      <a:solidFill>
                        <a:srgbClr val="FF0000"/>
                      </a:solidFill>
                    </a:lnB>
                    <a:noFill/>
                  </a:tcPr>
                </a:tc>
                <a:extLst>
                  <a:ext uri="{0D108BD9-81ED-4DB2-BD59-A6C34878D82A}">
                    <a16:rowId xmlns:a16="http://schemas.microsoft.com/office/drawing/2014/main" val="2777422880"/>
                  </a:ext>
                </a:extLst>
              </a:tr>
            </a:tbl>
          </a:graphicData>
        </a:graphic>
      </p:graphicFrame>
      <p:graphicFrame>
        <p:nvGraphicFramePr>
          <p:cNvPr id="22" name="Table 21">
            <a:extLst>
              <a:ext uri="{FF2B5EF4-FFF2-40B4-BE49-F238E27FC236}">
                <a16:creationId xmlns:a16="http://schemas.microsoft.com/office/drawing/2014/main" id="{AB267CB8-A189-65AF-18A0-1E5DBB3F4AEA}"/>
              </a:ext>
            </a:extLst>
          </p:cNvPr>
          <p:cNvGraphicFramePr>
            <a:graphicFrameLocks noGrp="1"/>
          </p:cNvGraphicFramePr>
          <p:nvPr>
            <p:extLst>
              <p:ext uri="{D42A27DB-BD31-4B8C-83A1-F6EECF244321}">
                <p14:modId xmlns:p14="http://schemas.microsoft.com/office/powerpoint/2010/main" val="285391006"/>
              </p:ext>
            </p:extLst>
          </p:nvPr>
        </p:nvGraphicFramePr>
        <p:xfrm>
          <a:off x="7157013" y="3269848"/>
          <a:ext cx="3377946" cy="564185"/>
        </p:xfrm>
        <a:graphic>
          <a:graphicData uri="http://schemas.openxmlformats.org/drawingml/2006/table">
            <a:tbl>
              <a:tblPr bandRow="1">
                <a:tableStyleId>{5C22544A-7EE6-4342-B048-85BDC9FD1C3A}</a:tableStyleId>
              </a:tblPr>
              <a:tblGrid>
                <a:gridCol w="3377946">
                  <a:extLst>
                    <a:ext uri="{9D8B030D-6E8A-4147-A177-3AD203B41FA5}">
                      <a16:colId xmlns:a16="http://schemas.microsoft.com/office/drawing/2014/main" val="3250871772"/>
                    </a:ext>
                  </a:extLst>
                </a:gridCol>
              </a:tblGrid>
              <a:tr h="564185">
                <a:tc>
                  <a:txBody>
                    <a:bodyPr/>
                    <a:lstStyle/>
                    <a:p>
                      <a:pPr fontAlgn="auto">
                        <a:lnSpc>
                          <a:spcPts val="2175"/>
                        </a:lnSpc>
                      </a:pPr>
                      <a:endParaRPr lang="en-US" sz="1800" b="1">
                        <a:solidFill>
                          <a:srgbClr val="FFFFFF"/>
                        </a:solidFill>
                        <a:effectLst/>
                        <a:latin typeface="Avenir Next LT Pro" panose="020B0504020202020204" pitchFamily="34" charset="0"/>
                      </a:endParaRPr>
                    </a:p>
                  </a:txBody>
                  <a:tcPr>
                    <a:lnL w="62703" cap="flat" cmpd="sng" algn="ctr">
                      <a:solidFill>
                        <a:srgbClr val="FF0000"/>
                      </a:solidFill>
                      <a:prstDash val="solid"/>
                      <a:round/>
                      <a:headEnd type="none" w="med" len="med"/>
                      <a:tailEnd type="none" w="med" len="med"/>
                    </a:lnL>
                    <a:lnR w="62703" cap="flat" cmpd="sng" algn="ctr">
                      <a:solidFill>
                        <a:srgbClr val="FF0000"/>
                      </a:solidFill>
                      <a:prstDash val="solid"/>
                      <a:round/>
                      <a:headEnd type="none" w="med" len="med"/>
                      <a:tailEnd type="none" w="med" len="med"/>
                    </a:lnR>
                    <a:lnT w="62703" cap="flat" cmpd="sng" algn="ctr">
                      <a:solidFill>
                        <a:srgbClr val="FF0000"/>
                      </a:solidFill>
                      <a:prstDash val="solid"/>
                      <a:round/>
                      <a:headEnd type="none" w="med" len="med"/>
                      <a:tailEnd type="none" w="med" len="med"/>
                    </a:lnT>
                    <a:lnB w="62703"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2736085328"/>
                  </a:ext>
                </a:extLst>
              </a:tr>
            </a:tbl>
          </a:graphicData>
        </a:graphic>
      </p:graphicFrame>
    </p:spTree>
    <p:extLst>
      <p:ext uri="{BB962C8B-B14F-4D97-AF65-F5344CB8AC3E}">
        <p14:creationId xmlns:p14="http://schemas.microsoft.com/office/powerpoint/2010/main" val="99446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4" name="Rectangle 533">
            <a:extLst>
              <a:ext uri="{FF2B5EF4-FFF2-40B4-BE49-F238E27FC236}">
                <a16:creationId xmlns:a16="http://schemas.microsoft.com/office/drawing/2014/main" id="{3761EB98-E0C4-4B95-984A-E7D9DFAD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297193-AA4C-7504-D382-8BF124F1B39F}"/>
              </a:ext>
            </a:extLst>
          </p:cNvPr>
          <p:cNvSpPr>
            <a:spLocks noGrp="1"/>
          </p:cNvSpPr>
          <p:nvPr>
            <p:ph type="title"/>
          </p:nvPr>
        </p:nvSpPr>
        <p:spPr>
          <a:xfrm>
            <a:off x="838200" y="249377"/>
            <a:ext cx="10515601" cy="896984"/>
          </a:xfrm>
        </p:spPr>
        <p:txBody>
          <a:bodyPr>
            <a:normAutofit fontScale="90000"/>
          </a:bodyPr>
          <a:lstStyle/>
          <a:p>
            <a:r>
              <a:rPr lang="en-US" dirty="0">
                <a:latin typeface="Aharoni"/>
                <a:cs typeface="Angsana New"/>
              </a:rPr>
              <a:t>Agenda</a:t>
            </a:r>
            <a:endParaRPr lang="en-US" dirty="0"/>
          </a:p>
        </p:txBody>
      </p:sp>
      <p:graphicFrame>
        <p:nvGraphicFramePr>
          <p:cNvPr id="535" name="Content Placeholder 49">
            <a:extLst>
              <a:ext uri="{FF2B5EF4-FFF2-40B4-BE49-F238E27FC236}">
                <a16:creationId xmlns:a16="http://schemas.microsoft.com/office/drawing/2014/main" id="{DA919C39-1FD9-33DB-2776-1CDA20DBF0C1}"/>
              </a:ext>
            </a:extLst>
          </p:cNvPr>
          <p:cNvGraphicFramePr>
            <a:graphicFrameLocks noGrp="1"/>
          </p:cNvGraphicFramePr>
          <p:nvPr>
            <p:ph idx="1"/>
            <p:extLst>
              <p:ext uri="{D42A27DB-BD31-4B8C-83A1-F6EECF244321}">
                <p14:modId xmlns:p14="http://schemas.microsoft.com/office/powerpoint/2010/main" val="2676200908"/>
              </p:ext>
            </p:extLst>
          </p:nvPr>
        </p:nvGraphicFramePr>
        <p:xfrm>
          <a:off x="838200" y="1713054"/>
          <a:ext cx="9500279" cy="4459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9068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F6417C6-E721-2709-173F-888373243200}"/>
              </a:ext>
            </a:extLst>
          </p:cNvPr>
          <p:cNvSpPr txBox="1"/>
          <p:nvPr/>
        </p:nvSpPr>
        <p:spPr>
          <a:xfrm>
            <a:off x="4739239" y="6278475"/>
            <a:ext cx="27089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Accessing GitHub files</a:t>
            </a:r>
          </a:p>
        </p:txBody>
      </p:sp>
      <p:sp>
        <p:nvSpPr>
          <p:cNvPr id="3" name="Content Placeholder 2">
            <a:extLst>
              <a:ext uri="{FF2B5EF4-FFF2-40B4-BE49-F238E27FC236}">
                <a16:creationId xmlns:a16="http://schemas.microsoft.com/office/drawing/2014/main" id="{9EF7EBE3-61C9-E7D0-67CF-1CFCE32DAE81}"/>
              </a:ext>
            </a:extLst>
          </p:cNvPr>
          <p:cNvSpPr>
            <a:spLocks noGrp="1"/>
          </p:cNvSpPr>
          <p:nvPr>
            <p:ph idx="1"/>
          </p:nvPr>
        </p:nvSpPr>
        <p:spPr>
          <a:xfrm>
            <a:off x="847846" y="186393"/>
            <a:ext cx="10858354" cy="562356"/>
          </a:xfrm>
        </p:spPr>
        <p:txBody>
          <a:bodyPr vert="horz" lIns="91440" tIns="45720" rIns="91440" bIns="45720" rtlCol="0" anchor="t">
            <a:normAutofit/>
          </a:bodyPr>
          <a:lstStyle/>
          <a:p>
            <a:pPr>
              <a:buNone/>
            </a:pPr>
            <a:r>
              <a:rPr lang="en-US" b="1" dirty="0">
                <a:ea typeface="+mn-lt"/>
                <a:cs typeface="+mn-lt"/>
              </a:rPr>
              <a:t>Integration with Tools: GitHub</a:t>
            </a:r>
            <a:endParaRPr lang="en-US" dirty="0">
              <a:ea typeface="+mn-lt"/>
              <a:cs typeface="+mn-lt"/>
            </a:endParaRPr>
          </a:p>
        </p:txBody>
      </p:sp>
      <p:pic>
        <p:nvPicPr>
          <p:cNvPr id="2" name="Picture 1" descr="A screenshot of a computer&#10;&#10;Description automatically generated">
            <a:extLst>
              <a:ext uri="{FF2B5EF4-FFF2-40B4-BE49-F238E27FC236}">
                <a16:creationId xmlns:a16="http://schemas.microsoft.com/office/drawing/2014/main" id="{3EA08D50-3788-4653-9AE3-6711A36B2438}"/>
              </a:ext>
            </a:extLst>
          </p:cNvPr>
          <p:cNvPicPr>
            <a:picLocks noChangeAspect="1"/>
          </p:cNvPicPr>
          <p:nvPr/>
        </p:nvPicPr>
        <p:blipFill>
          <a:blip r:embed="rId2"/>
          <a:stretch>
            <a:fillRect/>
          </a:stretch>
        </p:blipFill>
        <p:spPr>
          <a:xfrm>
            <a:off x="935621" y="905803"/>
            <a:ext cx="10677643" cy="4853484"/>
          </a:xfrm>
          <a:prstGeom prst="rect">
            <a:avLst/>
          </a:prstGeom>
        </p:spPr>
      </p:pic>
    </p:spTree>
    <p:extLst>
      <p:ext uri="{BB962C8B-B14F-4D97-AF65-F5344CB8AC3E}">
        <p14:creationId xmlns:p14="http://schemas.microsoft.com/office/powerpoint/2010/main" val="4203119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34D50-F19C-E5CF-9EB2-408EF359B49C}"/>
              </a:ext>
            </a:extLst>
          </p:cNvPr>
          <p:cNvSpPr>
            <a:spLocks noGrp="1"/>
          </p:cNvSpPr>
          <p:nvPr>
            <p:ph type="title"/>
          </p:nvPr>
        </p:nvSpPr>
        <p:spPr>
          <a:xfrm>
            <a:off x="741744" y="95047"/>
            <a:ext cx="10920713" cy="910804"/>
          </a:xfrm>
        </p:spPr>
        <p:txBody>
          <a:bodyPr vert="horz" lIns="91440" tIns="45720" rIns="91440" bIns="45720" rtlCol="0" anchor="ctr">
            <a:normAutofit/>
          </a:bodyPr>
          <a:lstStyle/>
          <a:p>
            <a:r>
              <a:rPr lang="en-US" sz="4500" b="1" dirty="0">
                <a:gradFill>
                  <a:gsLst>
                    <a:gs pos="0">
                      <a:srgbClr val="00BAC8"/>
                    </a:gs>
                    <a:gs pos="100000">
                      <a:srgbClr val="203040"/>
                    </a:gs>
                  </a:gsLst>
                  <a:lin ang="0" scaled="1"/>
                </a:gradFill>
                <a:latin typeface="Aharoni"/>
                <a:cs typeface="Aharoni"/>
              </a:rPr>
              <a:t>Summary</a:t>
            </a:r>
            <a:endParaRPr lang="en-US" sz="4500">
              <a:gradFill>
                <a:gsLst>
                  <a:gs pos="0">
                    <a:srgbClr val="00BAC8"/>
                  </a:gs>
                  <a:gs pos="100000">
                    <a:srgbClr val="203040"/>
                  </a:gs>
                </a:gsLst>
                <a:lin ang="0" scaled="1"/>
              </a:gradFill>
            </a:endParaRPr>
          </a:p>
        </p:txBody>
      </p:sp>
      <p:sp>
        <p:nvSpPr>
          <p:cNvPr id="47" name="Content Placeholder 46">
            <a:extLst>
              <a:ext uri="{FF2B5EF4-FFF2-40B4-BE49-F238E27FC236}">
                <a16:creationId xmlns:a16="http://schemas.microsoft.com/office/drawing/2014/main" id="{CE84C372-2CB8-B3BD-FF9F-CFFF7C4A1073}"/>
              </a:ext>
            </a:extLst>
          </p:cNvPr>
          <p:cNvSpPr>
            <a:spLocks noGrp="1"/>
          </p:cNvSpPr>
          <p:nvPr>
            <p:ph idx="1"/>
          </p:nvPr>
        </p:nvSpPr>
        <p:spPr>
          <a:xfrm>
            <a:off x="741744" y="1072775"/>
            <a:ext cx="11123271" cy="5663626"/>
          </a:xfrm>
        </p:spPr>
        <p:txBody>
          <a:bodyPr vert="horz" lIns="91440" tIns="45720" rIns="91440" bIns="45720" rtlCol="0" anchor="t">
            <a:normAutofit/>
          </a:bodyPr>
          <a:lstStyle/>
          <a:p>
            <a:pPr marL="0" indent="0">
              <a:buNone/>
            </a:pPr>
            <a:r>
              <a:rPr lang="en-US" sz="1700" dirty="0">
                <a:ea typeface="+mn-lt"/>
                <a:cs typeface="+mn-lt"/>
              </a:rPr>
              <a:t>In order to ensure effective planning and execution of the Online Travel Booking Platform project, we have developed a structured approach to project management. The following outlines the key components of our planning strategy, challenges, and the solutions we have implemented to maintain an efficient workflow.</a:t>
            </a:r>
            <a:endParaRPr lang="en-US" dirty="0"/>
          </a:p>
          <a:p>
            <a:pPr marL="0" indent="0">
              <a:buNone/>
            </a:pPr>
            <a:r>
              <a:rPr lang="en-US" sz="1700" b="1" dirty="0">
                <a:ea typeface="+mn-lt"/>
                <a:cs typeface="+mn-lt"/>
              </a:rPr>
              <a:t>Project Planning and Structure</a:t>
            </a:r>
            <a:r>
              <a:rPr lang="en-US" sz="1700" dirty="0">
                <a:ea typeface="+mn-lt"/>
                <a:cs typeface="+mn-lt"/>
              </a:rPr>
              <a:t>:</a:t>
            </a:r>
            <a:endParaRPr lang="en-US" dirty="0"/>
          </a:p>
          <a:p>
            <a:pPr marL="285750" indent="-285750"/>
            <a:r>
              <a:rPr lang="en-US" sz="1700" dirty="0">
                <a:ea typeface="+mn-lt"/>
                <a:cs typeface="+mn-lt"/>
              </a:rPr>
              <a:t>The project was structured into clear epics and tasks to define deliverables. Each task was assigned to specific team members, ensuring clarity in roles and responsibilities.</a:t>
            </a:r>
            <a:endParaRPr lang="en-US" sz="1700"/>
          </a:p>
          <a:p>
            <a:pPr marL="0" indent="0">
              <a:buNone/>
            </a:pPr>
            <a:r>
              <a:rPr lang="en-US" sz="1700" b="1" dirty="0">
                <a:ea typeface="+mn-lt"/>
                <a:cs typeface="+mn-lt"/>
              </a:rPr>
              <a:t>Task Management with JIRA</a:t>
            </a:r>
            <a:r>
              <a:rPr lang="en-US" sz="1700" dirty="0">
                <a:ea typeface="+mn-lt"/>
                <a:cs typeface="+mn-lt"/>
              </a:rPr>
              <a:t>:</a:t>
            </a:r>
            <a:endParaRPr lang="en-US" dirty="0"/>
          </a:p>
          <a:p>
            <a:pPr marL="285750" indent="-285750"/>
            <a:r>
              <a:rPr lang="en-US" sz="1700" dirty="0">
                <a:ea typeface="+mn-lt"/>
                <a:cs typeface="+mn-lt"/>
              </a:rPr>
              <a:t>JIRA was chosen as the primary tool for tracking tasks and progress. Team members will update the status of their tasks, allowing for real-time visibility into project progress.</a:t>
            </a:r>
            <a:endParaRPr lang="en-US" dirty="0"/>
          </a:p>
          <a:p>
            <a:pPr marL="0" indent="0">
              <a:buNone/>
            </a:pPr>
            <a:r>
              <a:rPr lang="en-US" sz="1700" b="1" dirty="0">
                <a:ea typeface="+mn-lt"/>
                <a:cs typeface="+mn-lt"/>
              </a:rPr>
              <a:t>Integration with GitHub</a:t>
            </a:r>
            <a:r>
              <a:rPr lang="en-US" sz="1700" dirty="0">
                <a:ea typeface="+mn-lt"/>
                <a:cs typeface="+mn-lt"/>
              </a:rPr>
              <a:t>:</a:t>
            </a:r>
            <a:endParaRPr lang="en-US" dirty="0"/>
          </a:p>
          <a:p>
            <a:pPr marL="285750" indent="-285750"/>
            <a:r>
              <a:rPr lang="en-US" sz="1700" dirty="0">
                <a:ea typeface="+mn-lt"/>
                <a:cs typeface="+mn-lt"/>
              </a:rPr>
              <a:t>To enhance collaboration, GitHub will be integrated with JIRA, enabling seamless tracking of code changes and ensuring alignment between development tasks and project management.</a:t>
            </a:r>
            <a:endParaRPr lang="en-US" dirty="0"/>
          </a:p>
          <a:p>
            <a:pPr marL="0" indent="0">
              <a:buNone/>
            </a:pPr>
            <a:r>
              <a:rPr lang="en-US" sz="1700" b="1" dirty="0">
                <a:ea typeface="+mn-lt"/>
                <a:cs typeface="+mn-lt"/>
              </a:rPr>
              <a:t>Regular Communication and Updates</a:t>
            </a:r>
            <a:r>
              <a:rPr lang="en-US" sz="1700" dirty="0">
                <a:ea typeface="+mn-lt"/>
                <a:cs typeface="+mn-lt"/>
              </a:rPr>
              <a:t>:</a:t>
            </a:r>
            <a:endParaRPr lang="en-US" dirty="0"/>
          </a:p>
          <a:p>
            <a:pPr marL="285750" indent="-285750">
              <a:buFont typeface="Arial"/>
              <a:buChar char="•"/>
            </a:pPr>
            <a:r>
              <a:rPr lang="en-US" sz="1700" dirty="0">
                <a:ea typeface="+mn-lt"/>
                <a:cs typeface="+mn-lt"/>
              </a:rPr>
              <a:t>Weekly team meetings will be scheduled to discuss progress, address challenges, and adjust timelines. Continuous communication through JIRA comments and notifications will keep the team informed.</a:t>
            </a:r>
            <a:endParaRPr lang="en-US" dirty="0"/>
          </a:p>
          <a:p>
            <a:pPr marL="0" indent="0">
              <a:buNone/>
            </a:pPr>
            <a:endParaRPr lang="en-US" sz="1700" dirty="0"/>
          </a:p>
          <a:p>
            <a:pPr marL="342900" indent="-342900"/>
            <a:endParaRPr lang="en-US" sz="1700" dirty="0"/>
          </a:p>
        </p:txBody>
      </p:sp>
    </p:spTree>
    <p:extLst>
      <p:ext uri="{BB962C8B-B14F-4D97-AF65-F5344CB8AC3E}">
        <p14:creationId xmlns:p14="http://schemas.microsoft.com/office/powerpoint/2010/main" val="3863224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34D50-F19C-E5CF-9EB2-408EF359B49C}"/>
              </a:ext>
            </a:extLst>
          </p:cNvPr>
          <p:cNvSpPr>
            <a:spLocks noGrp="1"/>
          </p:cNvSpPr>
          <p:nvPr>
            <p:ph type="title"/>
          </p:nvPr>
        </p:nvSpPr>
        <p:spPr>
          <a:xfrm>
            <a:off x="741744" y="95047"/>
            <a:ext cx="10920713" cy="910804"/>
          </a:xfrm>
        </p:spPr>
        <p:txBody>
          <a:bodyPr vert="horz" lIns="91440" tIns="45720" rIns="91440" bIns="45720" rtlCol="0" anchor="ctr">
            <a:normAutofit/>
          </a:bodyPr>
          <a:lstStyle/>
          <a:p>
            <a:r>
              <a:rPr lang="en-US" sz="4500" b="1" dirty="0">
                <a:gradFill>
                  <a:gsLst>
                    <a:gs pos="0">
                      <a:srgbClr val="00BAC8"/>
                    </a:gs>
                    <a:gs pos="100000">
                      <a:srgbClr val="203040"/>
                    </a:gs>
                  </a:gsLst>
                  <a:lin ang="0" scaled="1"/>
                </a:gradFill>
                <a:latin typeface="Aharoni"/>
                <a:cs typeface="Aharoni"/>
              </a:rPr>
              <a:t>Summary</a:t>
            </a:r>
            <a:endParaRPr lang="en-US" sz="4500">
              <a:gradFill>
                <a:gsLst>
                  <a:gs pos="0">
                    <a:srgbClr val="00BAC8"/>
                  </a:gs>
                  <a:gs pos="100000">
                    <a:srgbClr val="203040"/>
                  </a:gs>
                </a:gsLst>
                <a:lin ang="0" scaled="1"/>
              </a:gradFill>
            </a:endParaRPr>
          </a:p>
        </p:txBody>
      </p:sp>
      <p:sp>
        <p:nvSpPr>
          <p:cNvPr id="47" name="Content Placeholder 46">
            <a:extLst>
              <a:ext uri="{FF2B5EF4-FFF2-40B4-BE49-F238E27FC236}">
                <a16:creationId xmlns:a16="http://schemas.microsoft.com/office/drawing/2014/main" id="{CE84C372-2CB8-B3BD-FF9F-CFFF7C4A1073}"/>
              </a:ext>
            </a:extLst>
          </p:cNvPr>
          <p:cNvSpPr>
            <a:spLocks noGrp="1"/>
          </p:cNvSpPr>
          <p:nvPr>
            <p:ph idx="1"/>
          </p:nvPr>
        </p:nvSpPr>
        <p:spPr>
          <a:xfrm>
            <a:off x="741744" y="1217459"/>
            <a:ext cx="11123271" cy="4303602"/>
          </a:xfrm>
        </p:spPr>
        <p:txBody>
          <a:bodyPr vert="horz" lIns="91440" tIns="45720" rIns="91440" bIns="45720" rtlCol="0" anchor="t">
            <a:normAutofit/>
          </a:bodyPr>
          <a:lstStyle/>
          <a:p>
            <a:pPr>
              <a:buNone/>
            </a:pPr>
            <a:r>
              <a:rPr lang="en-US" b="1" dirty="0">
                <a:solidFill>
                  <a:srgbClr val="FF0000"/>
                </a:solidFill>
              </a:rPr>
              <a:t>Challenges and Solutions</a:t>
            </a:r>
          </a:p>
          <a:p>
            <a:pPr>
              <a:buNone/>
            </a:pPr>
            <a:endParaRPr lang="en-US" sz="600" b="1" dirty="0">
              <a:solidFill>
                <a:srgbClr val="FF0000"/>
              </a:solidFill>
              <a:ea typeface="+mn-lt"/>
              <a:cs typeface="+mn-lt"/>
            </a:endParaRPr>
          </a:p>
          <a:p>
            <a:pPr marL="0" indent="0">
              <a:buNone/>
            </a:pPr>
            <a:r>
              <a:rPr lang="en-US" sz="1700" b="1" dirty="0">
                <a:ea typeface="+mn-lt"/>
                <a:cs typeface="+mn-lt"/>
              </a:rPr>
              <a:t>Task Overlap or Confusion</a:t>
            </a:r>
            <a:r>
              <a:rPr lang="en-US" sz="1700" dirty="0">
                <a:ea typeface="+mn-lt"/>
                <a:cs typeface="+mn-lt"/>
              </a:rPr>
              <a:t>:</a:t>
            </a:r>
            <a:endParaRPr lang="en-US" dirty="0">
              <a:ea typeface="+mn-lt"/>
              <a:cs typeface="+mn-lt"/>
            </a:endParaRPr>
          </a:p>
          <a:p>
            <a:pPr lvl="1">
              <a:buFont typeface="Arial"/>
              <a:buChar char="•"/>
            </a:pPr>
            <a:r>
              <a:rPr lang="en-US" sz="1700" dirty="0">
                <a:ea typeface="+mn-lt"/>
                <a:cs typeface="+mn-lt"/>
              </a:rPr>
              <a:t>To address this, a clear structure of epics and tasks was implemented, and team members were assigned specific responsibilities to avoid confusion.</a:t>
            </a:r>
            <a:endParaRPr lang="en-US" dirty="0">
              <a:ea typeface="+mn-lt"/>
              <a:cs typeface="+mn-lt"/>
            </a:endParaRPr>
          </a:p>
          <a:p>
            <a:pPr marL="0" indent="0">
              <a:buNone/>
            </a:pPr>
            <a:r>
              <a:rPr lang="en-US" sz="1700" b="1" dirty="0">
                <a:ea typeface="+mn-lt"/>
                <a:cs typeface="+mn-lt"/>
              </a:rPr>
              <a:t>Tracking Progress</a:t>
            </a:r>
            <a:r>
              <a:rPr lang="en-US" sz="1700" dirty="0">
                <a:ea typeface="+mn-lt"/>
                <a:cs typeface="+mn-lt"/>
              </a:rPr>
              <a:t>:</a:t>
            </a:r>
            <a:endParaRPr lang="en-US" dirty="0"/>
          </a:p>
          <a:p>
            <a:pPr lvl="1">
              <a:buFont typeface="Arial"/>
              <a:buChar char="•"/>
            </a:pPr>
            <a:r>
              <a:rPr lang="en-US" sz="1700" dirty="0">
                <a:ea typeface="+mn-lt"/>
                <a:cs typeface="+mn-lt"/>
              </a:rPr>
              <a:t>To ensure consistent tracking, JIRA will be used to monitor task statuses, and regular updates will be enforced. The integration with GitHub will facilitate tracking code changes linked to specific tasks.</a:t>
            </a:r>
            <a:endParaRPr lang="en-US" dirty="0"/>
          </a:p>
          <a:p>
            <a:pPr marL="0" indent="0">
              <a:buNone/>
            </a:pPr>
            <a:r>
              <a:rPr lang="en-US" sz="1700" b="1" dirty="0">
                <a:ea typeface="+mn-lt"/>
                <a:cs typeface="+mn-lt"/>
              </a:rPr>
              <a:t>Team Collaboration</a:t>
            </a:r>
            <a:r>
              <a:rPr lang="en-US" sz="1700" dirty="0">
                <a:ea typeface="+mn-lt"/>
                <a:cs typeface="+mn-lt"/>
              </a:rPr>
              <a:t>:</a:t>
            </a:r>
            <a:endParaRPr lang="en-US" dirty="0"/>
          </a:p>
          <a:p>
            <a:pPr lvl="1">
              <a:buFont typeface="Arial"/>
              <a:buChar char="•"/>
            </a:pPr>
            <a:r>
              <a:rPr lang="en-US" sz="1700" dirty="0">
                <a:ea typeface="+mn-lt"/>
                <a:cs typeface="+mn-lt"/>
              </a:rPr>
              <a:t>To enhance collaboration, GitHub will be integrated with JIRA, allowing for easy communication between team members and developers.</a:t>
            </a:r>
            <a:endParaRPr lang="en-US" dirty="0"/>
          </a:p>
          <a:p>
            <a:pPr marL="342900" indent="-342900"/>
            <a:endParaRPr lang="en-US" sz="1700" dirty="0"/>
          </a:p>
        </p:txBody>
      </p:sp>
      <p:sp>
        <p:nvSpPr>
          <p:cNvPr id="3" name="TextBox 2">
            <a:extLst>
              <a:ext uri="{FF2B5EF4-FFF2-40B4-BE49-F238E27FC236}">
                <a16:creationId xmlns:a16="http://schemas.microsoft.com/office/drawing/2014/main" id="{A19D74D9-8AA9-C95E-5E1E-63BE06C3163E}"/>
              </a:ext>
            </a:extLst>
          </p:cNvPr>
          <p:cNvSpPr txBox="1"/>
          <p:nvPr/>
        </p:nvSpPr>
        <p:spPr>
          <a:xfrm>
            <a:off x="682906" y="5399591"/>
            <a:ext cx="11240947"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1"/>
            <a:r>
              <a:rPr lang="en-US" sz="1700" dirty="0">
                <a:cs typeface="Arial"/>
              </a:rPr>
              <a:t>By implementing these strategies and tools, we aim to maintain a smooth workflow and effectively manage the day-to-day operations of the project.​</a:t>
            </a:r>
            <a:endParaRPr lang="en-US" dirty="0"/>
          </a:p>
        </p:txBody>
      </p:sp>
    </p:spTree>
    <p:extLst>
      <p:ext uri="{BB962C8B-B14F-4D97-AF65-F5344CB8AC3E}">
        <p14:creationId xmlns:p14="http://schemas.microsoft.com/office/powerpoint/2010/main" val="2159702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34D50-F19C-E5CF-9EB2-408EF359B49C}"/>
              </a:ext>
            </a:extLst>
          </p:cNvPr>
          <p:cNvSpPr>
            <a:spLocks noGrp="1"/>
          </p:cNvSpPr>
          <p:nvPr>
            <p:ph type="title"/>
          </p:nvPr>
        </p:nvSpPr>
        <p:spPr>
          <a:xfrm>
            <a:off x="838200" y="365760"/>
            <a:ext cx="10515600" cy="2890202"/>
          </a:xfrm>
        </p:spPr>
        <p:txBody>
          <a:bodyPr vert="horz" lIns="91440" tIns="45720" rIns="91440" bIns="45720" rtlCol="0" anchor="b">
            <a:normAutofit/>
          </a:bodyPr>
          <a:lstStyle/>
          <a:p>
            <a:pPr algn="ctr"/>
            <a:r>
              <a:rPr lang="en-US" sz="6600" b="1"/>
              <a:t>Any Questions??</a:t>
            </a:r>
            <a:endParaRPr lang="en-US" sz="6600"/>
          </a:p>
        </p:txBody>
      </p:sp>
    </p:spTree>
    <p:extLst>
      <p:ext uri="{BB962C8B-B14F-4D97-AF65-F5344CB8AC3E}">
        <p14:creationId xmlns:p14="http://schemas.microsoft.com/office/powerpoint/2010/main" val="2206147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34D50-F19C-E5CF-9EB2-408EF359B49C}"/>
              </a:ext>
            </a:extLst>
          </p:cNvPr>
          <p:cNvSpPr>
            <a:spLocks noGrp="1"/>
          </p:cNvSpPr>
          <p:nvPr>
            <p:ph type="title"/>
          </p:nvPr>
        </p:nvSpPr>
        <p:spPr>
          <a:xfrm>
            <a:off x="741744" y="-1407"/>
            <a:ext cx="10920713" cy="1325563"/>
          </a:xfrm>
        </p:spPr>
        <p:txBody>
          <a:bodyPr>
            <a:normAutofit/>
          </a:bodyPr>
          <a:lstStyle/>
          <a:p>
            <a:r>
              <a:rPr lang="en-US" b="1" dirty="0">
                <a:gradFill>
                  <a:gsLst>
                    <a:gs pos="0">
                      <a:srgbClr val="00BAC8"/>
                    </a:gs>
                    <a:gs pos="100000">
                      <a:srgbClr val="203040"/>
                    </a:gs>
                  </a:gsLst>
                  <a:lin ang="0" scaled="1"/>
                </a:gradFill>
                <a:latin typeface="Aharoni"/>
                <a:cs typeface="Aharoni"/>
              </a:rPr>
              <a:t>Additional Resources:</a:t>
            </a:r>
            <a:endParaRPr lang="en-US" dirty="0">
              <a:gradFill>
                <a:gsLst>
                  <a:gs pos="0">
                    <a:srgbClr val="00BAC8"/>
                  </a:gs>
                  <a:gs pos="100000">
                    <a:srgbClr val="203040"/>
                  </a:gs>
                </a:gsLst>
                <a:lin ang="0" scaled="1"/>
              </a:gradFill>
            </a:endParaRPr>
          </a:p>
        </p:txBody>
      </p:sp>
      <p:sp>
        <p:nvSpPr>
          <p:cNvPr id="47" name="Content Placeholder 46">
            <a:extLst>
              <a:ext uri="{FF2B5EF4-FFF2-40B4-BE49-F238E27FC236}">
                <a16:creationId xmlns:a16="http://schemas.microsoft.com/office/drawing/2014/main" id="{CE84C372-2CB8-B3BD-FF9F-CFFF7C4A1073}"/>
              </a:ext>
            </a:extLst>
          </p:cNvPr>
          <p:cNvSpPr>
            <a:spLocks noGrp="1"/>
          </p:cNvSpPr>
          <p:nvPr>
            <p:ph idx="1"/>
          </p:nvPr>
        </p:nvSpPr>
        <p:spPr>
          <a:xfrm>
            <a:off x="741744" y="2056623"/>
            <a:ext cx="11277599" cy="2741021"/>
          </a:xfrm>
        </p:spPr>
        <p:txBody>
          <a:bodyPr vert="horz" lIns="91440" tIns="45720" rIns="91440" bIns="45720" rtlCol="0" anchor="t">
            <a:normAutofit/>
          </a:bodyPr>
          <a:lstStyle/>
          <a:p>
            <a:pPr marL="342900" indent="-342900">
              <a:buAutoNum type="arabicPeriod"/>
            </a:pPr>
            <a:r>
              <a:rPr lang="en-US" sz="1700">
                <a:ea typeface="+mn-lt"/>
                <a:cs typeface="+mn-lt"/>
              </a:rPr>
              <a:t>Atlassian. (n.d.). </a:t>
            </a:r>
            <a:r>
              <a:rPr lang="en-US" sz="1700" i="1">
                <a:ea typeface="+mn-lt"/>
                <a:cs typeface="+mn-lt"/>
              </a:rPr>
              <a:t>JIRA documentation</a:t>
            </a:r>
            <a:r>
              <a:rPr lang="en-US" sz="1700">
                <a:ea typeface="+mn-lt"/>
                <a:cs typeface="+mn-lt"/>
              </a:rPr>
              <a:t>. Retrieved from </a:t>
            </a:r>
            <a:r>
              <a:rPr lang="en-US" sz="1700" dirty="0">
                <a:ea typeface="+mn-lt"/>
                <a:cs typeface="+mn-lt"/>
                <a:hlinkClick r:id="rId2"/>
              </a:rPr>
              <a:t>https://www.atlassian.com/software/jira/guides</a:t>
            </a:r>
            <a:endParaRPr lang="en-US"/>
          </a:p>
          <a:p>
            <a:pPr marL="342900" indent="-342900">
              <a:buAutoNum type="arabicPeriod"/>
            </a:pPr>
            <a:r>
              <a:rPr lang="en-US" sz="1700">
                <a:ea typeface="+mn-lt"/>
                <a:cs typeface="+mn-lt"/>
              </a:rPr>
              <a:t>GitHub. (n.d.). </a:t>
            </a:r>
            <a:r>
              <a:rPr lang="en-US" sz="1700" i="1">
                <a:ea typeface="+mn-lt"/>
                <a:cs typeface="+mn-lt"/>
              </a:rPr>
              <a:t>GitHub documentation</a:t>
            </a:r>
            <a:r>
              <a:rPr lang="en-US" sz="1700">
                <a:ea typeface="+mn-lt"/>
                <a:cs typeface="+mn-lt"/>
              </a:rPr>
              <a:t>. Retrieved from </a:t>
            </a:r>
            <a:r>
              <a:rPr lang="en-US" sz="1700" dirty="0">
                <a:ea typeface="+mn-lt"/>
                <a:cs typeface="+mn-lt"/>
                <a:hlinkClick r:id="rId3"/>
              </a:rPr>
              <a:t>https://docs.github.com/en</a:t>
            </a:r>
            <a:endParaRPr lang="en-US"/>
          </a:p>
          <a:p>
            <a:pPr marL="342900" indent="-342900">
              <a:buAutoNum type="arabicPeriod"/>
            </a:pPr>
            <a:r>
              <a:rPr lang="en-US" sz="1700">
                <a:ea typeface="+mn-lt"/>
                <a:cs typeface="+mn-lt"/>
              </a:rPr>
              <a:t>Agile Alliance. (n.d.). </a:t>
            </a:r>
            <a:r>
              <a:rPr lang="en-US" sz="1700" i="1">
                <a:ea typeface="+mn-lt"/>
                <a:cs typeface="+mn-lt"/>
              </a:rPr>
              <a:t>Agile project management guide</a:t>
            </a:r>
            <a:r>
              <a:rPr lang="en-US" sz="1700">
                <a:ea typeface="+mn-lt"/>
                <a:cs typeface="+mn-lt"/>
              </a:rPr>
              <a:t>. Retrieved from </a:t>
            </a:r>
            <a:r>
              <a:rPr lang="en-US" sz="1700" dirty="0">
                <a:ea typeface="+mn-lt"/>
                <a:cs typeface="+mn-lt"/>
                <a:hlinkClick r:id="rId4"/>
              </a:rPr>
              <a:t>https://www.agilealliance.org/agile101/</a:t>
            </a:r>
            <a:endParaRPr lang="en-US">
              <a:ea typeface="+mn-lt"/>
              <a:cs typeface="+mn-lt"/>
              <a:hlinkClick r:id="rId4"/>
            </a:endParaRPr>
          </a:p>
          <a:p>
            <a:pPr marL="342900" indent="-342900">
              <a:buAutoNum type="arabicPeriod"/>
            </a:pPr>
            <a:r>
              <a:rPr lang="en-US" sz="1700">
                <a:ea typeface="+mn-lt"/>
                <a:cs typeface="+mn-lt"/>
              </a:rPr>
              <a:t>Project Management Institute. (n.d.). </a:t>
            </a:r>
            <a:r>
              <a:rPr lang="en-US" sz="1700" i="1">
                <a:ea typeface="+mn-lt"/>
                <a:cs typeface="+mn-lt"/>
              </a:rPr>
              <a:t>Best practices for project management</a:t>
            </a:r>
            <a:r>
              <a:rPr lang="en-US" sz="1700">
                <a:ea typeface="+mn-lt"/>
                <a:cs typeface="+mn-lt"/>
              </a:rPr>
              <a:t>. Retrieved from </a:t>
            </a:r>
            <a:r>
              <a:rPr lang="en-US" sz="1700" dirty="0">
                <a:ea typeface="+mn-lt"/>
                <a:cs typeface="+mn-lt"/>
                <a:hlinkClick r:id="rId5"/>
              </a:rPr>
              <a:t>https://www.pmi.org/learning/library/project-management-best-practices-8278</a:t>
            </a:r>
            <a:endParaRPr lang="en-US"/>
          </a:p>
          <a:p>
            <a:pPr marL="342900" indent="-342900">
              <a:buAutoNum type="arabicPeriod"/>
            </a:pPr>
            <a:endParaRPr lang="en-US" sz="1700" dirty="0"/>
          </a:p>
        </p:txBody>
      </p:sp>
    </p:spTree>
    <p:extLst>
      <p:ext uri="{BB962C8B-B14F-4D97-AF65-F5344CB8AC3E}">
        <p14:creationId xmlns:p14="http://schemas.microsoft.com/office/powerpoint/2010/main" val="1858622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9B7B6363-B86F-40A3-8902-DFA61F46B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34D50-F19C-E5CF-9EB2-408EF359B49C}"/>
              </a:ext>
            </a:extLst>
          </p:cNvPr>
          <p:cNvSpPr>
            <a:spLocks noGrp="1"/>
          </p:cNvSpPr>
          <p:nvPr>
            <p:ph type="title"/>
          </p:nvPr>
        </p:nvSpPr>
        <p:spPr>
          <a:xfrm>
            <a:off x="838200" y="1195250"/>
            <a:ext cx="5257800" cy="4976949"/>
          </a:xfrm>
        </p:spPr>
        <p:txBody>
          <a:bodyPr anchor="t">
            <a:normAutofit/>
          </a:bodyPr>
          <a:lstStyle/>
          <a:p>
            <a:r>
              <a:rPr lang="en-US" b="1">
                <a:latin typeface="Aharoni"/>
                <a:cs typeface="Aharoni"/>
              </a:rPr>
              <a:t>Contact Information</a:t>
            </a:r>
            <a:endParaRPr lang="en-US"/>
          </a:p>
        </p:txBody>
      </p:sp>
      <p:sp>
        <p:nvSpPr>
          <p:cNvPr id="47" name="Content Placeholder 46">
            <a:extLst>
              <a:ext uri="{FF2B5EF4-FFF2-40B4-BE49-F238E27FC236}">
                <a16:creationId xmlns:a16="http://schemas.microsoft.com/office/drawing/2014/main" id="{CE84C372-2CB8-B3BD-FF9F-CFFF7C4A1073}"/>
              </a:ext>
            </a:extLst>
          </p:cNvPr>
          <p:cNvSpPr>
            <a:spLocks noGrp="1"/>
          </p:cNvSpPr>
          <p:nvPr>
            <p:ph idx="1"/>
          </p:nvPr>
        </p:nvSpPr>
        <p:spPr>
          <a:xfrm>
            <a:off x="6681650" y="1195250"/>
            <a:ext cx="4672150" cy="4976950"/>
          </a:xfrm>
        </p:spPr>
        <p:txBody>
          <a:bodyPr vert="horz" lIns="91440" tIns="45720" rIns="91440" bIns="45720" rtlCol="0">
            <a:normAutofit/>
          </a:bodyPr>
          <a:lstStyle/>
          <a:p>
            <a:pPr marL="0" indent="0">
              <a:buNone/>
            </a:pPr>
            <a:r>
              <a:rPr lang="en-US" dirty="0" err="1"/>
              <a:t>Hirdesh</a:t>
            </a:r>
            <a:r>
              <a:rPr lang="en-US" dirty="0"/>
              <a:t> </a:t>
            </a:r>
            <a:r>
              <a:rPr lang="en-US" dirty="0" err="1"/>
              <a:t>Timilsena</a:t>
            </a:r>
          </a:p>
          <a:p>
            <a:pPr marL="0" indent="0">
              <a:buNone/>
            </a:pPr>
            <a:r>
              <a:rPr lang="en-US">
                <a:hlinkClick r:id="rId2"/>
              </a:rPr>
              <a:t>hirdeshtimilsena77@gmail.com</a:t>
            </a:r>
            <a:endParaRPr lang="en-US"/>
          </a:p>
          <a:p>
            <a:pPr marL="0" indent="0">
              <a:buNone/>
            </a:pPr>
            <a:endParaRPr lang="en-US"/>
          </a:p>
          <a:p>
            <a:pPr marL="0" indent="0">
              <a:buNone/>
            </a:pPr>
            <a:r>
              <a:rPr lang="en-US"/>
              <a:t>Gaurab Rijal</a:t>
            </a:r>
          </a:p>
          <a:p>
            <a:pPr marL="0" indent="0">
              <a:buNone/>
            </a:pPr>
            <a:r>
              <a:rPr lang="en-US">
                <a:hlinkClick r:id="rId3"/>
              </a:rPr>
              <a:t>gaurabrijal45@gmail.com</a:t>
            </a:r>
            <a:endParaRPr lang="en-US"/>
          </a:p>
          <a:p>
            <a:pPr marL="0" indent="0">
              <a:buNone/>
            </a:pPr>
            <a:endParaRPr lang="en-US"/>
          </a:p>
          <a:p>
            <a:pPr marL="0" indent="0">
              <a:buNone/>
            </a:pPr>
            <a:r>
              <a:rPr lang="en-US"/>
              <a:t>Janak Bhandari</a:t>
            </a:r>
          </a:p>
          <a:p>
            <a:pPr marL="0" indent="0">
              <a:buNone/>
            </a:pPr>
            <a:r>
              <a:rPr lang="en-US">
                <a:hlinkClick r:id="rId4"/>
              </a:rPr>
              <a:t>Jungkitbhandari001@gmail.com</a:t>
            </a: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1771451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34D50-F19C-E5CF-9EB2-408EF359B49C}"/>
              </a:ext>
            </a:extLst>
          </p:cNvPr>
          <p:cNvSpPr>
            <a:spLocks noGrp="1"/>
          </p:cNvSpPr>
          <p:nvPr>
            <p:ph type="title"/>
          </p:nvPr>
        </p:nvSpPr>
        <p:spPr>
          <a:xfrm>
            <a:off x="838200" y="365760"/>
            <a:ext cx="10515600" cy="2890202"/>
          </a:xfrm>
        </p:spPr>
        <p:txBody>
          <a:bodyPr vert="horz" lIns="91440" tIns="45720" rIns="91440" bIns="45720" rtlCol="0" anchor="b">
            <a:normAutofit/>
          </a:bodyPr>
          <a:lstStyle/>
          <a:p>
            <a:pPr algn="ctr"/>
            <a:r>
              <a:rPr lang="en-US" sz="6600" b="1" dirty="0">
                <a:gradFill>
                  <a:gsLst>
                    <a:gs pos="0">
                      <a:srgbClr val="00BAC8"/>
                    </a:gs>
                    <a:gs pos="100000">
                      <a:srgbClr val="203040"/>
                    </a:gs>
                  </a:gsLst>
                  <a:lin ang="0" scaled="1"/>
                </a:gradFill>
                <a:latin typeface="Aharoni"/>
                <a:cs typeface="Angsana New"/>
              </a:rPr>
              <a:t>Thank You</a:t>
            </a:r>
            <a:endParaRPr lang="en-US" dirty="0">
              <a:gradFill>
                <a:gsLst>
                  <a:gs pos="0">
                    <a:srgbClr val="00BAC8"/>
                  </a:gs>
                  <a:gs pos="100000">
                    <a:srgbClr val="203040"/>
                  </a:gs>
                </a:gsLst>
                <a:lin ang="0" scaled="1"/>
              </a:gradFill>
            </a:endParaRPr>
          </a:p>
        </p:txBody>
      </p:sp>
    </p:spTree>
    <p:extLst>
      <p:ext uri="{BB962C8B-B14F-4D97-AF65-F5344CB8AC3E}">
        <p14:creationId xmlns:p14="http://schemas.microsoft.com/office/powerpoint/2010/main" val="146158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4B5A-50A7-E3B1-EABB-BB9F26C0C6A7}"/>
              </a:ext>
            </a:extLst>
          </p:cNvPr>
          <p:cNvSpPr>
            <a:spLocks noGrp="1"/>
          </p:cNvSpPr>
          <p:nvPr>
            <p:ph type="title"/>
          </p:nvPr>
        </p:nvSpPr>
        <p:spPr>
          <a:xfrm>
            <a:off x="723014" y="-246247"/>
            <a:ext cx="10515600" cy="1325563"/>
          </a:xfrm>
        </p:spPr>
        <p:txBody>
          <a:bodyPr>
            <a:normAutofit/>
          </a:bodyPr>
          <a:lstStyle/>
          <a:p>
            <a:r>
              <a:rPr lang="en-US" dirty="0">
                <a:gradFill>
                  <a:gsLst>
                    <a:gs pos="0">
                      <a:srgbClr val="00BAC8"/>
                    </a:gs>
                    <a:gs pos="100000">
                      <a:srgbClr val="203040"/>
                    </a:gs>
                  </a:gsLst>
                  <a:lin ang="0" scaled="1"/>
                </a:gradFill>
                <a:latin typeface="Aharoni"/>
                <a:cs typeface="Aharoni"/>
              </a:rPr>
              <a:t>Issue and Bug Tracking Tools</a:t>
            </a:r>
            <a:endParaRPr lang="en-US" dirty="0">
              <a:gradFill>
                <a:gsLst>
                  <a:gs pos="0">
                    <a:srgbClr val="00BAC8"/>
                  </a:gs>
                  <a:gs pos="100000">
                    <a:srgbClr val="203040"/>
                  </a:gs>
                </a:gsLst>
                <a:lin ang="0" scaled="1"/>
              </a:gradFill>
            </a:endParaRPr>
          </a:p>
        </p:txBody>
      </p:sp>
      <p:sp>
        <p:nvSpPr>
          <p:cNvPr id="3" name="Content Placeholder 2">
            <a:extLst>
              <a:ext uri="{FF2B5EF4-FFF2-40B4-BE49-F238E27FC236}">
                <a16:creationId xmlns:a16="http://schemas.microsoft.com/office/drawing/2014/main" id="{9EF7EBE3-61C9-E7D0-67CF-1CFCE32DAE81}"/>
              </a:ext>
            </a:extLst>
          </p:cNvPr>
          <p:cNvSpPr>
            <a:spLocks noGrp="1"/>
          </p:cNvSpPr>
          <p:nvPr>
            <p:ph idx="1"/>
          </p:nvPr>
        </p:nvSpPr>
        <p:spPr>
          <a:xfrm>
            <a:off x="838200" y="1276342"/>
            <a:ext cx="10695726" cy="5387944"/>
          </a:xfrm>
        </p:spPr>
        <p:txBody>
          <a:bodyPr vert="horz" lIns="91440" tIns="45720" rIns="91440" bIns="45720" rtlCol="0" anchor="t">
            <a:normAutofit/>
          </a:bodyPr>
          <a:lstStyle/>
          <a:p>
            <a:pPr marL="0" indent="0">
              <a:buNone/>
            </a:pPr>
            <a:r>
              <a:rPr lang="en-US" b="1" dirty="0">
                <a:ea typeface="+mn-lt"/>
                <a:cs typeface="+mn-lt"/>
              </a:rPr>
              <a:t>JIRA as the Primary Issue and Bug Tracking Tool</a:t>
            </a:r>
            <a:endParaRPr lang="en-US" b="1" dirty="0"/>
          </a:p>
          <a:p>
            <a:pPr marL="0" indent="0">
              <a:buNone/>
            </a:pPr>
            <a:r>
              <a:rPr lang="en-US" dirty="0">
                <a:ea typeface="+mn-lt"/>
                <a:cs typeface="+mn-lt"/>
              </a:rPr>
              <a:t>For the daily management of our project, we have selected </a:t>
            </a:r>
            <a:r>
              <a:rPr lang="en-US" b="1" dirty="0">
                <a:ea typeface="+mn-lt"/>
                <a:cs typeface="+mn-lt"/>
              </a:rPr>
              <a:t>JIRA</a:t>
            </a:r>
            <a:r>
              <a:rPr lang="en-US" dirty="0">
                <a:ea typeface="+mn-lt"/>
                <a:cs typeface="+mn-lt"/>
              </a:rPr>
              <a:t> as our primary tool for issue and bug tracking. JIRA is widely regarded as one of the most robust and feature-rich platforms for managing agile projects, offering flexibility in tracking issues, bugs, tasks, and overall project progress.</a:t>
            </a:r>
          </a:p>
          <a:p>
            <a:pPr marL="0" indent="0">
              <a:buNone/>
            </a:pPr>
            <a:endParaRPr lang="en-US" dirty="0">
              <a:ea typeface="+mn-lt"/>
              <a:cs typeface="+mn-lt"/>
            </a:endParaRPr>
          </a:p>
          <a:p>
            <a:pPr marL="0" indent="0">
              <a:buNone/>
            </a:pPr>
            <a:r>
              <a:rPr lang="en-US" b="1" dirty="0">
                <a:ea typeface="+mn-lt"/>
                <a:cs typeface="+mn-lt"/>
              </a:rPr>
              <a:t>Why JIRA?</a:t>
            </a:r>
          </a:p>
          <a:p>
            <a:pPr marL="0" indent="0">
              <a:buNone/>
            </a:pPr>
            <a:r>
              <a:rPr lang="en-US">
                <a:ea typeface="+mn-lt"/>
                <a:cs typeface="+mn-lt"/>
              </a:rPr>
              <a:t>JIRA was chosen for our project because of its comprehensive features that cater specifically to software development and project management teams. It allows us to streamline the entire process of tracking, managing, and resolving issues, ensuring that all stakeholders remain aligned throughout the project lifecycle.</a:t>
            </a:r>
          </a:p>
          <a:p>
            <a:pPr marL="0" indent="0">
              <a:buNone/>
            </a:pPr>
            <a:endParaRPr lang="en-US" dirty="0"/>
          </a:p>
        </p:txBody>
      </p:sp>
    </p:spTree>
    <p:extLst>
      <p:ext uri="{BB962C8B-B14F-4D97-AF65-F5344CB8AC3E}">
        <p14:creationId xmlns:p14="http://schemas.microsoft.com/office/powerpoint/2010/main" val="2061968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7EBE3-61C9-E7D0-67CF-1CFCE32DAE81}"/>
              </a:ext>
            </a:extLst>
          </p:cNvPr>
          <p:cNvSpPr>
            <a:spLocks noGrp="1"/>
          </p:cNvSpPr>
          <p:nvPr>
            <p:ph idx="1"/>
          </p:nvPr>
        </p:nvSpPr>
        <p:spPr>
          <a:xfrm>
            <a:off x="838200" y="310552"/>
            <a:ext cx="10870019" cy="6238547"/>
          </a:xfrm>
        </p:spPr>
        <p:txBody>
          <a:bodyPr vert="horz" lIns="91440" tIns="45720" rIns="91440" bIns="45720" rtlCol="0" anchor="t">
            <a:normAutofit/>
          </a:bodyPr>
          <a:lstStyle/>
          <a:p>
            <a:pPr>
              <a:buNone/>
            </a:pPr>
            <a:r>
              <a:rPr lang="en-US" sz="2200" b="1" dirty="0">
                <a:solidFill>
                  <a:srgbClr val="FF0000"/>
                </a:solidFill>
                <a:ea typeface="+mn-lt"/>
                <a:cs typeface="+mn-lt"/>
              </a:rPr>
              <a:t>Key Features of JIRA for Issue and Bug Tracking:</a:t>
            </a:r>
            <a:endParaRPr lang="en-US" sz="2200" b="1" dirty="0">
              <a:solidFill>
                <a:srgbClr val="FF0000"/>
              </a:solidFill>
            </a:endParaRPr>
          </a:p>
          <a:p>
            <a:pPr>
              <a:buNone/>
            </a:pPr>
            <a:endParaRPr lang="en-US" sz="1000" b="1" dirty="0"/>
          </a:p>
          <a:p>
            <a:pPr marL="457200" indent="-457200">
              <a:buAutoNum type="arabicPeriod"/>
            </a:pPr>
            <a:r>
              <a:rPr lang="en-US" b="1" dirty="0"/>
              <a:t>Issue and Bug Tracking</a:t>
            </a:r>
            <a:r>
              <a:rPr lang="en-US" dirty="0"/>
              <a:t>:</a:t>
            </a:r>
          </a:p>
          <a:p>
            <a:pPr lvl="1"/>
            <a:r>
              <a:rPr lang="en-US" dirty="0">
                <a:ea typeface="+mn-lt"/>
                <a:cs typeface="+mn-lt"/>
              </a:rPr>
              <a:t>JIRA allows the team to efficiently log, track, and manage issues and bugs throughout the project lifecycle.</a:t>
            </a:r>
            <a:endParaRPr lang="en-US"/>
          </a:p>
          <a:p>
            <a:pPr lvl="1"/>
            <a:r>
              <a:rPr lang="en-US" dirty="0">
                <a:ea typeface="+mn-lt"/>
                <a:cs typeface="+mn-lt"/>
              </a:rPr>
              <a:t>Customizable workflows ensure that each issue follows a defined path (e.g., To Do, In Progress, Done), providing clarity on the current status and what requires attention.</a:t>
            </a:r>
            <a:endParaRPr lang="en-US" dirty="0"/>
          </a:p>
          <a:p>
            <a:pPr>
              <a:buAutoNum type="arabicPeriod"/>
            </a:pPr>
            <a:r>
              <a:rPr lang="en-US" b="1" dirty="0"/>
              <a:t>    Task Management</a:t>
            </a:r>
            <a:r>
              <a:rPr lang="en-US" dirty="0"/>
              <a:t>:</a:t>
            </a:r>
          </a:p>
          <a:p>
            <a:pPr lvl="1"/>
            <a:r>
              <a:rPr lang="en-US" dirty="0">
                <a:ea typeface="+mn-lt"/>
                <a:cs typeface="+mn-lt"/>
              </a:rPr>
              <a:t>JIRA breaks down the project into tasks and epics, assigned to specific team members for clear deliverables and transparent resource allocation.</a:t>
            </a:r>
          </a:p>
          <a:p>
            <a:pPr lvl="1"/>
            <a:r>
              <a:rPr lang="en-US" dirty="0">
                <a:ea typeface="+mn-lt"/>
                <a:cs typeface="+mn-lt"/>
              </a:rPr>
              <a:t>The Kanban board in JIRA visually tracks task progress, highlighting bottlenecks and allowing real-time adjustments to maintain smooth workflow.</a:t>
            </a:r>
            <a:endParaRPr lang="en-US" dirty="0"/>
          </a:p>
          <a:p>
            <a:pPr marL="457200" indent="-457200">
              <a:buAutoNum type="arabicPeriod"/>
            </a:pPr>
            <a:r>
              <a:rPr lang="en-US" b="1" dirty="0"/>
              <a:t>Customization and Flexibility</a:t>
            </a:r>
            <a:r>
              <a:rPr lang="en-US" dirty="0"/>
              <a:t>:</a:t>
            </a:r>
            <a:endParaRPr lang="en-US">
              <a:ea typeface="+mn-lt"/>
              <a:cs typeface="+mn-lt"/>
            </a:endParaRPr>
          </a:p>
          <a:p>
            <a:pPr lvl="1"/>
            <a:r>
              <a:rPr lang="en-US" dirty="0">
                <a:ea typeface="+mn-lt"/>
                <a:cs typeface="+mn-lt"/>
              </a:rPr>
              <a:t>JIRA allows teams to customize workflows by adding stages that fit the project’s needs, like review or testing.</a:t>
            </a:r>
          </a:p>
          <a:p>
            <a:pPr lvl="1"/>
            <a:r>
              <a:rPr lang="en-US" dirty="0">
                <a:ea typeface="+mn-lt"/>
                <a:cs typeface="+mn-lt"/>
              </a:rPr>
              <a:t>Custom fields and reports can be created to track project-specific data and improve task monitoring and insights.</a:t>
            </a:r>
            <a:endParaRPr lang="en-US" dirty="0"/>
          </a:p>
          <a:p>
            <a:pPr marL="457200" indent="-457200">
              <a:buAutoNum type="arabicPeriod"/>
            </a:pPr>
            <a:endParaRPr lang="en-US" dirty="0">
              <a:ea typeface="+mn-lt"/>
              <a:cs typeface="+mn-lt"/>
            </a:endParaRPr>
          </a:p>
          <a:p>
            <a:pPr>
              <a:buAutoNum type="arabicPeriod"/>
            </a:pPr>
            <a:endParaRPr lang="en-US" dirty="0">
              <a:ea typeface="+mn-lt"/>
              <a:cs typeface="+mn-lt"/>
            </a:endParaRPr>
          </a:p>
          <a:p>
            <a:pPr marL="1028700" lvl="1" indent="-342900"/>
            <a:endParaRPr lang="en-US" dirty="0">
              <a:ea typeface="+mn-lt"/>
              <a:cs typeface="+mn-lt"/>
            </a:endParaRPr>
          </a:p>
          <a:p>
            <a:pPr marL="0" indent="0">
              <a:buNone/>
            </a:pPr>
            <a:endParaRPr lang="en-US" dirty="0">
              <a:ea typeface="+mn-lt"/>
              <a:cs typeface="+mn-lt"/>
            </a:endParaRPr>
          </a:p>
        </p:txBody>
      </p:sp>
    </p:spTree>
    <p:extLst>
      <p:ext uri="{BB962C8B-B14F-4D97-AF65-F5344CB8AC3E}">
        <p14:creationId xmlns:p14="http://schemas.microsoft.com/office/powerpoint/2010/main" val="2600570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7EBE3-61C9-E7D0-67CF-1CFCE32DAE81}"/>
              </a:ext>
            </a:extLst>
          </p:cNvPr>
          <p:cNvSpPr>
            <a:spLocks noGrp="1"/>
          </p:cNvSpPr>
          <p:nvPr>
            <p:ph idx="1"/>
          </p:nvPr>
        </p:nvSpPr>
        <p:spPr>
          <a:xfrm>
            <a:off x="838200" y="310552"/>
            <a:ext cx="10870019" cy="6238547"/>
          </a:xfrm>
        </p:spPr>
        <p:txBody>
          <a:bodyPr vert="horz" lIns="91440" tIns="45720" rIns="91440" bIns="45720" rtlCol="0" anchor="t">
            <a:normAutofit/>
          </a:bodyPr>
          <a:lstStyle/>
          <a:p>
            <a:pPr algn="just">
              <a:buNone/>
            </a:pPr>
            <a:r>
              <a:rPr lang="en-US" sz="2200" b="1" dirty="0">
                <a:solidFill>
                  <a:srgbClr val="FF0000"/>
                </a:solidFill>
                <a:ea typeface="+mn-lt"/>
                <a:cs typeface="+mn-lt"/>
              </a:rPr>
              <a:t>Key Features of JIRA for Issue and Bug Tracking:</a:t>
            </a:r>
            <a:endParaRPr lang="en-US" sz="2200" b="1" dirty="0">
              <a:solidFill>
                <a:srgbClr val="FF0000"/>
              </a:solidFill>
            </a:endParaRPr>
          </a:p>
          <a:p>
            <a:pPr algn="just">
              <a:buNone/>
            </a:pPr>
            <a:endParaRPr lang="en-US" sz="1000" b="1" dirty="0"/>
          </a:p>
          <a:p>
            <a:pPr marL="0" indent="0" algn="just">
              <a:buNone/>
            </a:pPr>
            <a:r>
              <a:rPr lang="en-US" b="1" dirty="0"/>
              <a:t>4.    Integration with GitHub</a:t>
            </a:r>
            <a:r>
              <a:rPr lang="en-US" dirty="0"/>
              <a:t>:</a:t>
            </a:r>
          </a:p>
          <a:p>
            <a:pPr lvl="1" algn="just"/>
            <a:r>
              <a:rPr lang="en-US" dirty="0">
                <a:ea typeface="+mn-lt"/>
                <a:cs typeface="+mn-lt"/>
              </a:rPr>
              <a:t>JIRA integrates with GitHub, allowing the team to connect repositories and sync pull requests, commits, and branches with JIRA issues.</a:t>
            </a:r>
          </a:p>
          <a:p>
            <a:pPr lvl="1" algn="just"/>
            <a:r>
              <a:rPr lang="en-US" dirty="0">
                <a:ea typeface="+mn-lt"/>
                <a:cs typeface="+mn-lt"/>
              </a:rPr>
              <a:t>This integration ensures real-time updates and alignment between development and project management tasks.</a:t>
            </a:r>
          </a:p>
          <a:p>
            <a:pPr marL="0" indent="0" algn="just">
              <a:buNone/>
            </a:pPr>
            <a:r>
              <a:rPr lang="en-US" b="1" dirty="0">
                <a:ea typeface="+mn-lt"/>
                <a:cs typeface="+mn-lt"/>
              </a:rPr>
              <a:t>5.</a:t>
            </a:r>
            <a:r>
              <a:rPr lang="en-US" b="1" dirty="0"/>
              <a:t>    Real-Time Collaboration:</a:t>
            </a:r>
            <a:endParaRPr lang="en-US" dirty="0"/>
          </a:p>
          <a:p>
            <a:pPr lvl="1" algn="just"/>
            <a:r>
              <a:rPr lang="en-US" dirty="0">
                <a:ea typeface="+mn-lt"/>
                <a:cs typeface="+mn-lt"/>
              </a:rPr>
              <a:t>JIRA enables real-time collaboration with comments, attachments, and progress updates directly on tasks.</a:t>
            </a:r>
          </a:p>
          <a:p>
            <a:pPr lvl="1" algn="just"/>
            <a:r>
              <a:rPr lang="en-US" dirty="0">
                <a:ea typeface="+mn-lt"/>
                <a:cs typeface="+mn-lt"/>
              </a:rPr>
              <a:t>Notifications and mentions keep team members informed and ensure efficient communication about project updates.</a:t>
            </a:r>
          </a:p>
          <a:p>
            <a:pPr marL="0" indent="0" algn="just">
              <a:buNone/>
            </a:pPr>
            <a:r>
              <a:rPr lang="en-US" b="1" dirty="0"/>
              <a:t>6.    Tracking Progress:</a:t>
            </a:r>
          </a:p>
          <a:p>
            <a:pPr lvl="1" algn="just"/>
            <a:r>
              <a:rPr lang="en-US" dirty="0">
                <a:ea typeface="+mn-lt"/>
                <a:cs typeface="+mn-lt"/>
              </a:rPr>
              <a:t>JIRA's tracking tools identify delays, monitor productivity, and enable data-driven decisions to optimize resources and keep the project on track.</a:t>
            </a:r>
          </a:p>
          <a:p>
            <a:pPr marL="457200" indent="-457200" algn="just">
              <a:buAutoNum type="arabicPeriod"/>
            </a:pPr>
            <a:endParaRPr lang="en-US" dirty="0"/>
          </a:p>
          <a:p>
            <a:pPr marL="457200" indent="-457200" algn="just">
              <a:buAutoNum type="arabicPeriod"/>
            </a:pPr>
            <a:endParaRPr lang="en-US" dirty="0">
              <a:ea typeface="+mn-lt"/>
              <a:cs typeface="+mn-lt"/>
            </a:endParaRPr>
          </a:p>
          <a:p>
            <a:pPr algn="just">
              <a:buAutoNum type="arabicPeriod"/>
            </a:pPr>
            <a:endParaRPr lang="en-US" dirty="0">
              <a:ea typeface="+mn-lt"/>
              <a:cs typeface="+mn-lt"/>
            </a:endParaRPr>
          </a:p>
          <a:p>
            <a:pPr marL="1028700" lvl="1" indent="-342900" algn="just"/>
            <a:endParaRPr lang="en-US" dirty="0">
              <a:ea typeface="+mn-lt"/>
              <a:cs typeface="+mn-lt"/>
            </a:endParaRPr>
          </a:p>
          <a:p>
            <a:pPr marL="0" indent="0" algn="just">
              <a:buNone/>
            </a:pPr>
            <a:endParaRPr lang="en-US" dirty="0">
              <a:ea typeface="+mn-lt"/>
              <a:cs typeface="+mn-lt"/>
            </a:endParaRPr>
          </a:p>
        </p:txBody>
      </p:sp>
    </p:spTree>
    <p:extLst>
      <p:ext uri="{BB962C8B-B14F-4D97-AF65-F5344CB8AC3E}">
        <p14:creationId xmlns:p14="http://schemas.microsoft.com/office/powerpoint/2010/main" val="1611554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4B5A-50A7-E3B1-EABB-BB9F26C0C6A7}"/>
              </a:ext>
            </a:extLst>
          </p:cNvPr>
          <p:cNvSpPr>
            <a:spLocks noGrp="1"/>
          </p:cNvSpPr>
          <p:nvPr>
            <p:ph type="title"/>
          </p:nvPr>
        </p:nvSpPr>
        <p:spPr>
          <a:xfrm>
            <a:off x="723014" y="-246247"/>
            <a:ext cx="10515600" cy="1325563"/>
          </a:xfrm>
        </p:spPr>
        <p:txBody>
          <a:bodyPr>
            <a:normAutofit/>
          </a:bodyPr>
          <a:lstStyle/>
          <a:p>
            <a:r>
              <a:rPr lang="en-US" dirty="0">
                <a:gradFill>
                  <a:gsLst>
                    <a:gs pos="0">
                      <a:srgbClr val="00BAC8"/>
                    </a:gs>
                    <a:gs pos="100000">
                      <a:srgbClr val="203040"/>
                    </a:gs>
                  </a:gsLst>
                  <a:lin ang="0" scaled="1"/>
                </a:gradFill>
                <a:latin typeface="Aharoni"/>
                <a:cs typeface="Aharoni"/>
              </a:rPr>
              <a:t>Workflow</a:t>
            </a:r>
            <a:endParaRPr lang="en-US" dirty="0" err="1">
              <a:gradFill>
                <a:gsLst>
                  <a:gs pos="0">
                    <a:srgbClr val="00BAC8"/>
                  </a:gs>
                  <a:gs pos="100000">
                    <a:srgbClr val="203040"/>
                  </a:gs>
                </a:gsLst>
                <a:lin ang="0" scaled="1"/>
              </a:gradFill>
            </a:endParaRPr>
          </a:p>
        </p:txBody>
      </p:sp>
      <p:sp>
        <p:nvSpPr>
          <p:cNvPr id="3" name="Content Placeholder 2">
            <a:extLst>
              <a:ext uri="{FF2B5EF4-FFF2-40B4-BE49-F238E27FC236}">
                <a16:creationId xmlns:a16="http://schemas.microsoft.com/office/drawing/2014/main" id="{9EF7EBE3-61C9-E7D0-67CF-1CFCE32DAE81}"/>
              </a:ext>
            </a:extLst>
          </p:cNvPr>
          <p:cNvSpPr>
            <a:spLocks noGrp="1"/>
          </p:cNvSpPr>
          <p:nvPr>
            <p:ph idx="1"/>
          </p:nvPr>
        </p:nvSpPr>
        <p:spPr>
          <a:xfrm>
            <a:off x="838200" y="1276342"/>
            <a:ext cx="11002926" cy="2153875"/>
          </a:xfrm>
        </p:spPr>
        <p:txBody>
          <a:bodyPr vert="horz" lIns="91440" tIns="45720" rIns="91440" bIns="45720" rtlCol="0" anchor="t">
            <a:normAutofit lnSpcReduction="10000"/>
          </a:bodyPr>
          <a:lstStyle/>
          <a:p>
            <a:pPr>
              <a:buNone/>
            </a:pPr>
            <a:r>
              <a:rPr lang="en-US" b="1" dirty="0"/>
              <a:t>Workflow for Online Travel Booking Platform</a:t>
            </a:r>
          </a:p>
          <a:p>
            <a:pPr marL="0" indent="0">
              <a:buNone/>
            </a:pPr>
            <a:r>
              <a:rPr lang="en-US" dirty="0">
                <a:ea typeface="+mn-lt"/>
                <a:cs typeface="+mn-lt"/>
              </a:rPr>
              <a:t>In the development and management of the </a:t>
            </a:r>
            <a:r>
              <a:rPr lang="en-US" b="1" dirty="0">
                <a:ea typeface="+mn-lt"/>
                <a:cs typeface="+mn-lt"/>
              </a:rPr>
              <a:t>Online Travel Booking Platform</a:t>
            </a:r>
            <a:r>
              <a:rPr lang="en-US" dirty="0">
                <a:ea typeface="+mn-lt"/>
                <a:cs typeface="+mn-lt"/>
              </a:rPr>
              <a:t>, we use a well-defined workflow within </a:t>
            </a:r>
            <a:r>
              <a:rPr lang="en-US" b="1" dirty="0">
                <a:ea typeface="+mn-lt"/>
                <a:cs typeface="+mn-lt"/>
              </a:rPr>
              <a:t>JIRA</a:t>
            </a:r>
            <a:r>
              <a:rPr lang="en-US" dirty="0">
                <a:ea typeface="+mn-lt"/>
                <a:cs typeface="+mn-lt"/>
              </a:rPr>
              <a:t> to manage issues and tasks related to both functional and non-functional requirements. Each issue progresses through specific stages to ensure the smooth completion of tasks and timely resolution of bugs. Here’s the workflow we’ve established for this project:</a:t>
            </a:r>
            <a:endParaRPr lang="en-US" dirty="0"/>
          </a:p>
        </p:txBody>
      </p:sp>
      <p:pic>
        <p:nvPicPr>
          <p:cNvPr id="4" name="Picture 3" descr="A diagram of a process&#10;&#10;Description automatically generated">
            <a:extLst>
              <a:ext uri="{FF2B5EF4-FFF2-40B4-BE49-F238E27FC236}">
                <a16:creationId xmlns:a16="http://schemas.microsoft.com/office/drawing/2014/main" id="{06F90510-C1F6-9E97-1A2B-042EA4CDC8B6}"/>
              </a:ext>
            </a:extLst>
          </p:cNvPr>
          <p:cNvPicPr>
            <a:picLocks noChangeAspect="1"/>
          </p:cNvPicPr>
          <p:nvPr/>
        </p:nvPicPr>
        <p:blipFill>
          <a:blip r:embed="rId2"/>
          <a:stretch>
            <a:fillRect/>
          </a:stretch>
        </p:blipFill>
        <p:spPr>
          <a:xfrm>
            <a:off x="2053722" y="3441127"/>
            <a:ext cx="8080743" cy="3069618"/>
          </a:xfrm>
          <a:prstGeom prst="rect">
            <a:avLst/>
          </a:prstGeom>
        </p:spPr>
      </p:pic>
    </p:spTree>
    <p:extLst>
      <p:ext uri="{BB962C8B-B14F-4D97-AF65-F5344CB8AC3E}">
        <p14:creationId xmlns:p14="http://schemas.microsoft.com/office/powerpoint/2010/main" val="3422622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7EBE3-61C9-E7D0-67CF-1CFCE32DAE81}"/>
              </a:ext>
            </a:extLst>
          </p:cNvPr>
          <p:cNvSpPr>
            <a:spLocks noGrp="1"/>
          </p:cNvSpPr>
          <p:nvPr>
            <p:ph idx="1"/>
          </p:nvPr>
        </p:nvSpPr>
        <p:spPr>
          <a:xfrm>
            <a:off x="660991" y="230807"/>
            <a:ext cx="11002926" cy="523550"/>
          </a:xfrm>
        </p:spPr>
        <p:txBody>
          <a:bodyPr vert="horz" lIns="91440" tIns="45720" rIns="91440" bIns="45720" rtlCol="0" anchor="t">
            <a:normAutofit/>
          </a:bodyPr>
          <a:lstStyle/>
          <a:p>
            <a:pPr>
              <a:buNone/>
            </a:pPr>
            <a:r>
              <a:rPr lang="en-US" sz="2200" b="1" dirty="0">
                <a:solidFill>
                  <a:srgbClr val="FF0000"/>
                </a:solidFill>
              </a:rPr>
              <a:t>Workflow Example for Online Travel Booking Platform:</a:t>
            </a:r>
            <a:endParaRPr lang="en-US" sz="2200">
              <a:solidFill>
                <a:srgbClr val="FF0000"/>
              </a:solidFill>
            </a:endParaRPr>
          </a:p>
        </p:txBody>
      </p:sp>
      <p:graphicFrame>
        <p:nvGraphicFramePr>
          <p:cNvPr id="10" name="TextBox 7">
            <a:extLst>
              <a:ext uri="{FF2B5EF4-FFF2-40B4-BE49-F238E27FC236}">
                <a16:creationId xmlns:a16="http://schemas.microsoft.com/office/drawing/2014/main" id="{A0EE0165-27A8-CF82-5F60-6AE3836FA74B}"/>
              </a:ext>
            </a:extLst>
          </p:cNvPr>
          <p:cNvGraphicFramePr/>
          <p:nvPr/>
        </p:nvGraphicFramePr>
        <p:xfrm>
          <a:off x="660258" y="909078"/>
          <a:ext cx="11301127" cy="56323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1664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4B5A-50A7-E3B1-EABB-BB9F26C0C6A7}"/>
              </a:ext>
            </a:extLst>
          </p:cNvPr>
          <p:cNvSpPr>
            <a:spLocks noGrp="1"/>
          </p:cNvSpPr>
          <p:nvPr>
            <p:ph type="title"/>
          </p:nvPr>
        </p:nvSpPr>
        <p:spPr>
          <a:xfrm>
            <a:off x="723014" y="-246247"/>
            <a:ext cx="10515600" cy="1325563"/>
          </a:xfrm>
        </p:spPr>
        <p:txBody>
          <a:bodyPr>
            <a:normAutofit/>
          </a:bodyPr>
          <a:lstStyle/>
          <a:p>
            <a:r>
              <a:rPr lang="en-US" dirty="0">
                <a:gradFill>
                  <a:gsLst>
                    <a:gs pos="0">
                      <a:srgbClr val="00BAC8"/>
                    </a:gs>
                    <a:gs pos="100000">
                      <a:srgbClr val="203040"/>
                    </a:gs>
                  </a:gsLst>
                  <a:lin ang="0" scaled="1"/>
                </a:gradFill>
                <a:latin typeface="Aharoni"/>
                <a:cs typeface="Aharoni"/>
              </a:rPr>
              <a:t>Integrations with Other Tools:</a:t>
            </a:r>
            <a:endParaRPr lang="en-US" dirty="0">
              <a:gradFill>
                <a:gsLst>
                  <a:gs pos="0">
                    <a:srgbClr val="00BAC8"/>
                  </a:gs>
                  <a:gs pos="100000">
                    <a:srgbClr val="203040"/>
                  </a:gs>
                </a:gsLst>
                <a:lin ang="0" scaled="1"/>
              </a:gradFill>
            </a:endParaRPr>
          </a:p>
        </p:txBody>
      </p:sp>
      <p:sp>
        <p:nvSpPr>
          <p:cNvPr id="3" name="Content Placeholder 2">
            <a:extLst>
              <a:ext uri="{FF2B5EF4-FFF2-40B4-BE49-F238E27FC236}">
                <a16:creationId xmlns:a16="http://schemas.microsoft.com/office/drawing/2014/main" id="{9EF7EBE3-61C9-E7D0-67CF-1CFCE32DAE81}"/>
              </a:ext>
            </a:extLst>
          </p:cNvPr>
          <p:cNvSpPr>
            <a:spLocks noGrp="1"/>
          </p:cNvSpPr>
          <p:nvPr>
            <p:ph idx="1"/>
          </p:nvPr>
        </p:nvSpPr>
        <p:spPr>
          <a:xfrm>
            <a:off x="838200" y="1276342"/>
            <a:ext cx="10675089" cy="2153875"/>
          </a:xfrm>
        </p:spPr>
        <p:txBody>
          <a:bodyPr vert="horz" lIns="91440" tIns="45720" rIns="91440" bIns="45720" rtlCol="0" anchor="t">
            <a:normAutofit/>
          </a:bodyPr>
          <a:lstStyle/>
          <a:p>
            <a:pPr>
              <a:buNone/>
            </a:pPr>
            <a:r>
              <a:rPr lang="en-US" b="1" dirty="0">
                <a:ea typeface="+mn-lt"/>
                <a:cs typeface="+mn-lt"/>
              </a:rPr>
              <a:t>GitHub Integration in JIRA</a:t>
            </a:r>
            <a:endParaRPr lang="en-US" b="1" dirty="0"/>
          </a:p>
          <a:p>
            <a:pPr marL="0" indent="0" algn="just">
              <a:buNone/>
            </a:pPr>
            <a:r>
              <a:rPr lang="en-US" dirty="0">
                <a:ea typeface="+mn-lt"/>
                <a:cs typeface="+mn-lt"/>
              </a:rPr>
              <a:t>In our project, we are using GitHub as the primary tool for version control and code management, while JIRA handles issue tracking and project management. Integrating GitHub with JIRA ensures smooth collaboration between development and project management teams, making the entire workflow more efficient. </a:t>
            </a:r>
            <a:endParaRPr lang="en-US" dirty="0"/>
          </a:p>
        </p:txBody>
      </p:sp>
      <p:pic>
        <p:nvPicPr>
          <p:cNvPr id="4" name="Picture 3">
            <a:extLst>
              <a:ext uri="{FF2B5EF4-FFF2-40B4-BE49-F238E27FC236}">
                <a16:creationId xmlns:a16="http://schemas.microsoft.com/office/drawing/2014/main" id="{9F9D8816-A52F-4DEE-4A5F-AE433FD2726B}"/>
              </a:ext>
            </a:extLst>
          </p:cNvPr>
          <p:cNvPicPr>
            <a:picLocks noChangeAspect="1"/>
          </p:cNvPicPr>
          <p:nvPr/>
        </p:nvPicPr>
        <p:blipFill>
          <a:blip r:embed="rId2"/>
          <a:stretch>
            <a:fillRect/>
          </a:stretch>
        </p:blipFill>
        <p:spPr>
          <a:xfrm>
            <a:off x="2466855" y="3310239"/>
            <a:ext cx="7036443" cy="3169775"/>
          </a:xfrm>
          <a:prstGeom prst="rect">
            <a:avLst/>
          </a:prstGeom>
        </p:spPr>
      </p:pic>
      <p:sp>
        <p:nvSpPr>
          <p:cNvPr id="5" name="TextBox 4">
            <a:extLst>
              <a:ext uri="{FF2B5EF4-FFF2-40B4-BE49-F238E27FC236}">
                <a16:creationId xmlns:a16="http://schemas.microsoft.com/office/drawing/2014/main" id="{0631EFF8-1754-CEF0-79B5-11CA3308C918}"/>
              </a:ext>
            </a:extLst>
          </p:cNvPr>
          <p:cNvSpPr txBox="1"/>
          <p:nvPr/>
        </p:nvSpPr>
        <p:spPr>
          <a:xfrm>
            <a:off x="4203539" y="5906194"/>
            <a:ext cx="7084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Jira</a:t>
            </a:r>
          </a:p>
        </p:txBody>
      </p:sp>
      <p:sp>
        <p:nvSpPr>
          <p:cNvPr id="6" name="TextBox 5">
            <a:extLst>
              <a:ext uri="{FF2B5EF4-FFF2-40B4-BE49-F238E27FC236}">
                <a16:creationId xmlns:a16="http://schemas.microsoft.com/office/drawing/2014/main" id="{AB36E024-B857-994D-66A9-5D77F9258C17}"/>
              </a:ext>
            </a:extLst>
          </p:cNvPr>
          <p:cNvSpPr txBox="1"/>
          <p:nvPr/>
        </p:nvSpPr>
        <p:spPr>
          <a:xfrm>
            <a:off x="6856071" y="5906193"/>
            <a:ext cx="11425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GitHub</a:t>
            </a:r>
            <a:endParaRPr lang="en-US" dirty="0"/>
          </a:p>
        </p:txBody>
      </p:sp>
    </p:spTree>
    <p:extLst>
      <p:ext uri="{BB962C8B-B14F-4D97-AF65-F5344CB8AC3E}">
        <p14:creationId xmlns:p14="http://schemas.microsoft.com/office/powerpoint/2010/main" val="5465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7EBE3-61C9-E7D0-67CF-1CFCE32DAE81}"/>
              </a:ext>
            </a:extLst>
          </p:cNvPr>
          <p:cNvSpPr>
            <a:spLocks noGrp="1"/>
          </p:cNvSpPr>
          <p:nvPr>
            <p:ph idx="1"/>
          </p:nvPr>
        </p:nvSpPr>
        <p:spPr>
          <a:xfrm>
            <a:off x="598968" y="443458"/>
            <a:ext cx="11002926" cy="523550"/>
          </a:xfrm>
        </p:spPr>
        <p:txBody>
          <a:bodyPr vert="horz" lIns="91440" tIns="45720" rIns="91440" bIns="45720" rtlCol="0" anchor="t">
            <a:normAutofit/>
          </a:bodyPr>
          <a:lstStyle/>
          <a:p>
            <a:pPr>
              <a:buNone/>
            </a:pPr>
            <a:r>
              <a:rPr lang="en-US" sz="2200" b="1" dirty="0">
                <a:solidFill>
                  <a:srgbClr val="FF0000"/>
                </a:solidFill>
                <a:ea typeface="+mn-lt"/>
                <a:cs typeface="+mn-lt"/>
              </a:rPr>
              <a:t>Using GitHub with JIRA: Implementation and Considerations</a:t>
            </a:r>
          </a:p>
        </p:txBody>
      </p:sp>
      <p:sp>
        <p:nvSpPr>
          <p:cNvPr id="8" name="TextBox 7">
            <a:extLst>
              <a:ext uri="{FF2B5EF4-FFF2-40B4-BE49-F238E27FC236}">
                <a16:creationId xmlns:a16="http://schemas.microsoft.com/office/drawing/2014/main" id="{894418BA-19B9-B8AC-D4F9-4DA549D7A2B3}"/>
              </a:ext>
            </a:extLst>
          </p:cNvPr>
          <p:cNvSpPr txBox="1"/>
          <p:nvPr/>
        </p:nvSpPr>
        <p:spPr>
          <a:xfrm>
            <a:off x="740002" y="1405264"/>
            <a:ext cx="7872128"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ea typeface="+mn-lt"/>
                <a:cs typeface="+mn-lt"/>
              </a:rPr>
              <a:t>How GitHub is used:</a:t>
            </a:r>
            <a:endParaRPr lang="en-US" dirty="0">
              <a:ea typeface="+mn-lt"/>
              <a:cs typeface="+mn-lt"/>
            </a:endParaRPr>
          </a:p>
          <a:p>
            <a:pPr algn="just"/>
            <a:endParaRPr lang="en-US" b="1" dirty="0">
              <a:ea typeface="+mn-lt"/>
              <a:cs typeface="+mn-lt"/>
            </a:endParaRPr>
          </a:p>
          <a:p>
            <a:pPr marL="285750" indent="-285750" algn="just">
              <a:buFont typeface="Arial"/>
              <a:buChar char="•"/>
            </a:pPr>
            <a:r>
              <a:rPr lang="en-US" dirty="0">
                <a:ea typeface="+mn-lt"/>
                <a:cs typeface="+mn-lt"/>
              </a:rPr>
              <a:t>GitHub is used to manage our project’s codebase by allowing team members to collaborate, commit changes, and create pull requests. Each commit or pull request in GitHub is linked to a specific issue or task in JIRA.</a:t>
            </a:r>
          </a:p>
          <a:p>
            <a:pPr marL="285750" indent="-285750" algn="just">
              <a:buFont typeface="Arial"/>
              <a:buChar char="•"/>
            </a:pPr>
            <a:endParaRPr lang="en-US" dirty="0">
              <a:ea typeface="+mn-lt"/>
              <a:cs typeface="+mn-lt"/>
            </a:endParaRPr>
          </a:p>
          <a:p>
            <a:pPr marL="285750" indent="-285750" algn="just">
              <a:buFont typeface="Arial"/>
              <a:buChar char="•"/>
            </a:pPr>
            <a:r>
              <a:rPr lang="en-US" dirty="0">
                <a:ea typeface="+mn-lt"/>
                <a:cs typeface="+mn-lt"/>
              </a:rPr>
              <a:t>This linkage ensures that any code changes are directly tied to the project’s progress, helping to track the completion of features or bug fixes.</a:t>
            </a:r>
          </a:p>
          <a:p>
            <a:pPr marL="285750" indent="-285750" algn="just">
              <a:buFont typeface="Arial"/>
              <a:buChar char="•"/>
            </a:pPr>
            <a:endParaRPr lang="en-US" dirty="0">
              <a:ea typeface="+mn-lt"/>
              <a:cs typeface="+mn-lt"/>
            </a:endParaRPr>
          </a:p>
          <a:p>
            <a:pPr marL="285750" indent="-285750" algn="just">
              <a:buFont typeface="Arial"/>
              <a:buChar char="•"/>
            </a:pPr>
            <a:r>
              <a:rPr lang="en-US" dirty="0">
                <a:ea typeface="+mn-lt"/>
                <a:cs typeface="+mn-lt"/>
              </a:rPr>
              <a:t>GitHub’s version control capabilities also allow us to track changes over time, review past commits, and easily revert to previous versions if needed.</a:t>
            </a:r>
          </a:p>
          <a:p>
            <a:pPr algn="just"/>
            <a:endParaRPr lang="en-US" dirty="0">
              <a:ea typeface="+mn-lt"/>
              <a:cs typeface="+mn-lt"/>
            </a:endParaRPr>
          </a:p>
        </p:txBody>
      </p:sp>
      <p:pic>
        <p:nvPicPr>
          <p:cNvPr id="2" name="Picture 1" descr="A logo with a cat and text&#10;&#10;Description automatically generated">
            <a:extLst>
              <a:ext uri="{FF2B5EF4-FFF2-40B4-BE49-F238E27FC236}">
                <a16:creationId xmlns:a16="http://schemas.microsoft.com/office/drawing/2014/main" id="{E9095B03-1550-11F3-A0E5-D3D195424093}"/>
              </a:ext>
            </a:extLst>
          </p:cNvPr>
          <p:cNvPicPr>
            <a:picLocks noChangeAspect="1"/>
          </p:cNvPicPr>
          <p:nvPr/>
        </p:nvPicPr>
        <p:blipFill>
          <a:blip r:embed="rId2"/>
          <a:stretch>
            <a:fillRect/>
          </a:stretch>
        </p:blipFill>
        <p:spPr>
          <a:xfrm>
            <a:off x="8842744" y="2266064"/>
            <a:ext cx="3101163" cy="2325873"/>
          </a:xfrm>
          <a:prstGeom prst="rect">
            <a:avLst/>
          </a:prstGeom>
        </p:spPr>
      </p:pic>
    </p:spTree>
    <p:extLst>
      <p:ext uri="{BB962C8B-B14F-4D97-AF65-F5344CB8AC3E}">
        <p14:creationId xmlns:p14="http://schemas.microsoft.com/office/powerpoint/2010/main" val="2237778069"/>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FadeVTI</vt:lpstr>
      <vt:lpstr>Effective Project Management:  JIRA for Issue and Bug Tracking</vt:lpstr>
      <vt:lpstr>Agenda</vt:lpstr>
      <vt:lpstr>Issue and Bug Tracking Tools</vt:lpstr>
      <vt:lpstr>PowerPoint Presentation</vt:lpstr>
      <vt:lpstr>PowerPoint Presentation</vt:lpstr>
      <vt:lpstr>Workflow</vt:lpstr>
      <vt:lpstr>PowerPoint Presentation</vt:lpstr>
      <vt:lpstr>Integrations with Other Tools:</vt:lpstr>
      <vt:lpstr>PowerPoint Presentation</vt:lpstr>
      <vt:lpstr>PowerPoint Presentation</vt:lpstr>
      <vt:lpstr>Resource Allocation and Work Balancing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Summary</vt:lpstr>
      <vt:lpstr>Any Questions??</vt:lpstr>
      <vt:lpstr>Additional Resources:</vt:lpstr>
      <vt:lpstr>Contact Information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1496</cp:revision>
  <dcterms:created xsi:type="dcterms:W3CDTF">2013-07-15T20:26:40Z</dcterms:created>
  <dcterms:modified xsi:type="dcterms:W3CDTF">2024-10-15T01:30:16Z</dcterms:modified>
</cp:coreProperties>
</file>