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068" r:id="rId2"/>
    <p:sldMasterId id="2147484091" r:id="rId3"/>
  </p:sldMasterIdLst>
  <p:notesMasterIdLst>
    <p:notesMasterId r:id="rId22"/>
  </p:notesMasterIdLst>
  <p:handoutMasterIdLst>
    <p:handoutMasterId r:id="rId23"/>
  </p:handoutMasterIdLst>
  <p:sldIdLst>
    <p:sldId id="690" r:id="rId4"/>
    <p:sldId id="863" r:id="rId5"/>
    <p:sldId id="864" r:id="rId6"/>
    <p:sldId id="851" r:id="rId7"/>
    <p:sldId id="832" r:id="rId8"/>
    <p:sldId id="847" r:id="rId9"/>
    <p:sldId id="848" r:id="rId10"/>
    <p:sldId id="853" r:id="rId11"/>
    <p:sldId id="845" r:id="rId12"/>
    <p:sldId id="865" r:id="rId13"/>
    <p:sldId id="854" r:id="rId14"/>
    <p:sldId id="846" r:id="rId15"/>
    <p:sldId id="867" r:id="rId16"/>
    <p:sldId id="856" r:id="rId17"/>
    <p:sldId id="857" r:id="rId18"/>
    <p:sldId id="850" r:id="rId19"/>
    <p:sldId id="855" r:id="rId20"/>
    <p:sldId id="693" r:id="rId21"/>
  </p:sldIdLst>
  <p:sldSz cx="10058400" cy="7772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8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FF"/>
    <a:srgbClr val="6699FF"/>
    <a:srgbClr val="CCFF99"/>
    <a:srgbClr val="00CC99"/>
    <a:srgbClr val="00CC66"/>
    <a:srgbClr val="FF3300"/>
    <a:srgbClr val="1B3D93"/>
    <a:srgbClr val="15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80" d="100"/>
          <a:sy n="80" d="100"/>
        </p:scale>
        <p:origin x="2286" y="480"/>
      </p:cViewPr>
      <p:guideLst>
        <p:guide orient="horz" pos="1018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119BB53-FE89-4588-A911-D043D9632A13}" type="datetimeFigureOut">
              <a:rPr lang="zh-CN" altLang="en-US"/>
              <a:pPr>
                <a:defRPr/>
              </a:pPr>
              <a:t>2018/7/6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7893221E-FDA0-43C2-9333-C94D4C119EFA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09675" y="685800"/>
            <a:ext cx="4438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A2FB0665-04CD-4C10-8C73-FEB804735024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4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7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9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17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0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5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58469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378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2975" y="501650"/>
            <a:ext cx="2262188" cy="6553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01650"/>
            <a:ext cx="6637337" cy="6553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14607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0651573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9404895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9312919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571625"/>
            <a:ext cx="4449762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71625"/>
            <a:ext cx="4449763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649943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516135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012122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248970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186041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96357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258194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477964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2975" y="501650"/>
            <a:ext cx="2262188" cy="6553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01650"/>
            <a:ext cx="6637337" cy="6553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9020457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AAC97F-C48B-4664-9FDB-5D35E789A4EF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FC40AB-69AE-4EFC-B03B-62BE0CCBD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70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15" y="413808"/>
            <a:ext cx="8675370" cy="150230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1B383-0B3E-4BBF-ACBF-60EDB44016EE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376EEA-B886-4F12-9A4A-6EF27A383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9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76" y="1937703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6276" y="5201391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0CC196-9C37-4D74-8DA8-AA1FE87A7AF0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93FA1D-9E53-4DB8-9155-2973A050B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19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15" y="413808"/>
            <a:ext cx="8675370" cy="150230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3B6CA4-D338-4027-8B51-9C117249CC0D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D8EB5B-FD39-4D3E-94C6-0FBCFC507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95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825" y="413808"/>
            <a:ext cx="8675370" cy="150230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9089" y="2015563"/>
            <a:ext cx="4020699" cy="933767"/>
          </a:xfrm>
        </p:spPr>
        <p:txBody>
          <a:bodyPr anchor="ctr" anchorCtr="0"/>
          <a:lstStyle>
            <a:lvl1pPr marL="0" indent="0">
              <a:buNone/>
              <a:defRPr sz="2310"/>
            </a:lvl1pPr>
            <a:lvl2pPr marL="377190" indent="0">
              <a:buNone/>
              <a:defRPr sz="1980"/>
            </a:lvl2pPr>
            <a:lvl3pPr marL="754380" indent="0">
              <a:buNone/>
              <a:defRPr sz="1650"/>
            </a:lvl3pPr>
            <a:lvl4pPr marL="1131570" indent="0">
              <a:buNone/>
              <a:defRPr sz="1485"/>
            </a:lvl4pPr>
            <a:lvl5pPr marL="1508760" indent="0">
              <a:buNone/>
              <a:defRPr sz="1485"/>
            </a:lvl5pPr>
            <a:lvl6pPr marL="1885950" indent="0">
              <a:buNone/>
              <a:defRPr sz="1485"/>
            </a:lvl6pPr>
            <a:lvl7pPr marL="2263140" indent="0">
              <a:buNone/>
              <a:defRPr sz="1485"/>
            </a:lvl7pPr>
            <a:lvl8pPr marL="2640330" indent="0">
              <a:buNone/>
              <a:defRPr sz="1485"/>
            </a:lvl8pPr>
            <a:lvl9pPr marL="3017520" indent="0">
              <a:buNone/>
              <a:defRPr sz="148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9089" y="3020763"/>
            <a:ext cx="4020699" cy="399418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974" y="2015563"/>
            <a:ext cx="4040500" cy="933767"/>
          </a:xfrm>
        </p:spPr>
        <p:txBody>
          <a:bodyPr anchor="ctr" anchorCtr="0"/>
          <a:lstStyle>
            <a:lvl1pPr marL="0" indent="0">
              <a:buNone/>
              <a:defRPr sz="2310"/>
            </a:lvl1pPr>
            <a:lvl2pPr marL="377190" indent="0">
              <a:buNone/>
              <a:defRPr sz="1980"/>
            </a:lvl2pPr>
            <a:lvl3pPr marL="754380" indent="0">
              <a:buNone/>
              <a:defRPr sz="1650"/>
            </a:lvl3pPr>
            <a:lvl4pPr marL="1131570" indent="0">
              <a:buNone/>
              <a:defRPr sz="1485"/>
            </a:lvl4pPr>
            <a:lvl5pPr marL="1508760" indent="0">
              <a:buNone/>
              <a:defRPr sz="1485"/>
            </a:lvl5pPr>
            <a:lvl6pPr marL="1885950" indent="0">
              <a:buNone/>
              <a:defRPr sz="1485"/>
            </a:lvl6pPr>
            <a:lvl7pPr marL="2263140" indent="0">
              <a:buNone/>
              <a:defRPr sz="1485"/>
            </a:lvl7pPr>
            <a:lvl8pPr marL="2640330" indent="0">
              <a:buNone/>
              <a:defRPr sz="1485"/>
            </a:lvl8pPr>
            <a:lvl9pPr marL="3017520" indent="0">
              <a:buNone/>
              <a:defRPr sz="148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974" y="3020763"/>
            <a:ext cx="4040500" cy="399418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997A68-E946-4272-A6EB-6F2459BAAFB6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D4707B-4B56-4AE6-9660-EDF20C1901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3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15" y="413808"/>
            <a:ext cx="8675370" cy="150230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EAC70-9A1D-4EE6-9279-F1F96BEA52A1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EF7C4-38B0-4C51-B839-B65FD8053C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54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551D7E-F22D-4FD1-B243-15A88CC33E96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FB3FD-3F34-44ED-9EE8-800DD8E0DA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3315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436413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76130" y="518161"/>
            <a:ext cx="5092065" cy="6124363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436413" cy="4319800"/>
          </a:xfrm>
        </p:spPr>
        <p:txBody>
          <a:bodyPr/>
          <a:lstStyle>
            <a:lvl1pPr marL="0" indent="0">
              <a:buNone/>
              <a:defRPr sz="1650"/>
            </a:lvl1pPr>
            <a:lvl2pPr marL="377190" indent="0">
              <a:buNone/>
              <a:defRPr sz="1485"/>
            </a:lvl2pPr>
            <a:lvl3pPr marL="754380" indent="0">
              <a:buNone/>
              <a:defRPr sz="1320"/>
            </a:lvl3pPr>
            <a:lvl4pPr marL="1131570" indent="0">
              <a:buNone/>
              <a:defRPr sz="1155"/>
            </a:lvl4pPr>
            <a:lvl5pPr marL="1508760" indent="0">
              <a:buNone/>
              <a:defRPr sz="1155"/>
            </a:lvl5pPr>
            <a:lvl6pPr marL="1885950" indent="0">
              <a:buNone/>
              <a:defRPr sz="1155"/>
            </a:lvl6pPr>
            <a:lvl7pPr marL="2263140" indent="0">
              <a:buNone/>
              <a:defRPr sz="1155"/>
            </a:lvl7pPr>
            <a:lvl8pPr marL="2640330" indent="0">
              <a:buNone/>
              <a:defRPr sz="1155"/>
            </a:lvl8pPr>
            <a:lvl9pPr marL="3017520" indent="0">
              <a:buNone/>
              <a:defRPr sz="11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97751C-E795-4008-A55B-85F90D82D94C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763DB6-712C-4AFE-8022-68B868395D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6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5F6FDF-4B40-4259-A26C-12ED954D121F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3DF2D8-86AD-4B18-A241-2870641E5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3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91515" y="413808"/>
            <a:ext cx="8675370" cy="65867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A0661D-ED19-44BD-A69F-07D16288DC7C}" type="datetimeFigureOut">
              <a:rPr lang="zh-CN" altLang="en-US"/>
              <a:pPr>
                <a:defRPr/>
              </a:pPr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E5315D-63F3-4AD7-91A0-6EA89B1C7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571625"/>
            <a:ext cx="4449762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71625"/>
            <a:ext cx="4449763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6400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1175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6379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93436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42962"/>
      </p:ext>
    </p:extLst>
  </p:cSld>
  <p:clrMapOvr>
    <a:masterClrMapping/>
  </p:clrMapOvr>
  <p:transition spd="med">
    <p:split orient="vert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49296"/>
      </p:ext>
    </p:extLst>
  </p:cSld>
  <p:clrMapOvr>
    <a:masterClrMapping/>
  </p:clrMapOvr>
  <p:transition spd="med">
    <p:split orient="vert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501650"/>
            <a:ext cx="7269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929" rIns="0" bIns="5092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Header text</a:t>
            </a:r>
            <a:r>
              <a:rPr lang="zh-CN" altLang="en-US"/>
              <a:t>内页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03238" y="1571625"/>
            <a:ext cx="905192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929" tIns="50929" rIns="50929" bIns="50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Level One Text</a:t>
            </a:r>
          </a:p>
          <a:p>
            <a:pPr lvl="1"/>
            <a:r>
              <a:rPr lang="en-US" altLang="zh-CN"/>
              <a:t>Level Two Text</a:t>
            </a:r>
          </a:p>
          <a:p>
            <a:pPr lvl="2"/>
            <a:r>
              <a:rPr lang="en-US" altLang="zh-CN"/>
              <a:t>Level Three Text</a:t>
            </a:r>
          </a:p>
          <a:p>
            <a:pPr lvl="3"/>
            <a:r>
              <a:rPr lang="en-US" altLang="zh-CN"/>
              <a:t>Level Four Text</a:t>
            </a:r>
          </a:p>
          <a:p>
            <a:pPr lvl="4"/>
            <a:r>
              <a:rPr lang="en-US" altLang="zh-CN"/>
              <a:t>Level Five Text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4963" y="7405688"/>
            <a:ext cx="13414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60407" tIns="76193" rIns="101858" bIns="50929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2149475" y="173038"/>
            <a:ext cx="0" cy="2587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1676400" y="7340600"/>
            <a:ext cx="0" cy="2587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7340600"/>
            <a:ext cx="10058400" cy="0"/>
          </a:xfrm>
          <a:prstGeom prst="line">
            <a:avLst/>
          </a:prstGeom>
          <a:noFill/>
          <a:ln w="6350">
            <a:solidFill>
              <a:srgbClr val="1B3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1293813"/>
            <a:ext cx="9051925" cy="0"/>
          </a:xfrm>
          <a:prstGeom prst="line">
            <a:avLst/>
          </a:prstGeom>
          <a:noFill/>
          <a:ln w="28575">
            <a:solidFill>
              <a:srgbClr val="153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25" descr="未标题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2225"/>
            <a:ext cx="11938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                 </a:t>
            </a:r>
            <a:fld id="{701F67E8-BE23-448E-924C-578BAADFA694}" type="datetime1">
              <a:rPr lang="zh-CN" altLang="en-US"/>
              <a:pPr>
                <a:defRPr/>
              </a:pPr>
              <a:t>2018/7/6</a:t>
            </a:fld>
            <a:r>
              <a:rPr lang="en-US"/>
              <a:t>    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spd="med">
    <p:split orient="vert"/>
  </p:transition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B3D93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B3D93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B3D93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B3D93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B3D93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4313" indent="-214313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0637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anose="02010600030101010101" pitchFamily="2" charset="-122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855663" indent="-215900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173163" indent="-201613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anose="02010600030101010101" pitchFamily="2" charset="-122"/>
        <a:buChar char="-"/>
        <a:defRPr sz="1300">
          <a:solidFill>
            <a:schemeClr val="tx1"/>
          </a:solidFill>
          <a:latin typeface="+mn-lt"/>
          <a:cs typeface="+mn-cs"/>
        </a:defRPr>
      </a:lvl4pPr>
      <a:lvl5pPr marL="1538288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5pPr>
      <a:lvl6pPr marL="19958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24530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29102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3674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553200"/>
            <a:ext cx="10058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1858" tIns="50929" rIns="101858" bIns="50929" anchor="ctr"/>
          <a:lstStyle>
            <a:lvl1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179638" y="6884988"/>
            <a:ext cx="5046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8" tIns="50929" rIns="101858" bIns="50929" anchor="ctr" anchorCtr="1">
            <a:spAutoFit/>
          </a:bodyPr>
          <a:lstStyle>
            <a:lvl1pPr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>
                <a:solidFill>
                  <a:schemeClr val="bg1"/>
                </a:solidFill>
              </a:rPr>
              <a:t>Together</a:t>
            </a:r>
            <a:r>
              <a:rPr lang="zh-CN" altLang="en-US" sz="1400" i="1">
                <a:solidFill>
                  <a:schemeClr val="bg1"/>
                </a:solidFill>
              </a:rPr>
              <a:t>， </a:t>
            </a:r>
            <a:r>
              <a:rPr lang="en-US" altLang="zh-CN" sz="1400" i="1">
                <a:solidFill>
                  <a:schemeClr val="bg1"/>
                </a:solidFill>
              </a:rPr>
              <a:t>Challenge means opportunities. </a:t>
            </a:r>
          </a:p>
        </p:txBody>
      </p:sp>
      <p:pic>
        <p:nvPicPr>
          <p:cNvPr id="2052" name="Picture 70" descr="未标题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7056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5414962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501650"/>
            <a:ext cx="7269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929" rIns="0" bIns="5092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Header text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03238" y="1571625"/>
            <a:ext cx="905192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929" tIns="50929" rIns="50929" bIns="50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Level One Text</a:t>
            </a:r>
          </a:p>
          <a:p>
            <a:pPr lvl="1"/>
            <a:r>
              <a:rPr lang="en-US" altLang="zh-CN"/>
              <a:t>Level Two Text</a:t>
            </a:r>
          </a:p>
          <a:p>
            <a:pPr lvl="2"/>
            <a:r>
              <a:rPr lang="en-US" altLang="zh-CN"/>
              <a:t>Level Three Text</a:t>
            </a:r>
          </a:p>
          <a:p>
            <a:pPr lvl="3"/>
            <a:r>
              <a:rPr lang="en-US" altLang="zh-CN"/>
              <a:t>Level Four Text</a:t>
            </a:r>
          </a:p>
          <a:p>
            <a:pPr lvl="4"/>
            <a:r>
              <a:rPr lang="en-US" altLang="zh-CN"/>
              <a:t>Level Five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med">
    <p:split orient="vert"/>
  </p:transition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101917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4313" indent="-214313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0637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anose="02010600030101010101" pitchFamily="2" charset="-122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855663" indent="-215900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173163" indent="-201613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anose="02010600030101010101" pitchFamily="2" charset="-122"/>
        <a:buChar char="-"/>
        <a:defRPr sz="1300">
          <a:solidFill>
            <a:schemeClr val="tx1"/>
          </a:solidFill>
          <a:latin typeface="+mn-lt"/>
          <a:cs typeface="+mn-cs"/>
        </a:defRPr>
      </a:lvl4pPr>
      <a:lvl5pPr marL="1538288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5pPr>
      <a:lvl6pPr marL="19958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24530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29102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367405" indent="-161925" algn="l" defTabSz="1019175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90" noProof="1" smtClean="0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B50AE088-640D-4F08-B328-EE24BDC0EDA5}" type="datetimeFigureOut">
              <a:rPr lang="zh-CN" altLang="en-US"/>
              <a:pPr>
                <a:defRPr/>
              </a:pPr>
              <a:t>2018/7/6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9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90" noProof="1" smtClean="0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13B8B36E-916A-4AC1-AA04-B3B0FD719F29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/</a:t>
            </a:r>
            <a:r>
              <a:rPr lang="en-US" altLang="zh-CN"/>
              <a:t>3</a:t>
            </a:r>
            <a:endParaRPr lang="en-US" altLang="zh-CN">
              <a:cs typeface="+mn-cs"/>
            </a:endParaRPr>
          </a:p>
        </p:txBody>
      </p:sp>
      <p:sp>
        <p:nvSpPr>
          <p:cNvPr id="3077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10058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1858" tIns="50929" rIns="101858" bIns="50929" anchor="ctr"/>
          <a:lstStyle>
            <a:lvl1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191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sp>
        <p:nvSpPr>
          <p:cNvPr id="2051" name="Text Box 13"/>
          <p:cNvSpPr txBox="1">
            <a:spLocks noChangeArrowheads="1"/>
          </p:cNvSpPr>
          <p:nvPr userDrawn="1"/>
        </p:nvSpPr>
        <p:spPr bwMode="auto">
          <a:xfrm>
            <a:off x="2179638" y="6884988"/>
            <a:ext cx="5046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8" tIns="50929" rIns="101858" bIns="50929" anchor="ctr" anchorCtr="1">
            <a:spAutoFit/>
          </a:bodyPr>
          <a:lstStyle>
            <a:lvl1pPr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i="1">
                <a:solidFill>
                  <a:schemeClr val="bg1"/>
                </a:solidFill>
              </a:rPr>
              <a:t>Together</a:t>
            </a:r>
            <a:r>
              <a:rPr lang="zh-CN" altLang="en-US" sz="1400" i="1">
                <a:solidFill>
                  <a:schemeClr val="bg1"/>
                </a:solidFill>
              </a:rPr>
              <a:t>， </a:t>
            </a:r>
            <a:r>
              <a:rPr lang="en-US" altLang="zh-CN" sz="1400" i="1">
                <a:solidFill>
                  <a:schemeClr val="bg1"/>
                </a:solidFill>
              </a:rPr>
              <a:t>Challenge means opportunities. </a:t>
            </a:r>
          </a:p>
        </p:txBody>
      </p:sp>
      <p:pic>
        <p:nvPicPr>
          <p:cNvPr id="3079" name="Picture 70" descr="未标题-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7056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6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5414962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</p:sldLayoutIdLst>
  <p:txStyles>
    <p:titleStyle>
      <a:lvl1pPr algn="l" defTabSz="7540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40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540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540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540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5406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5406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5406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54063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8913" indent="-188913" algn="l" defTabSz="754063" rtl="0" eaLnBrk="0" fontAlgn="base" hangingPunct="0">
        <a:lnSpc>
          <a:spcPct val="90000"/>
        </a:lnSpc>
        <a:spcBef>
          <a:spcPts val="82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indent="-187325" algn="l" defTabSz="754063" rtl="0" eaLnBrk="0" fontAlgn="base" hangingPunct="0">
        <a:lnSpc>
          <a:spcPct val="90000"/>
        </a:lnSpc>
        <a:spcBef>
          <a:spcPct val="83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7325" algn="l" defTabSz="754063" rtl="0" eaLnBrk="0" fontAlgn="base" hangingPunct="0">
        <a:lnSpc>
          <a:spcPct val="90000"/>
        </a:lnSpc>
        <a:spcBef>
          <a:spcPct val="83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indent="-188913" algn="l" defTabSz="754063" rtl="0" eaLnBrk="0" fontAlgn="base" hangingPunct="0">
        <a:lnSpc>
          <a:spcPct val="90000"/>
        </a:lnSpc>
        <a:spcBef>
          <a:spcPct val="83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038" indent="-187325" algn="l" defTabSz="754063" rtl="0" eaLnBrk="0" fontAlgn="base" hangingPunct="0">
        <a:lnSpc>
          <a:spcPct val="90000"/>
        </a:lnSpc>
        <a:spcBef>
          <a:spcPct val="83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7960" algn="l" defTabSz="75438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7960" algn="l" defTabSz="75438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7960" algn="l" defTabSz="75438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7960" algn="l" defTabSz="75438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s://tools.ietf.org/html/rfc64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nk.jianshu.com/?t=http://www.oracle.com/technetwork/articles/java/jsr356-1937161.html" TargetMode="External"/><Relationship Id="rId4" Type="http://schemas.openxmlformats.org/officeDocument/2006/relationships/hyperlink" Target="https://link.jianshu.com/?t=https://zh.wikipedia.org/wiki/WebSocke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/>
        </p:nvSpPr>
        <p:spPr bwMode="auto">
          <a:xfrm>
            <a:off x="304800" y="4953000"/>
            <a:ext cx="9525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8" tIns="50929" rIns="101858" bIns="50929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800">
                <a:solidFill>
                  <a:srgbClr val="1B3D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石伟森</a:t>
            </a:r>
            <a:br>
              <a:rPr lang="zh-CN" altLang="en-US" sz="2800">
                <a:solidFill>
                  <a:srgbClr val="1B3D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>
                <a:solidFill>
                  <a:srgbClr val="1B3D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2800">
                <a:solidFill>
                  <a:srgbClr val="1B3D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>
              <a:solidFill>
                <a:srgbClr val="1B3D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8600" y="3656013"/>
            <a:ext cx="952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8" tIns="50929" rIns="101858" bIns="50929"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1B3D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b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6628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5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6629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5A478B8B-EE69-4C99-B455-E8F0ECBF2BA0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 bwMode="auto">
          <a:xfrm>
            <a:off x="381122" y="1325563"/>
            <a:ext cx="9448552" cy="5930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/>
              <a:t>就变成了这样，只需要经过一次</a:t>
            </a:r>
            <a:r>
              <a:rPr lang="en-US" altLang="zh-CN" dirty="0"/>
              <a:t>HTTP</a:t>
            </a:r>
            <a:r>
              <a:rPr lang="zh-CN" altLang="en-US" dirty="0"/>
              <a:t>请求，就可以做到源源不断的信息传送了。这样的协议解决了上面轮询方法的同步有延迟，而且还非常消耗资源的这种情况。</a:t>
            </a:r>
          </a:p>
          <a:p>
            <a:r>
              <a:rPr lang="en-US" altLang="zh-CN" dirty="0" err="1"/>
              <a:t>Websocket</a:t>
            </a:r>
            <a:r>
              <a:rPr lang="zh-CN" altLang="en-US" dirty="0"/>
              <a:t>只需要一次</a:t>
            </a:r>
            <a:r>
              <a:rPr lang="en-US" altLang="zh-CN" dirty="0"/>
              <a:t>HTTP</a:t>
            </a:r>
            <a:r>
              <a:rPr lang="zh-CN" altLang="en-US" dirty="0"/>
              <a:t>握手，所以说整个通讯过程是建立在一次连接</a:t>
            </a:r>
            <a:r>
              <a:rPr lang="en-US" altLang="zh-CN" dirty="0"/>
              <a:t>/</a:t>
            </a:r>
            <a:r>
              <a:rPr lang="zh-CN" altLang="en-US" dirty="0"/>
              <a:t>状态中，也就避免了</a:t>
            </a:r>
            <a:r>
              <a:rPr lang="en-US" altLang="zh-CN" dirty="0"/>
              <a:t>HTTP</a:t>
            </a:r>
            <a:r>
              <a:rPr lang="zh-CN" altLang="en-US" dirty="0"/>
              <a:t>的非状态性，服务端会一直知道你的信息，直到你关闭请求，这样就解决了要反复解析</a:t>
            </a:r>
            <a:r>
              <a:rPr lang="en-US" altLang="zh-CN" dirty="0"/>
              <a:t>HTTP</a:t>
            </a:r>
            <a:r>
              <a:rPr lang="zh-CN" altLang="en-US" dirty="0"/>
              <a:t>协议。</a:t>
            </a:r>
          </a:p>
          <a:p>
            <a:r>
              <a:rPr lang="zh-CN" altLang="en-US" dirty="0"/>
              <a:t>同时由客户主动询问，转换为服务器（推送）有信息的时候就发送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17012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6628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5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6629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5A478B8B-EE69-4C99-B455-E8F0ECBF2BA0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96" y="1676458"/>
            <a:ext cx="59817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0665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3072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7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3072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46478A4F-39F2-4A91-9145-1503107E4878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 bwMode="auto">
          <a:xfrm>
            <a:off x="431484" y="1677353"/>
            <a:ext cx="9017199" cy="28184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b="1" dirty="0" err="1"/>
              <a:t>WebSocket</a:t>
            </a:r>
            <a:r>
              <a:rPr lang="en-US" altLang="zh-CN" b="1" dirty="0"/>
              <a:t> </a:t>
            </a:r>
            <a:r>
              <a:rPr lang="zh-CN" altLang="en-US" b="1" dirty="0"/>
              <a:t>构造函数</a:t>
            </a:r>
          </a:p>
          <a:p>
            <a:pPr eaLnBrk="1" hangingPunct="1"/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对象作为一个构造函数，用于新建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实例。</a:t>
            </a:r>
          </a:p>
          <a:p>
            <a:pPr eaLnBrk="1" hangingPunct="1"/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ws</a:t>
            </a:r>
            <a:r>
              <a:rPr lang="en-US" altLang="zh-CN" dirty="0">
                <a:solidFill>
                  <a:srgbClr val="FF0000"/>
                </a:solidFill>
              </a:rPr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WebSocket</a:t>
            </a:r>
            <a:r>
              <a:rPr lang="en-US" altLang="zh-CN" dirty="0">
                <a:solidFill>
                  <a:srgbClr val="FF0000"/>
                </a:solidFill>
              </a:rPr>
              <a:t>('</a:t>
            </a:r>
            <a:r>
              <a:rPr lang="en-US" altLang="zh-CN" dirty="0" err="1">
                <a:solidFill>
                  <a:srgbClr val="FF0000"/>
                </a:solidFill>
              </a:rPr>
              <a:t>ws</a:t>
            </a:r>
            <a:r>
              <a:rPr lang="en-US" altLang="zh-CN" dirty="0">
                <a:solidFill>
                  <a:srgbClr val="FF0000"/>
                </a:solidFill>
              </a:rPr>
              <a:t>://</a:t>
            </a:r>
            <a:r>
              <a:rPr lang="en-US" altLang="zh-CN" dirty="0" err="1">
                <a:solidFill>
                  <a:srgbClr val="FF0000"/>
                </a:solidFill>
              </a:rPr>
              <a:t>localhost:8080</a:t>
            </a:r>
            <a:r>
              <a:rPr lang="en-US" altLang="zh-CN" dirty="0">
                <a:solidFill>
                  <a:srgbClr val="FF0000"/>
                </a:solidFill>
              </a:rPr>
              <a:t>');</a:t>
            </a:r>
          </a:p>
          <a:p>
            <a:pPr eaLnBrk="1" hangingPunct="1"/>
            <a:r>
              <a:rPr lang="zh-CN" altLang="en-US" dirty="0"/>
              <a:t>执行上面语句之后，客户端就会与服务器进行连接。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3072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7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3072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46478A4F-39F2-4A91-9145-1503107E4878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 bwMode="auto">
          <a:xfrm>
            <a:off x="431484" y="1677353"/>
            <a:ext cx="9017199" cy="28184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b="1" dirty="0" err="1"/>
              <a:t>webSocket.readyState</a:t>
            </a:r>
            <a:endParaRPr lang="en-US" altLang="zh-CN" b="1" dirty="0"/>
          </a:p>
          <a:p>
            <a:pPr eaLnBrk="1" hangingPunct="1"/>
            <a:r>
              <a:rPr lang="en-US" altLang="zh-CN" dirty="0" err="1"/>
              <a:t>readyState</a:t>
            </a:r>
            <a:r>
              <a:rPr lang="zh-CN" altLang="en-US" dirty="0"/>
              <a:t>属性返回实例对象的当前状态，共有四种。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CONNECTING</a:t>
            </a:r>
            <a:r>
              <a:rPr lang="zh-CN" altLang="en-US" dirty="0"/>
              <a:t>：值为</a:t>
            </a:r>
            <a:r>
              <a:rPr lang="en-US" altLang="zh-CN" dirty="0"/>
              <a:t>0</a:t>
            </a:r>
            <a:r>
              <a:rPr lang="zh-CN" altLang="en-US" dirty="0"/>
              <a:t>，表示正在连接。</a:t>
            </a:r>
          </a:p>
          <a:p>
            <a:pPr eaLnBrk="1" hangingPunct="1"/>
            <a:r>
              <a:rPr lang="en-US" altLang="zh-CN" dirty="0"/>
              <a:t>OPEN</a:t>
            </a:r>
            <a:r>
              <a:rPr lang="zh-CN" altLang="en-US" dirty="0"/>
              <a:t>：值为</a:t>
            </a:r>
            <a:r>
              <a:rPr lang="en-US" altLang="zh-CN" dirty="0"/>
              <a:t>1</a:t>
            </a:r>
            <a:r>
              <a:rPr lang="zh-CN" altLang="en-US" dirty="0"/>
              <a:t>，表示连接成功，可以通信了。</a:t>
            </a:r>
          </a:p>
          <a:p>
            <a:pPr eaLnBrk="1" hangingPunct="1"/>
            <a:r>
              <a:rPr lang="en-US" altLang="zh-CN" dirty="0"/>
              <a:t>CLOSING</a:t>
            </a:r>
            <a:r>
              <a:rPr lang="zh-CN" altLang="en-US" dirty="0"/>
              <a:t>：值为</a:t>
            </a:r>
            <a:r>
              <a:rPr lang="en-US" altLang="zh-CN" dirty="0"/>
              <a:t>2</a:t>
            </a:r>
            <a:r>
              <a:rPr lang="zh-CN" altLang="en-US" dirty="0"/>
              <a:t>，表示连接正在关闭。</a:t>
            </a:r>
          </a:p>
          <a:p>
            <a:pPr eaLnBrk="1" hangingPunct="1"/>
            <a:r>
              <a:rPr lang="en-US" altLang="zh-CN" dirty="0"/>
              <a:t>CLOSED</a:t>
            </a:r>
            <a:r>
              <a:rPr lang="zh-CN" altLang="en-US" dirty="0"/>
              <a:t>：值为</a:t>
            </a:r>
            <a:r>
              <a:rPr lang="en-US" altLang="zh-CN" dirty="0"/>
              <a:t>3</a:t>
            </a:r>
            <a:r>
              <a:rPr lang="zh-CN" altLang="en-US" dirty="0"/>
              <a:t>，表示连接已经关闭，或者打开连接失败。。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64764"/>
      </p:ext>
    </p:extLst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3072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7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3072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46478A4F-39F2-4A91-9145-1503107E4878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 bwMode="auto">
          <a:xfrm>
            <a:off x="431484" y="1677352"/>
            <a:ext cx="9017199" cy="51805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dirty="0"/>
              <a:t>以下是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对象的相关事件。假定我们创建了 </a:t>
            </a:r>
            <a:r>
              <a:rPr lang="en-US" altLang="zh-CN" dirty="0"/>
              <a:t>Socket </a:t>
            </a:r>
            <a:r>
              <a:rPr lang="zh-CN" altLang="en-US" dirty="0"/>
              <a:t>对象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94688"/>
              </p:ext>
            </p:extLst>
          </p:nvPr>
        </p:nvGraphicFramePr>
        <p:xfrm>
          <a:off x="533399" y="2972117"/>
          <a:ext cx="8915283" cy="388580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71761">
                  <a:extLst>
                    <a:ext uri="{9D8B030D-6E8A-4147-A177-3AD203B41FA5}">
                      <a16:colId xmlns:a16="http://schemas.microsoft.com/office/drawing/2014/main" val="994396126"/>
                    </a:ext>
                  </a:extLst>
                </a:gridCol>
                <a:gridCol w="2971761">
                  <a:extLst>
                    <a:ext uri="{9D8B030D-6E8A-4147-A177-3AD203B41FA5}">
                      <a16:colId xmlns:a16="http://schemas.microsoft.com/office/drawing/2014/main" val="3023850860"/>
                    </a:ext>
                  </a:extLst>
                </a:gridCol>
                <a:gridCol w="2971761">
                  <a:extLst>
                    <a:ext uri="{9D8B030D-6E8A-4147-A177-3AD203B41FA5}">
                      <a16:colId xmlns:a16="http://schemas.microsoft.com/office/drawing/2014/main" val="1169892221"/>
                    </a:ext>
                  </a:extLst>
                </a:gridCol>
              </a:tblGrid>
              <a:tr h="6886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>
                          <a:effectLst/>
                        </a:rPr>
                        <a:t>事件</a:t>
                      </a:r>
                      <a:endParaRPr lang="zh-CN" altLang="en-US" b="1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>
                          <a:effectLst/>
                        </a:rPr>
                        <a:t>事件处理程序</a:t>
                      </a:r>
                      <a:endParaRPr lang="zh-CN" altLang="en-US" b="1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 b="1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6922934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open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Socket.onopen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连接建立时触发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2101087"/>
                  </a:ext>
                </a:extLst>
              </a:tr>
              <a:tr h="113131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message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Socket.onmessage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客户端接收服务端数据时触发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1609632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Socket.onerror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通信发生错误时触发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8979677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close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Socket.onclose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连接关闭时触发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4097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69936"/>
      </p:ext>
    </p:extLst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3072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7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3072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46478A4F-39F2-4A91-9145-1503107E4878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 bwMode="auto">
          <a:xfrm>
            <a:off x="431484" y="1677353"/>
            <a:ext cx="9017199" cy="2208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dirty="0"/>
              <a:t>以下是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对象的相关方法。假定我们创建了 </a:t>
            </a:r>
            <a:r>
              <a:rPr lang="en-US" altLang="zh-CN" dirty="0"/>
              <a:t>Socket </a:t>
            </a:r>
            <a:r>
              <a:rPr lang="zh-CN" altLang="en-US" dirty="0"/>
              <a:t>对象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06391"/>
              </p:ext>
            </p:extLst>
          </p:nvPr>
        </p:nvGraphicFramePr>
        <p:xfrm>
          <a:off x="432343" y="2514636"/>
          <a:ext cx="9017200" cy="1554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508600">
                  <a:extLst>
                    <a:ext uri="{9D8B030D-6E8A-4147-A177-3AD203B41FA5}">
                      <a16:colId xmlns:a16="http://schemas.microsoft.com/office/drawing/2014/main" val="3927599264"/>
                    </a:ext>
                  </a:extLst>
                </a:gridCol>
                <a:gridCol w="4508600">
                  <a:extLst>
                    <a:ext uri="{9D8B030D-6E8A-4147-A177-3AD203B41FA5}">
                      <a16:colId xmlns:a16="http://schemas.microsoft.com/office/drawing/2014/main" val="3674266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方法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 b="1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26927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Socket.send()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实例对象的</a:t>
                      </a:r>
                      <a:r>
                        <a:rPr lang="en-US" altLang="zh-CN" dirty="0"/>
                        <a:t>send()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方法用于向服务器发送数据。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074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Socket.close()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关闭连接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15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774350"/>
      </p:ext>
    </p:extLst>
  </p:cSld>
  <p:clrMapOvr>
    <a:masterClrMapping/>
  </p:clrMapOvr>
  <p:transition spd="med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762000" y="1524000"/>
            <a:ext cx="8793163" cy="5362575"/>
          </a:xfrm>
        </p:spPr>
        <p:txBody>
          <a:bodyPr/>
          <a:lstStyle/>
          <a:p>
            <a:pPr marL="381000" indent="-381000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</a:t>
            </a:r>
          </a:p>
          <a:p>
            <a:pPr marL="381000" indent="-38100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381000" indent="-38100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381000" indent="-38100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服务端使用</a:t>
            </a:r>
            <a:r>
              <a:rPr lang="en-US" altLang="zh-CN" sz="3200" dirty="0">
                <a:ea typeface="宋体" panose="02010600030101010101" pitchFamily="2" charset="-122"/>
              </a:rPr>
              <a:t>Java</a:t>
            </a:r>
            <a:r>
              <a:rPr lang="zh-CN" altLang="en-US" sz="3200" dirty="0">
                <a:ea typeface="宋体" panose="02010600030101010101" pitchFamily="2" charset="-122"/>
              </a:rPr>
              <a:t>语言，简单实现</a:t>
            </a:r>
            <a:r>
              <a:rPr lang="en-US" altLang="zh-CN" sz="3200" dirty="0" err="1">
                <a:ea typeface="宋体" panose="02010600030101010101" pitchFamily="2" charset="-122"/>
              </a:rPr>
              <a:t>WebSocket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defTabSz="91440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jdk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1.8</a:t>
            </a:r>
          </a:p>
          <a:p>
            <a:pPr marL="0" indent="0" defTabSz="91440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200" dirty="0">
                <a:cs typeface="Arial" panose="020B0604020202020204" pitchFamily="34" charset="0"/>
              </a:rPr>
              <a:t>2</a:t>
            </a:r>
            <a:r>
              <a:rPr lang="zh-CN" altLang="en-US" sz="3200" dirty="0"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cs typeface="Arial" panose="020B0604020202020204" pitchFamily="34" charset="0"/>
              </a:rPr>
              <a:t>tomcat</a:t>
            </a:r>
            <a:r>
              <a:rPr lang="zh-CN" altLang="en-US" sz="3200" dirty="0">
                <a:cs typeface="Arial" panose="020B0604020202020204" pitchFamily="34" charset="0"/>
              </a:rPr>
              <a:t>：</a:t>
            </a:r>
            <a:r>
              <a:rPr lang="en-US" altLang="zh-CN" sz="3200" dirty="0">
                <a:cs typeface="Arial" panose="020B0604020202020204" pitchFamily="34" charset="0"/>
              </a:rPr>
              <a:t>8.0.33</a:t>
            </a:r>
          </a:p>
          <a:p>
            <a:pPr marL="0" indent="0" eaLnBrk="1" hangingPunct="1"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、浏览器：</a:t>
            </a:r>
            <a:r>
              <a:rPr lang="en-US" altLang="zh-CN" sz="3200" dirty="0"/>
              <a:t>Chrome 67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81000" indent="-38100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46085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en-US" sz="1200"/>
              <a:t>15/16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46086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0FED0ADB-8D26-4EC7-950B-9B68248101A1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</p:spTree>
  </p:cSld>
  <p:clrMapOvr>
    <a:masterClrMapping/>
  </p:clrMapOvr>
  <p:transition spd="med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6628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5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6629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5A478B8B-EE69-4C99-B455-E8F0ECBF2BA0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 bwMode="auto">
          <a:xfrm>
            <a:off x="381122" y="1676458"/>
            <a:ext cx="9448552" cy="1828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b="1" dirty="0"/>
              <a:t>浏览器支持</a:t>
            </a:r>
            <a:r>
              <a:rPr lang="zh-CN" altLang="en-US" dirty="0"/>
              <a:t>：所有的最新浏览器支持最新</a:t>
            </a:r>
            <a:r>
              <a:rPr lang="en-US" altLang="zh-CN" dirty="0" err="1"/>
              <a:t>WebSocket</a:t>
            </a:r>
            <a:r>
              <a:rPr lang="zh-CN" altLang="en-US" dirty="0"/>
              <a:t>规范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RFC 6455</a:t>
            </a:r>
            <a:r>
              <a:rPr lang="en-US" altLang="zh-CN" dirty="0"/>
              <a:t>) </a:t>
            </a:r>
            <a:r>
              <a:rPr lang="zh-CN" altLang="en-US" dirty="0"/>
              <a:t>，从</a:t>
            </a:r>
            <a:r>
              <a:rPr lang="zh-CN" altLang="en-US" dirty="0">
                <a:hlinkClick r:id="rId4"/>
              </a:rPr>
              <a:t>维基百科</a:t>
            </a:r>
            <a:r>
              <a:rPr lang="zh-CN" altLang="en-US" dirty="0"/>
              <a:t>上介绍浏览器对</a:t>
            </a:r>
            <a:r>
              <a:rPr lang="en-US" altLang="zh-CN" dirty="0" err="1"/>
              <a:t>WebSocket</a:t>
            </a:r>
            <a:r>
              <a:rPr lang="zh-CN" altLang="en-US" dirty="0"/>
              <a:t>的支持如下表所示：</a:t>
            </a:r>
            <a:endParaRPr lang="en-US" altLang="zh-CN" dirty="0"/>
          </a:p>
          <a:p>
            <a:r>
              <a:rPr lang="zh-CN" altLang="zh-CN" sz="800" b="1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实现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68452"/>
              </p:ext>
            </p:extLst>
          </p:nvPr>
        </p:nvGraphicFramePr>
        <p:xfrm>
          <a:off x="375250" y="2590834"/>
          <a:ext cx="9051924" cy="701040"/>
        </p:xfrm>
        <a:graphic>
          <a:graphicData uri="http://schemas.openxmlformats.org/drawingml/2006/table">
            <a:tbl>
              <a:tblPr/>
              <a:tblGrid>
                <a:gridCol w="1293132">
                  <a:extLst>
                    <a:ext uri="{9D8B030D-6E8A-4147-A177-3AD203B41FA5}">
                      <a16:colId xmlns:a16="http://schemas.microsoft.com/office/drawing/2014/main" val="17464067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2010126374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2364460034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3422038711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2106663360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449758033"/>
                    </a:ext>
                  </a:extLst>
                </a:gridCol>
                <a:gridCol w="1293132">
                  <a:extLst>
                    <a:ext uri="{9D8B030D-6E8A-4147-A177-3AD203B41FA5}">
                      <a16:colId xmlns:a16="http://schemas.microsoft.com/office/drawing/2014/main" val="1308534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浏览器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Chrome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Edge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Firfox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Opera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Safari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9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最低版本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16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支持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11.0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12.10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6.0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226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75250" y="4038596"/>
            <a:ext cx="9378226" cy="1828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b="1" dirty="0"/>
              <a:t>java </a:t>
            </a:r>
            <a:r>
              <a:rPr lang="en-US" altLang="zh-CN" b="1" dirty="0" err="1"/>
              <a:t>WebSocket</a:t>
            </a:r>
            <a:r>
              <a:rPr lang="zh-CN" altLang="en-US" b="1" dirty="0"/>
              <a:t>实现</a:t>
            </a:r>
          </a:p>
          <a:p>
            <a:r>
              <a:rPr lang="en-US" altLang="zh-CN" dirty="0"/>
              <a:t>Oracle </a:t>
            </a:r>
            <a:r>
              <a:rPr lang="zh-CN" altLang="en-US" dirty="0"/>
              <a:t>发布的 </a:t>
            </a:r>
            <a:r>
              <a:rPr lang="en-US" altLang="zh-CN" dirty="0"/>
              <a:t>java </a:t>
            </a:r>
            <a:r>
              <a:rPr lang="zh-CN" altLang="en-US" dirty="0"/>
              <a:t>的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的规范是 </a:t>
            </a:r>
            <a:r>
              <a:rPr lang="en-US" altLang="zh-CN" dirty="0" err="1">
                <a:hlinkClick r:id="rId5"/>
              </a:rPr>
              <a:t>JSR356</a:t>
            </a:r>
            <a:r>
              <a:rPr lang="zh-CN" altLang="en-US" dirty="0">
                <a:hlinkClick r:id="rId5"/>
              </a:rPr>
              <a:t>规范</a:t>
            </a:r>
            <a:r>
              <a:rPr lang="zh-CN" altLang="en-US" dirty="0"/>
              <a:t> </a:t>
            </a:r>
            <a:r>
              <a:rPr lang="en-US" altLang="zh-CN" dirty="0"/>
              <a:t>,Tomcat</a:t>
            </a:r>
            <a:r>
              <a:rPr lang="zh-CN" altLang="en-US" dirty="0"/>
              <a:t>从</a:t>
            </a:r>
            <a:r>
              <a:rPr lang="en-US" altLang="zh-CN" dirty="0"/>
              <a:t>7.0.27</a:t>
            </a:r>
            <a:r>
              <a:rPr lang="zh-CN" altLang="en-US" dirty="0"/>
              <a:t>开始支持</a:t>
            </a:r>
            <a:r>
              <a:rPr lang="en-US" altLang="zh-CN" dirty="0" err="1"/>
              <a:t>WebSocket</a:t>
            </a:r>
            <a:r>
              <a:rPr lang="zh-CN" altLang="en-US" dirty="0"/>
              <a:t>，从</a:t>
            </a:r>
            <a:r>
              <a:rPr lang="en-US" altLang="zh-CN" dirty="0"/>
              <a:t>7.0.47</a:t>
            </a:r>
            <a:r>
              <a:rPr lang="zh-CN" altLang="en-US" dirty="0"/>
              <a:t>开始支持</a:t>
            </a:r>
            <a:r>
              <a:rPr lang="en-US" altLang="zh-CN" dirty="0" err="1"/>
              <a:t>JSR</a:t>
            </a:r>
            <a:r>
              <a:rPr lang="en-US" altLang="zh-CN" dirty="0"/>
              <a:t>-356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JDK</a:t>
            </a:r>
            <a:r>
              <a:rPr lang="zh-CN" altLang="en-US" dirty="0"/>
              <a:t>需要</a:t>
            </a:r>
            <a:r>
              <a:rPr lang="en-US" altLang="zh-CN" dirty="0" err="1"/>
              <a:t>JDK7</a:t>
            </a:r>
            <a:r>
              <a:rPr lang="zh-CN" altLang="en-US" dirty="0"/>
              <a:t>或以上。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71687"/>
      </p:ext>
    </p:extLst>
  </p:cSld>
  <p:clrMapOvr>
    <a:masterClrMapping/>
  </p:clrMapOvr>
  <p:transition spd="med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Char char="Ø"/>
            </a:pPr>
            <a:endParaRPr lang="zh-CN" altLang="en-US" sz="320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8131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en-US" sz="1200"/>
              <a:t>16/16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48132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3A7F2819-EE00-41E7-A160-3D98DDAE4098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48133" name="Content Placeholder 2"/>
          <p:cNvSpPr>
            <a:spLocks noGrp="1" noChangeArrowheads="1"/>
          </p:cNvSpPr>
          <p:nvPr/>
        </p:nvSpPr>
        <p:spPr bwMode="auto">
          <a:xfrm>
            <a:off x="3048000" y="2362200"/>
            <a:ext cx="3581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929" tIns="50929" rIns="50929" bIns="50929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8000">
                <a:solidFill>
                  <a:srgbClr val="1B3D93"/>
                </a:solidFill>
                <a:ea typeface="微软雅黑 Light" panose="020B0502040204020203" pitchFamily="34" charset="-122"/>
              </a:rPr>
              <a:t>Thanks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4648180"/>
            <a:ext cx="10058400" cy="1066772"/>
          </a:xfrm>
          <a:prstGeom prst="rect">
            <a:avLst/>
          </a:prstGeom>
          <a:solidFill>
            <a:srgbClr val="1B3D9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8137" name="Content Placeholder 2"/>
          <p:cNvSpPr txBox="1">
            <a:spLocks noChangeArrowheads="1"/>
          </p:cNvSpPr>
          <p:nvPr/>
        </p:nvSpPr>
        <p:spPr bwMode="auto">
          <a:xfrm>
            <a:off x="7239000" y="4800600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929" tIns="50929" rIns="50929" bIns="50929"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4000" b="1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A10C8AD-0684-4328-8215-E75D854FE916}" type="datetime1">
              <a:rPr lang="zh-CN" altLang="en-US" sz="1600"/>
              <a:pPr algn="ctr"/>
              <a:t>2018/7/6</a:t>
            </a:fld>
            <a:endParaRPr lang="zh-CN" altLang="en-US" sz="1600"/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25400" y="457200"/>
            <a:ext cx="7269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929" rIns="0" bIns="50929" anchor="b"/>
          <a:lstStyle>
            <a:lvl1pPr marL="171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00" b="1">
                <a:solidFill>
                  <a:schemeClr val="accent1"/>
                </a:solidFill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0985" y="1583690"/>
            <a:ext cx="9340215" cy="31700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一、为什么需要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WebSocket</a:t>
            </a:r>
            <a:endParaRPr lang="zh-CN" altLang="zh-CN" sz="4000" noProof="1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二、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WebSocket</a:t>
            </a: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Http</a:t>
            </a: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对比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三、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WebSocket</a:t>
            </a: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客户端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四、</a:t>
            </a:r>
            <a:r>
              <a:rPr lang="en-US" altLang="zh-CN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WebSocket</a:t>
            </a:r>
            <a:r>
              <a:rPr lang="zh-CN" altLang="en-US" sz="4000" noProof="1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的简单实现</a:t>
            </a:r>
          </a:p>
          <a:p>
            <a:endParaRPr lang="zh-CN" altLang="en-US" sz="4000" noProof="1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70263"/>
      </p:ext>
    </p:extLst>
  </p:cSld>
  <p:clrMapOvr>
    <a:masterClrMapping/>
  </p:clrMapOvr>
  <p:transition spd="med"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048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2</a:t>
            </a:r>
            <a:r>
              <a:rPr lang="en-US" altLang="en-US" sz="1200"/>
              <a:t>/16</a:t>
            </a:r>
            <a:r>
              <a:rPr lang="en-US" altLang="zh-CN" sz="2400"/>
              <a:t>            </a:t>
            </a:r>
            <a:endParaRPr lang="zh-CN" altLang="en-US" sz="1600"/>
          </a:p>
        </p:txBody>
      </p:sp>
      <p:sp>
        <p:nvSpPr>
          <p:cNvPr id="2048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9165E5AD-CA3D-4C30-8322-3F6DA8E1F836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496555" y="1409306"/>
            <a:ext cx="7269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555" y="1524062"/>
            <a:ext cx="88939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初次接触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的人，都会问同样的问题：我们已经有了 </a:t>
            </a:r>
            <a:r>
              <a:rPr lang="en-US" altLang="zh-CN" dirty="0"/>
              <a:t>HTTP </a:t>
            </a:r>
            <a:r>
              <a:rPr lang="zh-CN" altLang="en-US" dirty="0"/>
              <a:t>协议，为什么还需要另一个协议？它能带来什么好处？</a:t>
            </a:r>
          </a:p>
          <a:p>
            <a:r>
              <a:rPr lang="zh-CN" altLang="en-US" dirty="0"/>
              <a:t>答案很简单，因为 </a:t>
            </a:r>
            <a:r>
              <a:rPr lang="en-US" altLang="zh-CN" dirty="0"/>
              <a:t>HTTP </a:t>
            </a:r>
            <a:r>
              <a:rPr lang="zh-CN" altLang="en-US" dirty="0"/>
              <a:t>协议有一个缺陷：通信只能由客户端发起。</a:t>
            </a:r>
          </a:p>
          <a:p>
            <a:r>
              <a:rPr lang="zh-CN" altLang="en-US" dirty="0"/>
              <a:t>举例来说，我们想了解今天的天气，只能是客户端向服务器发出请求，服务器返回查询结果。</a:t>
            </a:r>
            <a:r>
              <a:rPr lang="en-US" altLang="zh-CN" dirty="0"/>
              <a:t>HTTP </a:t>
            </a:r>
            <a:r>
              <a:rPr lang="zh-CN" altLang="en-US" dirty="0"/>
              <a:t>协议做不到服务器主动向客户端推送信息。</a:t>
            </a:r>
          </a:p>
          <a:p>
            <a:r>
              <a:rPr lang="zh-CN" altLang="en-US" dirty="0"/>
              <a:t>这种单向请求的特点，注定了如果服务器有连续的状态变化，客户端要获知就非常麻烦。我们只能使用</a:t>
            </a:r>
            <a:r>
              <a:rPr lang="en-US" altLang="zh-CN" dirty="0"/>
              <a:t>"</a:t>
            </a:r>
            <a:r>
              <a:rPr lang="zh-CN" altLang="en-US" dirty="0"/>
              <a:t>轮询</a:t>
            </a:r>
            <a:r>
              <a:rPr lang="en-US" altLang="zh-CN" dirty="0"/>
              <a:t>"</a:t>
            </a:r>
            <a:r>
              <a:rPr lang="zh-CN" altLang="en-US" dirty="0"/>
              <a:t>：每隔一段时候，就发出一个询问，了解服务器有没有新的信息。最典型的场景就是聊天室。</a:t>
            </a:r>
          </a:p>
          <a:p>
            <a:r>
              <a:rPr lang="zh-CN" altLang="en-US" dirty="0"/>
              <a:t>轮询的效率低，非常浪费资源（因为必须不停连接，或者 </a:t>
            </a:r>
            <a:r>
              <a:rPr lang="en-US" altLang="zh-CN" dirty="0"/>
              <a:t>HTTP </a:t>
            </a:r>
            <a:r>
              <a:rPr lang="zh-CN" altLang="en-US" dirty="0"/>
              <a:t>连接始终打开）。因此，工程师们一直在思考，有没有更好的方法。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就是这样发明的。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152729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r>
              <a:rPr lang="zh-CN" altLang="en-US" dirty="0"/>
              <a:t>对比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18436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3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18437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5DA09D31-62EA-4F87-9FBF-22C8FE38430D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18438" name="文本框 3"/>
          <p:cNvSpPr txBox="1">
            <a:spLocks noChangeArrowheads="1"/>
          </p:cNvSpPr>
          <p:nvPr/>
        </p:nvSpPr>
        <p:spPr bwMode="auto">
          <a:xfrm>
            <a:off x="532613" y="1588477"/>
            <a:ext cx="82899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既然</a:t>
            </a:r>
            <a:r>
              <a:rPr lang="en-US" altLang="zh-CN" dirty="0" err="1"/>
              <a:t>WebSocket</a:t>
            </a:r>
            <a:r>
              <a:rPr lang="zh-CN" altLang="en-US" dirty="0"/>
              <a:t>是在轮询不满足的情况下发明出来的，这就说明</a:t>
            </a:r>
            <a:r>
              <a:rPr lang="en-US" altLang="zh-CN" dirty="0" err="1"/>
              <a:t>WebSocket</a:t>
            </a:r>
            <a:r>
              <a:rPr lang="zh-CN" altLang="en-US" dirty="0"/>
              <a:t>肯定有比轮询优秀的地方，那么它优秀在什么地方呢？我们不妨来对比一下。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我们常用到的轮询有</a:t>
            </a:r>
            <a:r>
              <a:rPr lang="en-US" altLang="zh-CN" dirty="0"/>
              <a:t>ajax</a:t>
            </a:r>
            <a:r>
              <a:rPr lang="zh-CN" altLang="en-US" dirty="0"/>
              <a:t>轮询和长轮询，我们可以用它们来和</a:t>
            </a:r>
            <a:r>
              <a:rPr lang="en-US" altLang="zh-CN" dirty="0" err="1"/>
              <a:t>WebSocket</a:t>
            </a:r>
            <a:r>
              <a:rPr lang="zh-CN" altLang="en-US" dirty="0"/>
              <a:t>来做对比。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既然要作对比，那么我们先来简单地了解一下</a:t>
            </a:r>
            <a:r>
              <a:rPr lang="en-US" altLang="zh-CN" dirty="0"/>
              <a:t>ajax</a:t>
            </a:r>
            <a:r>
              <a:rPr lang="zh-CN" altLang="en-US" dirty="0"/>
              <a:t>轮询和长轮询。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8441" name="文本框 12"/>
          <p:cNvSpPr txBox="1">
            <a:spLocks noChangeArrowheads="1"/>
          </p:cNvSpPr>
          <p:nvPr/>
        </p:nvSpPr>
        <p:spPr bwMode="auto">
          <a:xfrm>
            <a:off x="533400" y="6565866"/>
            <a:ext cx="685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0484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2</a:t>
            </a:r>
            <a:r>
              <a:rPr lang="en-US" altLang="en-US" sz="1200"/>
              <a:t>/16</a:t>
            </a:r>
            <a:r>
              <a:rPr lang="en-US" altLang="zh-CN" sz="2400"/>
              <a:t>            </a:t>
            </a:r>
            <a:endParaRPr lang="zh-CN" altLang="en-US" sz="1600"/>
          </a:p>
        </p:txBody>
      </p:sp>
      <p:sp>
        <p:nvSpPr>
          <p:cNvPr id="20485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9165E5AD-CA3D-4C30-8322-3F6DA8E1F836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496555" y="1409306"/>
            <a:ext cx="7269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/>
              <a:t>ajax</a:t>
            </a:r>
            <a:r>
              <a:rPr lang="zh-CN" altLang="en-US" dirty="0"/>
              <a:t>轮询呢？</a:t>
            </a:r>
          </a:p>
        </p:txBody>
      </p:sp>
      <p:sp>
        <p:nvSpPr>
          <p:cNvPr id="3" name="矩形 2"/>
          <p:cNvSpPr/>
          <p:nvPr/>
        </p:nvSpPr>
        <p:spPr>
          <a:xfrm>
            <a:off x="493250" y="1854270"/>
            <a:ext cx="8762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ajax</a:t>
            </a:r>
            <a:r>
              <a:rPr lang="zh-CN" altLang="en-US" dirty="0"/>
              <a:t>轮询的原理非常简单，让浏览器隔个几秒就发送一次请求，询问服务器是否有新信息。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483238" y="2967986"/>
            <a:ext cx="88939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场景再现：</a:t>
            </a:r>
          </a:p>
          <a:p>
            <a:r>
              <a:rPr lang="zh-CN" altLang="en-US" dirty="0"/>
              <a:t>客户端：啦啦啦，有没有新信息</a:t>
            </a:r>
            <a:r>
              <a:rPr lang="en-US" altLang="zh-CN" dirty="0"/>
              <a:t>(Request)</a:t>
            </a:r>
          </a:p>
          <a:p>
            <a:r>
              <a:rPr lang="zh-CN" altLang="en-US" dirty="0"/>
              <a:t>服务端：没有（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客户端：啦啦啦，有没有新信息</a:t>
            </a:r>
            <a:r>
              <a:rPr lang="en-US" altLang="zh-CN" dirty="0"/>
              <a:t>(Request)</a:t>
            </a:r>
          </a:p>
          <a:p>
            <a:r>
              <a:rPr lang="zh-CN" altLang="en-US" dirty="0"/>
              <a:t>服务端：没有。。（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客户端：啦啦啦，有没有新信息</a:t>
            </a:r>
            <a:r>
              <a:rPr lang="en-US" altLang="zh-CN" dirty="0"/>
              <a:t>(Request)</a:t>
            </a:r>
          </a:p>
          <a:p>
            <a:r>
              <a:rPr lang="zh-CN" altLang="en-US" dirty="0"/>
              <a:t>服务端：你好烦啊，没有啊。。（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客户端：啦啦啦，有没有新消息（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服务端：好啦好啦，有啦给你。（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客户端：啦啦啦，有没有新消息（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服务端：。。。。。没。。。。没。。。没有（</a:t>
            </a:r>
            <a:r>
              <a:rPr lang="en-US" altLang="zh-CN" dirty="0"/>
              <a:t>Response</a:t>
            </a:r>
            <a:r>
              <a:rPr lang="zh-CN" altLang="en-US" dirty="0"/>
              <a:t>） </a:t>
            </a:r>
            <a:r>
              <a:rPr lang="en-US" altLang="zh-CN" dirty="0"/>
              <a:t>—- loop</a:t>
            </a:r>
          </a:p>
        </p:txBody>
      </p:sp>
    </p:spTree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dirty="0"/>
              <a:t>long poll</a:t>
            </a:r>
          </a:p>
        </p:txBody>
      </p:sp>
      <p:sp>
        <p:nvSpPr>
          <p:cNvPr id="22531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2532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3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2533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71CF800F-F86A-41E6-B9F1-F98418A8E58E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22534" name="文本框 1"/>
          <p:cNvSpPr txBox="1">
            <a:spLocks noChangeArrowheads="1"/>
          </p:cNvSpPr>
          <p:nvPr/>
        </p:nvSpPr>
        <p:spPr bwMode="auto">
          <a:xfrm>
            <a:off x="819150" y="1385888"/>
            <a:ext cx="8174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、什么是长轮询呢？</a:t>
            </a:r>
          </a:p>
        </p:txBody>
      </p:sp>
      <p:sp>
        <p:nvSpPr>
          <p:cNvPr id="22536" name="文本框 3"/>
          <p:cNvSpPr txBox="1">
            <a:spLocks noChangeArrowheads="1"/>
          </p:cNvSpPr>
          <p:nvPr/>
        </p:nvSpPr>
        <p:spPr bwMode="auto">
          <a:xfrm>
            <a:off x="819162" y="1907878"/>
            <a:ext cx="83216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long poll </a:t>
            </a:r>
            <a:r>
              <a:rPr lang="zh-CN" altLang="en-US" dirty="0"/>
              <a:t>其实原理跟 </a:t>
            </a:r>
            <a:r>
              <a:rPr lang="en-US" altLang="zh-CN" dirty="0"/>
              <a:t>ajax</a:t>
            </a:r>
            <a:r>
              <a:rPr lang="zh-CN" altLang="en-US" dirty="0"/>
              <a:t>轮询 差不多，都是采用轮询的方式，不过采取的是阻塞模型（一直打电话，没收到就不挂电话），也就是说，客户端发起连接后，如果没消息，就一直不返回</a:t>
            </a:r>
            <a:r>
              <a:rPr lang="en-US" altLang="zh-CN" dirty="0"/>
              <a:t>Response</a:t>
            </a:r>
            <a:r>
              <a:rPr lang="zh-CN" altLang="en-US" dirty="0"/>
              <a:t>给客户端。直到有消息才返回，返回完之后，客户端再次建立连接，周而复始。</a:t>
            </a:r>
          </a:p>
        </p:txBody>
      </p:sp>
      <p:sp>
        <p:nvSpPr>
          <p:cNvPr id="2" name="矩形 1"/>
          <p:cNvSpPr/>
          <p:nvPr/>
        </p:nvSpPr>
        <p:spPr>
          <a:xfrm>
            <a:off x="804973" y="4209603"/>
            <a:ext cx="8477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场景再现：</a:t>
            </a:r>
          </a:p>
          <a:p>
            <a:r>
              <a:rPr lang="zh-CN" altLang="en-US" dirty="0"/>
              <a:t>客户端：啦啦啦，有没有新信息，没有的话就等有了才返回给我吧（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服务端：额。。 </a:t>
            </a:r>
            <a:endParaRPr lang="en-US" altLang="zh-CN" dirty="0"/>
          </a:p>
          <a:p>
            <a:r>
              <a:rPr lang="zh-CN" altLang="en-US" dirty="0"/>
              <a:t>等待到有消息的时候。。</a:t>
            </a:r>
            <a:endParaRPr lang="en-US" altLang="zh-CN" dirty="0"/>
          </a:p>
          <a:p>
            <a:r>
              <a:rPr lang="zh-CN" altLang="en-US" dirty="0"/>
              <a:t>服务端：来 给你（</a:t>
            </a:r>
            <a:r>
              <a:rPr lang="en-US" altLang="zh-CN" dirty="0"/>
              <a:t>Response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客户端：啦啦啦，有没有新信息，没有的话就等有了才返回给我吧（</a:t>
            </a:r>
            <a:r>
              <a:rPr lang="en-US" altLang="zh-CN" dirty="0"/>
              <a:t>Request</a:t>
            </a:r>
            <a:r>
              <a:rPr lang="zh-CN" altLang="en-US" dirty="0"/>
              <a:t>） </a:t>
            </a:r>
            <a:r>
              <a:rPr lang="en-US" altLang="zh-CN" dirty="0"/>
              <a:t>-loop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两种方法的缺陷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4580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4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4581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314D0830-D5A5-4A64-85E0-8594297F94FB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400" y="1524062"/>
            <a:ext cx="8174038" cy="452431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从上面可以看出其实这两种方式，都是在不断地建立</a:t>
            </a:r>
            <a:r>
              <a:rPr lang="en-US" altLang="zh-CN" dirty="0"/>
              <a:t>HTTP</a:t>
            </a:r>
            <a:r>
              <a:rPr lang="zh-CN" altLang="en-US" dirty="0"/>
              <a:t>连接，然后等待服务端处理，可以体现</a:t>
            </a:r>
            <a:r>
              <a:rPr lang="en-US" altLang="zh-CN" dirty="0"/>
              <a:t>HTTP</a:t>
            </a:r>
            <a:r>
              <a:rPr lang="zh-CN" altLang="en-US" dirty="0"/>
              <a:t>协议的另外一个特点，被动性。</a:t>
            </a:r>
          </a:p>
          <a:p>
            <a:r>
              <a:rPr lang="zh-CN" altLang="en-US" dirty="0"/>
              <a:t>何为被动性呢，其实就是，服务端不能主动联系客户端，只能由客户端发起。</a:t>
            </a:r>
          </a:p>
          <a:p>
            <a:r>
              <a:rPr lang="zh-CN" altLang="en-US" dirty="0"/>
              <a:t>说完这个，我们再来说一说上面的缺陷（</a:t>
            </a:r>
          </a:p>
          <a:p>
            <a:r>
              <a:rPr lang="zh-CN" altLang="en-US" dirty="0"/>
              <a:t>从上面很容易看出来，不管怎么样，上面这两种都是非常消耗资源的。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轮询 需要服务器有很快的处理速度和资源。（速度）</a:t>
            </a:r>
            <a:r>
              <a:rPr lang="en-US" altLang="zh-CN" dirty="0"/>
              <a:t>long poll </a:t>
            </a:r>
            <a:r>
              <a:rPr lang="zh-CN" altLang="en-US" dirty="0"/>
              <a:t>需要有很高的并发，也就是说同时接待客户的能力。（场地大小）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两种方法的缺陷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4580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4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4581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314D0830-D5A5-4A64-85E0-8594297F94FB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400" y="1524062"/>
            <a:ext cx="8174038" cy="34163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通过上面这个例子，我们可以看出，这两种方式都不是最好的方式，需要很多资源。</a:t>
            </a:r>
          </a:p>
          <a:p>
            <a:r>
              <a:rPr lang="zh-CN" altLang="en-US" dirty="0"/>
              <a:t>一种需要更快的速度，一种需要更多的’电话’。这两种都会导致’电话’的需求越来越高。</a:t>
            </a:r>
          </a:p>
          <a:p>
            <a:r>
              <a:rPr lang="zh-CN" altLang="en-US" dirty="0"/>
              <a:t>哦对了，忘记说了</a:t>
            </a:r>
            <a:r>
              <a:rPr lang="en-US" altLang="zh-CN" dirty="0"/>
              <a:t>HTTP</a:t>
            </a:r>
            <a:r>
              <a:rPr lang="zh-CN" altLang="en-US" dirty="0"/>
              <a:t>还是一个状态协议。</a:t>
            </a:r>
          </a:p>
          <a:p>
            <a:r>
              <a:rPr lang="zh-CN" altLang="en-US" dirty="0"/>
              <a:t>通俗的说就是，服务器因为每天要接待太多客户了，是个健忘鬼，你一挂电话，他就把你的东西全忘光了，把你的东西全丢掉了。你第二次还得再告诉服务器一遍。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337664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269163" cy="792163"/>
          </a:xfrm>
        </p:spPr>
        <p:txBody>
          <a:bodyPr/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ooter Placeholder 3"/>
          <p:cNvSpPr txBox="1">
            <a:spLocks noGrp="1" noChangeArrowheads="1"/>
          </p:cNvSpPr>
          <p:nvPr/>
        </p:nvSpPr>
        <p:spPr bwMode="auto">
          <a:xfrm>
            <a:off x="2133600" y="7405688"/>
            <a:ext cx="6034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26628" name="页脚占位符 3"/>
          <p:cNvSpPr txBox="1">
            <a:spLocks noGrp="1" noChangeArrowheads="1"/>
          </p:cNvSpPr>
          <p:nvPr/>
        </p:nvSpPr>
        <p:spPr bwMode="auto">
          <a:xfrm>
            <a:off x="26733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5</a:t>
            </a:r>
            <a:r>
              <a:rPr lang="en-US" altLang="en-US" sz="1200"/>
              <a:t>/16</a:t>
            </a:r>
            <a:r>
              <a:rPr lang="en-US" altLang="zh-CN" sz="2400"/>
              <a:t>             </a:t>
            </a:r>
            <a:endParaRPr lang="zh-CN" altLang="en-US" sz="1600"/>
          </a:p>
        </p:txBody>
      </p:sp>
      <p:sp>
        <p:nvSpPr>
          <p:cNvPr id="26629" name="页脚占位符 3"/>
          <p:cNvSpPr txBox="1">
            <a:spLocks noGrp="1" noChangeArrowheads="1"/>
          </p:cNvSpPr>
          <p:nvPr/>
        </p:nvSpPr>
        <p:spPr bwMode="auto">
          <a:xfrm>
            <a:off x="6559550" y="7331075"/>
            <a:ext cx="360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0637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anose="02010600030101010101" pitchFamily="2" charset="-122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215900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73163" indent="-201613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宋体" panose="02010600030101010101" pitchFamily="2" charset="-122"/>
              <a:buChar char="-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8288" indent="-161925" defTabSz="1019175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54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26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098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67088" indent="-161925" defTabSz="1019175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1200"/>
              <a:t> </a:t>
            </a:r>
            <a:fld id="{5A478B8B-EE69-4C99-B455-E8F0ECBF2BA0}" type="datetime1">
              <a:rPr lang="zh-CN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2018/7/6</a:t>
            </a:fld>
            <a:r>
              <a:rPr lang="en-US" altLang="zh-CN" sz="1200"/>
              <a:t>    </a:t>
            </a:r>
            <a:r>
              <a:rPr lang="en-US" altLang="zh-CN" sz="2400"/>
              <a:t>	                   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 bwMode="auto">
          <a:xfrm>
            <a:off x="381122" y="1325563"/>
            <a:ext cx="9448552" cy="5930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/>
              <a:t>所以在这种情况下出现了，</a:t>
            </a:r>
            <a:r>
              <a:rPr lang="en-US" altLang="zh-CN" dirty="0" err="1"/>
              <a:t>Websocket</a:t>
            </a:r>
            <a:r>
              <a:rPr lang="zh-CN" altLang="en-US" dirty="0"/>
              <a:t>出现了。他解决了</a:t>
            </a:r>
            <a:r>
              <a:rPr lang="en-US" altLang="zh-CN" dirty="0"/>
              <a:t>HTTP</a:t>
            </a:r>
            <a:r>
              <a:rPr lang="zh-CN" altLang="en-US" dirty="0"/>
              <a:t>的这几个难题。首先，被动性，当服务器完成协议升级后（</a:t>
            </a:r>
            <a:r>
              <a:rPr lang="en-US" altLang="zh-CN" dirty="0"/>
              <a:t>HTTP-&gt;</a:t>
            </a:r>
            <a:r>
              <a:rPr lang="en-US" altLang="zh-CN" dirty="0" err="1"/>
              <a:t>Websocket</a:t>
            </a:r>
            <a:r>
              <a:rPr lang="zh-CN" altLang="en-US" dirty="0"/>
              <a:t>），服务端就可以主动推送信息给客户端啦。所以上面的情景可以做如下修改。</a:t>
            </a:r>
            <a:endParaRPr lang="en-US" altLang="zh-CN" dirty="0"/>
          </a:p>
          <a:p>
            <a:r>
              <a:rPr lang="zh-CN" altLang="en-US" dirty="0"/>
              <a:t>场景再现：</a:t>
            </a:r>
            <a:endParaRPr lang="en-US" altLang="zh-CN" dirty="0"/>
          </a:p>
          <a:p>
            <a:r>
              <a:rPr lang="zh-CN" altLang="en-US" dirty="0"/>
              <a:t>客户端：啦啦啦，我要建立</a:t>
            </a:r>
            <a:r>
              <a:rPr lang="en-US" altLang="zh-CN" dirty="0" err="1"/>
              <a:t>Websocket</a:t>
            </a:r>
            <a:r>
              <a:rPr lang="zh-CN" altLang="en-US" dirty="0"/>
              <a:t>协议，需要的服务：</a:t>
            </a:r>
            <a:r>
              <a:rPr lang="en-US" altLang="zh-CN" dirty="0"/>
              <a:t>chat</a:t>
            </a:r>
            <a:r>
              <a:rPr lang="zh-CN" altLang="en-US" dirty="0"/>
              <a:t>，</a:t>
            </a:r>
            <a:r>
              <a:rPr lang="en-US" altLang="zh-CN" dirty="0" err="1"/>
              <a:t>Websocket</a:t>
            </a:r>
            <a:r>
              <a:rPr lang="zh-CN" altLang="en-US" dirty="0"/>
              <a:t>协议版本：</a:t>
            </a:r>
            <a:r>
              <a:rPr lang="en-US" altLang="zh-CN" dirty="0"/>
              <a:t>17</a:t>
            </a:r>
            <a:r>
              <a:rPr lang="zh-CN" altLang="en-US" dirty="0"/>
              <a:t>（</a:t>
            </a:r>
            <a:r>
              <a:rPr lang="en-US" altLang="zh-CN" dirty="0"/>
              <a:t>HTTP Request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服务端：</a:t>
            </a:r>
            <a:r>
              <a:rPr lang="en-US" altLang="zh-CN" dirty="0"/>
              <a:t>ok</a:t>
            </a:r>
            <a:r>
              <a:rPr lang="zh-CN" altLang="en-US" dirty="0"/>
              <a:t>，确认，已升级为</a:t>
            </a:r>
            <a:r>
              <a:rPr lang="en-US" altLang="zh-CN" dirty="0" err="1"/>
              <a:t>Websocket</a:t>
            </a:r>
            <a:r>
              <a:rPr lang="zh-CN" altLang="en-US" dirty="0"/>
              <a:t>协议（</a:t>
            </a:r>
            <a:r>
              <a:rPr lang="en-US" altLang="zh-CN" dirty="0"/>
              <a:t>HTTP Protocols Switched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客户端：麻烦你有信息的时候推送给我噢。。</a:t>
            </a:r>
          </a:p>
          <a:p>
            <a:r>
              <a:rPr lang="zh-CN" altLang="en-US" dirty="0"/>
              <a:t>服务端：</a:t>
            </a:r>
            <a:r>
              <a:rPr lang="en-US" altLang="zh-CN" dirty="0"/>
              <a:t>ok</a:t>
            </a:r>
            <a:r>
              <a:rPr lang="zh-CN" altLang="en-US" dirty="0"/>
              <a:t>，有的时候会告诉你的。</a:t>
            </a:r>
          </a:p>
          <a:p>
            <a:r>
              <a:rPr lang="zh-CN" altLang="en-US" dirty="0"/>
              <a:t>服务端：</a:t>
            </a:r>
            <a:r>
              <a:rPr lang="en-US" altLang="zh-CN" dirty="0" err="1"/>
              <a:t>balabalabalabala</a:t>
            </a:r>
            <a:endParaRPr lang="en-US" altLang="zh-CN" dirty="0"/>
          </a:p>
          <a:p>
            <a:r>
              <a:rPr lang="zh-CN" altLang="en-US" dirty="0"/>
              <a:t>服务端：</a:t>
            </a:r>
            <a:r>
              <a:rPr lang="en-US" altLang="zh-CN" dirty="0" err="1"/>
              <a:t>balabalabalabala</a:t>
            </a:r>
            <a:endParaRPr lang="en-US" altLang="zh-CN" dirty="0"/>
          </a:p>
          <a:p>
            <a:r>
              <a:rPr lang="zh-CN" altLang="en-US" dirty="0"/>
              <a:t>服务端：哈哈哈哈哈啊哈哈哈哈</a:t>
            </a:r>
          </a:p>
          <a:p>
            <a:r>
              <a:rPr lang="zh-CN" altLang="en-US" dirty="0"/>
              <a:t>服务端：笑死我了哈哈哈哈哈哈哈</a:t>
            </a:r>
            <a:endParaRPr lang="en-US" altLang="zh-CN" dirty="0"/>
          </a:p>
          <a:p>
            <a:endParaRPr lang="zh-CN" alt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COFCO-项目模版-PPT文件">
  <a:themeElements>
    <a:clrScheme name="COFCO-项目模版-PPT文件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COFCO-项目模版-PPT文件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COFCO-项目模版-PPT文件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FCO-项目模版-PPT文件">
  <a:themeElements>
    <a:clrScheme name="1_COFCO-项目模版-PPT文件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1_COFCO-项目模版-PPT文件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COFCO-项目模版-PPT文件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COFCO-项目模版-PPT文件</Template>
  <TotalTime>1088</TotalTime>
  <Pages>0</Pages>
  <Words>1520</Words>
  <Characters>0</Characters>
  <Application>Microsoft Office PowerPoint</Application>
  <DocSecurity>0</DocSecurity>
  <PresentationFormat>自定义</PresentationFormat>
  <Lines>0</Lines>
  <Paragraphs>170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Times New Roman</vt:lpstr>
      <vt:lpstr>Wingdings</vt:lpstr>
      <vt:lpstr>COFCO-项目模版-PPT文件</vt:lpstr>
      <vt:lpstr>1_COFCO-项目模版-PPT文件</vt:lpstr>
      <vt:lpstr>自定义设计方案</vt:lpstr>
      <vt:lpstr>PowerPoint 演示文稿</vt:lpstr>
      <vt:lpstr>PowerPoint 演示文稿</vt:lpstr>
      <vt:lpstr>为什么需要WebSocket</vt:lpstr>
      <vt:lpstr>WebSocket与Http对比</vt:lpstr>
      <vt:lpstr>ajax轮询</vt:lpstr>
      <vt:lpstr>long poll</vt:lpstr>
      <vt:lpstr>两种方法的缺陷</vt:lpstr>
      <vt:lpstr>两种方法的缺陷</vt:lpstr>
      <vt:lpstr>websocket</vt:lpstr>
      <vt:lpstr>websocket</vt:lpstr>
      <vt:lpstr>Websocket与Http对比</vt:lpstr>
      <vt:lpstr>Websocket客户端API</vt:lpstr>
      <vt:lpstr>Websocket客户端API</vt:lpstr>
      <vt:lpstr>Websocket客户端API</vt:lpstr>
      <vt:lpstr>Websocket客户端API</vt:lpstr>
      <vt:lpstr>Websocke的简单实现</vt:lpstr>
      <vt:lpstr>Websocket支持</vt:lpstr>
      <vt:lpstr>PowerPoint 演示文稿</vt:lpstr>
    </vt:vector>
  </TitlesOfParts>
  <Manager/>
  <Company>IBM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IBM_USER</dc:creator>
  <cp:keywords/>
  <dc:description/>
  <cp:lastModifiedBy>sen shi</cp:lastModifiedBy>
  <cp:revision>1866</cp:revision>
  <dcterms:created xsi:type="dcterms:W3CDTF">2007-05-16T14:08:34Z</dcterms:created>
  <dcterms:modified xsi:type="dcterms:W3CDTF">2018-07-06T08:59:26Z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