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072" r:id="rId3"/>
    <p:sldId id="3103" r:id="rId5"/>
    <p:sldId id="3202" r:id="rId6"/>
    <p:sldId id="3203" r:id="rId7"/>
    <p:sldId id="3183" r:id="rId8"/>
    <p:sldId id="3086" r:id="rId9"/>
    <p:sldId id="3167" r:id="rId10"/>
    <p:sldId id="3152" r:id="rId11"/>
    <p:sldId id="3147" r:id="rId12"/>
    <p:sldId id="3151" r:id="rId13"/>
    <p:sldId id="3104" r:id="rId14"/>
    <p:sldId id="3085" r:id="rId15"/>
    <p:sldId id="3129" r:id="rId16"/>
    <p:sldId id="3130" r:id="rId17"/>
    <p:sldId id="3148" r:id="rId18"/>
    <p:sldId id="3153" r:id="rId19"/>
    <p:sldId id="3087" r:id="rId20"/>
    <p:sldId id="3156" r:id="rId21"/>
    <p:sldId id="3185" r:id="rId22"/>
    <p:sldId id="3205" r:id="rId23"/>
    <p:sldId id="3204" r:id="rId24"/>
    <p:sldId id="3157" r:id="rId25"/>
    <p:sldId id="3159" r:id="rId26"/>
    <p:sldId id="3107" r:id="rId2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6"/>
    <a:srgbClr val="1CB7F1"/>
    <a:srgbClr val="8ED7F1"/>
    <a:srgbClr val="D52C0A"/>
    <a:srgbClr val="535353"/>
    <a:srgbClr val="30B9C3"/>
    <a:srgbClr val="157DA8"/>
    <a:srgbClr val="8EC436"/>
    <a:srgbClr val="865523"/>
    <a:srgbClr val="E8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>
        <p:scale>
          <a:sx n="50" d="100"/>
          <a:sy n="50" d="100"/>
        </p:scale>
        <p:origin x="-972" y="-1530"/>
      </p:cViewPr>
      <p:guideLst>
        <p:guide orient="horz" pos="380"/>
        <p:guide orient="horz" pos="4172"/>
        <p:guide pos="4024"/>
        <p:guide pos="549"/>
        <p:guide pos="7588"/>
        <p:guide pos="367"/>
        <p:guide pos="133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组件（Component）是 Vue.js 最强大的功能之一。</a:t>
            </a:r>
            <a:endParaRPr lang="zh-CN" altLang="en-US"/>
          </a:p>
          <a:p>
            <a:r>
              <a:rPr lang="zh-CN" altLang="en-US"/>
              <a:t>组件可以扩展 HTML 元素，封装可重用的代码。</a:t>
            </a:r>
            <a:endParaRPr lang="zh-CN" altLang="en-US"/>
          </a:p>
          <a:p>
            <a:r>
              <a:rPr lang="zh-CN" altLang="en-US"/>
              <a:t>组件系统让我们可以用独立可复用的小组件来构建大型应用，几乎任意类型的应用的界面都可以抽象为一个组件树：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1、实现一个数据监听器Observer，能够对数据对象的所有属性进行监听，如有变动可拿到最新值并通知订阅者</a:t>
            </a:r>
            <a:endParaRPr lang="zh-CN" altLang="en-US"/>
          </a:p>
          <a:p>
            <a:r>
              <a:rPr lang="zh-CN" altLang="en-US">
                <a:sym typeface="+mn-ea"/>
              </a:rPr>
              <a:t>2、实现一个指令解析器Compile，对每个元素节点的指令进行扫描和解析，根据指令模板替换数据，以及绑定相应的更新函数</a:t>
            </a:r>
            <a:endParaRPr lang="zh-CN" altLang="en-US"/>
          </a:p>
          <a:p>
            <a:r>
              <a:rPr lang="zh-CN" altLang="en-US">
                <a:sym typeface="+mn-ea"/>
              </a:rPr>
              <a:t>3、实现一个Watcher，作为连接Observer和Compile的桥梁，能够订阅并收到每个属性变动的通知，执行指令绑定的相应回调函数，从而更新视图</a:t>
            </a:r>
            <a:endParaRPr lang="zh-CN" altLang="en-US"/>
          </a:p>
          <a:p>
            <a:r>
              <a:rPr lang="zh-CN" altLang="en-US">
                <a:sym typeface="+mn-ea"/>
              </a:rPr>
              <a:t>4、mvvm入口函数，整合以上三者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1、实现一个数据监听器Observer，能够对数据对象的所有属性进行监听，如有变动可拿到最新值并通知订阅者</a:t>
            </a:r>
            <a:endParaRPr lang="zh-CN" altLang="en-US"/>
          </a:p>
          <a:p>
            <a:r>
              <a:rPr lang="zh-CN" altLang="en-US">
                <a:sym typeface="+mn-ea"/>
              </a:rPr>
              <a:t>2、实现一个指令解析器Compile，对每个元素节点的指令进行扫描和解析，根据指令模板替换数据，以及绑定相应的更新函数</a:t>
            </a:r>
            <a:endParaRPr lang="zh-CN" altLang="en-US"/>
          </a:p>
          <a:p>
            <a:r>
              <a:rPr lang="zh-CN" altLang="en-US">
                <a:sym typeface="+mn-ea"/>
              </a:rPr>
              <a:t>3、实现一个Watcher，作为连接Observer和Compile的桥梁，能够订阅并收到每个属性变动的通知，执行指令绑定的相应回调函数，从而更新视图</a:t>
            </a:r>
            <a:endParaRPr lang="zh-CN" altLang="en-US"/>
          </a:p>
          <a:p>
            <a:r>
              <a:rPr lang="zh-CN" altLang="en-US">
                <a:sym typeface="+mn-ea"/>
              </a:rPr>
              <a:t>4、mvvm入口函数，整合以上三者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Vue.js（读音 /vjuː/, 类似于 view） 是一套构建用户界面的渐进式框架。</a:t>
            </a:r>
            <a:endParaRPr lang="zh-CN" altLang="en-US"/>
          </a:p>
          <a:p>
            <a:r>
              <a:rPr lang="zh-CN" altLang="en-US">
                <a:sym typeface="+mn-ea"/>
              </a:rPr>
              <a:t>Vue 只关注视图层， 采用自底向上增量开发的设计。</a:t>
            </a:r>
            <a:endParaRPr lang="zh-CN" altLang="en-US"/>
          </a:p>
          <a:p>
            <a:r>
              <a:rPr lang="zh-CN" altLang="en-US">
                <a:sym typeface="+mn-ea"/>
              </a:rPr>
              <a:t>Vue 的目标是通过尽可能简单的 API 实现响应的数据绑定和组合的视图组件。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Vue.js（读音 /vjuː/, 类似于 view） 是一套构建用户界面的渐进式框架。</a:t>
            </a:r>
            <a:endParaRPr lang="zh-CN" altLang="en-US"/>
          </a:p>
          <a:p>
            <a:r>
              <a:rPr lang="zh-CN" altLang="en-US">
                <a:sym typeface="+mn-ea"/>
              </a:rPr>
              <a:t>Vue 只关注视图层， 采用自底向上增量开发的设计。</a:t>
            </a:r>
            <a:endParaRPr lang="zh-CN" altLang="en-US"/>
          </a:p>
          <a:p>
            <a:r>
              <a:rPr lang="zh-CN" altLang="en-US">
                <a:sym typeface="+mn-ea"/>
              </a:rPr>
              <a:t>Vue 的目标是通过尽可能简单的 API 实现响应的数据绑定和组合的视图组件。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组件（Component）是 Vue.js 最强大的功能之一。</a:t>
            </a:r>
            <a:endParaRPr lang="zh-CN" altLang="en-US"/>
          </a:p>
          <a:p>
            <a:r>
              <a:rPr lang="zh-CN" altLang="en-US"/>
              <a:t>组件可以扩展 HTML 元素，封装可重用的代码。</a:t>
            </a:r>
            <a:endParaRPr lang="zh-CN" altLang="en-US"/>
          </a:p>
          <a:p>
            <a:r>
              <a:rPr lang="zh-CN" altLang="en-US"/>
              <a:t>组件系统让我们可以用独立可复用的小组件来构建大型应用，几乎任意类型的应用的界面都可以抽象为一个组件树：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4"/>
                </a:solidFill>
                <a:effectLst/>
                <a:sym typeface="+mn-ea"/>
              </a:rPr>
              <a:t>这样以来，就彻底变革了之前Dom的开发方式，之前Dom驱动的开发方式尤其是以jQuery为主的开发时代，都是dom变化后，触发js事件，然后在事件中通过js代码取得标签的变化，再跟后台进行交互，然后根据后台返回的结果再更新HTML标签，异常的繁琐。有了Vue这种双向绑定，让开发人员只需要关心json数据的变化即可，Vue自动映射到HTML上，而且HTML的变化也会映射回js对象上，开发方式直接变革成了前端由数据驱动的 开发时代，远远抛弃了Dom开发主导的时代了。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Vue.js（读音 /vjuː/, 类似于 view） 是一套构建用户界面的渐进式框架。</a:t>
            </a:r>
            <a:endParaRPr lang="zh-CN" altLang="en-US"/>
          </a:p>
          <a:p>
            <a:r>
              <a:rPr lang="zh-CN" altLang="en-US"/>
              <a:t>Vue 只关注视图层， 采用自底向上增量开发的设计。</a:t>
            </a:r>
            <a:endParaRPr lang="zh-CN" altLang="en-US"/>
          </a:p>
          <a:p>
            <a:r>
              <a:rPr lang="zh-CN" altLang="en-US"/>
              <a:t>Vue 的目标是通过尽可能简单的 API 实现响应的数据绑定和组合的视图组件。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4"/>
                </a:solidFill>
                <a:effectLst/>
                <a:sym typeface="+mn-ea"/>
              </a:rPr>
              <a:t>这样以来，就彻底变革了之前Dom的开发方式，之前Dom驱动的开发方式尤其是以jQuery为主的开发时代，都是dom变化后，触发js事件，然后在事件中通过js代码取得标签的变化，再跟后台进行交互，然后根据后台返回的结果再更新HTML标签，异常的繁琐。有了Vue这种双向绑定，让开发人员只需要关心json数据的变化即可，Vue自动映射到HTML上，而且HTML的变化也会映射回js对象上，开发方式直接变革成了前端由数据驱动的 开发时代，远远抛弃了Dom开发主导的时代了。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组件（Component）是 Vue.js 最强大的功能之一。</a:t>
            </a:r>
            <a:endParaRPr lang="zh-CN" altLang="en-US"/>
          </a:p>
          <a:p>
            <a:r>
              <a:rPr lang="zh-CN" altLang="en-US"/>
              <a:t>组件可以扩展 HTML 元素，封装可重用的代码。</a:t>
            </a:r>
            <a:endParaRPr lang="zh-CN" altLang="en-US"/>
          </a:p>
          <a:p>
            <a:r>
              <a:rPr lang="zh-CN" altLang="en-US"/>
              <a:t>组件系统让我们可以用独立可复用的小组件来构建大型应用，几乎任意类型的应用的界面都可以抽象为一个组件树：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-5715"/>
            <a:ext cx="12858750" cy="724376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6317814" y="3303936"/>
            <a:ext cx="4128135" cy="8991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浅谈</a:t>
            </a:r>
            <a:r>
              <a:rPr lang="en-US" altLang="zh-CN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框架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6118860" y="5068570"/>
            <a:ext cx="35026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数据应用组：吴康伦</a:t>
            </a:r>
            <a:endParaRPr lang="zh-CN" altLang="en-US" sz="18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bldLvl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bldLvl="0" animBg="1"/>
          <p:bldP spid="10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59735" y="1054100"/>
            <a:ext cx="93503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页面上小到一个按钮都可以是一个单独的文件.vue</a:t>
            </a:r>
            <a:endParaRPr lang="zh-CN" altLang="en-US" sz="32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70" y="1973580"/>
            <a:ext cx="9936480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b="1">
                <a:solidFill>
                  <a:schemeClr val="accent4"/>
                </a:solidFill>
                <a:effectLst/>
                <a:sym typeface="+mn-ea"/>
              </a:rPr>
              <a:t>组件（Component）是 Vue.js 最强大的功能之一。</a:t>
            </a:r>
            <a:endParaRPr lang="zh-CN" altLang="en-US" b="1">
              <a:solidFill>
                <a:schemeClr val="accent4"/>
              </a:solidFill>
              <a:effectLst/>
              <a:sym typeface="+mn-ea"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  <a:sym typeface="+mn-ea"/>
              </a:rPr>
              <a:t>组件可以扩展 HTML 元素，封装可重用的代码。</a:t>
            </a:r>
            <a:endParaRPr lang="zh-CN" altLang="en-US" b="1">
              <a:solidFill>
                <a:schemeClr val="accent4"/>
              </a:solidFill>
              <a:effectLst/>
              <a:sym typeface="+mn-ea"/>
            </a:endParaRPr>
          </a:p>
          <a:p>
            <a:r>
              <a:rPr lang="zh-CN" altLang="en-US" b="1">
                <a:solidFill>
                  <a:schemeClr val="accent4"/>
                </a:solidFill>
                <a:effectLst/>
                <a:sym typeface="+mn-ea"/>
              </a:rPr>
              <a:t>组件系统让我们可以用独立可复用的小组件来构建大型应用，几乎任意类型的应用的界面都可以抽象为一个组件树：</a:t>
            </a:r>
            <a:endParaRPr lang="zh-CN" altLang="en-US" b="1">
              <a:solidFill>
                <a:schemeClr val="accent4"/>
              </a:solidFill>
              <a:effectLst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3172460"/>
            <a:ext cx="9898380" cy="382968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2987675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安装与使用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/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/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/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/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46220" y="3040127"/>
            <a:ext cx="1479096" cy="28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AU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，独立 版本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46220" y="3988513"/>
            <a:ext cx="1479096" cy="28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3,NPM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6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6" y="3896695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/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4" y="2926885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/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/>
          <p:nvPr/>
        </p:nvSpPr>
        <p:spPr bwMode="auto">
          <a:xfrm>
            <a:off x="8089253" y="3890901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/>
          <p:nvPr/>
        </p:nvSpPr>
        <p:spPr>
          <a:xfrm>
            <a:off x="8970700" y="3040603"/>
            <a:ext cx="1479003" cy="306705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2,CDN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安装方法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57"/>
          <p:cNvSpPr txBox="1"/>
          <p:nvPr/>
        </p:nvSpPr>
        <p:spPr>
          <a:xfrm>
            <a:off x="2301441" y="1819801"/>
            <a:ext cx="1768355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en-US" altLang="id-ID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Vue.min.js</a:t>
            </a:r>
            <a:endParaRPr lang="en-US" altLang="id-ID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7"/>
          <p:cNvSpPr txBox="1"/>
          <p:nvPr/>
        </p:nvSpPr>
        <p:spPr>
          <a:xfrm>
            <a:off x="8760460" y="1859280"/>
            <a:ext cx="4044315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en-US" altLang="id-ID" sz="1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https://cdn.bootcss.com/vue/2.2.2/vue.min.js</a:t>
            </a:r>
            <a:endParaRPr lang="en-US" altLang="id-ID" sz="1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33840" y="6640830"/>
            <a:ext cx="32969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id-ID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2&gt; $ cnpm install vue</a:t>
            </a:r>
            <a:endParaRPr lang="en-US" altLang="id-ID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1950" y="5405755"/>
            <a:ext cx="38652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id-ID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1&gt;npm install -g cnpm --registry=https://registry.npm.taobao.org</a:t>
            </a:r>
            <a:endParaRPr lang="en-US" altLang="id-ID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33170" y="4587240"/>
            <a:ext cx="4324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id-ID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0&gt;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vue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与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vue cil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左弧形箭头 26"/>
          <p:cNvSpPr/>
          <p:nvPr/>
        </p:nvSpPr>
        <p:spPr>
          <a:xfrm>
            <a:off x="4052570" y="5405755"/>
            <a:ext cx="936625" cy="64833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左弧形箭头 47"/>
          <p:cNvSpPr/>
          <p:nvPr/>
        </p:nvSpPr>
        <p:spPr>
          <a:xfrm>
            <a:off x="7259320" y="6420485"/>
            <a:ext cx="936625" cy="64833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" y="5405755"/>
            <a:ext cx="386207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webpack提供一个vue-loader可以把 *.vue 文件转换成 webpack 包，和整个打包过程融合起来。所以有了 Vue.js、webpack 和 vue-loader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868285" y="2715895"/>
            <a:ext cx="43230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id-ID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1&gt;cnpm install vue</a:t>
            </a:r>
            <a:endParaRPr lang="en-US" altLang="id-ID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2657475"/>
            <a:ext cx="7654925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4129405"/>
            <a:ext cx="7654925" cy="68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0015" y="4129405"/>
            <a:ext cx="50927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id-ID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2&gt;cnpm install --global vue-cli</a:t>
            </a:r>
            <a:endParaRPr lang="en-US" altLang="id-ID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id-ID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id-ID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Vue.js 提供一个官方命令行工具，可用于快速搭建大型单页应用。</a:t>
            </a:r>
            <a:endParaRPr lang="en-US" altLang="id-ID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60261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7607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65583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Npm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740015" y="1092835"/>
            <a:ext cx="43230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id-ID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1&gt;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创建一个简单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vue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项目包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(webpack)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$ vue init webpack my-project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60261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7607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65583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Npm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 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987425"/>
            <a:ext cx="776351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 rot="16200000">
            <a:off x="1560261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7607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65583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Npm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732155"/>
            <a:ext cx="5530215" cy="6106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5" y="732155"/>
            <a:ext cx="4918710" cy="432181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228590" y="2785110"/>
            <a:ext cx="151257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2599690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实例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944880"/>
            <a:ext cx="12327890" cy="5636895"/>
          </a:xfrm>
          <a:prstGeom prst="rect">
            <a:avLst/>
          </a:prstGeom>
        </p:spPr>
      </p:pic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V-html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47803" y="17219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双向数据绑定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74065"/>
            <a:ext cx="11603355" cy="628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765" y="5080"/>
            <a:ext cx="5373370" cy="6819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5080"/>
            <a:ext cx="4860290" cy="68199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04970" y="2494915"/>
            <a:ext cx="2160270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/>
          <p:nvPr/>
        </p:nvSpPr>
        <p:spPr>
          <a:xfrm>
            <a:off x="2218703" y="4729599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/>
          <p:nvPr/>
        </p:nvSpPr>
        <p:spPr>
          <a:xfrm>
            <a:off x="2218690" y="5354320"/>
            <a:ext cx="2483485" cy="33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9"/>
          <p:cNvSpPr txBox="1"/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/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  <a:endParaRPr lang="en-US" altLang="zh-CN" dirty="0">
              <a:solidFill>
                <a:srgbClr val="006AB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 Placeholder 10"/>
          <p:cNvSpPr txBox="1"/>
          <p:nvPr/>
        </p:nvSpPr>
        <p:spPr>
          <a:xfrm>
            <a:off x="5096572" y="472959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 Placeholder 10"/>
          <p:cNvSpPr txBox="1"/>
          <p:nvPr/>
        </p:nvSpPr>
        <p:spPr>
          <a:xfrm>
            <a:off x="7974440" y="472959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2642026" y="279818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5519895" y="2798188"/>
            <a:ext cx="1636872" cy="1636872"/>
            <a:chOff x="3956297" y="2639898"/>
            <a:chExt cx="1552274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8397762" y="2811859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 Placeholder 11"/>
          <p:cNvSpPr txBox="1"/>
          <p:nvPr/>
        </p:nvSpPr>
        <p:spPr>
          <a:xfrm>
            <a:off x="5097145" y="5354320"/>
            <a:ext cx="2483485" cy="33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endParaRPr lang="zh-CN" altLang="en-US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11"/>
          <p:cNvSpPr txBox="1"/>
          <p:nvPr/>
        </p:nvSpPr>
        <p:spPr>
          <a:xfrm>
            <a:off x="7974965" y="5354320"/>
            <a:ext cx="2483485" cy="33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15" grpId="0" bldLvl="0" animBg="1"/>
      <p:bldP spid="24" grpId="0" bldLvl="0" animBg="1"/>
      <p:bldP spid="2" grpId="0" build="p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2599690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原理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47803" y="17219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双向数据绑定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2515" y="981710"/>
            <a:ext cx="79533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实现数据绑定的做法有大致如下几种：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脏值检查（angular.js） 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数据劫持（vue.js）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310" y="3384550"/>
            <a:ext cx="114090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脏值检查: angular.js 是通过脏值检测的方式比对数据是否有变更，来决定是否更新视图，最简单的方式就是通过 setInterval() 定时轮询检测数据变动，当然Google不会这么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实现，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angular只有在指定的事件触发时进入脏值检测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数据劫持: vue.js 则是采用数据劫持结合发布者-订阅者模式的方式，通过Object.defineProperty()来劫持各个属性的setter，getter，在数据变动时发布消息给订阅者，触发相应的监听回调。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16200000">
            <a:off x="1499870" y="-951230"/>
            <a:ext cx="480060" cy="264033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" y="1080770"/>
            <a:ext cx="10376535" cy="5543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60065" y="293370"/>
            <a:ext cx="45389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Object.defineProperty()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556760" y="735965"/>
            <a:ext cx="215900" cy="864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16200000">
            <a:off x="1499870" y="-951230"/>
            <a:ext cx="480060" cy="264033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</a:t>
            </a:r>
            <a:endParaRPr lang="zh-CN" altLang="en-US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984250"/>
            <a:ext cx="10474960" cy="559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7627502" y="3303936"/>
            <a:ext cx="1508760" cy="8991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06750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/>
            <a:r>
              <a:rPr lang="zh-CN" altLang="en-US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5060" dirty="0" smtClean="0">
              <a:solidFill>
                <a:srgbClr val="F0D0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06750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/>
            <a:r>
              <a:rPr lang="zh-CN" altLang="en-US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5060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5060" dirty="0" smtClean="0">
              <a:solidFill>
                <a:srgbClr val="F0D04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99060"/>
            <a:ext cx="11185525" cy="688403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920000">
            <a:off x="6989445" y="4053840"/>
            <a:ext cx="1008380" cy="431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0" y="2456180"/>
            <a:ext cx="12411075" cy="3969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chemeClr val="accent4"/>
                </a:solidFill>
                <a:effectLst/>
                <a:sym typeface="+mn-ea"/>
              </a:rPr>
              <a:t>Vue.js 是一套构建用户界面的渐进式框架。</a:t>
            </a:r>
            <a:endParaRPr lang="zh-CN" altLang="en-US" sz="3600" b="1">
              <a:solidFill>
                <a:schemeClr val="accent4"/>
              </a:solidFill>
              <a:effectLst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>
              <a:solidFill>
                <a:schemeClr val="accent4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chemeClr val="accent4"/>
                </a:solidFill>
                <a:effectLst/>
                <a:sym typeface="+mn-ea"/>
              </a:rPr>
              <a:t>Vue 只关注视图层， 采用自底向上增量开发的设计。</a:t>
            </a:r>
            <a:endParaRPr lang="zh-CN" altLang="en-US" sz="3600" b="1">
              <a:solidFill>
                <a:schemeClr val="accent4"/>
              </a:solidFill>
              <a:effectLst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b="1">
              <a:solidFill>
                <a:schemeClr val="accent4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chemeClr val="accent4"/>
                </a:solidFill>
                <a:effectLst/>
                <a:sym typeface="+mn-ea"/>
              </a:rPr>
              <a:t>Vue 的目标是通过尽可能简单的 API 实现响应的数据绑定和组合的视图组件。</a:t>
            </a:r>
            <a:endParaRPr lang="zh-CN" altLang="en-US" sz="3600"/>
          </a:p>
          <a:p>
            <a:pPr marL="571500" indent="-571500"/>
            <a:endParaRPr lang="zh-CN" altLang="en-US" sz="3600" b="1">
              <a:solidFill>
                <a:schemeClr val="accent4"/>
              </a:solidFill>
              <a:effectLst/>
              <a:sym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1220" y="218440"/>
            <a:ext cx="2550160" cy="223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62955" y="3986530"/>
            <a:ext cx="244792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8"/>
          <p:cNvSpPr>
            <a:spLocks noGrp="1"/>
          </p:cNvSpPr>
          <p:nvPr/>
        </p:nvSpPr>
        <p:spPr>
          <a:xfrm>
            <a:off x="5975985" y="4311015"/>
            <a:ext cx="233489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hello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world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1245" y="5062855"/>
            <a:ext cx="1871980" cy="36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9515" y="5104130"/>
            <a:ext cx="151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, world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 rot="960000">
            <a:off x="8075295" y="5494020"/>
            <a:ext cx="158432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20940000">
            <a:off x="8089265" y="5057775"/>
            <a:ext cx="1555750" cy="26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21180000">
            <a:off x="3700145" y="4778375"/>
            <a:ext cx="2051685" cy="360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385300" y="6065520"/>
            <a:ext cx="273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写触发事件</a:t>
            </a:r>
            <a:endParaRPr lang="zh-CN" altLang="zh-CN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0325" y="4288790"/>
            <a:ext cx="360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获取到</a:t>
            </a: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0335" y="5262245"/>
            <a:ext cx="360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获取到相应的元素节点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左箭头 22"/>
          <p:cNvSpPr/>
          <p:nvPr/>
        </p:nvSpPr>
        <p:spPr>
          <a:xfrm rot="540000">
            <a:off x="3698240" y="4231005"/>
            <a:ext cx="2051685" cy="360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38300" y="1459230"/>
            <a:ext cx="9834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问题：实现一个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内容与一个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内容的相互映射？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上弧形箭头 24"/>
          <p:cNvSpPr/>
          <p:nvPr/>
        </p:nvSpPr>
        <p:spPr>
          <a:xfrm>
            <a:off x="5245100" y="3307715"/>
            <a:ext cx="3344545" cy="765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上弧形箭头 27"/>
          <p:cNvSpPr/>
          <p:nvPr/>
        </p:nvSpPr>
        <p:spPr>
          <a:xfrm rot="10800000">
            <a:off x="5017135" y="5658485"/>
            <a:ext cx="3344545" cy="765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300" y="4199890"/>
            <a:ext cx="360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更新节点数据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47935" y="4866640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63175" y="3001010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605" y="5696585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04440" y="3016885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21450" y="2108835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21450" y="5930900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40880" y="808355"/>
            <a:ext cx="244792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449603" y="2887063"/>
            <a:ext cx="2078344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数据绑定</a:t>
            </a:r>
            <a:endParaRPr lang="en-US" altLang="zh-CN" sz="40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649039" y="4131401"/>
            <a:ext cx="5722047" cy="2372556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Freeform 208"/>
            <p:cNvSpPr/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09"/>
            <p:cNvSpPr/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11"/>
            <p:cNvSpPr/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12"/>
            <p:cNvSpPr/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13"/>
            <p:cNvSpPr/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14"/>
            <p:cNvSpPr/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650" tIns="55825" rIns="111650" bIns="55825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Freeform 210"/>
          <p:cNvSpPr/>
          <p:nvPr/>
        </p:nvSpPr>
        <p:spPr bwMode="auto">
          <a:xfrm flipH="1" flipV="1">
            <a:off x="5684169" y="4142096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2">
              <a:alpha val="89804"/>
            </a:schemeClr>
          </a:solidFill>
          <a:ln w="9525">
            <a:noFill/>
            <a:round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210"/>
          <p:cNvSpPr/>
          <p:nvPr/>
        </p:nvSpPr>
        <p:spPr bwMode="auto">
          <a:xfrm flipH="1" flipV="1">
            <a:off x="5338212" y="3276786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1">
              <a:alpha val="89804"/>
            </a:schemeClr>
          </a:solidFill>
          <a:ln w="9525">
            <a:noFill/>
            <a:round/>
          </a:ln>
        </p:spPr>
        <p:txBody>
          <a:bodyPr vert="horz" wrap="square" lIns="111650" tIns="55825" rIns="111650" bIns="55825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68632" y="2752567"/>
            <a:ext cx="778959" cy="778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68632" y="3873034"/>
            <a:ext cx="778959" cy="778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Shape 56"/>
          <p:cNvSpPr/>
          <p:nvPr/>
        </p:nvSpPr>
        <p:spPr>
          <a:xfrm>
            <a:off x="1811965" y="4131452"/>
            <a:ext cx="267759" cy="23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4" y="6075"/>
                </a:moveTo>
                <a:lnTo>
                  <a:pt x="19439" y="0"/>
                </a:lnTo>
                <a:lnTo>
                  <a:pt x="14503" y="0"/>
                </a:lnTo>
                <a:lnTo>
                  <a:pt x="15451" y="7077"/>
                </a:lnTo>
                <a:cubicBezTo>
                  <a:pt x="15636" y="8413"/>
                  <a:pt x="16936" y="9450"/>
                  <a:pt x="18515" y="9450"/>
                </a:cubicBezTo>
                <a:cubicBezTo>
                  <a:pt x="20219" y="9450"/>
                  <a:pt x="21600" y="8240"/>
                  <a:pt x="21600" y="6750"/>
                </a:cubicBezTo>
                <a:cubicBezTo>
                  <a:pt x="21600" y="6515"/>
                  <a:pt x="21566" y="6291"/>
                  <a:pt x="21504" y="6075"/>
                </a:cubicBezTo>
                <a:close/>
                <a:moveTo>
                  <a:pt x="16800" y="10862"/>
                </a:moveTo>
                <a:lnTo>
                  <a:pt x="16800" y="16200"/>
                </a:lnTo>
                <a:lnTo>
                  <a:pt x="4800" y="16200"/>
                </a:lnTo>
                <a:lnTo>
                  <a:pt x="4800" y="10870"/>
                </a:lnTo>
                <a:cubicBezTo>
                  <a:pt x="4274" y="11083"/>
                  <a:pt x="3696" y="11205"/>
                  <a:pt x="3085" y="11205"/>
                </a:cubicBezTo>
                <a:cubicBezTo>
                  <a:pt x="2851" y="11205"/>
                  <a:pt x="2624" y="11174"/>
                  <a:pt x="2400" y="11139"/>
                </a:cubicBezTo>
                <a:lnTo>
                  <a:pt x="2400" y="19710"/>
                </a:lnTo>
                <a:cubicBezTo>
                  <a:pt x="2400" y="20749"/>
                  <a:pt x="3155" y="21600"/>
                  <a:pt x="4078" y="21600"/>
                </a:cubicBezTo>
                <a:lnTo>
                  <a:pt x="17520" y="21600"/>
                </a:lnTo>
                <a:cubicBezTo>
                  <a:pt x="18444" y="21600"/>
                  <a:pt x="19200" y="20748"/>
                  <a:pt x="19200" y="19710"/>
                </a:cubicBezTo>
                <a:lnTo>
                  <a:pt x="19200" y="11140"/>
                </a:lnTo>
                <a:cubicBezTo>
                  <a:pt x="18974" y="11174"/>
                  <a:pt x="18749" y="11206"/>
                  <a:pt x="18515" y="11206"/>
                </a:cubicBezTo>
                <a:cubicBezTo>
                  <a:pt x="17907" y="11205"/>
                  <a:pt x="17327" y="11081"/>
                  <a:pt x="16800" y="10862"/>
                </a:cubicBezTo>
                <a:close/>
                <a:moveTo>
                  <a:pt x="10800" y="9450"/>
                </a:moveTo>
                <a:cubicBezTo>
                  <a:pt x="12504" y="9450"/>
                  <a:pt x="13885" y="8240"/>
                  <a:pt x="13885" y="6750"/>
                </a:cubicBezTo>
                <a:cubicBezTo>
                  <a:pt x="13885" y="6695"/>
                  <a:pt x="13882" y="6639"/>
                  <a:pt x="13879" y="6587"/>
                </a:cubicBezTo>
                <a:lnTo>
                  <a:pt x="13268" y="0"/>
                </a:lnTo>
                <a:lnTo>
                  <a:pt x="8332" y="0"/>
                </a:lnTo>
                <a:lnTo>
                  <a:pt x="7720" y="6581"/>
                </a:lnTo>
                <a:cubicBezTo>
                  <a:pt x="7717" y="6637"/>
                  <a:pt x="7715" y="6692"/>
                  <a:pt x="7715" y="6750"/>
                </a:cubicBezTo>
                <a:cubicBezTo>
                  <a:pt x="7715" y="8240"/>
                  <a:pt x="9096" y="9450"/>
                  <a:pt x="10800" y="9450"/>
                </a:cubicBezTo>
                <a:close/>
                <a:moveTo>
                  <a:pt x="6148" y="7087"/>
                </a:moveTo>
                <a:lnTo>
                  <a:pt x="7097" y="0"/>
                </a:lnTo>
                <a:lnTo>
                  <a:pt x="2160" y="0"/>
                </a:lnTo>
                <a:lnTo>
                  <a:pt x="97" y="6075"/>
                </a:lnTo>
                <a:cubicBezTo>
                  <a:pt x="34" y="6291"/>
                  <a:pt x="0" y="6515"/>
                  <a:pt x="0" y="6750"/>
                </a:cubicBezTo>
                <a:cubicBezTo>
                  <a:pt x="0" y="8240"/>
                  <a:pt x="1380" y="9450"/>
                  <a:pt x="3085" y="9450"/>
                </a:cubicBezTo>
                <a:cubicBezTo>
                  <a:pt x="4657" y="9450"/>
                  <a:pt x="5957" y="8418"/>
                  <a:pt x="6148" y="70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268"/>
          <p:cNvSpPr/>
          <p:nvPr/>
        </p:nvSpPr>
        <p:spPr>
          <a:xfrm>
            <a:off x="1798585" y="3009596"/>
            <a:ext cx="294521" cy="235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9"/>
          <p:cNvSpPr>
            <a:spLocks noGrp="1"/>
          </p:cNvSpPr>
          <p:nvPr/>
        </p:nvSpPr>
        <p:spPr>
          <a:xfrm>
            <a:off x="2449603" y="3872583"/>
            <a:ext cx="2078344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组件化</a:t>
            </a:r>
            <a:endParaRPr lang="zh-CN" altLang="en-US" sz="32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8"/>
          <p:cNvSpPr>
            <a:spLocks noGrp="1"/>
          </p:cNvSpPr>
          <p:nvPr/>
        </p:nvSpPr>
        <p:spPr>
          <a:xfrm>
            <a:off x="7153910" y="1132840"/>
            <a:ext cx="233489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hello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world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/>
        </p:nvSpPr>
        <p:spPr>
          <a:xfrm>
            <a:off x="7410945" y="3625603"/>
            <a:ext cx="1266813" cy="51625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div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9170" y="1884680"/>
            <a:ext cx="1871980" cy="36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57440" y="1925955"/>
            <a:ext cx="151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, world</a:t>
            </a:r>
            <a:endParaRPr lang="en-US" altLang="zh-CN"/>
          </a:p>
        </p:txBody>
      </p:sp>
      <p:sp>
        <p:nvSpPr>
          <p:cNvPr id="26" name="Text Placeholder 8"/>
          <p:cNvSpPr>
            <a:spLocks noGrp="1"/>
          </p:cNvSpPr>
          <p:nvPr/>
        </p:nvSpPr>
        <p:spPr>
          <a:xfrm>
            <a:off x="7204570" y="5218818"/>
            <a:ext cx="1266813" cy="51625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input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8042275" y="4748530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8504555" y="4550410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6776085" y="4999990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8973820" y="4390390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6291580" y="4803140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9383395" y="4187825"/>
            <a:ext cx="4445" cy="7353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22190" y="2527935"/>
            <a:ext cx="8267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8680" y="4999990"/>
            <a:ext cx="791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3885" y="2887345"/>
            <a:ext cx="360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设置获取数据的</a:t>
            </a: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</a:t>
            </a:r>
            <a:endParaRPr lang="en-US" altLang="zh-CN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34080" y="6230620"/>
            <a:ext cx="36068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Vue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对该</a:t>
            </a:r>
            <a:r>
              <a:rPr lang="en-US" altLang="zh-CN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进行绑定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13" grpId="0" bldLvl="0" animBg="1"/>
      <p:bldP spid="14" grpId="0" bldLvl="0" animBg="1"/>
      <p:bldP spid="44" grpId="0" bldLvl="0" animBg="1"/>
      <p:bldP spid="49" grpId="0" bldLvl="0" animBg="1"/>
      <p:bldP spid="51" grpId="0" bldLvl="0" animBg="1"/>
      <p:bldP spid="52" grpId="0" bldLvl="0" animBg="1"/>
      <p:bldP spid="2" grpId="0" build="p"/>
      <p:bldP spid="3" grpId="0" build="p"/>
      <p:bldP spid="5" grpId="0" build="p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009505" y="421005"/>
            <a:ext cx="244792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8"/>
          <p:cNvSpPr>
            <a:spLocks noGrp="1"/>
          </p:cNvSpPr>
          <p:nvPr/>
        </p:nvSpPr>
        <p:spPr>
          <a:xfrm>
            <a:off x="10122535" y="745490"/>
            <a:ext cx="233489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hello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world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7795" y="1497330"/>
            <a:ext cx="1871980" cy="36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26065" y="1538605"/>
            <a:ext cx="151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, world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9865" y="901700"/>
            <a:ext cx="92182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4"/>
                </a:solidFill>
                <a:effectLst/>
              </a:rPr>
              <a:t>双向的数据绑定。 双向是指：HTML标签数据 绑定到 Vue对象，另外反方向数据也是绑定的。通俗点说就是，Vue对象的改变会直接影响到HTML的标签的变化，而且标签的变化也会反过来影响Vue对象的属性的变化。</a:t>
            </a:r>
            <a:endParaRPr lang="zh-CN" altLang="en-US" b="1">
              <a:solidFill>
                <a:schemeClr val="accent4"/>
              </a:solidFill>
              <a:effectLst/>
            </a:endParaRPr>
          </a:p>
          <a:p>
            <a:endParaRPr lang="zh-CN" altLang="en-US" b="1">
              <a:solidFill>
                <a:schemeClr val="accent4"/>
              </a:solidFill>
              <a:effectLst/>
              <a:sym typeface="+mn-ea"/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2070100"/>
            <a:ext cx="9204960" cy="4890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466113" y="3913223"/>
            <a:ext cx="2078344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组件化</a:t>
            </a:r>
            <a:endParaRPr lang="zh-CN" altLang="en-US" sz="40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68632" y="2752567"/>
            <a:ext cx="778959" cy="778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68632" y="3873034"/>
            <a:ext cx="778959" cy="778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Shape 56"/>
          <p:cNvSpPr/>
          <p:nvPr/>
        </p:nvSpPr>
        <p:spPr>
          <a:xfrm>
            <a:off x="1811965" y="4131452"/>
            <a:ext cx="267759" cy="23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4" y="6075"/>
                </a:moveTo>
                <a:lnTo>
                  <a:pt x="19439" y="0"/>
                </a:lnTo>
                <a:lnTo>
                  <a:pt x="14503" y="0"/>
                </a:lnTo>
                <a:lnTo>
                  <a:pt x="15451" y="7077"/>
                </a:lnTo>
                <a:cubicBezTo>
                  <a:pt x="15636" y="8413"/>
                  <a:pt x="16936" y="9450"/>
                  <a:pt x="18515" y="9450"/>
                </a:cubicBezTo>
                <a:cubicBezTo>
                  <a:pt x="20219" y="9450"/>
                  <a:pt x="21600" y="8240"/>
                  <a:pt x="21600" y="6750"/>
                </a:cubicBezTo>
                <a:cubicBezTo>
                  <a:pt x="21600" y="6515"/>
                  <a:pt x="21566" y="6291"/>
                  <a:pt x="21504" y="6075"/>
                </a:cubicBezTo>
                <a:close/>
                <a:moveTo>
                  <a:pt x="16800" y="10862"/>
                </a:moveTo>
                <a:lnTo>
                  <a:pt x="16800" y="16200"/>
                </a:lnTo>
                <a:lnTo>
                  <a:pt x="4800" y="16200"/>
                </a:lnTo>
                <a:lnTo>
                  <a:pt x="4800" y="10870"/>
                </a:lnTo>
                <a:cubicBezTo>
                  <a:pt x="4274" y="11083"/>
                  <a:pt x="3696" y="11205"/>
                  <a:pt x="3085" y="11205"/>
                </a:cubicBezTo>
                <a:cubicBezTo>
                  <a:pt x="2851" y="11205"/>
                  <a:pt x="2624" y="11174"/>
                  <a:pt x="2400" y="11139"/>
                </a:cubicBezTo>
                <a:lnTo>
                  <a:pt x="2400" y="19710"/>
                </a:lnTo>
                <a:cubicBezTo>
                  <a:pt x="2400" y="20749"/>
                  <a:pt x="3155" y="21600"/>
                  <a:pt x="4078" y="21600"/>
                </a:cubicBezTo>
                <a:lnTo>
                  <a:pt x="17520" y="21600"/>
                </a:lnTo>
                <a:cubicBezTo>
                  <a:pt x="18444" y="21600"/>
                  <a:pt x="19200" y="20748"/>
                  <a:pt x="19200" y="19710"/>
                </a:cubicBezTo>
                <a:lnTo>
                  <a:pt x="19200" y="11140"/>
                </a:lnTo>
                <a:cubicBezTo>
                  <a:pt x="18974" y="11174"/>
                  <a:pt x="18749" y="11206"/>
                  <a:pt x="18515" y="11206"/>
                </a:cubicBezTo>
                <a:cubicBezTo>
                  <a:pt x="17907" y="11205"/>
                  <a:pt x="17327" y="11081"/>
                  <a:pt x="16800" y="10862"/>
                </a:cubicBezTo>
                <a:close/>
                <a:moveTo>
                  <a:pt x="10800" y="9450"/>
                </a:moveTo>
                <a:cubicBezTo>
                  <a:pt x="12504" y="9450"/>
                  <a:pt x="13885" y="8240"/>
                  <a:pt x="13885" y="6750"/>
                </a:cubicBezTo>
                <a:cubicBezTo>
                  <a:pt x="13885" y="6695"/>
                  <a:pt x="13882" y="6639"/>
                  <a:pt x="13879" y="6587"/>
                </a:cubicBezTo>
                <a:lnTo>
                  <a:pt x="13268" y="0"/>
                </a:lnTo>
                <a:lnTo>
                  <a:pt x="8332" y="0"/>
                </a:lnTo>
                <a:lnTo>
                  <a:pt x="7720" y="6581"/>
                </a:lnTo>
                <a:cubicBezTo>
                  <a:pt x="7717" y="6637"/>
                  <a:pt x="7715" y="6692"/>
                  <a:pt x="7715" y="6750"/>
                </a:cubicBezTo>
                <a:cubicBezTo>
                  <a:pt x="7715" y="8240"/>
                  <a:pt x="9096" y="9450"/>
                  <a:pt x="10800" y="9450"/>
                </a:cubicBezTo>
                <a:close/>
                <a:moveTo>
                  <a:pt x="6148" y="7087"/>
                </a:moveTo>
                <a:lnTo>
                  <a:pt x="7097" y="0"/>
                </a:lnTo>
                <a:lnTo>
                  <a:pt x="2160" y="0"/>
                </a:lnTo>
                <a:lnTo>
                  <a:pt x="97" y="6075"/>
                </a:lnTo>
                <a:cubicBezTo>
                  <a:pt x="34" y="6291"/>
                  <a:pt x="0" y="6515"/>
                  <a:pt x="0" y="6750"/>
                </a:cubicBezTo>
                <a:cubicBezTo>
                  <a:pt x="0" y="8240"/>
                  <a:pt x="1380" y="9450"/>
                  <a:pt x="3085" y="9450"/>
                </a:cubicBezTo>
                <a:cubicBezTo>
                  <a:pt x="4657" y="9450"/>
                  <a:pt x="5957" y="8418"/>
                  <a:pt x="6148" y="70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268"/>
          <p:cNvSpPr/>
          <p:nvPr/>
        </p:nvSpPr>
        <p:spPr>
          <a:xfrm>
            <a:off x="1798585" y="3009596"/>
            <a:ext cx="294521" cy="235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 是一个前端框架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9"/>
          <p:cNvSpPr>
            <a:spLocks noGrp="1"/>
          </p:cNvSpPr>
          <p:nvPr/>
        </p:nvSpPr>
        <p:spPr>
          <a:xfrm>
            <a:off x="2466113" y="2847058"/>
            <a:ext cx="2078344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数据绑定</a:t>
            </a:r>
            <a:endParaRPr lang="zh-CN" altLang="en-US" sz="32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3" name="Group 4"/>
          <p:cNvGrpSpPr/>
          <p:nvPr/>
        </p:nvGrpSpPr>
        <p:grpSpPr>
          <a:xfrm>
            <a:off x="5187784" y="3977064"/>
            <a:ext cx="3679629" cy="1884340"/>
            <a:chOff x="1047907" y="3811318"/>
            <a:chExt cx="3673475" cy="1881188"/>
          </a:xfrm>
        </p:grpSpPr>
        <p:grpSp>
          <p:nvGrpSpPr>
            <p:cNvPr id="24" name="Group 5"/>
            <p:cNvGrpSpPr/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91567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9"/>
          <p:cNvGrpSpPr/>
          <p:nvPr/>
        </p:nvGrpSpPr>
        <p:grpSpPr>
          <a:xfrm>
            <a:off x="5799999" y="2953007"/>
            <a:ext cx="2488600" cy="1544044"/>
            <a:chOff x="1659095" y="2788969"/>
            <a:chExt cx="2484437" cy="1541462"/>
          </a:xfrm>
        </p:grpSpPr>
        <p:grpSp>
          <p:nvGrpSpPr>
            <p:cNvPr id="36" name="Group 8"/>
            <p:cNvGrpSpPr/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42" name="Freeform 9"/>
              <p:cNvSpPr/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0"/>
              <p:cNvSpPr/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91567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Freeform 12"/>
          <p:cNvSpPr/>
          <p:nvPr/>
        </p:nvSpPr>
        <p:spPr bwMode="auto">
          <a:xfrm>
            <a:off x="6327926" y="1798543"/>
            <a:ext cx="1432734" cy="1469310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just" defTabSz="915670">
              <a:lnSpc>
                <a:spcPct val="120000"/>
              </a:lnSpc>
              <a:defRPr/>
            </a:pPr>
            <a:endParaRPr lang="zh-CN" altLang="en-US" sz="780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6858541" y="3791470"/>
            <a:ext cx="459409" cy="443617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78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1"/>
          <p:cNvSpPr>
            <a:spLocks noChangeAspect="1" noEditPoints="1"/>
          </p:cNvSpPr>
          <p:nvPr/>
        </p:nvSpPr>
        <p:spPr bwMode="auto">
          <a:xfrm>
            <a:off x="6805924" y="2531809"/>
            <a:ext cx="480357" cy="480867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78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8" name="Group 21"/>
          <p:cNvGrpSpPr/>
          <p:nvPr/>
        </p:nvGrpSpPr>
        <p:grpSpPr>
          <a:xfrm>
            <a:off x="6828971" y="5151720"/>
            <a:ext cx="452232" cy="443617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59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595" tIns="45796" rIns="91595" bIns="4579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595" tIns="45796" rIns="91595" bIns="4579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595" tIns="45796" rIns="91595" bIns="4579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595" tIns="45796" rIns="91595" bIns="4579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959735" y="1054100"/>
            <a:ext cx="93503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dirty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页面上小到一个按钮都可以是一个单独的文件.vue</a:t>
            </a:r>
            <a:endParaRPr lang="zh-CN" altLang="en-US" sz="32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bldLvl="0" animBg="1"/>
      <p:bldP spid="49" grpId="0" bldLvl="0" animBg="1"/>
      <p:bldP spid="51" grpId="0" bldLvl="0" animBg="1"/>
      <p:bldP spid="52" grpId="0" bldLvl="0" animBg="1"/>
      <p:bldP spid="2" grpId="0" build="p"/>
      <p:bldP spid="47" grpId="0" bldLvl="0" animBg="1"/>
      <p:bldP spid="48" grpId="0" bldLvl="0" animBg="1"/>
      <p:bldP spid="5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演示</Application>
  <PresentationFormat>自定义</PresentationFormat>
  <Paragraphs>215</Paragraphs>
  <Slides>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Agency FB</vt:lpstr>
      <vt:lpstr>Roboto</vt:lpstr>
      <vt:lpstr>Helvetica Light</vt:lpstr>
      <vt:lpstr>Arial Unicode MS</vt:lpstr>
      <vt:lpstr>Calibri Light</vt:lpstr>
      <vt:lpstr>Wide Latin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>BM1100050</cp:lastModifiedBy>
  <cp:revision>186</cp:revision>
  <dcterms:created xsi:type="dcterms:W3CDTF">2016-10-17T14:00:00Z</dcterms:created>
  <dcterms:modified xsi:type="dcterms:W3CDTF">2017-11-30T08:29:51Z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