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65" r:id="rId3"/>
    <p:sldId id="277" r:id="rId4"/>
    <p:sldId id="873" r:id="rId5"/>
    <p:sldId id="807" r:id="rId6"/>
    <p:sldId id="874" r:id="rId7"/>
    <p:sldId id="655" r:id="rId8"/>
    <p:sldId id="391" r:id="rId9"/>
    <p:sldId id="712" r:id="rId10"/>
    <p:sldId id="813" r:id="rId11"/>
    <p:sldId id="393" r:id="rId12"/>
    <p:sldId id="805" r:id="rId13"/>
    <p:sldId id="394" r:id="rId14"/>
    <p:sldId id="714" r:id="rId15"/>
    <p:sldId id="715" r:id="rId16"/>
    <p:sldId id="875" r:id="rId17"/>
    <p:sldId id="881" r:id="rId18"/>
    <p:sldId id="882" r:id="rId19"/>
    <p:sldId id="880" r:id="rId20"/>
    <p:sldId id="877" r:id="rId21"/>
    <p:sldId id="876" r:id="rId23"/>
    <p:sldId id="639" r:id="rId24"/>
    <p:sldId id="640" r:id="rId25"/>
    <p:sldId id="808" r:id="rId26"/>
    <p:sldId id="641" r:id="rId27"/>
    <p:sldId id="809" r:id="rId28"/>
    <p:sldId id="810" r:id="rId29"/>
    <p:sldId id="767" r:id="rId30"/>
    <p:sldId id="768" r:id="rId31"/>
    <p:sldId id="769" r:id="rId32"/>
    <p:sldId id="770" r:id="rId33"/>
    <p:sldId id="811" r:id="rId34"/>
    <p:sldId id="771" r:id="rId35"/>
    <p:sldId id="772" r:id="rId36"/>
    <p:sldId id="773" r:id="rId37"/>
    <p:sldId id="774" r:id="rId38"/>
    <p:sldId id="656" r:id="rId39"/>
    <p:sldId id="657" r:id="rId40"/>
    <p:sldId id="457" r:id="rId41"/>
    <p:sldId id="458" r:id="rId42"/>
    <p:sldId id="459" r:id="rId43"/>
    <p:sldId id="460" r:id="rId44"/>
    <p:sldId id="461" r:id="rId45"/>
    <p:sldId id="462" r:id="rId46"/>
    <p:sldId id="464" r:id="rId47"/>
    <p:sldId id="451" r:id="rId48"/>
    <p:sldId id="814" r:id="rId49"/>
    <p:sldId id="395" r:id="rId50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SzPct val="100000"/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charset="0"/>
        <a:ea typeface="PMingLiU" charset="0"/>
        <a:cs typeface="PMingLiU" charset="0"/>
      </a:defRPr>
    </a:lvl1pPr>
    <a:lvl2pPr marL="457200" algn="l" rtl="0" fontAlgn="base">
      <a:spcBef>
        <a:spcPct val="0"/>
      </a:spcBef>
      <a:spcAft>
        <a:spcPct val="0"/>
      </a:spcAft>
      <a:buSzPct val="100000"/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charset="0"/>
        <a:ea typeface="PMingLiU" charset="0"/>
        <a:cs typeface="PMingLiU" charset="0"/>
      </a:defRPr>
    </a:lvl2pPr>
    <a:lvl3pPr marL="914400" algn="l" rtl="0" fontAlgn="base">
      <a:spcBef>
        <a:spcPct val="0"/>
      </a:spcBef>
      <a:spcAft>
        <a:spcPct val="0"/>
      </a:spcAft>
      <a:buSzPct val="100000"/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charset="0"/>
        <a:ea typeface="PMingLiU" charset="0"/>
        <a:cs typeface="PMingLiU" charset="0"/>
      </a:defRPr>
    </a:lvl3pPr>
    <a:lvl4pPr marL="1371600" algn="l" rtl="0" fontAlgn="base">
      <a:spcBef>
        <a:spcPct val="0"/>
      </a:spcBef>
      <a:spcAft>
        <a:spcPct val="0"/>
      </a:spcAft>
      <a:buSzPct val="100000"/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charset="0"/>
        <a:ea typeface="PMingLiU" charset="0"/>
        <a:cs typeface="PMingLiU" charset="0"/>
      </a:defRPr>
    </a:lvl4pPr>
    <a:lvl5pPr marL="1828800" algn="l" rtl="0" fontAlgn="base">
      <a:spcBef>
        <a:spcPct val="0"/>
      </a:spcBef>
      <a:spcAft>
        <a:spcPct val="0"/>
      </a:spcAft>
      <a:buSzPct val="100000"/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charset="0"/>
        <a:ea typeface="PMingLiU" charset="0"/>
        <a:cs typeface="PMingLiU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PMingLiU" charset="0"/>
        <a:cs typeface="PMingLiU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PMingLiU" charset="0"/>
        <a:cs typeface="PMingLiU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PMingLiU" charset="0"/>
        <a:cs typeface="PMingLiU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anose="02020603050405020304" charset="0"/>
        <a:ea typeface="PMingLiU" charset="0"/>
        <a:cs typeface="PMingLiU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107" d="100"/>
          <a:sy n="107" d="100"/>
        </p:scale>
        <p:origin x="564" y="102"/>
      </p:cViewPr>
      <p:guideLst>
        <p:guide orient="horz" pos="1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95575" cy="390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524250" y="0"/>
            <a:ext cx="2695575" cy="390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765175" y="585788"/>
            <a:ext cx="4691063" cy="2932112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22300" y="3714750"/>
            <a:ext cx="4976813" cy="3517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427913"/>
            <a:ext cx="2695575" cy="390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24250" y="7427913"/>
            <a:ext cx="2695575" cy="390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6CAA0098-C17B-5740-8C14-D4172F84A52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buSzPct val="100000"/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buSzPct val="100000"/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buSzPct val="100000"/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buSzPct val="100000"/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buSzPct val="100000"/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765175" y="585788"/>
            <a:ext cx="4691063" cy="2932112"/>
          </a:xfrm>
        </p:spPr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比如：要查找绝对</a:t>
            </a:r>
            <a:r>
              <a:rPr lang="en-US" altLang="zh-CN"/>
              <a:t>offset</a:t>
            </a:r>
            <a:r>
              <a:rPr lang="zh-CN" altLang="en-US"/>
              <a:t>为</a:t>
            </a:r>
            <a:r>
              <a:rPr lang="en-US" altLang="zh-CN"/>
              <a:t>7</a:t>
            </a:r>
            <a:r>
              <a:rPr lang="zh-CN" altLang="en-US"/>
              <a:t>的</a:t>
            </a:r>
            <a:r>
              <a:rPr lang="en-US" altLang="zh-CN"/>
              <a:t>Message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首先是用二分查找确定它是在哪个</a:t>
            </a:r>
            <a:r>
              <a:rPr lang="en-US" altLang="zh-CN"/>
              <a:t>LogSegment</a:t>
            </a:r>
            <a:r>
              <a:rPr lang="zh-CN" altLang="en-US"/>
              <a:t>中，自然是在第一个</a:t>
            </a:r>
            <a:r>
              <a:rPr lang="en-US" altLang="zh-CN"/>
              <a:t>Segment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打开这个</a:t>
            </a:r>
            <a:r>
              <a:rPr lang="en-US" altLang="zh-CN"/>
              <a:t>Segment</a:t>
            </a:r>
            <a:r>
              <a:rPr lang="zh-CN" altLang="en-US"/>
              <a:t>的</a:t>
            </a:r>
            <a:r>
              <a:rPr lang="en-US" altLang="zh-CN"/>
              <a:t>index</a:t>
            </a:r>
            <a:r>
              <a:rPr lang="zh-CN" altLang="en-US"/>
              <a:t>文件，也是用二分查找找到</a:t>
            </a:r>
            <a:r>
              <a:rPr lang="en-US" altLang="zh-CN"/>
              <a:t>offset</a:t>
            </a:r>
            <a:r>
              <a:rPr lang="zh-CN" altLang="en-US"/>
              <a:t>小于或者等于指定</a:t>
            </a:r>
            <a:r>
              <a:rPr lang="en-US" altLang="zh-CN"/>
              <a:t>offset</a:t>
            </a:r>
            <a:r>
              <a:rPr lang="zh-CN" altLang="en-US"/>
              <a:t>的索引条目中最大的那个</a:t>
            </a:r>
            <a:r>
              <a:rPr lang="en-US" altLang="zh-CN"/>
              <a:t>offset</a:t>
            </a:r>
            <a:r>
              <a:rPr lang="zh-CN" altLang="en-US"/>
              <a:t>。自然</a:t>
            </a:r>
            <a:r>
              <a:rPr lang="en-US" altLang="zh-CN"/>
              <a:t>offset</a:t>
            </a:r>
            <a:r>
              <a:rPr lang="zh-CN" altLang="en-US"/>
              <a:t>为</a:t>
            </a:r>
            <a:r>
              <a:rPr lang="en-US" altLang="zh-CN"/>
              <a:t>6</a:t>
            </a:r>
            <a:r>
              <a:rPr lang="zh-CN" altLang="en-US"/>
              <a:t>的那个索引是我们要找的，通过索引文件我们知道</a:t>
            </a:r>
            <a:r>
              <a:rPr lang="en-US" altLang="zh-CN"/>
              <a:t>offset</a:t>
            </a:r>
            <a:r>
              <a:rPr lang="zh-CN" altLang="en-US"/>
              <a:t>为</a:t>
            </a:r>
            <a:r>
              <a:rPr lang="en-US" altLang="zh-CN"/>
              <a:t>6</a:t>
            </a:r>
            <a:r>
              <a:rPr lang="zh-CN" altLang="en-US"/>
              <a:t>的</a:t>
            </a:r>
            <a:r>
              <a:rPr lang="en-US" altLang="zh-CN"/>
              <a:t>Message</a:t>
            </a:r>
            <a:r>
              <a:rPr lang="zh-CN" altLang="en-US"/>
              <a:t>在数据文件中的位置为</a:t>
            </a:r>
            <a:r>
              <a:rPr lang="en-US" altLang="zh-CN"/>
              <a:t>9807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打开数据文件，从位置为</a:t>
            </a:r>
            <a:r>
              <a:rPr lang="en-US" altLang="zh-CN"/>
              <a:t>9807</a:t>
            </a:r>
            <a:r>
              <a:rPr lang="zh-CN" altLang="en-US"/>
              <a:t>的那个地方开始顺序扫描直到找到</a:t>
            </a:r>
            <a:r>
              <a:rPr lang="en-US" altLang="zh-CN"/>
              <a:t>offset</a:t>
            </a:r>
            <a:r>
              <a:rPr lang="zh-CN" altLang="en-US"/>
              <a:t>为</a:t>
            </a:r>
            <a:r>
              <a:rPr lang="en-US" altLang="zh-CN"/>
              <a:t>7</a:t>
            </a:r>
            <a:r>
              <a:rPr lang="zh-CN" altLang="en-US"/>
              <a:t>的那条</a:t>
            </a:r>
            <a:r>
              <a:rPr lang="en-US" altLang="zh-CN"/>
              <a:t>Message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这套机制是建立在</a:t>
            </a:r>
            <a:r>
              <a:rPr lang="en-US" altLang="zh-CN"/>
              <a:t>offset</a:t>
            </a:r>
            <a:r>
              <a:rPr lang="zh-CN" altLang="en-US"/>
              <a:t>是有序的。索引文件被映射到内存中，所以查找的速度还是很快的。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459C-C492-7141-98B4-60BEA1E490DB}" type="slidenum">
              <a:rPr lang="zh-CN" alt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32100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C845-126E-D244-8731-28EC7265BE29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5773-E85D-FF4F-BD37-E5ED7EFCE366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41F9-7A8E-4147-BEE8-D5DF520ADAE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0"/>
            <a:ext cx="7772400" cy="1833563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A3AF-B792-7D40-A303-DCAF880DC2E3}" type="slidenum">
              <a:rPr lang="zh-CN" alt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832860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601E-8207-6548-A7F8-A326A0D5C7E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0"/>
            <a:ext cx="3931920" cy="53313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0"/>
            <a:ext cx="3931920" cy="533135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409-19D5-8B4F-88BF-55CBEDCB69BE}" type="slidenum">
              <a:rPr lang="zh-CN" alt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10247" y="3371453"/>
            <a:ext cx="392430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64E2-7FD4-DD43-8A0E-D0617719AF89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B4F2-CB6C-5A45-81AF-F6C5F8ACDBA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0"/>
            <a:ext cx="2139696" cy="35363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A9-3E6E-DA43-B255-FC6F2A20710B}" type="slidenum">
              <a:rPr lang="zh-CN" alt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51704" y="2983373"/>
            <a:ext cx="46482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698501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71B0-1967-D24B-A81F-23912A7CE5F5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3988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5240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5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5240"/>
            <a:ext cx="1066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BDDFA91-F8C1-8742-A796-7D1B7D43B5FF}" type="slidenum">
              <a:rPr lang="zh-CN" alt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chemeClr val="tx2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82880" indent="-18288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457200" indent="-18288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731520" indent="-18288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005840" indent="-18288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1188720" indent="-13716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基础概念介绍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Kafka部署架构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1705372"/>
            <a:ext cx="8877300" cy="3149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Kafka集群架构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1201316"/>
            <a:ext cx="7092280" cy="41904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Kafka相关术语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5000" lnSpcReduction="10000"/>
          </a:bodyPr>
          <a:lstStyle/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800" dirty="0">
                <a:sym typeface="+mn-ea"/>
              </a:rPr>
              <a:t>Broker：Kafka集群包含一个或多个服务器，这种服务器被称为broker</a:t>
            </a:r>
            <a:r>
              <a:rPr lang="zh-CN" altLang="en-US" sz="1800" dirty="0" smtClean="0">
                <a:sym typeface="+mn-ea"/>
              </a:rPr>
              <a:t>。</a:t>
            </a: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800" dirty="0" smtClean="0">
                <a:sym typeface="+mn-ea"/>
              </a:rPr>
              <a:t>Topic</a:t>
            </a:r>
            <a:r>
              <a:rPr lang="zh-CN" altLang="en-US" sz="1800" dirty="0">
                <a:sym typeface="+mn-ea"/>
              </a:rPr>
              <a:t>：每条发布到Kafka集群的消息都有一个类别，这个类别被称为Topic。（物理上不同Topic的消息分开存储，逻辑上一个Topic的消息虽然保存于一个或多个broker上但用户只需指定消息的Topic即可生产或消费数据而不必关心数据存于何处）。</a:t>
            </a: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800" dirty="0">
                <a:sym typeface="+mn-ea"/>
              </a:rPr>
              <a:t>Partition：Topic 物理上的分组，一个 topic 可以分为多个 partition，每个 partition 是一个有序的队列。partition 中的每条消息都会被分配一个有序的 id（offset）。</a:t>
            </a: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800" dirty="0">
                <a:sym typeface="+mn-ea"/>
              </a:rPr>
              <a:t>Message：消息，是通信的基本单位，每个 producer 可以向一个 topic（主题）发布一些消息</a:t>
            </a:r>
            <a:r>
              <a:rPr lang="zh-CN" altLang="en-US" sz="1800" dirty="0" smtClean="0">
                <a:sym typeface="+mn-ea"/>
              </a:rPr>
              <a:t>。</a:t>
            </a: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800" dirty="0">
                <a:sym typeface="+mn-ea"/>
              </a:rPr>
              <a:t>Producers：消息和数据生产者，向 Kafka 的一个 topic 发布消息的过程叫做 producers。</a:t>
            </a: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800" dirty="0">
                <a:sym typeface="+mn-ea"/>
              </a:rPr>
              <a:t>Consumers：消息和数据消费者，订阅 topics 并处理其发布的消息的过程叫做 consumers。</a:t>
            </a:r>
            <a:endParaRPr lang="zh-CN" altLang="en-US" sz="1800" dirty="0" smtClean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800" dirty="0"/>
              <a:t>Consumer Group：每个Consumer属于一个特定的Consumer Group（可为每个Consumer指定group name，若不指定group name则属于默认的group）。</a:t>
            </a: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endParaRPr lang="zh-CN" altLang="en-US" sz="1800" dirty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endParaRPr lang="zh-CN" altLang="en-US" sz="1800" dirty="0" smtClean="0"/>
          </a:p>
          <a:p>
            <a:pPr>
              <a:lnSpc>
                <a:spcPct val="110000"/>
              </a:lnSpc>
              <a:buSzPct val="100000"/>
              <a:buFont typeface="Wingdings" panose="05000000000000000000" charset="0"/>
              <a:buChar char="Ø"/>
            </a:pPr>
            <a:endParaRPr lang="zh-CN" altLang="en-US" sz="1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Kafka的Broker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Broker：缓存代理，Kafka 集群中的一台或多台服务器统称为 broker。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为了减少磁盘写入的次数,broker会将消息暂时buffer起来,当消息的个数(或尺寸)达到一定阀值时,再flush到磁盘,这样减少了磁盘IO调用的次数。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Kafka的broker无状态机制</a:t>
            </a: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1.  Broker没有副本机制，一旦broker宕机，该broker的消息将都不可用。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zh-CN" altLang="en-US" sz="2800" dirty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2.  Broker不保存订阅</a:t>
            </a:r>
            <a:r>
              <a:rPr lang="zh-CN" altLang="en-US" sz="2400" dirty="0"/>
              <a:t>者的状态，由订阅者自己保存。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zh-CN" altLang="en-US" sz="28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3.  无状态导致消息的删除成为难题（可能删除的消息正在被订阅），kafka采用基于时间的SLA(服务水平保证)，消息保存一定时间（通常为7天）后会被删除。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zh-CN" altLang="en-US" sz="28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4.  消息订阅者可以rewind back到任意位置重新进行消费，当订阅者故障时，可以选择最小的offset(id)进行重新读取消费消息。</a:t>
            </a:r>
            <a:endParaRPr lang="zh-CN" alt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Kafka的Topics/Log</a:t>
            </a: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/>
              <a:t>一个Topic可以认为是一类消息，每个topic将被分成多partition(区),每个partition在存储层面是append log文件。任何发布到此partition的消息都会被直接追加到log文件的尾部，每条消息在文件中的位置称为offset（偏移量）,partition是以文件的形式存储在文件系统中。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1800"/>
              <a:t>Logs文件根据broker中的配置要求,保留一定时间后删除来释放磁盘空间。</a:t>
            </a:r>
            <a:endParaRPr lang="zh-CN" altLang="en-US" sz="1800"/>
          </a:p>
          <a:p>
            <a:pPr>
              <a:lnSpc>
                <a:spcPct val="110000"/>
              </a:lnSpc>
            </a:pPr>
            <a:endParaRPr lang="zh-CN" altLang="en-US" sz="180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5532"/>
            <a:ext cx="4264025" cy="22820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508104" y="3505572"/>
            <a:ext cx="3168650" cy="15696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1600" dirty="0"/>
              <a:t>Partition：</a:t>
            </a:r>
            <a:endParaRPr lang="zh-CN" altLang="en-US" sz="1600" dirty="0"/>
          </a:p>
          <a:p>
            <a:r>
              <a:rPr lang="zh-CN" altLang="en-US" sz="1600" dirty="0"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dirty="0"/>
              <a:t>Topic 物理上的分组，一个 topic 可以分为多个 partition，每个 partition 是一个有序的队列。</a:t>
            </a:r>
            <a:r>
              <a:rPr lang="zh-CN" altLang="en-US" sz="1600" dirty="0"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dirty="0" smtClean="0">
                <a:ea typeface="宋体" panose="02010600030101010101" pitchFamily="2" charset="-122"/>
                <a:cs typeface="宋体" panose="02010600030101010101" pitchFamily="2" charset="-122"/>
              </a:rPr>
              <a:t>   	</a:t>
            </a:r>
            <a:r>
              <a:rPr lang="zh-CN" altLang="en-US" sz="1600" dirty="0" smtClean="0"/>
              <a:t>partition </a:t>
            </a:r>
            <a:r>
              <a:rPr lang="zh-CN" altLang="en-US" sz="1600" dirty="0"/>
              <a:t>中的每条消息都会被分配一个有序的 id（offset）。</a:t>
            </a:r>
            <a:endParaRPr lang="zh-CN" alt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Kafka的offset</a:t>
            </a: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每条消息在文件中的位置称为</a:t>
            </a:r>
            <a:r>
              <a:rPr lang="en-US" altLang="zh-CN" sz="2000"/>
              <a:t>offset</a:t>
            </a:r>
            <a:r>
              <a:rPr lang="zh-CN" altLang="en-US" sz="2000"/>
              <a:t>（偏移量）。</a:t>
            </a:r>
            <a:r>
              <a:rPr lang="en-US" altLang="zh-CN" sz="2000"/>
              <a:t>offset </a:t>
            </a:r>
            <a:r>
              <a:rPr lang="zh-CN" altLang="en-US" sz="2000"/>
              <a:t>为一个</a:t>
            </a:r>
            <a:r>
              <a:rPr lang="en-US" altLang="zh-CN" sz="2000"/>
              <a:t>long</a:t>
            </a:r>
            <a:r>
              <a:rPr lang="zh-CN" altLang="en-US" sz="2000"/>
              <a:t>型数字，它是唯一标记一条消息。它唯一的标记一条消息。</a:t>
            </a:r>
            <a:r>
              <a:rPr lang="en-US" altLang="zh-CN" sz="2000"/>
              <a:t>kafka</a:t>
            </a:r>
            <a:r>
              <a:rPr lang="zh-CN" altLang="en-US" sz="2000"/>
              <a:t>并没有提供其他额外的索引机制来存储</a:t>
            </a:r>
            <a:r>
              <a:rPr lang="en-US" altLang="zh-CN" sz="2000"/>
              <a:t>offset</a:t>
            </a:r>
            <a:r>
              <a:rPr lang="zh-CN" altLang="en-US" sz="2000"/>
              <a:t>，因为在</a:t>
            </a:r>
            <a:r>
              <a:rPr lang="en-US" altLang="zh-CN" sz="2000"/>
              <a:t>kafka</a:t>
            </a:r>
            <a:r>
              <a:rPr lang="zh-CN" altLang="en-US" sz="2000"/>
              <a:t>中几</a:t>
            </a:r>
            <a:r>
              <a:rPr lang="en-US" altLang="zh-CN" sz="2000"/>
              <a:t> </a:t>
            </a:r>
            <a:r>
              <a:rPr lang="zh-CN" altLang="en-US" sz="2000"/>
              <a:t>乎不允许对消息进行</a:t>
            </a:r>
            <a:r>
              <a:rPr lang="zh-CN" altLang="en-US" sz="2000">
                <a:latin typeface="宋体" panose="02010600030101010101" pitchFamily="2" charset="-122"/>
              </a:rPr>
              <a:t>“</a:t>
            </a:r>
            <a:r>
              <a:rPr lang="zh-CN" altLang="en-US" sz="2000"/>
              <a:t>随机读写</a:t>
            </a:r>
            <a:r>
              <a:rPr lang="zh-CN" altLang="en-US" sz="2000">
                <a:latin typeface="宋体" panose="02010600030101010101" pitchFamily="2" charset="-122"/>
              </a:rPr>
              <a:t>”</a:t>
            </a:r>
            <a:r>
              <a:rPr lang="zh-CN" altLang="en-US" sz="2000"/>
              <a:t>。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Partition</a:t>
            </a:r>
            <a:r>
              <a:rPr lang="zh-CN" altLang="en-US" sz="2000"/>
              <a:t>中的每条</a:t>
            </a:r>
            <a:r>
              <a:rPr lang="en-US" altLang="zh-CN" sz="2000"/>
              <a:t>Message</a:t>
            </a:r>
            <a:r>
              <a:rPr lang="zh-CN" altLang="en-US" sz="2000"/>
              <a:t>由</a:t>
            </a:r>
            <a:r>
              <a:rPr lang="en-US" altLang="zh-CN" sz="2000"/>
              <a:t>offset</a:t>
            </a:r>
            <a:r>
              <a:rPr lang="zh-CN" altLang="en-US" sz="2000"/>
              <a:t>来表示它在这个</a:t>
            </a:r>
            <a:r>
              <a:rPr lang="en-US" altLang="zh-CN" sz="2000"/>
              <a:t>partition</a:t>
            </a:r>
            <a:r>
              <a:rPr lang="zh-CN" altLang="en-US" sz="2000"/>
              <a:t>中的偏移量，这个</a:t>
            </a:r>
            <a:r>
              <a:rPr lang="en-US" altLang="zh-CN" sz="2000"/>
              <a:t>offset</a:t>
            </a:r>
            <a:r>
              <a:rPr lang="zh-CN" altLang="en-US" sz="2000"/>
              <a:t>不是该</a:t>
            </a:r>
            <a:r>
              <a:rPr lang="en-US" altLang="zh-CN" sz="2000"/>
              <a:t>Message</a:t>
            </a:r>
            <a:r>
              <a:rPr lang="zh-CN" altLang="en-US" sz="2000"/>
              <a:t>在</a:t>
            </a:r>
            <a:r>
              <a:rPr lang="en-US" altLang="zh-CN" sz="2000"/>
              <a:t>partition</a:t>
            </a:r>
            <a:r>
              <a:rPr lang="zh-CN" altLang="en-US" sz="2000"/>
              <a:t>数据文件中的实际存储位置，而是逻辑上一个值，它唯一确定了</a:t>
            </a:r>
            <a:r>
              <a:rPr lang="en-US" altLang="zh-CN" sz="2000"/>
              <a:t>partition</a:t>
            </a:r>
            <a:r>
              <a:rPr lang="zh-CN" altLang="en-US" sz="2000"/>
              <a:t>中的一条</a:t>
            </a:r>
            <a:r>
              <a:rPr lang="en-US" altLang="zh-CN" sz="2000"/>
              <a:t>Message</a:t>
            </a:r>
            <a:r>
              <a:rPr lang="zh-CN" altLang="en-US" sz="2000"/>
              <a:t>。因此，可以认为</a:t>
            </a:r>
            <a:r>
              <a:rPr lang="en-US" altLang="zh-CN" sz="2000"/>
              <a:t>offset</a:t>
            </a:r>
            <a:r>
              <a:rPr lang="zh-CN" altLang="en-US" sz="2000"/>
              <a:t>是</a:t>
            </a:r>
            <a:r>
              <a:rPr lang="en-US" altLang="zh-CN" sz="2000"/>
              <a:t>partition</a:t>
            </a:r>
            <a:r>
              <a:rPr lang="zh-CN" altLang="en-US" sz="2000"/>
              <a:t>中</a:t>
            </a:r>
            <a:r>
              <a:rPr lang="en-US" altLang="zh-CN" sz="2000"/>
              <a:t>Message</a:t>
            </a:r>
            <a:r>
              <a:rPr lang="zh-CN" altLang="en-US" sz="2000"/>
              <a:t>的</a:t>
            </a:r>
            <a:r>
              <a:rPr lang="en-US" altLang="zh-CN" sz="2000"/>
              <a:t>id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 offset</a:t>
            </a: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怎样记录每个</a:t>
            </a:r>
            <a:r>
              <a:rPr lang="en-US" altLang="zh-CN"/>
              <a:t>consumer</a:t>
            </a:r>
            <a:r>
              <a:rPr lang="zh-CN" altLang="en-US"/>
              <a:t>处理的信息的状态？在</a:t>
            </a:r>
            <a:r>
              <a:rPr lang="en-US" altLang="zh-CN"/>
              <a:t>Kafka</a:t>
            </a:r>
            <a:r>
              <a:rPr lang="zh-CN" altLang="en-US"/>
              <a:t>中仅保存了每个</a:t>
            </a:r>
            <a:r>
              <a:rPr lang="en-US" altLang="zh-CN"/>
              <a:t>consumer</a:t>
            </a:r>
            <a:r>
              <a:rPr lang="zh-CN" altLang="en-US"/>
              <a:t>已经处理数据的</a:t>
            </a:r>
            <a:r>
              <a:rPr lang="en-US" altLang="zh-CN"/>
              <a:t>offset</a:t>
            </a:r>
            <a:r>
              <a:rPr lang="zh-CN" altLang="en-US"/>
              <a:t>。这样有两个好处：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）保</a:t>
            </a:r>
            <a:r>
              <a:rPr lang="en-US" altLang="zh-CN"/>
              <a:t> </a:t>
            </a:r>
            <a:r>
              <a:rPr lang="zh-CN" altLang="en-US"/>
              <a:t>存的数据量少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）当</a:t>
            </a:r>
            <a:r>
              <a:rPr lang="en-US" altLang="zh-CN"/>
              <a:t>consumer</a:t>
            </a:r>
            <a:r>
              <a:rPr lang="zh-CN" altLang="en-US"/>
              <a:t>出错时，重新启动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consumer</a:t>
            </a:r>
            <a:r>
              <a:rPr lang="zh-CN" altLang="en-US"/>
              <a:t>处理数据时，只需从最近的</a:t>
            </a:r>
            <a:r>
              <a:rPr lang="en-US" altLang="zh-CN"/>
              <a:t>offset</a:t>
            </a:r>
            <a:r>
              <a:rPr lang="zh-CN" altLang="en-US"/>
              <a:t>开始处理数据即可。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Kafka的Message</a:t>
            </a: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sz="2000"/>
              <a:t>Message消息：是通信的基本单位，每个 producer 可以向一个 topic（主题）发布一些消息。</a:t>
            </a:r>
            <a:endParaRPr lang="zh-CN" altLang="en-US" sz="2400"/>
          </a:p>
          <a:p>
            <a:pPr>
              <a:lnSpc>
                <a:spcPct val="140000"/>
              </a:lnSpc>
            </a:pPr>
            <a:r>
              <a:rPr lang="zh-CN" altLang="en-US" sz="2000"/>
              <a:t>Kafka中的Message是以topic为基本单位组织的，不同的topic之间是相互独立的。每个topic又可以分成几个不同的partition(每个topic有几个partition是在创建topic时指定的)，每个partition存储一部分Message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lnSpc>
                <a:spcPct val="140000"/>
              </a:lnSpc>
            </a:pPr>
            <a:r>
              <a:rPr lang="zh-CN" altLang="en-US" sz="2400"/>
              <a:t>partition中的每条Message包含了以下三个属性：</a:t>
            </a:r>
            <a:endParaRPr lang="zh-CN" altLang="en-US" sz="2400"/>
          </a:p>
          <a:p>
            <a:pPr lvl="1">
              <a:lnSpc>
                <a:spcPct val="140000"/>
              </a:lnSpc>
            </a:pPr>
            <a:r>
              <a:rPr lang="zh-CN" altLang="en-US" sz="1900"/>
              <a:t>offset		对应类型：long</a:t>
            </a:r>
            <a:endParaRPr lang="zh-CN" altLang="en-US" sz="1900"/>
          </a:p>
          <a:p>
            <a:pPr lvl="1">
              <a:lnSpc>
                <a:spcPct val="140000"/>
              </a:lnSpc>
            </a:pPr>
            <a:r>
              <a:rPr lang="zh-CN" altLang="en-US" sz="1900"/>
              <a:t>MessageSize	对应类型：int32</a:t>
            </a:r>
            <a:endParaRPr lang="zh-CN" altLang="en-US" sz="1900"/>
          </a:p>
          <a:p>
            <a:pPr lvl="1">
              <a:lnSpc>
                <a:spcPct val="140000"/>
              </a:lnSpc>
            </a:pPr>
            <a:r>
              <a:rPr lang="zh-CN" altLang="en-US" sz="1900"/>
              <a:t>data		是message的具体内容</a:t>
            </a:r>
            <a:endParaRPr lang="zh-CN" altLang="en-US" sz="19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的</a:t>
            </a:r>
            <a:r>
              <a:rPr lang="en-US" altLang="zh-CN"/>
              <a:t>Message</a:t>
            </a:r>
            <a:endParaRPr lang="en-US" altLang="zh-CN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213" y="1212215"/>
            <a:ext cx="7488237" cy="4233863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k</a:t>
            </a:r>
            <a:r>
              <a:rPr lang="zh-CN" altLang="en-US" dirty="0" smtClean="0"/>
              <a:t>afka</a:t>
            </a:r>
            <a:r>
              <a:rPr lang="zh-CN" altLang="en-US" dirty="0"/>
              <a:t>是什么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k</a:t>
            </a:r>
            <a:r>
              <a:rPr lang="zh-CN" altLang="en-US" dirty="0" smtClean="0">
                <a:sym typeface="+mn-ea"/>
              </a:rPr>
              <a:t>afka特性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kafka应用场景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k</a:t>
            </a:r>
            <a:r>
              <a:rPr lang="zh-CN" altLang="en-US" dirty="0" smtClean="0">
                <a:sym typeface="+mn-ea"/>
              </a:rPr>
              <a:t>afka架构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kafka术语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Kafka的partitions</a:t>
            </a: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 设计目的：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/>
              <a:t>kafka基于文件存储.通过分区,可以将日志内容分散到多个server上,来避免文件尺寸达到单机磁盘的上限,每个partiton都会被当前server(kafka实例)保存;</a:t>
            </a:r>
            <a:endParaRPr lang="zh-CN" altLang="en-US"/>
          </a:p>
          <a:p>
            <a:pPr lvl="1">
              <a:lnSpc>
                <a:spcPct val="8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可以将一个topic切分多任意多个partitions,来消息保存/消费的效率.</a:t>
            </a:r>
            <a:endParaRPr lang="zh-CN" altLang="en-US"/>
          </a:p>
          <a:p>
            <a:pPr lvl="1">
              <a:lnSpc>
                <a:spcPct val="8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越多的partitions意味着可以容纳更多的consumer,有效提升并发消费的能力.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Kafka的Producers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Producer</a:t>
            </a:r>
            <a:r>
              <a:rPr lang="zh-CN" altLang="en-US" sz="2800" dirty="0"/>
              <a:t>将消息发布到指定的</a:t>
            </a:r>
            <a:r>
              <a:rPr lang="en-US" altLang="zh-CN" sz="2800" dirty="0"/>
              <a:t>Topic</a:t>
            </a:r>
            <a:r>
              <a:rPr lang="zh-CN" altLang="en-US" sz="2800" dirty="0"/>
              <a:t>中</a:t>
            </a:r>
            <a:r>
              <a:rPr lang="en-US" altLang="zh-CN" sz="2800" dirty="0"/>
              <a:t>,</a:t>
            </a:r>
            <a:r>
              <a:rPr lang="zh-CN" altLang="en-US" sz="2800" dirty="0"/>
              <a:t>同时</a:t>
            </a:r>
            <a:r>
              <a:rPr lang="en-US" altLang="zh-CN" sz="2800" dirty="0"/>
              <a:t>Producer</a:t>
            </a:r>
            <a:r>
              <a:rPr lang="zh-CN" altLang="en-US" sz="2800" dirty="0"/>
              <a:t>也能决定将此消息归属于哪个</a:t>
            </a:r>
            <a:r>
              <a:rPr lang="en-US" altLang="zh-CN" sz="2800" dirty="0"/>
              <a:t>partition;</a:t>
            </a:r>
            <a:r>
              <a:rPr lang="zh-CN" altLang="en-US" sz="2800" dirty="0"/>
              <a:t>比如基于</a:t>
            </a:r>
            <a:r>
              <a:rPr lang="en-US" altLang="zh-CN" sz="2800" dirty="0"/>
              <a:t>"round-robin"</a:t>
            </a:r>
            <a:r>
              <a:rPr lang="zh-CN" altLang="en-US" sz="2800" dirty="0"/>
              <a:t>方式或者通过其他的一些算法等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消息和数据生产者，向</a:t>
            </a:r>
            <a:r>
              <a:rPr lang="en-US" altLang="zh-CN" sz="2800" dirty="0"/>
              <a:t> Kafka </a:t>
            </a:r>
            <a:r>
              <a:rPr lang="zh-CN" altLang="en-US" sz="2800" dirty="0"/>
              <a:t>的一个</a:t>
            </a:r>
            <a:r>
              <a:rPr lang="en-US" altLang="zh-CN" sz="2800" dirty="0"/>
              <a:t> topic </a:t>
            </a:r>
            <a:r>
              <a:rPr lang="zh-CN" altLang="en-US" sz="2800" dirty="0"/>
              <a:t>发布消息的过程叫做</a:t>
            </a:r>
            <a:r>
              <a:rPr lang="en-US" altLang="zh-CN" sz="2800" dirty="0"/>
              <a:t> producers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异步发送</a:t>
            </a:r>
            <a:endParaRPr lang="en-US" altLang="zh-CN" sz="2800" dirty="0"/>
          </a:p>
          <a:p>
            <a:pPr lvl="1">
              <a:lnSpc>
                <a:spcPct val="110000"/>
              </a:lnSpc>
            </a:pPr>
            <a:r>
              <a:rPr lang="zh-CN" altLang="en-US" sz="2500" dirty="0"/>
              <a:t>批量发送可以很有效的提高发送效率。</a:t>
            </a:r>
            <a:r>
              <a:rPr lang="en-US" altLang="zh-CN" sz="2500" dirty="0"/>
              <a:t>Kafka producer</a:t>
            </a:r>
            <a:r>
              <a:rPr lang="zh-CN" altLang="en-US" sz="2500" dirty="0"/>
              <a:t>的异步发送模式允许进行批量发送，先将消息缓存在内存中，然后一次请求批量发送出去。</a:t>
            </a:r>
            <a:endParaRPr lang="zh-CN" altLang="en-US" sz="25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Kafka的Consumers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消息和数据消费者，订阅 topics 并处理其发布的消息的过程叫做 consumers。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本质上kafka只支持Topic.每个consumer属于一个consumer group;反过来说,每个group中可以有多个consumer.发送到Topic的消息,只会被订阅此Topic的每个group中的一个consumer消费.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可以认为一个</a:t>
            </a:r>
            <a:r>
              <a:rPr lang="zh-CN" altLang="en-US" sz="1800" dirty="0"/>
              <a:t>group是一个"订阅"者,一个Topic中的每个partions,只会被一个"订阅者"中的一个consumer消费,不过一个 consumer可以消费多个partitions中的消息.kafka只能保证一个partition中的消息被某个consumer消费时,消息是顺 序的.事实上,从Topic角度来说,消息仍不是有序的.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endParaRPr lang="zh-CN" alt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Kafka的Consumers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注</a:t>
            </a:r>
            <a:r>
              <a:rPr lang="zh-CN" altLang="en-US" dirty="0"/>
              <a:t>： kafka的设计原理决定,对于一个topic,同一个group中不能有多于partitions个数的consumer同时消费,否则将意味着某些consumer将无法得到消息.</a:t>
            </a:r>
            <a:endParaRPr lang="zh-CN" altLang="en-US" dirty="0"/>
          </a:p>
          <a:p>
            <a:endParaRPr kumimoji="1"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403648" y="2929508"/>
          <a:ext cx="6400800" cy="611717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一个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partition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中的消息只会被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group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中的一个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consumer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消费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;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06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每个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group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consumer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消息消费互相独立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;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Kafka的Consumer group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/>
              <a:t>1. </a:t>
            </a:r>
            <a:r>
              <a:rPr lang="zh-CN" altLang="en-US" sz="2800"/>
              <a:t>允许</a:t>
            </a:r>
            <a:r>
              <a:rPr lang="en-US" altLang="zh-CN" sz="2800"/>
              <a:t>consumer group</a:t>
            </a:r>
            <a:r>
              <a:rPr lang="zh-CN" altLang="en-US" sz="2800"/>
              <a:t>（包含多个</a:t>
            </a:r>
            <a:r>
              <a:rPr lang="en-US" altLang="zh-CN" sz="2800"/>
              <a:t>consumer</a:t>
            </a:r>
            <a:r>
              <a:rPr lang="zh-CN" altLang="en-US" sz="2800"/>
              <a:t>，如一个集群同时消费）对一个</a:t>
            </a:r>
            <a:r>
              <a:rPr lang="en-US" altLang="zh-CN" sz="2800"/>
              <a:t>topic</a:t>
            </a:r>
            <a:r>
              <a:rPr lang="zh-CN" altLang="en-US" sz="2800"/>
              <a:t>进行消费，不同的</a:t>
            </a:r>
            <a:r>
              <a:rPr lang="en-US" altLang="zh-CN" sz="2800"/>
              <a:t>consumer group</a:t>
            </a:r>
            <a:r>
              <a:rPr lang="zh-CN" altLang="en-US" sz="2800"/>
              <a:t>之间独立订阅。</a:t>
            </a:r>
            <a:endParaRPr lang="en-US" altLang="zh-CN" sz="2800"/>
          </a:p>
          <a:p>
            <a:endParaRPr lang="en-US" altLang="zh-CN" sz="2800"/>
          </a:p>
          <a:p>
            <a:pPr marL="0" indent="0">
              <a:buFont typeface="Wingdings" panose="05000000000000000000" charset="0"/>
              <a:buNone/>
            </a:pPr>
            <a:endParaRPr lang="en-US" altLang="zh-CN" sz="2800"/>
          </a:p>
          <a:p>
            <a:r>
              <a:rPr lang="en-US" altLang="zh-CN" sz="2800"/>
              <a:t>2. </a:t>
            </a:r>
            <a:r>
              <a:rPr lang="zh-CN" altLang="en-US" sz="2800"/>
              <a:t>为了对减小一个</a:t>
            </a:r>
            <a:r>
              <a:rPr lang="en-US" altLang="zh-CN" sz="2800"/>
              <a:t>consumer group</a:t>
            </a:r>
            <a:r>
              <a:rPr lang="zh-CN" altLang="en-US" sz="2800"/>
              <a:t>中不同</a:t>
            </a:r>
            <a:r>
              <a:rPr lang="en-US" altLang="zh-CN" sz="2800"/>
              <a:t>consumer</a:t>
            </a:r>
            <a:r>
              <a:rPr lang="zh-CN" altLang="en-US" sz="2800"/>
              <a:t>之间的分布式协调开销，指定</a:t>
            </a:r>
            <a:r>
              <a:rPr lang="en-US" altLang="zh-CN" sz="2800"/>
              <a:t>partition</a:t>
            </a:r>
            <a:r>
              <a:rPr lang="zh-CN" altLang="en-US" sz="2800"/>
              <a:t>为最小的并行消费单位，即一个</a:t>
            </a:r>
            <a:r>
              <a:rPr lang="en-US" altLang="zh-CN" sz="2800"/>
              <a:t>group</a:t>
            </a:r>
            <a:r>
              <a:rPr lang="zh-CN" altLang="en-US" sz="2800"/>
              <a:t>内的</a:t>
            </a:r>
            <a:r>
              <a:rPr lang="en-US" altLang="zh-CN" sz="2800"/>
              <a:t>consumer</a:t>
            </a:r>
            <a:r>
              <a:rPr lang="zh-CN" altLang="en-US" sz="2800"/>
              <a:t>只能消费不同的</a:t>
            </a:r>
            <a:r>
              <a:rPr lang="en-US" altLang="zh-CN" sz="2800"/>
              <a:t>partition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3554ypkap9sc5cu2j9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961390"/>
            <a:ext cx="7772400" cy="41319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312969"/>
            <a:ext cx="7927508" cy="540203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Kafka的消息处理机制</a:t>
            </a: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   1.  发送到partitions中的消息将会按照它接收的</a:t>
            </a:r>
            <a:r>
              <a:rPr lang="zh-CN" altLang="en-US" sz="2800" dirty="0">
                <a:solidFill>
                  <a:srgbClr val="FF3300"/>
                </a:solidFill>
              </a:rPr>
              <a:t>顺序追加</a:t>
            </a:r>
            <a:r>
              <a:rPr lang="zh-CN" altLang="en-US" sz="2800" dirty="0"/>
              <a:t>到日志中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   2.  对于消费者而言,它们消费消息的顺序和日志中消息顺序一致.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   3. 如果Topic的"replication factor"为N,那么允许N-1个kafka实例失效.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Kafka的消息处理机制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4. kafka对消息的重复、丢失、错误以及顺序型没有严格的要求。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5. kafka提供at-least-once delivery,即当consumer宕机后，有些消息可能会被重复delivery。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zh-CN" altLang="en-US" sz="28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6. 因每个partition只会被consumer group内的一个consumer消费，故kafka保证每个partition内的消息会被顺序的订阅。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zh-CN" altLang="en-US" sz="28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7. Kafka为每条消息为每条消息计算CRC校验，用于错误检测，crc校验不通过的消息会直接被丢弃掉。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ack校验，当消费者消费成功，返回ack信息！</a:t>
            </a:r>
            <a:endParaRPr lang="zh-CN" alt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数据传输的事务定义</a:t>
            </a:r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/>
              <a:t>at most once: 最多一次,这个和JMS中"非持久化"消息类似.发送一次,无论成败,将不会重发.</a:t>
            </a:r>
            <a:endParaRPr lang="zh-CN" altLang="en-US" sz="1400" dirty="0"/>
          </a:p>
          <a:p>
            <a:pPr>
              <a:lnSpc>
                <a:spcPct val="90000"/>
              </a:lnSpc>
            </a:pPr>
            <a:endParaRPr lang="zh-CN" altLang="en-US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at least once: 消息至少发送一次,如果消息未能接受成功,可能会重发,直到接收成功.</a:t>
            </a:r>
            <a:endParaRPr lang="zh-CN" altLang="en-US" sz="1400" dirty="0"/>
          </a:p>
          <a:p>
            <a:pPr>
              <a:lnSpc>
                <a:spcPct val="90000"/>
              </a:lnSpc>
            </a:pPr>
            <a:endParaRPr lang="zh-CN" altLang="en-US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exactly once: 消息只会发送一次.</a:t>
            </a:r>
            <a:endParaRPr lang="zh-CN" altLang="en-US" sz="1400" dirty="0"/>
          </a:p>
          <a:p>
            <a:pPr>
              <a:lnSpc>
                <a:spcPct val="90000"/>
              </a:lnSpc>
            </a:pPr>
            <a:endParaRPr lang="zh-CN" altLang="en-US" sz="1400" dirty="0"/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at most once: 消费者fetch消息,然后保存offset,然后处理消息;当client保存offset之后,但是在消息处理过程中出现了异常,导致部分消息未能继续处理.那么此后"未处理"的消息将不能被fetch到,这就是"at most once".</a:t>
            </a:r>
            <a:endParaRPr lang="zh-CN" altLang="en-US" sz="1600" dirty="0"/>
          </a:p>
          <a:p>
            <a:pPr lvl="1">
              <a:lnSpc>
                <a:spcPct val="90000"/>
              </a:lnSpc>
            </a:pPr>
            <a:endParaRPr lang="zh-CN" altLang="en-US" sz="1800" dirty="0"/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at least once: 消费者fetch消息,然后处理消息,然后保存offset.如果消息处理成功之后,但是在保存offset阶段zookeeper异常导致保存操作未能执行成功,这就导致接下来再次fetch时可能获得上次已经处理过的消息,这就是"at least once"，原因offset没有及时的提交给zookeeper，zookeeper恢复正常还是之前offset状态.</a:t>
            </a:r>
            <a:endParaRPr lang="zh-CN" altLang="en-US" sz="1600" dirty="0"/>
          </a:p>
          <a:p>
            <a:pPr lvl="1">
              <a:lnSpc>
                <a:spcPct val="90000"/>
              </a:lnSpc>
            </a:pPr>
            <a:endParaRPr lang="zh-CN" altLang="en-US" sz="1800" dirty="0"/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exactly once: kafka中并没有严格的去实现(基于2阶段提交,事务),我们认为这种策略在kafka中是没有必要的.</a:t>
            </a:r>
            <a:endParaRPr lang="zh-CN" altLang="en-US" sz="1600" dirty="0"/>
          </a:p>
          <a:p>
            <a:pPr>
              <a:lnSpc>
                <a:spcPct val="90000"/>
              </a:lnSpc>
            </a:pPr>
            <a:endParaRPr lang="zh-CN" altLang="en-US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注：通常情况下"at-least-once"是我们首选.(相比at most once而言,</a:t>
            </a:r>
            <a:r>
              <a:rPr lang="zh-CN" altLang="en-US" sz="1400" dirty="0">
                <a:solidFill>
                  <a:srgbClr val="FF3300"/>
                </a:solidFill>
              </a:rPr>
              <a:t>重复接收数据总比丢失数据要好</a:t>
            </a:r>
            <a:r>
              <a:rPr lang="zh-CN" altLang="en-US" sz="1400" dirty="0"/>
              <a:t>).</a:t>
            </a:r>
            <a:endParaRPr lang="zh-CN" altLang="en-US" sz="1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Kafka是什么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dirty="0"/>
              <a:t>     </a:t>
            </a:r>
            <a:r>
              <a:rPr kumimoji="1" lang="zh-CN" altLang="en-US" sz="2000" dirty="0"/>
              <a:t>Kafka是最初由Linkedin公司开发，是一个分布式、支持分区的（partition）、多副本的（replica），基于zookeeper协调的分布式消息系统，它的最大的特性就是可以实时的处理大量数据以满足各种需求场景：比如基于hadoop的批处理系统、低延迟的实时系统、storm/Spark流式处理引擎，web/nginx日志、访问日志，消息服务等等，用scala语言编写，Linkedin于2010年贡献给了Apache基金会并成为顶级开源项目。</a:t>
            </a:r>
            <a:endParaRPr kumimoji="1"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Kafka的储存策略</a:t>
            </a:r>
            <a:endParaRPr lang="zh-CN" alt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1.  kafka以topic来进行消息管理，每个topic包含多个part（ition），每个part对应一个逻辑log，有多个segment组成。</a:t>
            </a:r>
            <a:endParaRPr lang="zh-CN" altLang="en-US" sz="20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2.  每个segment中存储多条消息（见下图），消息id由其逻辑位置决定，即从消息id可直接定位到消息的存储位置，避免id到位置的额外映射。</a:t>
            </a: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3.broker 收到发布消息往对应 partition 的最后一个 segment 上添加该消息，</a:t>
            </a:r>
            <a:endParaRPr lang="zh-CN" alt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Kafka的储存策略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61356"/>
            <a:ext cx="5400675" cy="282178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Kafka的储存策略	</a:t>
            </a: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4.  每个part在内存中对应一个index，记录每个segment中的第一条消息偏移。</a:t>
            </a:r>
            <a:endParaRPr lang="zh-CN" altLang="en-US" sz="2800" dirty="0"/>
          </a:p>
          <a:p>
            <a:pPr>
              <a:lnSpc>
                <a:spcPct val="110000"/>
              </a:lnSpc>
            </a:pPr>
            <a:endParaRPr lang="zh-CN" altLang="en-US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5.  发布者发到某个topic的 消息会被均匀的分布到多个part上（随机或根据用户指定的回调函数进行分布），broker收到发布消息往对应part的最后一个segment上添加 该消息，当某个segment上的消息条数达到配置值或消息发布时间超过阈值时，segment上的消息会被flush到磁盘，只有flush到磁盘上的 消息订阅者才能订阅到，segment达到一定的大小后将不会再往该segment写数据，broker会创建新的segment。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Kafka的数据传输</a:t>
            </a:r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1.  发布者每次可发布多条消息（将消息加到一个消息集合中发布）， sub每次迭代一条消息。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2.  不创建单独的cache，使用系统的page cache。发布者顺序发布，订阅者通常比发布者滞后一点点，直接使用linux的page cache效果也比较后，同时减少了cache管理及垃圾收集的开销。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3.  使用sendfile优化网络传输，减少一次内存拷贝。</a:t>
            </a:r>
            <a:endParaRPr lang="zh-CN" alt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Kafka的消息发送的流程</a:t>
            </a: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297782"/>
            <a:ext cx="7910513" cy="37213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由于</a:t>
            </a:r>
            <a:r>
              <a:rPr lang="en-US" altLang="zh-CN" sz="2400"/>
              <a:t> kafka broker </a:t>
            </a:r>
            <a:r>
              <a:rPr lang="zh-CN" altLang="en-US" sz="2400"/>
              <a:t>会持久化数据，</a:t>
            </a:r>
            <a:r>
              <a:rPr lang="en-US" altLang="zh-CN" sz="2400"/>
              <a:t>broker </a:t>
            </a:r>
            <a:r>
              <a:rPr lang="zh-CN" altLang="en-US" sz="2400"/>
              <a:t>没有内存压力，因此，</a:t>
            </a:r>
            <a:r>
              <a:rPr lang="en-US" altLang="zh-CN" sz="2400"/>
              <a:t>consumer </a:t>
            </a:r>
            <a:r>
              <a:rPr lang="zh-CN" altLang="en-US" sz="2400"/>
              <a:t>非常适合采取</a:t>
            </a:r>
            <a:r>
              <a:rPr lang="en-US" altLang="zh-CN" sz="2400"/>
              <a:t> pull </a:t>
            </a:r>
            <a:r>
              <a:rPr lang="zh-CN" altLang="en-US" sz="2400"/>
              <a:t>的方式消费数据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100"/>
              <a:t>Producer </a:t>
            </a:r>
            <a:r>
              <a:rPr lang="zh-CN" altLang="en-US" sz="2100"/>
              <a:t>向</a:t>
            </a:r>
            <a:r>
              <a:rPr lang="en-US" altLang="zh-CN" sz="2100"/>
              <a:t>Kafka</a:t>
            </a:r>
            <a:r>
              <a:rPr lang="zh-CN" altLang="en-US" sz="2100"/>
              <a:t>（</a:t>
            </a:r>
            <a:r>
              <a:rPr lang="en-US" altLang="zh-CN" sz="2100"/>
              <a:t>push</a:t>
            </a:r>
            <a:r>
              <a:rPr lang="zh-CN" altLang="en-US" sz="2100"/>
              <a:t>）推数据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consumer </a:t>
            </a:r>
            <a:r>
              <a:rPr lang="zh-CN" altLang="en-US" sz="2100"/>
              <a:t>从</a:t>
            </a:r>
            <a:r>
              <a:rPr lang="en-US" altLang="zh-CN" sz="2100"/>
              <a:t>kafka </a:t>
            </a:r>
            <a:r>
              <a:rPr lang="zh-CN" altLang="en-US" sz="2100"/>
              <a:t>拉（</a:t>
            </a:r>
            <a:r>
              <a:rPr lang="en-US" altLang="zh-CN" sz="2100"/>
              <a:t>pull</a:t>
            </a:r>
            <a:r>
              <a:rPr lang="zh-CN" altLang="en-US" sz="2100"/>
              <a:t>）数据。</a:t>
            </a:r>
            <a:endParaRPr lang="en-US" altLang="zh-CN" sz="2100"/>
          </a:p>
          <a:p>
            <a:pPr lvl="1">
              <a:lnSpc>
                <a:spcPct val="90000"/>
              </a:lnSpc>
            </a:pPr>
            <a:endParaRPr lang="zh-CN" altLang="en-US" sz="210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1" y="2737115"/>
            <a:ext cx="5618163" cy="259159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kafka的消息发送的流程</a:t>
            </a:r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2400" b="1" dirty="0"/>
              <a:t>消息处理的优势：</a:t>
            </a:r>
            <a:endParaRPr lang="zh-CN" altLang="en-US" sz="2400" b="1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400" dirty="0"/>
          </a:p>
          <a:p>
            <a:pPr marL="971550" lvl="1" indent="-514350">
              <a:buFont typeface="Wingdings" panose="05000000000000000000" charset="0"/>
              <a:buAutoNum type="arabicPeriod"/>
            </a:pPr>
            <a:r>
              <a:rPr lang="zh-CN" altLang="en-US" sz="1900" dirty="0"/>
              <a:t>简化 kafka 设计</a:t>
            </a:r>
            <a:endParaRPr lang="zh-CN" altLang="en-US" sz="1900" dirty="0"/>
          </a:p>
          <a:p>
            <a:pPr marL="971550" lvl="1" indent="-514350">
              <a:buFont typeface="Wingdings" panose="05000000000000000000" charset="0"/>
              <a:buAutoNum type="arabicPeriod"/>
            </a:pPr>
            <a:endParaRPr lang="zh-CN" altLang="en-US" sz="1900" dirty="0"/>
          </a:p>
          <a:p>
            <a:pPr marL="971550" lvl="1" indent="-514350">
              <a:buFont typeface="Wingdings" panose="05000000000000000000" charset="0"/>
              <a:buAutoNum type="arabicPeriod"/>
            </a:pPr>
            <a:r>
              <a:rPr lang="zh-CN" altLang="en-US" sz="1900" dirty="0"/>
              <a:t>consumer 根据消费能力自主控制消息拉取速度</a:t>
            </a:r>
            <a:endParaRPr lang="zh-CN" altLang="en-US" sz="1900" dirty="0"/>
          </a:p>
          <a:p>
            <a:pPr marL="971550" lvl="1" indent="-514350">
              <a:buFont typeface="Wingdings" panose="05000000000000000000" charset="0"/>
              <a:buAutoNum type="arabicPeriod"/>
            </a:pPr>
            <a:endParaRPr lang="zh-CN" altLang="en-US" sz="1900" dirty="0"/>
          </a:p>
          <a:p>
            <a:pPr marL="971550" lvl="1" indent="-514350">
              <a:buFont typeface="Wingdings" panose="05000000000000000000" charset="0"/>
              <a:buAutoNum type="arabicPeriod"/>
            </a:pPr>
            <a:r>
              <a:rPr lang="zh-CN" altLang="en-US" sz="1900" dirty="0"/>
              <a:t>consumer 根据自身情况自主选择消费模式，例如批量，重复消费，从尾端开始消费等</a:t>
            </a:r>
            <a:endParaRPr lang="zh-CN" altLang="en-US" sz="1900" dirty="0"/>
          </a:p>
          <a:p>
            <a:pPr marL="971550" lvl="1" indent="-514350">
              <a:buFont typeface="Wingdings" panose="05000000000000000000" charset="0"/>
              <a:buAutoNum type="arabicPeriod"/>
            </a:pPr>
            <a:endParaRPr lang="zh-CN" altLang="en-US" sz="1700" dirty="0"/>
          </a:p>
          <a:p>
            <a:pPr marL="971550" lvl="1" indent="-514350">
              <a:buFont typeface="Wingdings" panose="05000000000000000000" charset="0"/>
              <a:buAutoNum type="arabicPeriod"/>
            </a:pPr>
            <a:r>
              <a:rPr lang="zh-CN" altLang="en-US" sz="1900" dirty="0"/>
              <a:t>kafka 集群接收到 Producer 发过来的消息后，将其持久化到硬盘，并保留消息指定时长（可配置），而不关注消息是否被消费。</a:t>
            </a:r>
            <a:endParaRPr lang="zh-CN" altLang="en-US" sz="1900" dirty="0"/>
          </a:p>
          <a:p>
            <a:pPr marL="514350" indent="-514350">
              <a:buFont typeface="Wingdings" panose="05000000000000000000" charset="0"/>
              <a:buAutoNum type="arabicPeriod"/>
            </a:pPr>
            <a:endParaRPr lang="zh-CN" alt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Kafka设计原理实现</a:t>
            </a: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273324"/>
            <a:ext cx="8001000" cy="3721364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charset="0"/>
              <a:buAutoNum type="arabicPeriod"/>
            </a:pPr>
            <a:r>
              <a:rPr lang="zh-CN" altLang="en-US" sz="1600" dirty="0"/>
              <a:t>      </a:t>
            </a:r>
            <a:r>
              <a:rPr lang="zh-CN" altLang="en-US" sz="1800" dirty="0"/>
              <a:t>  直接使用 linux 文件系统的 cache，来高效缓存数据。</a:t>
            </a:r>
            <a:endParaRPr lang="zh-CN" altLang="en-US" sz="1800" dirty="0"/>
          </a:p>
          <a:p>
            <a:pPr>
              <a:lnSpc>
                <a:spcPct val="90000"/>
              </a:lnSpc>
              <a:buFont typeface="Wingdings" panose="05000000000000000000" charset="0"/>
              <a:buAutoNum type="arabicPeriod"/>
            </a:pP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charset="0"/>
              <a:buAutoNum type="arabicPeriod"/>
            </a:pPr>
            <a:r>
              <a:rPr lang="zh-CN" altLang="en-US" sz="1800" dirty="0"/>
              <a:t>        显式分布式，即所有的 producer、broker 和 consumer 都会有多个，均为分布式的。Producer 和 broker 之间没有负载均衡机制。broker 和 consumer 之间利用 zookeeper 进行负载均衡。所有 broker 和 consumer 都会在 zookeeper 中进行注册，且 zookeeper 会保存他们的一些元数据信息。如果某个 broker 和 consumer 发生了变化，所有其他的 broker 和 consumer 都会得到通知。</a:t>
            </a:r>
            <a:endParaRPr lang="zh-CN" altLang="en-US" sz="1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设计原理实现</a:t>
            </a:r>
            <a:endParaRPr lang="zh-CN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 typeface="Wingdings" panose="05000000000000000000" charset="0"/>
              <a:buAutoNum type="arabicPeriod"/>
            </a:pPr>
            <a:r>
              <a:rPr lang="en-US" altLang="zh-CN" sz="1800" dirty="0" err="1" smtClean="0"/>
              <a:t>kafka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以</a:t>
            </a:r>
            <a:r>
              <a:rPr lang="en-US" altLang="zh-CN" sz="1800" dirty="0"/>
              <a:t> topic </a:t>
            </a:r>
            <a:r>
              <a:rPr lang="zh-CN" altLang="en-US" sz="1800" dirty="0"/>
              <a:t>来进行消息管理，发布者发到某个</a:t>
            </a:r>
            <a:r>
              <a:rPr lang="en-US" altLang="zh-CN" sz="1800" dirty="0"/>
              <a:t> topic </a:t>
            </a:r>
            <a:r>
              <a:rPr lang="zh-CN" altLang="en-US" sz="1800" dirty="0"/>
              <a:t>的消息会被均匀的分布到多个</a:t>
            </a:r>
            <a:r>
              <a:rPr lang="en-US" altLang="zh-CN" sz="1800" dirty="0"/>
              <a:t> partition</a:t>
            </a:r>
            <a:r>
              <a:rPr lang="zh-CN" altLang="en-US" sz="1800" dirty="0"/>
              <a:t>上</a:t>
            </a:r>
            <a:endParaRPr lang="en-US" altLang="zh-CN" sz="1800" dirty="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AutoNum type="arabicPeriod"/>
            </a:pPr>
            <a:endParaRPr lang="en-US" altLang="zh-CN" sz="2000" dirty="0"/>
          </a:p>
          <a:p>
            <a:pPr>
              <a:lnSpc>
                <a:spcPct val="110000"/>
              </a:lnSpc>
              <a:buFont typeface="Wingdings" panose="05000000000000000000" charset="0"/>
              <a:buAutoNum type="arabicPeriod"/>
            </a:pPr>
            <a:r>
              <a:rPr lang="zh-CN" altLang="en-US" sz="1800" dirty="0"/>
              <a:t>每个</a:t>
            </a:r>
            <a:r>
              <a:rPr lang="en-US" altLang="zh-CN" sz="1800" dirty="0"/>
              <a:t> topic </a:t>
            </a:r>
            <a:r>
              <a:rPr lang="zh-CN" altLang="en-US" sz="1800" dirty="0"/>
              <a:t>包含多个</a:t>
            </a:r>
            <a:r>
              <a:rPr lang="en-US" altLang="zh-CN" sz="1800" dirty="0"/>
              <a:t> partition</a:t>
            </a:r>
            <a:r>
              <a:rPr lang="zh-CN" altLang="en-US" sz="1800" dirty="0"/>
              <a:t>，每个</a:t>
            </a:r>
            <a:r>
              <a:rPr lang="en-US" altLang="zh-CN" sz="1800" dirty="0"/>
              <a:t> part </a:t>
            </a:r>
            <a:r>
              <a:rPr lang="zh-CN" altLang="en-US" sz="1800" dirty="0"/>
              <a:t>对应一个逻辑</a:t>
            </a:r>
            <a:r>
              <a:rPr lang="en-US" altLang="zh-CN" sz="1800" dirty="0"/>
              <a:t> log</a:t>
            </a:r>
            <a:r>
              <a:rPr lang="zh-CN" altLang="en-US" sz="1800" dirty="0"/>
              <a:t>，有多个</a:t>
            </a:r>
            <a:r>
              <a:rPr lang="en-US" altLang="zh-CN" sz="1800" dirty="0"/>
              <a:t> segment </a:t>
            </a:r>
            <a:r>
              <a:rPr lang="zh-CN" altLang="en-US" sz="1800" dirty="0"/>
              <a:t>组成。</a:t>
            </a:r>
            <a:endParaRPr lang="en-US" altLang="zh-CN" sz="1800" dirty="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AutoNum type="arabicPeriod"/>
            </a:pPr>
            <a:endParaRPr lang="en-US" altLang="zh-CN" sz="2000" dirty="0"/>
          </a:p>
          <a:p>
            <a:pPr>
              <a:lnSpc>
                <a:spcPct val="110000"/>
              </a:lnSpc>
              <a:buFont typeface="Wingdings" panose="05000000000000000000" charset="0"/>
              <a:buAutoNum type="arabicPeriod"/>
            </a:pPr>
            <a:r>
              <a:rPr lang="zh-CN" altLang="en-US" sz="1800" dirty="0"/>
              <a:t>每个</a:t>
            </a:r>
            <a:r>
              <a:rPr lang="en-US" altLang="zh-CN" sz="1800" dirty="0"/>
              <a:t> segment </a:t>
            </a:r>
            <a:r>
              <a:rPr lang="zh-CN" altLang="en-US" sz="1800" dirty="0"/>
              <a:t>中存储多条消息，消息</a:t>
            </a:r>
            <a:r>
              <a:rPr lang="en-US" altLang="zh-CN" sz="1800" dirty="0"/>
              <a:t> id </a:t>
            </a:r>
            <a:r>
              <a:rPr lang="zh-CN" altLang="en-US" sz="1800" dirty="0"/>
              <a:t>由其逻辑位置决定，即从消息</a:t>
            </a:r>
            <a:r>
              <a:rPr lang="en-US" altLang="zh-CN" sz="1800" dirty="0"/>
              <a:t> id </a:t>
            </a:r>
            <a:r>
              <a:rPr lang="zh-CN" altLang="en-US" sz="1800" dirty="0"/>
              <a:t>可直接定位到消息的存储位置，避免</a:t>
            </a:r>
            <a:r>
              <a:rPr lang="en-US" altLang="zh-CN" sz="1800" dirty="0"/>
              <a:t> id </a:t>
            </a:r>
            <a:r>
              <a:rPr lang="zh-CN" altLang="en-US" sz="1800" dirty="0"/>
              <a:t>到位置的额外映射。</a:t>
            </a:r>
            <a:endParaRPr lang="en-US" altLang="zh-CN" sz="1800" dirty="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AutoNum type="arabicPeriod"/>
            </a:pPr>
            <a:endParaRPr lang="en-US" altLang="zh-CN" sz="2000" dirty="0"/>
          </a:p>
          <a:p>
            <a:pPr>
              <a:lnSpc>
                <a:spcPct val="110000"/>
              </a:lnSpc>
              <a:buFont typeface="Wingdings" panose="05000000000000000000" charset="0"/>
              <a:buAutoNum type="arabicPeriod"/>
            </a:pPr>
            <a:r>
              <a:rPr lang="zh-CN" altLang="en-US" sz="1800" dirty="0"/>
              <a:t>每个</a:t>
            </a:r>
            <a:r>
              <a:rPr lang="en-US" altLang="zh-CN" sz="1800" dirty="0"/>
              <a:t> part </a:t>
            </a:r>
            <a:r>
              <a:rPr lang="zh-CN" altLang="en-US" sz="1800" dirty="0"/>
              <a:t>在内存中对应一个</a:t>
            </a:r>
            <a:r>
              <a:rPr lang="en-US" altLang="zh-CN" sz="1800" dirty="0"/>
              <a:t> index</a:t>
            </a:r>
            <a:r>
              <a:rPr lang="zh-CN" altLang="en-US" sz="1800" dirty="0"/>
              <a:t>，记录每个</a:t>
            </a:r>
            <a:r>
              <a:rPr lang="en-US" altLang="zh-CN" sz="1800" dirty="0"/>
              <a:t> segment </a:t>
            </a:r>
            <a:r>
              <a:rPr lang="zh-CN" altLang="en-US" sz="1800" dirty="0"/>
              <a:t>中的第一条消息偏移</a:t>
            </a:r>
            <a:r>
              <a:rPr lang="zh-CN" altLang="en-US" sz="1800" dirty="0" smtClean="0"/>
              <a:t>。</a:t>
            </a:r>
            <a:endParaRPr lang="en-US" altLang="zh-CN" sz="2000" dirty="0"/>
          </a:p>
          <a:p>
            <a:pPr>
              <a:lnSpc>
                <a:spcPct val="110000"/>
              </a:lnSpc>
              <a:buFont typeface="Wingdings" panose="05000000000000000000" charset="0"/>
              <a:buAutoNum type="arabicPeriod"/>
            </a:pPr>
            <a:endParaRPr lang="en-US" altLang="zh-CN" sz="2000" dirty="0"/>
          </a:p>
          <a:p>
            <a:pPr>
              <a:lnSpc>
                <a:spcPct val="110000"/>
              </a:lnSpc>
              <a:buFont typeface="Wingdings" panose="05000000000000000000" charset="0"/>
              <a:buAutoNum type="arabicPeriod"/>
            </a:pPr>
            <a:r>
              <a:rPr lang="zh-CN" altLang="en-US" sz="1800" dirty="0"/>
              <a:t>当某个</a:t>
            </a:r>
            <a:r>
              <a:rPr lang="en-US" altLang="zh-CN" sz="1800" dirty="0"/>
              <a:t> segment </a:t>
            </a:r>
            <a:r>
              <a:rPr lang="zh-CN" altLang="en-US" sz="1800" dirty="0"/>
              <a:t>上的消息条数达到配置值或消息发布时间超过阈值时，</a:t>
            </a:r>
            <a:r>
              <a:rPr lang="en-US" altLang="zh-CN" sz="1800" dirty="0"/>
              <a:t>segment </a:t>
            </a:r>
            <a:r>
              <a:rPr lang="zh-CN" altLang="en-US" sz="1800" dirty="0"/>
              <a:t>上的消息会被</a:t>
            </a:r>
            <a:r>
              <a:rPr lang="en-US" altLang="zh-CN" sz="1800" dirty="0"/>
              <a:t> flush </a:t>
            </a:r>
            <a:r>
              <a:rPr lang="zh-CN" altLang="en-US" sz="1800" dirty="0"/>
              <a:t>到磁盘，只有</a:t>
            </a:r>
            <a:r>
              <a:rPr lang="en-US" altLang="zh-CN" sz="1800" dirty="0"/>
              <a:t> flush </a:t>
            </a:r>
            <a:r>
              <a:rPr lang="zh-CN" altLang="en-US" sz="1800" dirty="0"/>
              <a:t>到磁盘上的消息订阅者才能订阅到，</a:t>
            </a:r>
            <a:r>
              <a:rPr lang="en-US" altLang="zh-CN" sz="1800" dirty="0"/>
              <a:t>segment </a:t>
            </a:r>
            <a:r>
              <a:rPr lang="zh-CN" altLang="en-US" sz="1800" dirty="0"/>
              <a:t>达到一定的大小后将不会再往该</a:t>
            </a:r>
            <a:r>
              <a:rPr lang="en-US" altLang="zh-CN" sz="1800" dirty="0"/>
              <a:t> segment </a:t>
            </a:r>
            <a:r>
              <a:rPr lang="zh-CN" altLang="en-US" sz="1800" dirty="0"/>
              <a:t>写数据，</a:t>
            </a:r>
            <a:r>
              <a:rPr lang="en-US" altLang="zh-CN" sz="1800" dirty="0"/>
              <a:t>broker </a:t>
            </a:r>
            <a:r>
              <a:rPr lang="zh-CN" altLang="en-US" sz="1800" dirty="0"/>
              <a:t>会创建新的</a:t>
            </a:r>
            <a:r>
              <a:rPr lang="en-US" altLang="zh-CN" sz="1800" dirty="0"/>
              <a:t> segment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的通讯协议</a:t>
            </a: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/>
              <a:t>Kafka的Producer、Broker和Consumer之间采用的是一套自行设计基于TCP层的协议，根据业务需求定制，而非实现一套类似Protocol Buffer的通用协议。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/>
              <a:t>基本数据类型：</a:t>
            </a:r>
            <a:endParaRPr lang="zh-CN" altLang="en-US" sz="2000" b="1"/>
          </a:p>
          <a:p>
            <a:pPr lvl="1">
              <a:lnSpc>
                <a:spcPct val="150000"/>
              </a:lnSpc>
            </a:pPr>
            <a:r>
              <a:rPr lang="zh-CN" altLang="en-US" sz="1700" b="1"/>
              <a:t>定长数据类型：</a:t>
            </a:r>
            <a:r>
              <a:rPr lang="zh-CN" altLang="en-US" sz="1500"/>
              <a:t>int8,int16,int32和int64，对应到Java中就是byte, short, int和long。</a:t>
            </a:r>
            <a:endParaRPr lang="zh-CN" altLang="en-US" sz="1500"/>
          </a:p>
          <a:p>
            <a:pPr lvl="1">
              <a:lnSpc>
                <a:spcPct val="70000"/>
              </a:lnSpc>
            </a:pPr>
            <a:endParaRPr lang="zh-CN" altLang="en-US" sz="1500"/>
          </a:p>
          <a:p>
            <a:pPr lvl="1">
              <a:lnSpc>
                <a:spcPct val="150000"/>
              </a:lnSpc>
            </a:pPr>
            <a:r>
              <a:rPr lang="zh-CN" altLang="en-US" sz="1700" b="1"/>
              <a:t>变长数据类型：</a:t>
            </a:r>
            <a:r>
              <a:rPr lang="zh-CN" altLang="en-US" sz="1500"/>
              <a:t>bytes和string。变长的数据类型由两部分组成，分别是一个有符号整数N(表示内容的长度)和N个字节的内容。其中，N为-1表示内容为null。bytes的长度由int32表示，string的长度由int16表示。</a:t>
            </a:r>
            <a:endParaRPr lang="zh-CN" altLang="en-US" sz="1500"/>
          </a:p>
          <a:p>
            <a:pPr lvl="1">
              <a:lnSpc>
                <a:spcPct val="30000"/>
              </a:lnSpc>
            </a:pPr>
            <a:endParaRPr lang="zh-CN" altLang="en-US" sz="1500"/>
          </a:p>
          <a:p>
            <a:pPr lvl="1">
              <a:lnSpc>
                <a:spcPct val="150000"/>
              </a:lnSpc>
            </a:pPr>
            <a:r>
              <a:rPr lang="zh-CN" altLang="en-US" sz="1700" b="1"/>
              <a:t>数组：</a:t>
            </a:r>
            <a:r>
              <a:rPr lang="zh-CN" altLang="en-US" sz="1500"/>
              <a:t>数组由两部分组成，分别是一个由int32类型的数字表示的数组长度N和N个元素。</a:t>
            </a:r>
            <a:endParaRPr lang="zh-CN" altLang="en-US" sz="15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的通讯协议</a:t>
            </a: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000"/>
              <a:t>Kafka通讯的基本单位是Request/Response</a:t>
            </a:r>
            <a:endParaRPr lang="zh-CN" altLang="en-US" sz="2000"/>
          </a:p>
          <a:p>
            <a:r>
              <a:rPr lang="zh-CN" altLang="en-US" sz="2400"/>
              <a:t>基本结构：</a:t>
            </a:r>
            <a:endParaRPr lang="zh-CN" altLang="en-US" sz="2400"/>
          </a:p>
          <a:p>
            <a:r>
              <a:rPr lang="zh-CN" altLang="en-US" sz="1600"/>
              <a:t>RequestOrResponse =&gt; MessageSize (RequestMessage | ResponseMessage)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800"/>
          </a:p>
          <a:p>
            <a:endParaRPr lang="zh-CN" altLang="en-US" sz="2000"/>
          </a:p>
          <a:p>
            <a:endParaRPr lang="zh-CN" altLang="en-US" sz="2400"/>
          </a:p>
          <a:p>
            <a:endParaRPr lang="zh-CN" altLang="en-US" sz="2800"/>
          </a:p>
          <a:p>
            <a:endParaRPr lang="zh-CN" altLang="en-US" sz="1800" b="1"/>
          </a:p>
          <a:p>
            <a:endParaRPr lang="zh-CN" altLang="en-US" sz="1800" b="1"/>
          </a:p>
          <a:p>
            <a:r>
              <a:rPr lang="zh-CN" altLang="en-US" sz="1800" b="1"/>
              <a:t>通讯过程：</a:t>
            </a:r>
            <a:endParaRPr lang="zh-CN" altLang="en-US" sz="1800" b="1"/>
          </a:p>
          <a:p>
            <a:pPr marL="1371600" lvl="3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400"/>
              <a:t>客户端打开与服务器端的Socket</a:t>
            </a:r>
            <a:endParaRPr lang="zh-CN" altLang="en-US" sz="1400"/>
          </a:p>
          <a:p>
            <a:pPr marL="1371600" lvl="3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400"/>
              <a:t>往Socket写入一个int32的数字(数字表示这次发送的Request有多少字节)</a:t>
            </a:r>
            <a:endParaRPr lang="zh-CN" altLang="en-US" sz="1400"/>
          </a:p>
          <a:p>
            <a:pPr marL="1371600" lvl="3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400"/>
              <a:t>服务器端先读出一个int32的整数从而获取这次Request的大小</a:t>
            </a:r>
            <a:endParaRPr lang="zh-CN" altLang="en-US" sz="1400"/>
          </a:p>
          <a:p>
            <a:pPr marL="1371600" lvl="3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400"/>
              <a:t>然后读取对应字节数的数据从而得到Request的具体内容</a:t>
            </a:r>
            <a:endParaRPr lang="zh-CN" altLang="en-US" sz="1400"/>
          </a:p>
          <a:p>
            <a:pPr marL="1371600" lvl="3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400"/>
              <a:t>服务器端处理了请求后，也用同样的方式来发送响应。</a:t>
            </a:r>
            <a:endParaRPr lang="zh-CN" altLang="en-US" sz="1400"/>
          </a:p>
        </p:txBody>
      </p:sp>
      <p:graphicFrame>
        <p:nvGraphicFramePr>
          <p:cNvPr id="39940" name="Group 4"/>
          <p:cNvGraphicFramePr>
            <a:graphicFrameLocks noGrp="1"/>
          </p:cNvGraphicFramePr>
          <p:nvPr/>
        </p:nvGraphicFramePr>
        <p:xfrm>
          <a:off x="1260476" y="2197365"/>
          <a:ext cx="7127875" cy="1620573"/>
        </p:xfrm>
        <a:graphic>
          <a:graphicData uri="http://schemas.openxmlformats.org/drawingml/2006/table">
            <a:tbl>
              <a:tblPr/>
              <a:tblGrid>
                <a:gridCol w="1717675"/>
                <a:gridCol w="681038"/>
                <a:gridCol w="472916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MessageSize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int32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RequestMessage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或者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ResponseMessage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的长度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41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RequestMessage</a:t>
                      </a:r>
                      <a:endParaRPr kumimoji="0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ResponseMessage</a:t>
                      </a:r>
                      <a:endParaRPr kumimoji="0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</a:t>
                      </a: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Request</a:t>
                      </a: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或者</a:t>
                      </a: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Response</a:t>
                      </a: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的内容</a:t>
                      </a:r>
                      <a:endParaRPr kumimoji="0" lang="zh-CN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Kafka</a:t>
            </a:r>
            <a:r>
              <a:rPr lang="zh-CN" altLang="en-US" dirty="0" smtClean="0">
                <a:sym typeface="+mn-ea"/>
              </a:rPr>
              <a:t>关键特性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- 高吞吐量、低延迟：kafka每秒可以处理几十万条消息，它的延迟最低只有几毫秒，每个topic可以分多个partition, consumer group 对partition进行consume操作。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- 可扩展性：kafka集群支持热扩展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- 持久性、可靠性：消息被持久化到本地磁盘，并且支持数据备份防止数据丢失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- 容错性：允许集群中节点失败（若副本数量为n,则允许n-1个节点失败）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- 高并发：支持数千个客户端同时读写</a:t>
            </a:r>
            <a:endParaRPr kumimoji="1"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的通讯协议</a:t>
            </a: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RequestMessage</a:t>
            </a:r>
            <a:r>
              <a:rPr lang="zh-CN" altLang="en-US" dirty="0"/>
              <a:t>结构:</a:t>
            </a:r>
            <a:endParaRPr lang="zh-CN" altLang="en-US" dirty="0"/>
          </a:p>
          <a:p>
            <a:r>
              <a:rPr lang="zh-CN" altLang="en-US" sz="1800" dirty="0"/>
              <a:t>RequestMessage =&gt; ApiKey ApiVersion CorrelationId ClientId Request</a:t>
            </a:r>
            <a:endParaRPr lang="zh-CN" altLang="en-US" sz="1800" dirty="0"/>
          </a:p>
          <a:p>
            <a:endParaRPr lang="zh-CN" altLang="en-US" sz="1800" dirty="0"/>
          </a:p>
        </p:txBody>
      </p:sp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1259632" y="2353444"/>
          <a:ext cx="7200900" cy="3176323"/>
        </p:xfrm>
        <a:graphic>
          <a:graphicData uri="http://schemas.openxmlformats.org/drawingml/2006/table">
            <a:tbl>
              <a:tblPr/>
              <a:tblGrid>
                <a:gridCol w="1411288"/>
                <a:gridCol w="825500"/>
                <a:gridCol w="496411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ApiKey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int16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表示这次请求的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API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编号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34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ApiVersion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int16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表示请求的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API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的版本，有了版本后就可以做到后向兼容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990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CorrelationId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int32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由客户端指定的一个数字唯一标示这次请求的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，服务器端在处理完请求后也会把同样的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CorrelationId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写到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Response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中，这样客户端就能把某个请求和响应对应起来了。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34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ClientId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客户端指定的用来描述客户端的字符串，会被用来记录日志和监控，它唯一标示一个客户端。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06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Request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Request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的具体内容。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的通讯协议</a:t>
            </a: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ResponseMessage结构:</a:t>
            </a:r>
            <a:endParaRPr lang="zh-CN" altLang="en-US" sz="2000"/>
          </a:p>
          <a:p>
            <a:r>
              <a:rPr lang="zh-CN" altLang="en-US" sz="2000"/>
              <a:t>ResponseMessage =&gt; CorrelationId Response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Kafka采用是经典的Reactor(同步IO)模式，也就是1个Acceptor响应客户端的连接请求，N个Processor来读取数据，这种模式可以构建出高 性能的服务器。</a:t>
            </a:r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1276351" y="2197365"/>
          <a:ext cx="7185025" cy="1176338"/>
        </p:xfrm>
        <a:graphic>
          <a:graphicData uri="http://schemas.openxmlformats.org/drawingml/2006/table">
            <a:tbl>
              <a:tblPr/>
              <a:tblGrid>
                <a:gridCol w="1554163"/>
                <a:gridCol w="769937"/>
                <a:gridCol w="4860925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CorrelationId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int32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Request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CorrelationId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Response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Request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Response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，不同的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Request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Response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的字段是不一样的。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的通讯协议</a:t>
            </a:r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Message:Producer生产的消息,键-值对</a:t>
            </a:r>
            <a:endParaRPr lang="zh-CN" altLang="en-US" sz="2000"/>
          </a:p>
          <a:p>
            <a:r>
              <a:rPr lang="zh-CN" altLang="en-US" sz="2000"/>
              <a:t>Message =&gt; Crc MagicByte Attributes Key Value</a:t>
            </a:r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43012" name="Group 4"/>
          <p:cNvGraphicFramePr>
            <a:graphicFrameLocks noGrp="1"/>
          </p:cNvGraphicFramePr>
          <p:nvPr/>
        </p:nvGraphicFramePr>
        <p:xfrm>
          <a:off x="1259632" y="2425452"/>
          <a:ext cx="7018338" cy="2997994"/>
        </p:xfrm>
        <a:graphic>
          <a:graphicData uri="http://schemas.openxmlformats.org/drawingml/2006/table">
            <a:tbl>
              <a:tblPr/>
              <a:tblGrid>
                <a:gridCol w="1444625"/>
                <a:gridCol w="854075"/>
                <a:gridCol w="4719638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33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CRC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int32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表示这条消息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不包括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CRC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字段本身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的校验码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MagicByte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int8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表示消息格式的版本，用来做后向兼容，目前值为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34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Attributes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int8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表示这条消息的元数据，目前最低两位用来表示压缩格式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bytes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表示这条消息的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，可以为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null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Value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bytes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表示这条消息的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Value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Kafka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支持消息嵌套，也就是把一条消息作为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Value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放到另外一条消息里面。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的通讯协议</a:t>
            </a: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MessageSet</a:t>
            </a:r>
            <a:r>
              <a:rPr lang="zh-CN" altLang="en-US" sz="2000"/>
              <a:t>:用来组合多条Message，它在每条Message的基础上加上了Offset和MessageSize</a:t>
            </a:r>
            <a:endParaRPr lang="zh-CN" altLang="en-US" sz="2000"/>
          </a:p>
          <a:p>
            <a:r>
              <a:rPr lang="zh-CN" altLang="en-US" sz="2000"/>
              <a:t>MessageSet =&gt; [Offset MessageSize Message]</a:t>
            </a:r>
            <a:endParaRPr lang="zh-CN" altLang="en-US" sz="2000"/>
          </a:p>
        </p:txBody>
      </p:sp>
      <p:graphicFrame>
        <p:nvGraphicFramePr>
          <p:cNvPr id="44036" name="Group 4"/>
          <p:cNvGraphicFramePr>
            <a:graphicFrameLocks noGrp="1"/>
          </p:cNvGraphicFramePr>
          <p:nvPr/>
        </p:nvGraphicFramePr>
        <p:xfrm>
          <a:off x="1187624" y="3001516"/>
          <a:ext cx="7345363" cy="1930136"/>
        </p:xfrm>
        <a:graphic>
          <a:graphicData uri="http://schemas.openxmlformats.org/drawingml/2006/table">
            <a:tbl>
              <a:tblPr/>
              <a:tblGrid>
                <a:gridCol w="1441450"/>
                <a:gridCol w="784225"/>
                <a:gridCol w="5119688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Offset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int64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它用来作为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中的序列号，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Producer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在生产消息的时候还不知道具体的值是什么，可以随便填个数字进去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MessageSize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int32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表示这条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的大小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33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表示这条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</a:t>
                      </a: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的具体内容，其格式见上一小节。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Kafka的通讯协议组件关系</a:t>
            </a:r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400"/>
              <a:t>Request/Respone和Message/MessageSet的关系：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备注：</a:t>
            </a:r>
            <a:r>
              <a:rPr lang="zh-CN" altLang="en-US" sz="2000"/>
              <a:t>Kafka的通讯协议中不含Schema，格式也比较简单，这样设计的好处是协议自身的Overhead小，再加上把多条Message放在一起做压缩，提高压缩比率，从而在网络上传输的数据量会少一些。</a:t>
            </a:r>
            <a:endParaRPr lang="zh-CN" altLang="en-US" sz="20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1333500" y="1838855"/>
          <a:ext cx="7272338" cy="1860021"/>
        </p:xfrm>
        <a:graphic>
          <a:graphicData uri="http://schemas.openxmlformats.org/drawingml/2006/table">
            <a:tbl>
              <a:tblPr/>
              <a:tblGrid>
                <a:gridCol w="7272338"/>
              </a:tblGrid>
              <a:tr h="825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Request/Response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是通讯层的结构，和网络的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层模型对比的话，它类似于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TCP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层。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034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Message/MessageSet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定义的是业务层的结构，类似于网络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层模型中的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层。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Message/MessageSet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只是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Request/Response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payload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中的一种数据结构。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Kafka的分布式实现</a:t>
            </a: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6458"/>
            <a:ext cx="7983538" cy="38417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     一个Topic的多个partitions,被分布在kafka集群中的多个server上;每个server(kafka实例)负责partitions中消息的读写操作;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     此外kafka还可以配置partitions需要备份的个数(replicas),每个partition将会被备份到多台机器上,以提高可用性;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     基于replicated方案,那么就意味着需要对多个备份进行调度;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     每个partition都有一个server为"leader";leader负责所有的读写操作,如果leader失效,那么将会有其他follower来接管(成为新的leader);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     follower只是单调的和leader跟进,同步消息即可..由此可见作为leader的server承载了全部的请求压力,因此从集群的整体考虑,有多少个partitions就意味着有多少个"leader";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     kafka会将"leader"均衡的分散在每个实例上,来确保整体的性能稳定.</a:t>
            </a:r>
            <a:endParaRPr lang="zh-CN" altLang="en-US" sz="1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6577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Kafka数据持久化</a:t>
            </a:r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6458"/>
            <a:ext cx="8001000" cy="38417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/>
              <a:t>数据持久化：</a:t>
            </a:r>
            <a:endParaRPr lang="zh-CN" altLang="en-US" sz="2000"/>
          </a:p>
          <a:p>
            <a:pPr lvl="1">
              <a:lnSpc>
                <a:spcPct val="120000"/>
              </a:lnSpc>
            </a:pPr>
            <a:r>
              <a:rPr lang="zh-CN" altLang="en-US" sz="1800"/>
              <a:t>发现线性的访问磁盘，很多时候比随机的内存访问快得多</a:t>
            </a:r>
            <a:endParaRPr lang="zh-CN" altLang="en-US" sz="1800"/>
          </a:p>
          <a:p>
            <a:pPr lvl="1">
              <a:lnSpc>
                <a:spcPct val="120000"/>
              </a:lnSpc>
            </a:pPr>
            <a:r>
              <a:rPr lang="zh-CN" altLang="en-US" sz="1800"/>
              <a:t>传统的使用内存做为磁盘的缓存</a:t>
            </a:r>
            <a:endParaRPr lang="zh-CN" altLang="en-US" sz="1800"/>
          </a:p>
          <a:p>
            <a:pPr lvl="1">
              <a:lnSpc>
                <a:spcPct val="120000"/>
              </a:lnSpc>
            </a:pPr>
            <a:r>
              <a:rPr lang="zh-CN" altLang="en-US" sz="1800"/>
              <a:t>Kafka直接将数据写入到日志文件中</a:t>
            </a:r>
            <a:endParaRPr lang="zh-CN" altLang="en-US" sz="1800"/>
          </a:p>
          <a:p>
            <a:pPr>
              <a:lnSpc>
                <a:spcPct val="120000"/>
              </a:lnSpc>
            </a:pPr>
            <a:r>
              <a:rPr lang="zh-CN" altLang="en-US" sz="2000"/>
              <a:t>日志数据持久化特性：</a:t>
            </a:r>
            <a:endParaRPr lang="zh-CN" altLang="en-US" sz="2000"/>
          </a:p>
          <a:p>
            <a:pPr lvl="1">
              <a:lnSpc>
                <a:spcPct val="120000"/>
              </a:lnSpc>
            </a:pPr>
            <a:r>
              <a:rPr lang="zh-CN" altLang="en-US" sz="1800"/>
              <a:t>写操作：通过将数据追加到文件中实现</a:t>
            </a:r>
            <a:endParaRPr lang="zh-CN" altLang="en-US" sz="1800"/>
          </a:p>
          <a:p>
            <a:pPr lvl="1">
              <a:lnSpc>
                <a:spcPct val="120000"/>
              </a:lnSpc>
            </a:pPr>
            <a:r>
              <a:rPr lang="zh-CN" altLang="en-US" sz="1800"/>
              <a:t>读操作：读的时候从文件中读就好了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对比JVM特性：</a:t>
            </a:r>
            <a:endParaRPr lang="zh-CN" altLang="en-US" sz="2000"/>
          </a:p>
          <a:p>
            <a:pPr lvl="1">
              <a:lnSpc>
                <a:spcPct val="120000"/>
              </a:lnSpc>
            </a:pPr>
            <a:r>
              <a:rPr lang="zh-CN" altLang="en-US" sz="1700"/>
              <a:t>Java对象占用空间是非常大的，差不多是要存储的数据的两倍甚至更高</a:t>
            </a:r>
            <a:endParaRPr lang="zh-CN" altLang="en-US" sz="1700"/>
          </a:p>
          <a:p>
            <a:pPr lvl="1">
              <a:lnSpc>
                <a:spcPct val="120000"/>
              </a:lnSpc>
            </a:pPr>
            <a:r>
              <a:rPr lang="zh-CN" altLang="en-US" sz="1700"/>
              <a:t>随着堆中数据量的增加，垃圾回收回变的越来越困难</a:t>
            </a:r>
            <a:endParaRPr lang="zh-CN" altLang="en-US" sz="1700"/>
          </a:p>
          <a:p>
            <a:pPr>
              <a:lnSpc>
                <a:spcPct val="120000"/>
              </a:lnSpc>
            </a:pPr>
            <a:r>
              <a:rPr lang="zh-CN" altLang="en-US" sz="2000"/>
              <a:t>优势：</a:t>
            </a:r>
            <a:r>
              <a:rPr lang="zh-CN" altLang="en-US" sz="1800"/>
              <a:t>读操作不会阻塞写操作和其他操作，数据大小不对性能产生影响；</a:t>
            </a:r>
            <a:endParaRPr lang="zh-CN" altLang="en-US" sz="180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800"/>
              <a:t>		   没有容量限制（相对于内存来说）的硬盘空间建立消息系统；</a:t>
            </a:r>
            <a:endParaRPr lang="zh-CN" altLang="en-US" sz="180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1800"/>
              <a:t>		   线性访问磁盘，速度快，可以保存任意一段时间！</a:t>
            </a:r>
            <a:endParaRPr lang="zh-CN" altLang="en-US" sz="18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Kafka</a:t>
            </a:r>
            <a:r>
              <a:rPr lang="zh-CN" altLang="en-US" dirty="0" smtClean="0">
                <a:sym typeface="+mn-ea"/>
              </a:rPr>
              <a:t>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rPr kumimoji="1" lang="zh-CN" altLang="en-US" dirty="0"/>
              <a:t>- 日志收集：一个公司可以用Kafka可以收集各种服务的log，通过kafka以统一接口服务的方式开放给各种consumer，例如hadoop、Hbase、Solr等。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- 消息系统：解耦和生产者和消费者、缓存消息等。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- 用户活动跟踪：Kafka经常被用来记录web用户或者app用户的各种活动，如浏览网页、搜索、点击等活动，这些活动信息被各个服务器发布到kafka的topic中，然后订阅者通过订阅这些topic来做实时的监控分析，或者装载到hadoop、数据仓库中做离线分析和挖掘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- 运营指标：Kafka也经常用来记录运营监控数据。包括收集各种分布式应用的数据，生产各种操作的集中反馈，比如报警和报告。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- 流式处理：比如spark streaming和storm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- 事件源</a:t>
            </a:r>
            <a:endParaRPr kumimoji="1"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Kafka的两大法宝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数据文件的分段</a:t>
            </a:r>
            <a:r>
              <a:rPr lang="zh-CN" altLang="en-US" sz="2400" dirty="0" smtClean="0"/>
              <a:t>：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Kafka解决查询效率的手段之一是将数据文件分段；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为数据文件建索引：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000" b="1" dirty="0"/>
          </a:p>
          <a:p>
            <a:pPr>
              <a:lnSpc>
                <a:spcPct val="90000"/>
              </a:lnSpc>
            </a:pPr>
            <a:endParaRPr lang="zh-CN" altLang="en-US" sz="2000" b="1" dirty="0"/>
          </a:p>
          <a:p>
            <a:pPr lvl="1">
              <a:lnSpc>
                <a:spcPct val="90000"/>
              </a:lnSpc>
            </a:pPr>
            <a:endParaRPr lang="zh-CN" altLang="en-US" sz="1800" dirty="0"/>
          </a:p>
        </p:txBody>
      </p:sp>
      <p:graphicFrame>
        <p:nvGraphicFramePr>
          <p:cNvPr id="10244" name="Group 4"/>
          <p:cNvGraphicFramePr>
            <a:graphicFrameLocks noGrp="1"/>
          </p:cNvGraphicFramePr>
          <p:nvPr/>
        </p:nvGraphicFramePr>
        <p:xfrm>
          <a:off x="1187624" y="3001516"/>
          <a:ext cx="6983413" cy="2369610"/>
        </p:xfrm>
        <a:graphic>
          <a:graphicData uri="http://schemas.openxmlformats.org/drawingml/2006/table">
            <a:tbl>
              <a:tblPr/>
              <a:tblGrid>
                <a:gridCol w="6983413"/>
              </a:tblGrid>
              <a:tr h="764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为了进一步提高查找的效率，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Kafka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为每个分段后的数据文件建立了索引文件，文件名与数据文件的名字是一样的，只是文件扩展名为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.index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索引文件中包含若干个索引条目，每个条目表示数据文件中一条</a:t>
                      </a: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</a:t>
                      </a: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的索引。</a:t>
                      </a:r>
                      <a:endParaRPr kumimoji="0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35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索引包含两个部分（均为4个字节的数字），分别为相对offset和position。</a:t>
                      </a:r>
                      <a:endParaRPr kumimoji="0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35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charset="0"/>
                        <a:buNone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索引优化：稀疏存储，每隔一定字节的数据建立一条索引。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消息队列分类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1900" b="1" dirty="0"/>
              <a:t>点对点:</a:t>
            </a:r>
            <a:endParaRPr lang="zh-CN" altLang="en-US" sz="1900" b="1" dirty="0"/>
          </a:p>
          <a:p>
            <a:pPr>
              <a:lnSpc>
                <a:spcPct val="110000"/>
              </a:lnSpc>
            </a:pPr>
            <a:endParaRPr lang="zh-CN" altLang="en-US" sz="19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消息</a:t>
            </a:r>
            <a:r>
              <a:rPr lang="zh-CN" altLang="en-US" sz="1900" dirty="0">
                <a:solidFill>
                  <a:srgbClr val="FF3300"/>
                </a:solidFill>
              </a:rPr>
              <a:t>生产者生产消息发送到queue</a:t>
            </a:r>
            <a:r>
              <a:rPr lang="zh-CN" altLang="en-US" sz="1900" dirty="0"/>
              <a:t>中，然后</a:t>
            </a:r>
            <a:r>
              <a:rPr lang="zh-CN" altLang="en-US" sz="1900" dirty="0">
                <a:solidFill>
                  <a:srgbClr val="FF3300"/>
                </a:solidFill>
              </a:rPr>
              <a:t>消息消费者从queue中取出</a:t>
            </a:r>
            <a:r>
              <a:rPr lang="zh-CN" altLang="en-US" sz="1900" dirty="0"/>
              <a:t>并且消费消息。</a:t>
            </a:r>
            <a:endParaRPr lang="zh-CN" altLang="en-US" sz="1900" dirty="0"/>
          </a:p>
          <a:p>
            <a:pPr lvl="1">
              <a:lnSpc>
                <a:spcPct val="110000"/>
              </a:lnSpc>
            </a:pPr>
            <a:endParaRPr lang="zh-CN" altLang="en-US" sz="1900" dirty="0"/>
          </a:p>
          <a:p>
            <a:pPr>
              <a:lnSpc>
                <a:spcPct val="110000"/>
              </a:lnSpc>
            </a:pPr>
            <a:r>
              <a:rPr lang="zh-CN" altLang="en-US" sz="1500" dirty="0"/>
              <a:t>注意：</a:t>
            </a:r>
            <a:endParaRPr lang="zh-CN" altLang="en-US" sz="15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消息</a:t>
            </a:r>
            <a:r>
              <a:rPr lang="zh-CN" altLang="en-US" sz="1900" u="sng" dirty="0">
                <a:solidFill>
                  <a:srgbClr val="FF3300"/>
                </a:solidFill>
              </a:rPr>
              <a:t>被消费</a:t>
            </a:r>
            <a:r>
              <a:rPr lang="zh-CN" altLang="en-US" sz="1900" dirty="0"/>
              <a:t>以后，</a:t>
            </a:r>
            <a:r>
              <a:rPr lang="zh-CN" altLang="en-US" sz="1900" dirty="0">
                <a:solidFill>
                  <a:srgbClr val="FF3300"/>
                </a:solidFill>
              </a:rPr>
              <a:t>queue中不再有存储</a:t>
            </a:r>
            <a:r>
              <a:rPr lang="zh-CN" altLang="en-US" sz="1900" dirty="0"/>
              <a:t>，所以消息消费者不可能消费到已经被消费的消息。</a:t>
            </a:r>
            <a:endParaRPr lang="zh-CN" altLang="en-US" sz="1900" dirty="0"/>
          </a:p>
          <a:p>
            <a:pPr lvl="1">
              <a:lnSpc>
                <a:spcPct val="110000"/>
              </a:lnSpc>
            </a:pPr>
            <a:endParaRPr lang="zh-CN" altLang="en-US" sz="19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Queue支持存在多个消费者，但是对一个消息而言，</a:t>
            </a:r>
            <a:r>
              <a:rPr lang="zh-CN" altLang="en-US" sz="1900" dirty="0">
                <a:solidFill>
                  <a:srgbClr val="FF3300"/>
                </a:solidFill>
              </a:rPr>
              <a:t>只会有一个消费者可以消费</a:t>
            </a:r>
            <a:r>
              <a:rPr lang="zh-CN" altLang="en-US" sz="1900" dirty="0"/>
              <a:t>。</a:t>
            </a:r>
            <a:endParaRPr lang="zh-CN" altLang="en-US" sz="1900" dirty="0"/>
          </a:p>
          <a:p>
            <a:pPr>
              <a:lnSpc>
                <a:spcPct val="110000"/>
              </a:lnSpc>
            </a:pPr>
            <a:endParaRPr lang="zh-CN" altLang="en-US" sz="1900" dirty="0"/>
          </a:p>
          <a:p>
            <a:pPr>
              <a:lnSpc>
                <a:spcPct val="110000"/>
              </a:lnSpc>
            </a:pPr>
            <a:endParaRPr lang="zh-CN" altLang="en-US" sz="1900" dirty="0"/>
          </a:p>
          <a:p>
            <a:pPr>
              <a:lnSpc>
                <a:spcPct val="110000"/>
              </a:lnSpc>
            </a:pPr>
            <a:r>
              <a:rPr lang="zh-CN" altLang="en-US" sz="1900" b="1" dirty="0"/>
              <a:t>发布/订阅:</a:t>
            </a:r>
            <a:endParaRPr lang="zh-CN" altLang="en-US" sz="1900" b="1" dirty="0"/>
          </a:p>
          <a:p>
            <a:pPr>
              <a:lnSpc>
                <a:spcPct val="110000"/>
              </a:lnSpc>
            </a:pPr>
            <a:endParaRPr lang="zh-CN" altLang="en-US" sz="1900" dirty="0"/>
          </a:p>
          <a:p>
            <a:pPr lvl="1">
              <a:lnSpc>
                <a:spcPct val="110000"/>
              </a:lnSpc>
            </a:pPr>
            <a:r>
              <a:rPr lang="zh-CN" altLang="en-US" sz="1900" dirty="0"/>
              <a:t>消息生产者（发布）将消息发布到topic中，同时有</a:t>
            </a:r>
            <a:r>
              <a:rPr lang="zh-CN" altLang="en-US" sz="1900" dirty="0">
                <a:solidFill>
                  <a:srgbClr val="FF3300"/>
                </a:solidFill>
              </a:rPr>
              <a:t>多个消息消费者（订阅）消费该消息</a:t>
            </a:r>
            <a:r>
              <a:rPr lang="zh-CN" altLang="en-US" sz="1900" dirty="0"/>
              <a:t>。和点对点方式不同，发布到topic的消息会被所有订阅者消费。</a:t>
            </a:r>
            <a:endParaRPr lang="zh-CN" altLang="en-US" sz="19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消息队列MQ对比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RabbitMQ：</a:t>
            </a:r>
            <a:r>
              <a:rPr lang="zh-CN" altLang="en-US" sz="2100" dirty="0"/>
              <a:t>支持的协议多，非常重量级消息队列，对路由(Routing)，负载均衡(Load balance)或者数据持久化都有很好的支持。</a:t>
            </a:r>
            <a:endParaRPr lang="zh-CN" altLang="en-US" sz="2100" dirty="0"/>
          </a:p>
          <a:p>
            <a:pPr>
              <a:lnSpc>
                <a:spcPct val="110000"/>
              </a:lnSpc>
            </a:pP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ZeroMQ：号称最快的消息队列系统，尤其针对大吞吐量的需求场景，擅长的高级/复杂的队列，但是技术也复杂，并且只提供非持久性的队列。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ActiveMQ：Apache下的一个子项，类似ZeroMQ，能够以代理人和点对点的技术实现队列。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Redis：是一个key-Value的NOSql数据库，但也支持MQ功能，数据量较小，性能优于RabbitMQ，数据超过10K就慢</a:t>
            </a:r>
            <a:r>
              <a:rPr lang="zh-CN" altLang="en-US" sz="2400" dirty="0" smtClean="0"/>
              <a:t>的无法忍受</a:t>
            </a:r>
            <a:endParaRPr lang="zh-CN" altLang="en-US" sz="2400" dirty="0" smtClean="0"/>
          </a:p>
          <a:p>
            <a:pPr>
              <a:lnSpc>
                <a:spcPct val="110000"/>
              </a:lnSpc>
            </a:pPr>
            <a:endParaRPr lang="zh-CN" altLang="en-US" sz="2400" dirty="0" smtClean="0"/>
          </a:p>
          <a:p>
            <a:pPr>
              <a:lnSpc>
                <a:spcPct val="110000"/>
              </a:lnSpc>
            </a:pPr>
            <a:r>
              <a:rPr kumimoji="1" lang="en-US" altLang="zh-CN" dirty="0" err="1"/>
              <a:t>Jafka</a:t>
            </a:r>
            <a:r>
              <a:rPr kumimoji="1" lang="zh-CN" altLang="en-US" dirty="0"/>
              <a:t>，基于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孵化，非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官方孵化，活跃度也不是很高</a:t>
            </a:r>
            <a:endParaRPr kumimoji="1" lang="zh-CN" altLang="en-US" dirty="0"/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736" y="1489348"/>
            <a:ext cx="4896544" cy="37434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0</TotalTime>
  <Words>10254</Words>
  <Application>WPS 演示</Application>
  <PresentationFormat>全屏显示(16:10)</PresentationFormat>
  <Paragraphs>534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PMingLiU</vt:lpstr>
      <vt:lpstr>微软雅黑</vt:lpstr>
      <vt:lpstr>Wingdings</vt:lpstr>
      <vt:lpstr>Calibri</vt:lpstr>
      <vt:lpstr>Arial Unicode MS</vt:lpstr>
      <vt:lpstr>Segoe Print</vt:lpstr>
      <vt:lpstr>清晰</vt:lpstr>
      <vt:lpstr>Kafka基础概念介绍</vt:lpstr>
      <vt:lpstr>内容</vt:lpstr>
      <vt:lpstr>Kafka是什么</vt:lpstr>
      <vt:lpstr>Kafka关键特性</vt:lpstr>
      <vt:lpstr>Kafka应用场景</vt:lpstr>
      <vt:lpstr>Kafka的两大法宝</vt:lpstr>
      <vt:lpstr>消息队列分类</vt:lpstr>
      <vt:lpstr>消息队列MQ对比</vt:lpstr>
      <vt:lpstr>Kafka架构</vt:lpstr>
      <vt:lpstr>Kafka部署架构</vt:lpstr>
      <vt:lpstr>Kafka集群架构</vt:lpstr>
      <vt:lpstr>Kafka相关术语</vt:lpstr>
      <vt:lpstr>Kafka的Broker</vt:lpstr>
      <vt:lpstr>Kafka的broker无状态机制</vt:lpstr>
      <vt:lpstr>Kafka的Topics/Log</vt:lpstr>
      <vt:lpstr>Kafka的offset</vt:lpstr>
      <vt:lpstr>Kafka的 offset</vt:lpstr>
      <vt:lpstr>Kafka的Message</vt:lpstr>
      <vt:lpstr>Kafka的Message</vt:lpstr>
      <vt:lpstr>Kafka的partitions</vt:lpstr>
      <vt:lpstr>Kafka的Producers</vt:lpstr>
      <vt:lpstr>Kafka的Consumers</vt:lpstr>
      <vt:lpstr>Kafka的Consumers</vt:lpstr>
      <vt:lpstr>Kafka的Consumer group</vt:lpstr>
      <vt:lpstr>PowerPoint 演示文稿</vt:lpstr>
      <vt:lpstr>PowerPoint 演示文稿</vt:lpstr>
      <vt:lpstr>Kafka的消息处理机制</vt:lpstr>
      <vt:lpstr>Kafka的消息处理机制</vt:lpstr>
      <vt:lpstr>数据传输的事务定义</vt:lpstr>
      <vt:lpstr>Kafka的储存策略</vt:lpstr>
      <vt:lpstr>Kafka的储存策略</vt:lpstr>
      <vt:lpstr>Kafka的储存策略	</vt:lpstr>
      <vt:lpstr>Kafka的数据传输</vt:lpstr>
      <vt:lpstr>Kafka的消息发送的流程</vt:lpstr>
      <vt:lpstr>kafka的消息发送的流程</vt:lpstr>
      <vt:lpstr>Kafka设计原理实现</vt:lpstr>
      <vt:lpstr>Kafka设计原理实现</vt:lpstr>
      <vt:lpstr>Kafka的通讯协议</vt:lpstr>
      <vt:lpstr>Kafka的通讯协议</vt:lpstr>
      <vt:lpstr>Kafka的通讯协议</vt:lpstr>
      <vt:lpstr>Kafka的通讯协议</vt:lpstr>
      <vt:lpstr>Kafka的通讯协议</vt:lpstr>
      <vt:lpstr>Kafka的通讯协议</vt:lpstr>
      <vt:lpstr>Kafka的通讯协议组件关系</vt:lpstr>
      <vt:lpstr>Kafka的分布式实现</vt:lpstr>
      <vt:lpstr>PowerPoint 演示文稿</vt:lpstr>
      <vt:lpstr>Kafka数据持久化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MYJ</cp:lastModifiedBy>
  <cp:revision>64</cp:revision>
  <dcterms:created xsi:type="dcterms:W3CDTF">2009-03-03T10:06:00Z</dcterms:created>
  <dcterms:modified xsi:type="dcterms:W3CDTF">2017-12-06T13:22:03Z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