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sldIdLst>
    <p:sldId id="256" r:id="rId2"/>
    <p:sldId id="257" r:id="rId3"/>
    <p:sldId id="258" r:id="rId4"/>
    <p:sldId id="266" r:id="rId5"/>
    <p:sldId id="259" r:id="rId6"/>
    <p:sldId id="260" r:id="rId7"/>
    <p:sldId id="261" r:id="rId8"/>
    <p:sldId id="262" r:id="rId9"/>
    <p:sldId id="263" r:id="rId10"/>
    <p:sldId id="276" r:id="rId11"/>
    <p:sldId id="279" r:id="rId12"/>
    <p:sldId id="277" r:id="rId13"/>
    <p:sldId id="278" r:id="rId14"/>
    <p:sldId id="267" r:id="rId15"/>
    <p:sldId id="265" r:id="rId16"/>
    <p:sldId id="268" r:id="rId17"/>
    <p:sldId id="269" r:id="rId18"/>
    <p:sldId id="282" r:id="rId19"/>
    <p:sldId id="271" r:id="rId20"/>
    <p:sldId id="270" r:id="rId21"/>
    <p:sldId id="273" r:id="rId22"/>
    <p:sldId id="272" r:id="rId23"/>
    <p:sldId id="274" r:id="rId24"/>
    <p:sldId id="280" r:id="rId25"/>
    <p:sldId id="281"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17" autoAdjust="0"/>
  </p:normalViewPr>
  <p:slideViewPr>
    <p:cSldViewPr snapToGrid="0">
      <p:cViewPr varScale="1">
        <p:scale>
          <a:sx n="58" d="100"/>
          <a:sy n="58" d="100"/>
        </p:scale>
        <p:origin x="1194" y="66"/>
      </p:cViewPr>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DE806-DC7C-4F0C-91F4-CCEF217A249A}" type="datetimeFigureOut">
              <a:rPr lang="en-US" smtClean="0"/>
              <a:t>3/19/2018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5E02E-E43D-4E81-88BD-059EED9A8148}" type="slidenum">
              <a:rPr lang="en-US" smtClean="0"/>
              <a:t>‹#›</a:t>
            </a:fld>
            <a:endParaRPr lang="en-US"/>
          </a:p>
        </p:txBody>
      </p:sp>
    </p:spTree>
    <p:extLst>
      <p:ext uri="{BB962C8B-B14F-4D97-AF65-F5344CB8AC3E}">
        <p14:creationId xmlns:p14="http://schemas.microsoft.com/office/powerpoint/2010/main" val="1315028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5E02E-E43D-4E81-88BD-059EED9A8148}" type="slidenum">
              <a:rPr lang="en-US" smtClean="0"/>
              <a:t>1</a:t>
            </a:fld>
            <a:endParaRPr lang="en-US"/>
          </a:p>
        </p:txBody>
      </p:sp>
    </p:spTree>
    <p:extLst>
      <p:ext uri="{BB962C8B-B14F-4D97-AF65-F5344CB8AC3E}">
        <p14:creationId xmlns:p14="http://schemas.microsoft.com/office/powerpoint/2010/main" val="299303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Potato Chips as consequent =&gt; Can be used to determine what should be done to boost its sales.</a:t>
            </a:r>
          </a:p>
          <a:p>
            <a:r>
              <a:rPr lang="en-US" dirty="0" smtClean="0"/>
              <a:t> Bagels in the antecedent =&gt; Can be used to see which products would be affected if the store discontinues selling bagels.</a:t>
            </a:r>
          </a:p>
          <a:p>
            <a:r>
              <a:rPr lang="en-US" dirty="0" smtClean="0"/>
              <a:t> Bagels in antecedent </a:t>
            </a:r>
            <a:r>
              <a:rPr lang="en-US" i="1" dirty="0" smtClean="0"/>
              <a:t>and </a:t>
            </a:r>
            <a:r>
              <a:rPr lang="en-US" dirty="0" smtClean="0"/>
              <a:t>Potato chips in consequent =&gt; Can be used to see what products should be sold with Bagels to promote sale of Potato chips!</a:t>
            </a:r>
          </a:p>
          <a:p>
            <a:endParaRPr lang="en-US" dirty="0"/>
          </a:p>
        </p:txBody>
      </p:sp>
      <p:sp>
        <p:nvSpPr>
          <p:cNvPr id="4" name="Slide Number Placeholder 3"/>
          <p:cNvSpPr>
            <a:spLocks noGrp="1"/>
          </p:cNvSpPr>
          <p:nvPr>
            <p:ph type="sldNum" sz="quarter" idx="10"/>
          </p:nvPr>
        </p:nvSpPr>
        <p:spPr/>
        <p:txBody>
          <a:bodyPr/>
          <a:lstStyle/>
          <a:p>
            <a:fld id="{12B5E02E-E43D-4E81-88BD-059EED9A8148}" type="slidenum">
              <a:rPr lang="en-US" smtClean="0"/>
              <a:t>3</a:t>
            </a:fld>
            <a:endParaRPr lang="en-US"/>
          </a:p>
        </p:txBody>
      </p:sp>
    </p:spTree>
    <p:extLst>
      <p:ext uri="{BB962C8B-B14F-4D97-AF65-F5344CB8AC3E}">
        <p14:creationId xmlns:p14="http://schemas.microsoft.com/office/powerpoint/2010/main" val="227004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lift value greater than 1 indicates that the rule body and the rule head appear more often together than expected, this means that the occurrence of the rule body has a positive effect on the occurrence of the rule head.</a:t>
            </a:r>
          </a:p>
          <a:p>
            <a:pPr fontAlgn="base"/>
            <a:r>
              <a:rPr lang="en-US" sz="1200" b="0" i="0" kern="1200" dirty="0" smtClean="0">
                <a:solidFill>
                  <a:schemeClr val="tx1"/>
                </a:solidFill>
                <a:effectLst/>
                <a:latin typeface="+mn-lt"/>
                <a:ea typeface="+mn-ea"/>
                <a:cs typeface="+mn-cs"/>
              </a:rPr>
              <a:t>A lift smaller than 1 indicates that the rule body and the rule head appear less often together than expected, this means that the occurrence of the rule body has a negative effect on the occurrence of the rule head.</a:t>
            </a:r>
          </a:p>
          <a:p>
            <a:pPr fontAlgn="base"/>
            <a:r>
              <a:rPr lang="en-US" sz="1200" b="0" i="0" kern="1200" smtClean="0">
                <a:solidFill>
                  <a:schemeClr val="tx1"/>
                </a:solidFill>
                <a:effectLst/>
                <a:latin typeface="+mn-lt"/>
                <a:ea typeface="+mn-ea"/>
                <a:cs typeface="+mn-cs"/>
              </a:rPr>
              <a:t>A lift value near 1 indicates that the rule body and the rule head appear almost as often together as expected, this means that the occurrence of the rule body has almost no effect on the occurrence of the rule head.</a:t>
            </a:r>
          </a:p>
          <a:p>
            <a:endParaRPr lang="en-US" dirty="0"/>
          </a:p>
        </p:txBody>
      </p:sp>
      <p:sp>
        <p:nvSpPr>
          <p:cNvPr id="4" name="Slide Number Placeholder 3"/>
          <p:cNvSpPr>
            <a:spLocks noGrp="1"/>
          </p:cNvSpPr>
          <p:nvPr>
            <p:ph type="sldNum" sz="quarter" idx="10"/>
          </p:nvPr>
        </p:nvSpPr>
        <p:spPr/>
        <p:txBody>
          <a:bodyPr/>
          <a:lstStyle/>
          <a:p>
            <a:fld id="{12B5E02E-E43D-4E81-88BD-059EED9A8148}" type="slidenum">
              <a:rPr lang="en-US" smtClean="0"/>
              <a:t>8</a:t>
            </a:fld>
            <a:endParaRPr lang="en-US"/>
          </a:p>
        </p:txBody>
      </p:sp>
    </p:spTree>
    <p:extLst>
      <p:ext uri="{BB962C8B-B14F-4D97-AF65-F5344CB8AC3E}">
        <p14:creationId xmlns:p14="http://schemas.microsoft.com/office/powerpoint/2010/main" val="280683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B5E02E-E43D-4E81-88BD-059EED9A8148}" type="slidenum">
              <a:rPr lang="en-US" smtClean="0"/>
              <a:t>21</a:t>
            </a:fld>
            <a:endParaRPr lang="en-US"/>
          </a:p>
        </p:txBody>
      </p:sp>
    </p:spTree>
    <p:extLst>
      <p:ext uri="{BB962C8B-B14F-4D97-AF65-F5344CB8AC3E}">
        <p14:creationId xmlns:p14="http://schemas.microsoft.com/office/powerpoint/2010/main" val="185784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DA5CE5-2557-4C9D-80BA-DE20134C007E}" type="datetime1">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199209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8042-1AB7-4C71-A0F9-3B2B164EB90E}" type="datetime1">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188666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C7CF0-AA6E-45FB-9381-9F358F619E82}" type="datetime1">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377373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F41C5-BFBE-4E99-A686-BE09DA96BCA8}" type="datetime1">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36988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ED341-848A-4148-AACD-EDF5AE415D2F}" type="datetime1">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397189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03334A-AD60-4CA9-917A-37693BB624CE}" type="datetime1">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198048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38357B-3FDE-4055-80E7-9A8137ADBC3B}" type="datetime1">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141620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B79E20-2C42-4D2B-9AE4-1C50053C28DA}" type="datetime1">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206477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6ABD0-95FA-4B92-AC6A-C8FDE0AB0139}" type="datetime1">
              <a:rPr lang="en-US" smtClean="0"/>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33598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875A0C-245D-4DA5-AE94-22AC941D2D28}" type="datetime1">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3881591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D2032-9E61-4A18-AA50-E5A8DA2407BB}" type="datetime1">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a:t>
            </a:fld>
            <a:endParaRPr lang="en-US"/>
          </a:p>
        </p:txBody>
      </p:sp>
    </p:spTree>
    <p:extLst>
      <p:ext uri="{BB962C8B-B14F-4D97-AF65-F5344CB8AC3E}">
        <p14:creationId xmlns:p14="http://schemas.microsoft.com/office/powerpoint/2010/main" val="312108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30888-71A4-487E-BD9B-31F526FE3689}" type="datetime1">
              <a:rPr lang="en-US" smtClean="0"/>
              <a:t>3/19/2018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B2DFC-7815-4297-A57E-D07A5CECC202}" type="slidenum">
              <a:rPr lang="en-US" smtClean="0"/>
              <a:t>‹#›</a:t>
            </a:fld>
            <a:endParaRPr lang="en-US"/>
          </a:p>
        </p:txBody>
      </p:sp>
    </p:spTree>
    <p:extLst>
      <p:ext uri="{BB962C8B-B14F-4D97-AF65-F5344CB8AC3E}">
        <p14:creationId xmlns:p14="http://schemas.microsoft.com/office/powerpoint/2010/main" val="12122919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50000"/>
                  </a:schemeClr>
                </a:solidFill>
              </a:rPr>
              <a:t>Association Rules </a:t>
            </a:r>
            <a:endParaRPr lang="en-US" dirty="0">
              <a:solidFill>
                <a:schemeClr val="accent1">
                  <a:lumMod val="50000"/>
                </a:schemeClr>
              </a:solidFill>
            </a:endParaRPr>
          </a:p>
        </p:txBody>
      </p:sp>
      <p:sp>
        <p:nvSpPr>
          <p:cNvPr id="3" name="Subtitle 2"/>
          <p:cNvSpPr>
            <a:spLocks noGrp="1"/>
          </p:cNvSpPr>
          <p:nvPr>
            <p:ph type="subTitle" idx="1"/>
          </p:nvPr>
        </p:nvSpPr>
        <p:spPr/>
        <p:txBody>
          <a:bodyPr/>
          <a:lstStyle/>
          <a:p>
            <a:r>
              <a:rPr lang="en-US" dirty="0" smtClean="0">
                <a:solidFill>
                  <a:srgbClr val="FF66CC"/>
                </a:solidFill>
              </a:rPr>
              <a:t>Data Mining Course </a:t>
            </a:r>
          </a:p>
          <a:p>
            <a:endParaRPr lang="en-US" dirty="0" smtClean="0"/>
          </a:p>
        </p:txBody>
      </p:sp>
      <p:sp>
        <p:nvSpPr>
          <p:cNvPr id="5" name="Date Placeholder 4"/>
          <p:cNvSpPr>
            <a:spLocks noGrp="1"/>
          </p:cNvSpPr>
          <p:nvPr>
            <p:ph type="dt" sz="half" idx="10"/>
          </p:nvPr>
        </p:nvSpPr>
        <p:spPr/>
        <p:txBody>
          <a:bodyPr/>
          <a:lstStyle/>
          <a:p>
            <a:fld id="{8EFAD7E1-FF52-4311-B039-1E89F2DF5931}" type="datetime1">
              <a:rPr lang="en-US" smtClean="0"/>
              <a:t>3/19/2018</a:t>
            </a:fld>
            <a:endParaRPr lang="en-US"/>
          </a:p>
        </p:txBody>
      </p:sp>
      <p:sp>
        <p:nvSpPr>
          <p:cNvPr id="6" name="Slide Number Placeholder 5"/>
          <p:cNvSpPr>
            <a:spLocks noGrp="1"/>
          </p:cNvSpPr>
          <p:nvPr>
            <p:ph type="sldNum" sz="quarter" idx="12"/>
          </p:nvPr>
        </p:nvSpPr>
        <p:spPr/>
        <p:txBody>
          <a:bodyPr/>
          <a:lstStyle/>
          <a:p>
            <a:fld id="{77DB2DFC-7815-4297-A57E-D07A5CECC202}" type="slidenum">
              <a:rPr lang="en-US" smtClean="0"/>
              <a:t>1</a:t>
            </a:fld>
            <a:endParaRPr lang="en-US"/>
          </a:p>
        </p:txBody>
      </p:sp>
      <p:sp>
        <p:nvSpPr>
          <p:cNvPr id="7" name="TextBox 6"/>
          <p:cNvSpPr txBox="1"/>
          <p:nvPr/>
        </p:nvSpPr>
        <p:spPr>
          <a:xfrm>
            <a:off x="206478" y="153125"/>
            <a:ext cx="11857704" cy="1754326"/>
          </a:xfrm>
          <a:prstGeom prst="rect">
            <a:avLst/>
          </a:prstGeom>
          <a:noFill/>
        </p:spPr>
        <p:txBody>
          <a:bodyPr wrap="square" rtlCol="0">
            <a:spAutoFit/>
          </a:bodyPr>
          <a:lstStyle/>
          <a:p>
            <a:endParaRPr lang="en-US" dirty="0"/>
          </a:p>
          <a:p>
            <a:r>
              <a:rPr lang="en-US" dirty="0" smtClean="0"/>
              <a:t>Cairo </a:t>
            </a:r>
            <a:r>
              <a:rPr lang="en-US" dirty="0"/>
              <a:t>University </a:t>
            </a:r>
            <a:r>
              <a:rPr lang="en-US" dirty="0" smtClean="0"/>
              <a:t>									                CMPN451</a:t>
            </a:r>
            <a:endParaRPr lang="en-US" dirty="0"/>
          </a:p>
          <a:p>
            <a:r>
              <a:rPr lang="en-US" dirty="0"/>
              <a:t>Faculty of Engineering </a:t>
            </a:r>
            <a:r>
              <a:rPr lang="en-US" dirty="0" smtClean="0"/>
              <a:t>								             Spring 2018 </a:t>
            </a:r>
          </a:p>
          <a:p>
            <a:r>
              <a:rPr lang="en-US" dirty="0" smtClean="0"/>
              <a:t>Computer Engineering Department 	 						</a:t>
            </a:r>
          </a:p>
          <a:p>
            <a:r>
              <a:rPr lang="en-US" dirty="0" smtClean="0"/>
              <a:t>										</a:t>
            </a:r>
            <a:r>
              <a:rPr lang="en-US" dirty="0"/>
              <a:t>	</a:t>
            </a:r>
          </a:p>
          <a:p>
            <a:endParaRPr lang="en-US" dirty="0"/>
          </a:p>
        </p:txBody>
      </p:sp>
    </p:spTree>
    <p:extLst>
      <p:ext uri="{BB962C8B-B14F-4D97-AF65-F5344CB8AC3E}">
        <p14:creationId xmlns:p14="http://schemas.microsoft.com/office/powerpoint/2010/main" val="3182819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Market Store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7631632"/>
              </p:ext>
            </p:extLst>
          </p:nvPr>
        </p:nvGraphicFramePr>
        <p:xfrm>
          <a:off x="838202" y="4247536"/>
          <a:ext cx="11093243" cy="2403986"/>
        </p:xfrm>
        <a:graphic>
          <a:graphicData uri="http://schemas.openxmlformats.org/drawingml/2006/table">
            <a:tbl>
              <a:tblPr firstRow="1" bandRow="1">
                <a:tableStyleId>{5FD0F851-EC5A-4D38-B0AD-8093EC10F338}</a:tableStyleId>
              </a:tblPr>
              <a:tblGrid>
                <a:gridCol w="1989172"/>
                <a:gridCol w="912185"/>
                <a:gridCol w="1076984"/>
                <a:gridCol w="993026"/>
                <a:gridCol w="1530469"/>
                <a:gridCol w="1530469"/>
                <a:gridCol w="1530469"/>
                <a:gridCol w="1530469"/>
              </a:tblGrid>
              <a:tr h="507510">
                <a:tc>
                  <a:txBody>
                    <a:bodyPr/>
                    <a:lstStyle/>
                    <a:p>
                      <a:r>
                        <a:rPr lang="en-US" sz="1800" u="none" strike="noStrike" kern="1200" baseline="0" dirty="0" smtClean="0"/>
                        <a:t>Rule</a:t>
                      </a:r>
                      <a:endParaRPr lang="en-US" sz="1800" b="1" i="0" u="none" strike="noStrike" kern="1200" baseline="0" dirty="0" smtClean="0">
                        <a:solidFill>
                          <a:schemeClr val="lt1"/>
                        </a:solidFill>
                        <a:latin typeface="+mn-lt"/>
                        <a:ea typeface="+mn-ea"/>
                        <a:cs typeface="+mn-cs"/>
                      </a:endParaRPr>
                    </a:p>
                  </a:txBody>
                  <a:tcPr/>
                </a:tc>
                <a:tc>
                  <a:txBody>
                    <a:bodyPr/>
                    <a:lstStyle/>
                    <a:p>
                      <a:pPr algn="ctr"/>
                      <a:r>
                        <a:rPr lang="en-US" sz="1800" u="none" strike="noStrike" kern="1200" baseline="0" dirty="0" smtClean="0"/>
                        <a:t>NLEFT</a:t>
                      </a:r>
                      <a:endParaRPr lang="en-US" dirty="0"/>
                    </a:p>
                  </a:txBody>
                  <a:tcPr/>
                </a:tc>
                <a:tc>
                  <a:txBody>
                    <a:bodyPr/>
                    <a:lstStyle/>
                    <a:p>
                      <a:pPr algn="ctr"/>
                      <a:r>
                        <a:rPr lang="en-US" sz="1800" u="none" strike="noStrike" kern="1200" baseline="0" dirty="0" smtClean="0"/>
                        <a:t>NRIGHT</a:t>
                      </a:r>
                      <a:endParaRPr lang="en-US" dirty="0"/>
                    </a:p>
                  </a:txBody>
                  <a:tcPr/>
                </a:tc>
                <a:tc>
                  <a:txBody>
                    <a:bodyPr/>
                    <a:lstStyle/>
                    <a:p>
                      <a:pPr algn="ctr"/>
                      <a:r>
                        <a:rPr lang="en-US" sz="1800" u="none" strike="noStrike" kern="1200" baseline="0" dirty="0" smtClean="0"/>
                        <a:t>NBOTH</a:t>
                      </a:r>
                      <a:endParaRPr lang="en-US" dirty="0"/>
                    </a:p>
                  </a:txBody>
                  <a:tcPr/>
                </a:tc>
                <a:tc>
                  <a:txBody>
                    <a:bodyPr/>
                    <a:lstStyle/>
                    <a:p>
                      <a:pPr algn="ctr"/>
                      <a:r>
                        <a:rPr lang="en-US" sz="1800" u="none" strike="noStrike" kern="1200" baseline="0" dirty="0" smtClean="0"/>
                        <a:t>NTOTAL</a:t>
                      </a:r>
                      <a:endParaRPr lang="en-US" dirty="0"/>
                    </a:p>
                  </a:txBody>
                  <a:tcPr/>
                </a:tc>
                <a:tc>
                  <a:txBody>
                    <a:bodyPr/>
                    <a:lstStyle/>
                    <a:p>
                      <a:pPr algn="ctr"/>
                      <a:r>
                        <a:rPr lang="en-US" dirty="0" smtClean="0"/>
                        <a:t>Support</a:t>
                      </a:r>
                      <a:endParaRPr lang="en-US" dirty="0"/>
                    </a:p>
                  </a:txBody>
                  <a:tcPr/>
                </a:tc>
                <a:tc>
                  <a:txBody>
                    <a:bodyPr/>
                    <a:lstStyle/>
                    <a:p>
                      <a:pPr algn="ctr"/>
                      <a:r>
                        <a:rPr lang="en-US" dirty="0" smtClean="0"/>
                        <a:t>Confidence</a:t>
                      </a:r>
                      <a:endParaRPr lang="en-US" dirty="0"/>
                    </a:p>
                  </a:txBody>
                  <a:tcPr/>
                </a:tc>
                <a:tc>
                  <a:txBody>
                    <a:bodyPr/>
                    <a:lstStyle/>
                    <a:p>
                      <a:pPr algn="ctr"/>
                      <a:r>
                        <a:rPr lang="en-US" dirty="0" smtClean="0"/>
                        <a:t>Completeness</a:t>
                      </a:r>
                      <a:endParaRPr lang="en-US" dirty="0"/>
                    </a:p>
                  </a:txBody>
                  <a:tcPr/>
                </a:tc>
              </a:tr>
              <a:tr h="474119">
                <a:tc>
                  <a:txBody>
                    <a:bodyPr/>
                    <a:lstStyle/>
                    <a:p>
                      <a:r>
                        <a:rPr lang="es-ES" sz="1800" u="none" strike="noStrike" kern="1200" baseline="0" dirty="0" err="1" smtClean="0"/>
                        <a:t>Milk</a:t>
                      </a:r>
                      <a:r>
                        <a:rPr lang="es-ES" sz="1800" u="none" strike="noStrike" kern="1200" baseline="0" dirty="0" smtClean="0"/>
                        <a:t> </a:t>
                      </a:r>
                      <a:r>
                        <a:rPr lang="es-ES" sz="1800" u="none" strike="noStrike" kern="1200" baseline="0" dirty="0" smtClean="0">
                          <a:sym typeface="Wingdings" panose="05000000000000000000" pitchFamily="2" charset="2"/>
                        </a:rPr>
                        <a:t> </a:t>
                      </a:r>
                      <a:r>
                        <a:rPr lang="es-ES" sz="1800" u="none" strike="noStrike" kern="1200" baseline="0" dirty="0" smtClean="0"/>
                        <a:t>Juice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endParaRPr lang="en-US" sz="1800" b="1" kern="1200" dirty="0">
                        <a:solidFill>
                          <a:srgbClr val="FF0000"/>
                        </a:solidFill>
                        <a:latin typeface="+mn-lt"/>
                        <a:ea typeface="+mn-ea"/>
                        <a:cs typeface="+mn-cs"/>
                      </a:endParaRPr>
                    </a:p>
                  </a:txBody>
                  <a:tcPr/>
                </a:tc>
                <a:tc>
                  <a:txBody>
                    <a:bodyPr/>
                    <a:lstStyle/>
                    <a:p>
                      <a:endParaRPr lang="en-US" dirty="0"/>
                    </a:p>
                  </a:txBody>
                  <a:tcPr/>
                </a:tc>
                <a:tc>
                  <a:txBody>
                    <a:bodyPr/>
                    <a:lstStyle/>
                    <a:p>
                      <a:endParaRPr lang="en-US"/>
                    </a:p>
                  </a:txBody>
                  <a:tcPr/>
                </a:tc>
              </a:tr>
              <a:tr h="474119">
                <a:tc>
                  <a:txBody>
                    <a:bodyPr/>
                    <a:lstStyle/>
                    <a:p>
                      <a:r>
                        <a:rPr lang="en-US" sz="1800" u="none" strike="noStrike" kern="1200" baseline="0" dirty="0" smtClean="0"/>
                        <a:t>Bread </a:t>
                      </a:r>
                      <a:r>
                        <a:rPr lang="en-US" sz="1800" u="none" strike="noStrike" kern="1200" baseline="0" dirty="0" smtClean="0">
                          <a:sym typeface="Wingdings" panose="05000000000000000000" pitchFamily="2" charset="2"/>
                        </a:rPr>
                        <a:t> </a:t>
                      </a:r>
                      <a:r>
                        <a:rPr lang="en-US" sz="1800" u="none" strike="noStrike" kern="1200" baseline="0" dirty="0" smtClean="0"/>
                        <a:t>Juice </a:t>
                      </a:r>
                      <a:endParaRPr lang="en-US" dirty="0">
                        <a:solidFill>
                          <a:schemeClr val="tx1"/>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endParaRPr lang="en-US" sz="1800" b="1" kern="1200" dirty="0">
                        <a:solidFill>
                          <a:srgbClr val="FF0000"/>
                        </a:solidFill>
                        <a:latin typeface="+mn-lt"/>
                        <a:ea typeface="+mn-ea"/>
                        <a:cs typeface="+mn-cs"/>
                      </a:endParaRPr>
                    </a:p>
                  </a:txBody>
                  <a:tcPr/>
                </a:tc>
                <a:tc>
                  <a:txBody>
                    <a:bodyPr/>
                    <a:lstStyle/>
                    <a:p>
                      <a:endParaRPr lang="en-US"/>
                    </a:p>
                  </a:txBody>
                  <a:tcPr/>
                </a:tc>
                <a:tc>
                  <a:txBody>
                    <a:bodyPr/>
                    <a:lstStyle/>
                    <a:p>
                      <a:endParaRPr lang="en-US"/>
                    </a:p>
                  </a:txBody>
                  <a:tcPr/>
                </a:tc>
              </a:tr>
              <a:tr h="474119">
                <a:tc>
                  <a:txBody>
                    <a:bodyPr/>
                    <a:lstStyle/>
                    <a:p>
                      <a:r>
                        <a:rPr lang="nn-NO" sz="1800" u="none" strike="noStrike" kern="1200" baseline="0" dirty="0" smtClean="0"/>
                        <a:t>Milk </a:t>
                      </a:r>
                      <a:r>
                        <a:rPr lang="nn-NO" sz="1800" u="none" strike="noStrike" kern="1200" baseline="0" dirty="0" smtClean="0">
                          <a:sym typeface="Wingdings" panose="05000000000000000000" pitchFamily="2" charset="2"/>
                        </a:rPr>
                        <a:t> </a:t>
                      </a:r>
                      <a:r>
                        <a:rPr lang="nn-NO" sz="1800" u="none" strike="noStrike" kern="1200" baseline="0" dirty="0" smtClean="0"/>
                        <a:t>Egg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endParaRPr lang="en-US" sz="1800" b="1" kern="1200" dirty="0">
                        <a:solidFill>
                          <a:srgbClr val="FF0000"/>
                        </a:solidFill>
                        <a:latin typeface="+mn-lt"/>
                        <a:ea typeface="+mn-ea"/>
                        <a:cs typeface="+mn-cs"/>
                      </a:endParaRPr>
                    </a:p>
                  </a:txBody>
                  <a:tcPr/>
                </a:tc>
                <a:tc>
                  <a:txBody>
                    <a:bodyPr/>
                    <a:lstStyle/>
                    <a:p>
                      <a:endParaRPr lang="en-US"/>
                    </a:p>
                  </a:txBody>
                  <a:tcPr/>
                </a:tc>
                <a:tc>
                  <a:txBody>
                    <a:bodyPr/>
                    <a:lstStyle/>
                    <a:p>
                      <a:endParaRPr lang="en-US"/>
                    </a:p>
                  </a:txBody>
                  <a:tcPr/>
                </a:tc>
              </a:tr>
              <a:tr h="474119">
                <a:tc>
                  <a:txBody>
                    <a:bodyPr/>
                    <a:lstStyle/>
                    <a:p>
                      <a:r>
                        <a:rPr lang="en-US" sz="1800" u="none" strike="noStrike" kern="1200" baseline="0" dirty="0" smtClean="0"/>
                        <a:t>Milk </a:t>
                      </a:r>
                      <a:r>
                        <a:rPr lang="en-US" sz="1800" u="none" strike="noStrike" kern="1200" baseline="0" dirty="0" smtClean="0">
                          <a:sym typeface="Wingdings" panose="05000000000000000000" pitchFamily="2" charset="2"/>
                        </a:rPr>
                        <a:t></a:t>
                      </a:r>
                      <a:r>
                        <a:rPr lang="en-US" sz="1800" u="none" strike="noStrike" kern="1200" baseline="0" dirty="0" smtClean="0"/>
                        <a:t> Cookies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endParaRPr lang="en-US" sz="1800" b="1" kern="1200" dirty="0">
                        <a:solidFill>
                          <a:srgbClr val="FF0000"/>
                        </a:solidFill>
                        <a:latin typeface="+mn-lt"/>
                        <a:ea typeface="+mn-ea"/>
                        <a:cs typeface="+mn-cs"/>
                      </a:endParaRPr>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5960152"/>
              </p:ext>
            </p:extLst>
          </p:nvPr>
        </p:nvGraphicFramePr>
        <p:xfrm>
          <a:off x="2342535" y="1470250"/>
          <a:ext cx="6978445" cy="2206986"/>
        </p:xfrm>
        <a:graphic>
          <a:graphicData uri="http://schemas.openxmlformats.org/drawingml/2006/table">
            <a:tbl>
              <a:tblPr firstRow="1" bandRow="1">
                <a:tableStyleId>{BDBED569-4797-4DF1-A0F4-6AAB3CD982D8}</a:tableStyleId>
              </a:tblPr>
              <a:tblGrid>
                <a:gridCol w="2089470"/>
                <a:gridCol w="2089470"/>
                <a:gridCol w="2799505"/>
              </a:tblGrid>
              <a:tr h="317041">
                <a:tc>
                  <a:txBody>
                    <a:bodyPr/>
                    <a:lstStyle/>
                    <a:p>
                      <a:r>
                        <a:rPr lang="en-US" sz="1800" dirty="0" smtClean="0"/>
                        <a:t>Transaction_Id</a:t>
                      </a:r>
                      <a:endParaRPr lang="en-US" sz="1800" dirty="0"/>
                    </a:p>
                  </a:txBody>
                  <a:tcPr anchor="ctr"/>
                </a:tc>
                <a:tc>
                  <a:txBody>
                    <a:bodyPr/>
                    <a:lstStyle/>
                    <a:p>
                      <a:r>
                        <a:rPr lang="en-US" sz="1800" dirty="0" smtClean="0"/>
                        <a:t>Time</a:t>
                      </a:r>
                      <a:endParaRPr lang="en-US" sz="1800" dirty="0"/>
                    </a:p>
                  </a:txBody>
                  <a:tcPr anchor="ctr"/>
                </a:tc>
                <a:tc>
                  <a:txBody>
                    <a:bodyPr/>
                    <a:lstStyle/>
                    <a:p>
                      <a:r>
                        <a:rPr lang="en-US" sz="1800" dirty="0" smtClean="0"/>
                        <a:t>Items_bought</a:t>
                      </a:r>
                      <a:endParaRPr lang="en-US" sz="1800" dirty="0"/>
                    </a:p>
                  </a:txBody>
                  <a:tcPr anchor="ctr"/>
                </a:tc>
              </a:tr>
              <a:tr h="501982">
                <a:tc>
                  <a:txBody>
                    <a:bodyPr/>
                    <a:lstStyle/>
                    <a:p>
                      <a:r>
                        <a:rPr lang="en-US" sz="1600" dirty="0" smtClean="0"/>
                        <a:t>101</a:t>
                      </a:r>
                      <a:endParaRPr lang="en-US" sz="1600" dirty="0"/>
                    </a:p>
                  </a:txBody>
                  <a:tcPr anchor="ctr"/>
                </a:tc>
                <a:tc>
                  <a:txBody>
                    <a:bodyPr/>
                    <a:lstStyle/>
                    <a:p>
                      <a:r>
                        <a:rPr lang="en-US" sz="1600" dirty="0" smtClean="0"/>
                        <a:t>6:30</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Bread, Cookies, Juice</a:t>
                      </a:r>
                    </a:p>
                  </a:txBody>
                  <a:tcPr anchor="ctr"/>
                </a:tc>
              </a:tr>
              <a:tr h="501982">
                <a:tc>
                  <a:txBody>
                    <a:bodyPr/>
                    <a:lstStyle/>
                    <a:p>
                      <a:r>
                        <a:rPr lang="en-US" sz="1600" dirty="0" smtClean="0"/>
                        <a:t>792</a:t>
                      </a:r>
                      <a:endParaRPr lang="en-US" sz="1600" dirty="0"/>
                    </a:p>
                  </a:txBody>
                  <a:tcPr anchor="ctr"/>
                </a:tc>
                <a:tc>
                  <a:txBody>
                    <a:bodyPr/>
                    <a:lstStyle/>
                    <a:p>
                      <a:r>
                        <a:rPr lang="en-US" sz="1600" dirty="0" smtClean="0"/>
                        <a:t>7:35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Juice</a:t>
                      </a:r>
                    </a:p>
                  </a:txBody>
                  <a:tcPr anchor="ctr"/>
                </a:tc>
              </a:tr>
              <a:tr h="501982">
                <a:tc>
                  <a:txBody>
                    <a:bodyPr/>
                    <a:lstStyle/>
                    <a:p>
                      <a:r>
                        <a:rPr lang="en-US" sz="1600" dirty="0" smtClean="0"/>
                        <a:t>1130</a:t>
                      </a:r>
                      <a:endParaRPr lang="en-US" sz="1600" dirty="0"/>
                    </a:p>
                  </a:txBody>
                  <a:tcPr anchor="ctr"/>
                </a:tc>
                <a:tc>
                  <a:txBody>
                    <a:bodyPr/>
                    <a:lstStyle/>
                    <a:p>
                      <a:r>
                        <a:rPr lang="en-US" sz="1600" dirty="0" smtClean="0"/>
                        <a:t>8:05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Eggs</a:t>
                      </a:r>
                    </a:p>
                  </a:txBody>
                  <a:tcPr anchor="ctr"/>
                </a:tc>
              </a:tr>
              <a:tr h="290621">
                <a:tc>
                  <a:txBody>
                    <a:bodyPr/>
                    <a:lstStyle/>
                    <a:p>
                      <a:r>
                        <a:rPr lang="en-US" sz="1600" dirty="0" smtClean="0"/>
                        <a:t>1730</a:t>
                      </a:r>
                      <a:endParaRPr lang="en-US" sz="1600" dirty="0"/>
                    </a:p>
                  </a:txBody>
                  <a:tcPr anchor="ctr"/>
                </a:tc>
                <a:tc>
                  <a:txBody>
                    <a:bodyPr/>
                    <a:lstStyle/>
                    <a:p>
                      <a:r>
                        <a:rPr lang="en-US" sz="1600" dirty="0" smtClean="0"/>
                        <a:t>8:40</a:t>
                      </a:r>
                      <a:endParaRPr lang="en-US" sz="1600" dirty="0"/>
                    </a:p>
                  </a:txBody>
                  <a:tcPr anchor="ctr"/>
                </a:tc>
                <a:tc>
                  <a:txBody>
                    <a:bodyPr/>
                    <a:lstStyle/>
                    <a:p>
                      <a:r>
                        <a:rPr lang="en-US" sz="1600" dirty="0" smtClean="0"/>
                        <a:t>Bread, Cookies, Coffee</a:t>
                      </a:r>
                    </a:p>
                  </a:txBody>
                  <a:tcPr anchor="ctr"/>
                </a:tc>
              </a:tr>
            </a:tbl>
          </a:graphicData>
        </a:graphic>
      </p:graphicFrame>
      <p:sp>
        <p:nvSpPr>
          <p:cNvPr id="6" name="Date Placeholder 5"/>
          <p:cNvSpPr>
            <a:spLocks noGrp="1"/>
          </p:cNvSpPr>
          <p:nvPr>
            <p:ph type="dt" sz="half" idx="10"/>
          </p:nvPr>
        </p:nvSpPr>
        <p:spPr/>
        <p:txBody>
          <a:bodyPr/>
          <a:lstStyle/>
          <a:p>
            <a:fld id="{624C4D45-06D4-4851-AF98-369B2C81D3B2}"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10</a:t>
            </a:fld>
            <a:endParaRPr lang="en-US"/>
          </a:p>
        </p:txBody>
      </p:sp>
    </p:spTree>
    <p:extLst>
      <p:ext uri="{BB962C8B-B14F-4D97-AF65-F5344CB8AC3E}">
        <p14:creationId xmlns:p14="http://schemas.microsoft.com/office/powerpoint/2010/main" val="3356157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Market Store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7161835"/>
              </p:ext>
            </p:extLst>
          </p:nvPr>
        </p:nvGraphicFramePr>
        <p:xfrm>
          <a:off x="838202" y="4247536"/>
          <a:ext cx="11093243" cy="2403986"/>
        </p:xfrm>
        <a:graphic>
          <a:graphicData uri="http://schemas.openxmlformats.org/drawingml/2006/table">
            <a:tbl>
              <a:tblPr firstRow="1" bandRow="1">
                <a:tableStyleId>{5FD0F851-EC5A-4D38-B0AD-8093EC10F338}</a:tableStyleId>
              </a:tblPr>
              <a:tblGrid>
                <a:gridCol w="1989172"/>
                <a:gridCol w="912185"/>
                <a:gridCol w="1076984"/>
                <a:gridCol w="993026"/>
                <a:gridCol w="1530469"/>
                <a:gridCol w="1530469"/>
                <a:gridCol w="1530469"/>
                <a:gridCol w="1530469"/>
              </a:tblGrid>
              <a:tr h="507510">
                <a:tc>
                  <a:txBody>
                    <a:bodyPr/>
                    <a:lstStyle/>
                    <a:p>
                      <a:r>
                        <a:rPr lang="en-US" sz="1800" u="none" strike="noStrike" kern="1200" baseline="0" dirty="0" smtClean="0"/>
                        <a:t>Rule</a:t>
                      </a:r>
                      <a:endParaRPr lang="en-US" sz="1800" b="1" i="0" u="none" strike="noStrike" kern="1200" baseline="0" dirty="0" smtClean="0">
                        <a:solidFill>
                          <a:schemeClr val="lt1"/>
                        </a:solidFill>
                        <a:latin typeface="+mn-lt"/>
                        <a:ea typeface="+mn-ea"/>
                        <a:cs typeface="+mn-cs"/>
                      </a:endParaRPr>
                    </a:p>
                  </a:txBody>
                  <a:tcPr/>
                </a:tc>
                <a:tc>
                  <a:txBody>
                    <a:bodyPr/>
                    <a:lstStyle/>
                    <a:p>
                      <a:pPr algn="ctr"/>
                      <a:r>
                        <a:rPr lang="en-US" sz="1800" u="none" strike="noStrike" kern="1200" baseline="0" dirty="0" smtClean="0"/>
                        <a:t>NLEFT</a:t>
                      </a:r>
                      <a:endParaRPr lang="en-US" dirty="0"/>
                    </a:p>
                  </a:txBody>
                  <a:tcPr/>
                </a:tc>
                <a:tc>
                  <a:txBody>
                    <a:bodyPr/>
                    <a:lstStyle/>
                    <a:p>
                      <a:pPr algn="ctr"/>
                      <a:r>
                        <a:rPr lang="en-US" sz="1800" u="none" strike="noStrike" kern="1200" baseline="0" dirty="0" smtClean="0"/>
                        <a:t>NRIGHT</a:t>
                      </a:r>
                      <a:endParaRPr lang="en-US" dirty="0"/>
                    </a:p>
                  </a:txBody>
                  <a:tcPr/>
                </a:tc>
                <a:tc>
                  <a:txBody>
                    <a:bodyPr/>
                    <a:lstStyle/>
                    <a:p>
                      <a:pPr algn="ctr"/>
                      <a:r>
                        <a:rPr lang="en-US" sz="1800" u="none" strike="noStrike" kern="1200" baseline="0" dirty="0" smtClean="0"/>
                        <a:t>NBOTH</a:t>
                      </a:r>
                      <a:endParaRPr lang="en-US" dirty="0"/>
                    </a:p>
                  </a:txBody>
                  <a:tcPr/>
                </a:tc>
                <a:tc>
                  <a:txBody>
                    <a:bodyPr/>
                    <a:lstStyle/>
                    <a:p>
                      <a:pPr algn="ctr"/>
                      <a:r>
                        <a:rPr lang="en-US" sz="1800" u="none" strike="noStrike" kern="1200" baseline="0" dirty="0" smtClean="0"/>
                        <a:t>NTOTAL</a:t>
                      </a:r>
                      <a:endParaRPr lang="en-US" dirty="0"/>
                    </a:p>
                  </a:txBody>
                  <a:tcPr/>
                </a:tc>
                <a:tc>
                  <a:txBody>
                    <a:bodyPr/>
                    <a:lstStyle/>
                    <a:p>
                      <a:pPr algn="ctr"/>
                      <a:r>
                        <a:rPr lang="en-US" dirty="0" smtClean="0"/>
                        <a:t>Support</a:t>
                      </a:r>
                      <a:endParaRPr lang="en-US" dirty="0"/>
                    </a:p>
                  </a:txBody>
                  <a:tcPr/>
                </a:tc>
                <a:tc>
                  <a:txBody>
                    <a:bodyPr/>
                    <a:lstStyle/>
                    <a:p>
                      <a:pPr algn="ctr"/>
                      <a:r>
                        <a:rPr lang="en-US" dirty="0" smtClean="0"/>
                        <a:t>Confidence</a:t>
                      </a:r>
                      <a:endParaRPr lang="en-US" dirty="0"/>
                    </a:p>
                  </a:txBody>
                  <a:tcPr/>
                </a:tc>
                <a:tc>
                  <a:txBody>
                    <a:bodyPr/>
                    <a:lstStyle/>
                    <a:p>
                      <a:pPr algn="ctr"/>
                      <a:r>
                        <a:rPr lang="en-US" dirty="0" smtClean="0"/>
                        <a:t>Completeness</a:t>
                      </a:r>
                      <a:endParaRPr lang="en-US" dirty="0"/>
                    </a:p>
                  </a:txBody>
                  <a:tcPr/>
                </a:tc>
              </a:tr>
              <a:tr h="474119">
                <a:tc>
                  <a:txBody>
                    <a:bodyPr/>
                    <a:lstStyle/>
                    <a:p>
                      <a:r>
                        <a:rPr lang="es-ES" sz="1800" u="none" strike="noStrike" kern="1200" baseline="0" dirty="0" err="1" smtClean="0"/>
                        <a:t>Milk</a:t>
                      </a:r>
                      <a:r>
                        <a:rPr lang="es-ES" sz="1800" u="none" strike="noStrike" kern="1200" baseline="0" dirty="0" smtClean="0"/>
                        <a:t> </a:t>
                      </a:r>
                      <a:r>
                        <a:rPr lang="es-ES" sz="1800" u="none" strike="noStrike" kern="1200" baseline="0" dirty="0" smtClean="0">
                          <a:sym typeface="Wingdings" panose="05000000000000000000" pitchFamily="2" charset="2"/>
                        </a:rPr>
                        <a:t> </a:t>
                      </a:r>
                      <a:r>
                        <a:rPr lang="es-ES" sz="1800" u="none" strike="noStrike" kern="1200" baseline="0" dirty="0" smtClean="0"/>
                        <a:t>Juice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0.5</a:t>
                      </a:r>
                      <a:endParaRPr lang="en-US" sz="1800" b="1" kern="1200" dirty="0">
                        <a:solidFill>
                          <a:srgbClr val="FF0000"/>
                        </a:solidFill>
                        <a:latin typeface="+mn-lt"/>
                        <a:ea typeface="+mn-ea"/>
                        <a:cs typeface="+mn-cs"/>
                      </a:endParaRPr>
                    </a:p>
                  </a:txBody>
                  <a:tcPr/>
                </a:tc>
                <a:tc>
                  <a:txBody>
                    <a:bodyPr/>
                    <a:lstStyle/>
                    <a:p>
                      <a:endParaRPr lang="en-US" dirty="0"/>
                    </a:p>
                  </a:txBody>
                  <a:tcPr/>
                </a:tc>
                <a:tc>
                  <a:txBody>
                    <a:bodyPr/>
                    <a:lstStyle/>
                    <a:p>
                      <a:endParaRPr lang="en-US"/>
                    </a:p>
                  </a:txBody>
                  <a:tcPr/>
                </a:tc>
              </a:tr>
              <a:tr h="474119">
                <a:tc>
                  <a:txBody>
                    <a:bodyPr/>
                    <a:lstStyle/>
                    <a:p>
                      <a:r>
                        <a:rPr lang="en-US" sz="1800" u="none" strike="noStrike" kern="1200" baseline="0" dirty="0" smtClean="0"/>
                        <a:t>Bread </a:t>
                      </a:r>
                      <a:r>
                        <a:rPr lang="en-US" sz="1800" u="none" strike="noStrike" kern="1200" baseline="0" dirty="0" smtClean="0">
                          <a:sym typeface="Wingdings" panose="05000000000000000000" pitchFamily="2" charset="2"/>
                        </a:rPr>
                        <a:t> </a:t>
                      </a:r>
                      <a:r>
                        <a:rPr lang="en-US" sz="1800" u="none" strike="noStrike" kern="1200" baseline="0" dirty="0" smtClean="0"/>
                        <a:t>Juice </a:t>
                      </a:r>
                      <a:endParaRPr lang="en-US" dirty="0">
                        <a:solidFill>
                          <a:schemeClr val="tx1"/>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endParaRPr lang="en-US"/>
                    </a:p>
                  </a:txBody>
                  <a:tcPr/>
                </a:tc>
                <a:tc>
                  <a:txBody>
                    <a:bodyPr/>
                    <a:lstStyle/>
                    <a:p>
                      <a:endParaRPr lang="en-US"/>
                    </a:p>
                  </a:txBody>
                  <a:tcPr/>
                </a:tc>
              </a:tr>
              <a:tr h="474119">
                <a:tc>
                  <a:txBody>
                    <a:bodyPr/>
                    <a:lstStyle/>
                    <a:p>
                      <a:r>
                        <a:rPr lang="nn-NO" sz="1800" u="none" strike="noStrike" kern="1200" baseline="0" dirty="0" smtClean="0"/>
                        <a:t>Milk </a:t>
                      </a:r>
                      <a:r>
                        <a:rPr lang="nn-NO" sz="1800" u="none" strike="noStrike" kern="1200" baseline="0" dirty="0" smtClean="0">
                          <a:sym typeface="Wingdings" panose="05000000000000000000" pitchFamily="2" charset="2"/>
                        </a:rPr>
                        <a:t> </a:t>
                      </a:r>
                      <a:r>
                        <a:rPr lang="nn-NO" sz="1800" u="none" strike="noStrike" kern="1200" baseline="0" dirty="0" smtClean="0"/>
                        <a:t>Egg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endParaRPr lang="en-US"/>
                    </a:p>
                  </a:txBody>
                  <a:tcPr/>
                </a:tc>
                <a:tc>
                  <a:txBody>
                    <a:bodyPr/>
                    <a:lstStyle/>
                    <a:p>
                      <a:endParaRPr lang="en-US"/>
                    </a:p>
                  </a:txBody>
                  <a:tcPr/>
                </a:tc>
              </a:tr>
              <a:tr h="474119">
                <a:tc>
                  <a:txBody>
                    <a:bodyPr/>
                    <a:lstStyle/>
                    <a:p>
                      <a:r>
                        <a:rPr lang="en-US" sz="1800" u="none" strike="noStrike" kern="1200" baseline="0" dirty="0" smtClean="0"/>
                        <a:t>Milk </a:t>
                      </a:r>
                      <a:r>
                        <a:rPr lang="en-US" sz="1800" u="none" strike="noStrike" kern="1200" baseline="0" dirty="0" smtClean="0">
                          <a:sym typeface="Wingdings" panose="05000000000000000000" pitchFamily="2" charset="2"/>
                        </a:rPr>
                        <a:t></a:t>
                      </a:r>
                      <a:r>
                        <a:rPr lang="en-US" sz="1800" u="none" strike="noStrike" kern="1200" baseline="0" dirty="0" smtClean="0"/>
                        <a:t> Cookies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5960152"/>
              </p:ext>
            </p:extLst>
          </p:nvPr>
        </p:nvGraphicFramePr>
        <p:xfrm>
          <a:off x="2342535" y="1470250"/>
          <a:ext cx="6978445" cy="2206986"/>
        </p:xfrm>
        <a:graphic>
          <a:graphicData uri="http://schemas.openxmlformats.org/drawingml/2006/table">
            <a:tbl>
              <a:tblPr firstRow="1" bandRow="1">
                <a:tableStyleId>{BDBED569-4797-4DF1-A0F4-6AAB3CD982D8}</a:tableStyleId>
              </a:tblPr>
              <a:tblGrid>
                <a:gridCol w="2089470"/>
                <a:gridCol w="2089470"/>
                <a:gridCol w="2799505"/>
              </a:tblGrid>
              <a:tr h="317041">
                <a:tc>
                  <a:txBody>
                    <a:bodyPr/>
                    <a:lstStyle/>
                    <a:p>
                      <a:r>
                        <a:rPr lang="en-US" sz="1800" dirty="0" smtClean="0"/>
                        <a:t>Transaction_Id</a:t>
                      </a:r>
                      <a:endParaRPr lang="en-US" sz="1800" dirty="0"/>
                    </a:p>
                  </a:txBody>
                  <a:tcPr anchor="ctr"/>
                </a:tc>
                <a:tc>
                  <a:txBody>
                    <a:bodyPr/>
                    <a:lstStyle/>
                    <a:p>
                      <a:r>
                        <a:rPr lang="en-US" sz="1800" dirty="0" smtClean="0"/>
                        <a:t>Time</a:t>
                      </a:r>
                      <a:endParaRPr lang="en-US" sz="1800" dirty="0"/>
                    </a:p>
                  </a:txBody>
                  <a:tcPr anchor="ctr"/>
                </a:tc>
                <a:tc>
                  <a:txBody>
                    <a:bodyPr/>
                    <a:lstStyle/>
                    <a:p>
                      <a:r>
                        <a:rPr lang="en-US" sz="1800" dirty="0" smtClean="0"/>
                        <a:t>Items_bought</a:t>
                      </a:r>
                      <a:endParaRPr lang="en-US" sz="1800" dirty="0"/>
                    </a:p>
                  </a:txBody>
                  <a:tcPr anchor="ctr"/>
                </a:tc>
              </a:tr>
              <a:tr h="501982">
                <a:tc>
                  <a:txBody>
                    <a:bodyPr/>
                    <a:lstStyle/>
                    <a:p>
                      <a:r>
                        <a:rPr lang="en-US" sz="1600" dirty="0" smtClean="0"/>
                        <a:t>101</a:t>
                      </a:r>
                      <a:endParaRPr lang="en-US" sz="1600" dirty="0"/>
                    </a:p>
                  </a:txBody>
                  <a:tcPr anchor="ctr"/>
                </a:tc>
                <a:tc>
                  <a:txBody>
                    <a:bodyPr/>
                    <a:lstStyle/>
                    <a:p>
                      <a:r>
                        <a:rPr lang="en-US" sz="1600" dirty="0" smtClean="0"/>
                        <a:t>6:30</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Bread, Cookies, Juice</a:t>
                      </a:r>
                    </a:p>
                  </a:txBody>
                  <a:tcPr anchor="ctr"/>
                </a:tc>
              </a:tr>
              <a:tr h="501982">
                <a:tc>
                  <a:txBody>
                    <a:bodyPr/>
                    <a:lstStyle/>
                    <a:p>
                      <a:r>
                        <a:rPr lang="en-US" sz="1600" dirty="0" smtClean="0"/>
                        <a:t>792</a:t>
                      </a:r>
                      <a:endParaRPr lang="en-US" sz="1600" dirty="0"/>
                    </a:p>
                  </a:txBody>
                  <a:tcPr anchor="ctr"/>
                </a:tc>
                <a:tc>
                  <a:txBody>
                    <a:bodyPr/>
                    <a:lstStyle/>
                    <a:p>
                      <a:r>
                        <a:rPr lang="en-US" sz="1600" dirty="0" smtClean="0"/>
                        <a:t>7:35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Juice</a:t>
                      </a:r>
                    </a:p>
                  </a:txBody>
                  <a:tcPr anchor="ctr"/>
                </a:tc>
              </a:tr>
              <a:tr h="501982">
                <a:tc>
                  <a:txBody>
                    <a:bodyPr/>
                    <a:lstStyle/>
                    <a:p>
                      <a:r>
                        <a:rPr lang="en-US" sz="1600" dirty="0" smtClean="0"/>
                        <a:t>1130</a:t>
                      </a:r>
                      <a:endParaRPr lang="en-US" sz="1600" dirty="0"/>
                    </a:p>
                  </a:txBody>
                  <a:tcPr anchor="ctr"/>
                </a:tc>
                <a:tc>
                  <a:txBody>
                    <a:bodyPr/>
                    <a:lstStyle/>
                    <a:p>
                      <a:r>
                        <a:rPr lang="en-US" sz="1600" dirty="0" smtClean="0"/>
                        <a:t>8:05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Eggs</a:t>
                      </a:r>
                    </a:p>
                  </a:txBody>
                  <a:tcPr anchor="ctr"/>
                </a:tc>
              </a:tr>
              <a:tr h="290621">
                <a:tc>
                  <a:txBody>
                    <a:bodyPr/>
                    <a:lstStyle/>
                    <a:p>
                      <a:r>
                        <a:rPr lang="en-US" sz="1600" dirty="0" smtClean="0"/>
                        <a:t>1730</a:t>
                      </a:r>
                      <a:endParaRPr lang="en-US" sz="1600" dirty="0"/>
                    </a:p>
                  </a:txBody>
                  <a:tcPr anchor="ctr"/>
                </a:tc>
                <a:tc>
                  <a:txBody>
                    <a:bodyPr/>
                    <a:lstStyle/>
                    <a:p>
                      <a:r>
                        <a:rPr lang="en-US" sz="1600" dirty="0" smtClean="0"/>
                        <a:t>8:40</a:t>
                      </a:r>
                      <a:endParaRPr lang="en-US" sz="1600" dirty="0"/>
                    </a:p>
                  </a:txBody>
                  <a:tcPr anchor="ctr"/>
                </a:tc>
                <a:tc>
                  <a:txBody>
                    <a:bodyPr/>
                    <a:lstStyle/>
                    <a:p>
                      <a:r>
                        <a:rPr lang="en-US" sz="1600" dirty="0" smtClean="0"/>
                        <a:t>Bread, Cookies, Coffee</a:t>
                      </a:r>
                    </a:p>
                  </a:txBody>
                  <a:tcPr anchor="ctr"/>
                </a:tc>
              </a:tr>
            </a:tbl>
          </a:graphicData>
        </a:graphic>
      </p:graphicFrame>
      <p:sp>
        <p:nvSpPr>
          <p:cNvPr id="6" name="Date Placeholder 5"/>
          <p:cNvSpPr>
            <a:spLocks noGrp="1"/>
          </p:cNvSpPr>
          <p:nvPr>
            <p:ph type="dt" sz="half" idx="10"/>
          </p:nvPr>
        </p:nvSpPr>
        <p:spPr/>
        <p:txBody>
          <a:bodyPr/>
          <a:lstStyle/>
          <a:p>
            <a:fld id="{624C4D45-06D4-4851-AF98-369B2C81D3B2}"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11</a:t>
            </a:fld>
            <a:endParaRPr lang="en-US"/>
          </a:p>
        </p:txBody>
      </p:sp>
    </p:spTree>
    <p:extLst>
      <p:ext uri="{BB962C8B-B14F-4D97-AF65-F5344CB8AC3E}">
        <p14:creationId xmlns:p14="http://schemas.microsoft.com/office/powerpoint/2010/main" val="247272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Market Store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9996566"/>
              </p:ext>
            </p:extLst>
          </p:nvPr>
        </p:nvGraphicFramePr>
        <p:xfrm>
          <a:off x="838202" y="4247536"/>
          <a:ext cx="11093243" cy="2403986"/>
        </p:xfrm>
        <a:graphic>
          <a:graphicData uri="http://schemas.openxmlformats.org/drawingml/2006/table">
            <a:tbl>
              <a:tblPr firstRow="1" bandRow="1">
                <a:tableStyleId>{5FD0F851-EC5A-4D38-B0AD-8093EC10F338}</a:tableStyleId>
              </a:tblPr>
              <a:tblGrid>
                <a:gridCol w="1989172"/>
                <a:gridCol w="912185"/>
                <a:gridCol w="1076984"/>
                <a:gridCol w="993026"/>
                <a:gridCol w="1530469"/>
                <a:gridCol w="1530469"/>
                <a:gridCol w="1530469"/>
                <a:gridCol w="1530469"/>
              </a:tblGrid>
              <a:tr h="507510">
                <a:tc>
                  <a:txBody>
                    <a:bodyPr/>
                    <a:lstStyle/>
                    <a:p>
                      <a:r>
                        <a:rPr lang="en-US" sz="1800" u="none" strike="noStrike" kern="1200" baseline="0" dirty="0" smtClean="0"/>
                        <a:t>Rule</a:t>
                      </a:r>
                      <a:endParaRPr lang="en-US" sz="1800" b="1" i="0" u="none" strike="noStrike" kern="1200" baseline="0" dirty="0" smtClean="0">
                        <a:solidFill>
                          <a:schemeClr val="lt1"/>
                        </a:solidFill>
                        <a:latin typeface="+mn-lt"/>
                        <a:ea typeface="+mn-ea"/>
                        <a:cs typeface="+mn-cs"/>
                      </a:endParaRPr>
                    </a:p>
                  </a:txBody>
                  <a:tcPr/>
                </a:tc>
                <a:tc>
                  <a:txBody>
                    <a:bodyPr/>
                    <a:lstStyle/>
                    <a:p>
                      <a:pPr algn="ctr"/>
                      <a:r>
                        <a:rPr lang="en-US" sz="1800" u="none" strike="noStrike" kern="1200" baseline="0" dirty="0" smtClean="0"/>
                        <a:t>NLEFT</a:t>
                      </a:r>
                      <a:endParaRPr lang="en-US" dirty="0"/>
                    </a:p>
                  </a:txBody>
                  <a:tcPr/>
                </a:tc>
                <a:tc>
                  <a:txBody>
                    <a:bodyPr/>
                    <a:lstStyle/>
                    <a:p>
                      <a:pPr algn="ctr"/>
                      <a:r>
                        <a:rPr lang="en-US" sz="1800" u="none" strike="noStrike" kern="1200" baseline="0" dirty="0" smtClean="0"/>
                        <a:t>NRIGHT</a:t>
                      </a:r>
                      <a:endParaRPr lang="en-US" dirty="0"/>
                    </a:p>
                  </a:txBody>
                  <a:tcPr/>
                </a:tc>
                <a:tc>
                  <a:txBody>
                    <a:bodyPr/>
                    <a:lstStyle/>
                    <a:p>
                      <a:pPr algn="ctr"/>
                      <a:r>
                        <a:rPr lang="en-US" sz="1800" u="none" strike="noStrike" kern="1200" baseline="0" dirty="0" smtClean="0"/>
                        <a:t>NBOTH</a:t>
                      </a:r>
                      <a:endParaRPr lang="en-US" dirty="0"/>
                    </a:p>
                  </a:txBody>
                  <a:tcPr/>
                </a:tc>
                <a:tc>
                  <a:txBody>
                    <a:bodyPr/>
                    <a:lstStyle/>
                    <a:p>
                      <a:pPr algn="ctr"/>
                      <a:r>
                        <a:rPr lang="en-US" sz="1800" u="none" strike="noStrike" kern="1200" baseline="0" dirty="0" smtClean="0"/>
                        <a:t>NTOTAL</a:t>
                      </a:r>
                      <a:endParaRPr lang="en-US" dirty="0"/>
                    </a:p>
                  </a:txBody>
                  <a:tcPr/>
                </a:tc>
                <a:tc>
                  <a:txBody>
                    <a:bodyPr/>
                    <a:lstStyle/>
                    <a:p>
                      <a:pPr algn="ctr"/>
                      <a:r>
                        <a:rPr lang="en-US" dirty="0" smtClean="0"/>
                        <a:t>Support</a:t>
                      </a:r>
                      <a:endParaRPr lang="en-US" dirty="0"/>
                    </a:p>
                  </a:txBody>
                  <a:tcPr/>
                </a:tc>
                <a:tc>
                  <a:txBody>
                    <a:bodyPr/>
                    <a:lstStyle/>
                    <a:p>
                      <a:pPr algn="ctr"/>
                      <a:r>
                        <a:rPr lang="en-US" dirty="0" smtClean="0"/>
                        <a:t>Confidence</a:t>
                      </a:r>
                      <a:endParaRPr lang="en-US" dirty="0"/>
                    </a:p>
                  </a:txBody>
                  <a:tcPr/>
                </a:tc>
                <a:tc>
                  <a:txBody>
                    <a:bodyPr/>
                    <a:lstStyle/>
                    <a:p>
                      <a:pPr algn="ctr"/>
                      <a:r>
                        <a:rPr lang="en-US" dirty="0" smtClean="0"/>
                        <a:t>Completeness</a:t>
                      </a:r>
                      <a:endParaRPr lang="en-US" dirty="0"/>
                    </a:p>
                  </a:txBody>
                  <a:tcPr/>
                </a:tc>
              </a:tr>
              <a:tr h="474119">
                <a:tc>
                  <a:txBody>
                    <a:bodyPr/>
                    <a:lstStyle/>
                    <a:p>
                      <a:r>
                        <a:rPr lang="es-ES" sz="1800" u="none" strike="noStrike" kern="1200" baseline="0" dirty="0" err="1" smtClean="0"/>
                        <a:t>Milk</a:t>
                      </a:r>
                      <a:r>
                        <a:rPr lang="es-ES" sz="1800" u="none" strike="noStrike" kern="1200" baseline="0" dirty="0" smtClean="0"/>
                        <a:t> </a:t>
                      </a:r>
                      <a:r>
                        <a:rPr lang="es-ES" sz="1800" u="none" strike="noStrike" kern="1200" baseline="0" dirty="0" smtClean="0">
                          <a:sym typeface="Wingdings" panose="05000000000000000000" pitchFamily="2" charset="2"/>
                        </a:rPr>
                        <a:t> </a:t>
                      </a:r>
                      <a:r>
                        <a:rPr lang="es-ES" sz="1800" u="none" strike="noStrike" kern="1200" baseline="0" dirty="0" smtClean="0"/>
                        <a:t>Juice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0.67</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endParaRPr lang="en-US" sz="1800" b="1" kern="1200" dirty="0">
                        <a:solidFill>
                          <a:srgbClr val="FF0000"/>
                        </a:solidFill>
                        <a:latin typeface="+mn-lt"/>
                        <a:ea typeface="+mn-ea"/>
                        <a:cs typeface="+mn-cs"/>
                      </a:endParaRPr>
                    </a:p>
                  </a:txBody>
                  <a:tcPr/>
                </a:tc>
              </a:tr>
              <a:tr h="474119">
                <a:tc>
                  <a:txBody>
                    <a:bodyPr/>
                    <a:lstStyle/>
                    <a:p>
                      <a:r>
                        <a:rPr lang="en-US" sz="1800" u="none" strike="noStrike" kern="1200" baseline="0" dirty="0" smtClean="0"/>
                        <a:t>Bread </a:t>
                      </a:r>
                      <a:r>
                        <a:rPr lang="en-US" sz="1800" u="none" strike="noStrike" kern="1200" baseline="0" dirty="0" smtClean="0">
                          <a:sym typeface="Wingdings" panose="05000000000000000000" pitchFamily="2" charset="2"/>
                        </a:rPr>
                        <a:t> </a:t>
                      </a:r>
                      <a:r>
                        <a:rPr lang="en-US" sz="1800" u="none" strike="noStrike" kern="1200" baseline="0" dirty="0" smtClean="0"/>
                        <a:t>Juice </a:t>
                      </a:r>
                      <a:endParaRPr lang="en-US" dirty="0">
                        <a:solidFill>
                          <a:schemeClr val="tx1"/>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endParaRPr lang="en-US" sz="1800" b="1" kern="1200" dirty="0">
                        <a:solidFill>
                          <a:srgbClr val="FF0000"/>
                        </a:solidFill>
                        <a:latin typeface="+mn-lt"/>
                        <a:ea typeface="+mn-ea"/>
                        <a:cs typeface="+mn-cs"/>
                      </a:endParaRPr>
                    </a:p>
                  </a:txBody>
                  <a:tcPr/>
                </a:tc>
              </a:tr>
              <a:tr h="474119">
                <a:tc>
                  <a:txBody>
                    <a:bodyPr/>
                    <a:lstStyle/>
                    <a:p>
                      <a:r>
                        <a:rPr lang="nn-NO" sz="1800" u="none" strike="noStrike" kern="1200" baseline="0" dirty="0" smtClean="0"/>
                        <a:t>Milk </a:t>
                      </a:r>
                      <a:r>
                        <a:rPr lang="nn-NO" sz="1800" u="none" strike="noStrike" kern="1200" baseline="0" dirty="0" smtClean="0">
                          <a:sym typeface="Wingdings" panose="05000000000000000000" pitchFamily="2" charset="2"/>
                        </a:rPr>
                        <a:t> </a:t>
                      </a:r>
                      <a:r>
                        <a:rPr lang="nn-NO" sz="1800" u="none" strike="noStrike" kern="1200" baseline="0" dirty="0" smtClean="0"/>
                        <a:t>Egg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0.33</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endParaRPr lang="en-US" sz="1800" b="1" kern="1200" dirty="0">
                        <a:solidFill>
                          <a:srgbClr val="FF0000"/>
                        </a:solidFill>
                        <a:latin typeface="+mn-lt"/>
                        <a:ea typeface="+mn-ea"/>
                        <a:cs typeface="+mn-cs"/>
                      </a:endParaRPr>
                    </a:p>
                  </a:txBody>
                  <a:tcPr/>
                </a:tc>
              </a:tr>
              <a:tr h="474119">
                <a:tc>
                  <a:txBody>
                    <a:bodyPr/>
                    <a:lstStyle/>
                    <a:p>
                      <a:r>
                        <a:rPr lang="en-US" sz="1800" u="none" strike="noStrike" kern="1200" baseline="0" dirty="0" smtClean="0"/>
                        <a:t>Milk </a:t>
                      </a:r>
                      <a:r>
                        <a:rPr lang="en-US" sz="1800" u="none" strike="noStrike" kern="1200" baseline="0" dirty="0" smtClean="0">
                          <a:sym typeface="Wingdings" panose="05000000000000000000" pitchFamily="2" charset="2"/>
                        </a:rPr>
                        <a:t></a:t>
                      </a:r>
                      <a:r>
                        <a:rPr lang="en-US" sz="1800" u="none" strike="noStrike" kern="1200" baseline="0" dirty="0" smtClean="0"/>
                        <a:t> Cookies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0.33</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endParaRPr lang="en-US" sz="1800" b="1" kern="1200" dirty="0">
                        <a:solidFill>
                          <a:srgbClr val="FF0000"/>
                        </a:solidFill>
                        <a:latin typeface="+mn-lt"/>
                        <a:ea typeface="+mn-ea"/>
                        <a:cs typeface="+mn-cs"/>
                      </a:endParaRPr>
                    </a:p>
                  </a:txBody>
                  <a:tcPr/>
                </a:tc>
              </a:tr>
            </a:tbl>
          </a:graphicData>
        </a:graphic>
      </p:graphicFrame>
      <p:graphicFrame>
        <p:nvGraphicFramePr>
          <p:cNvPr id="5" name="Table 4"/>
          <p:cNvGraphicFramePr>
            <a:graphicFrameLocks noGrp="1"/>
          </p:cNvGraphicFramePr>
          <p:nvPr>
            <p:extLst/>
          </p:nvPr>
        </p:nvGraphicFramePr>
        <p:xfrm>
          <a:off x="2342535" y="1470250"/>
          <a:ext cx="6978445" cy="2206986"/>
        </p:xfrm>
        <a:graphic>
          <a:graphicData uri="http://schemas.openxmlformats.org/drawingml/2006/table">
            <a:tbl>
              <a:tblPr firstRow="1" bandRow="1">
                <a:tableStyleId>{BDBED569-4797-4DF1-A0F4-6AAB3CD982D8}</a:tableStyleId>
              </a:tblPr>
              <a:tblGrid>
                <a:gridCol w="2089470"/>
                <a:gridCol w="2089470"/>
                <a:gridCol w="2799505"/>
              </a:tblGrid>
              <a:tr h="317041">
                <a:tc>
                  <a:txBody>
                    <a:bodyPr/>
                    <a:lstStyle/>
                    <a:p>
                      <a:r>
                        <a:rPr lang="en-US" sz="1800" dirty="0" smtClean="0"/>
                        <a:t>Transaction_Id</a:t>
                      </a:r>
                      <a:endParaRPr lang="en-US" sz="1800" dirty="0"/>
                    </a:p>
                  </a:txBody>
                  <a:tcPr anchor="ctr"/>
                </a:tc>
                <a:tc>
                  <a:txBody>
                    <a:bodyPr/>
                    <a:lstStyle/>
                    <a:p>
                      <a:r>
                        <a:rPr lang="en-US" sz="1800" dirty="0" smtClean="0"/>
                        <a:t>Time</a:t>
                      </a:r>
                      <a:endParaRPr lang="en-US" sz="1800" dirty="0"/>
                    </a:p>
                  </a:txBody>
                  <a:tcPr anchor="ctr"/>
                </a:tc>
                <a:tc>
                  <a:txBody>
                    <a:bodyPr/>
                    <a:lstStyle/>
                    <a:p>
                      <a:r>
                        <a:rPr lang="en-US" sz="1800" dirty="0" smtClean="0"/>
                        <a:t>Items_bought</a:t>
                      </a:r>
                      <a:endParaRPr lang="en-US" sz="1800" dirty="0"/>
                    </a:p>
                  </a:txBody>
                  <a:tcPr anchor="ctr"/>
                </a:tc>
              </a:tr>
              <a:tr h="501982">
                <a:tc>
                  <a:txBody>
                    <a:bodyPr/>
                    <a:lstStyle/>
                    <a:p>
                      <a:r>
                        <a:rPr lang="en-US" sz="1600" dirty="0" smtClean="0"/>
                        <a:t>101</a:t>
                      </a:r>
                      <a:endParaRPr lang="en-US" sz="1600" dirty="0"/>
                    </a:p>
                  </a:txBody>
                  <a:tcPr anchor="ctr"/>
                </a:tc>
                <a:tc>
                  <a:txBody>
                    <a:bodyPr/>
                    <a:lstStyle/>
                    <a:p>
                      <a:r>
                        <a:rPr lang="en-US" sz="1600" dirty="0" smtClean="0"/>
                        <a:t>6:30</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Bread, Cookies, Juice</a:t>
                      </a:r>
                    </a:p>
                  </a:txBody>
                  <a:tcPr anchor="ctr"/>
                </a:tc>
              </a:tr>
              <a:tr h="501982">
                <a:tc>
                  <a:txBody>
                    <a:bodyPr/>
                    <a:lstStyle/>
                    <a:p>
                      <a:r>
                        <a:rPr lang="en-US" sz="1600" dirty="0" smtClean="0"/>
                        <a:t>792</a:t>
                      </a:r>
                      <a:endParaRPr lang="en-US" sz="1600" dirty="0"/>
                    </a:p>
                  </a:txBody>
                  <a:tcPr anchor="ctr"/>
                </a:tc>
                <a:tc>
                  <a:txBody>
                    <a:bodyPr/>
                    <a:lstStyle/>
                    <a:p>
                      <a:r>
                        <a:rPr lang="en-US" sz="1600" dirty="0" smtClean="0"/>
                        <a:t>7:35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Juice</a:t>
                      </a:r>
                    </a:p>
                  </a:txBody>
                  <a:tcPr anchor="ctr"/>
                </a:tc>
              </a:tr>
              <a:tr h="501982">
                <a:tc>
                  <a:txBody>
                    <a:bodyPr/>
                    <a:lstStyle/>
                    <a:p>
                      <a:r>
                        <a:rPr lang="en-US" sz="1600" dirty="0" smtClean="0"/>
                        <a:t>1130</a:t>
                      </a:r>
                      <a:endParaRPr lang="en-US" sz="1600" dirty="0"/>
                    </a:p>
                  </a:txBody>
                  <a:tcPr anchor="ctr"/>
                </a:tc>
                <a:tc>
                  <a:txBody>
                    <a:bodyPr/>
                    <a:lstStyle/>
                    <a:p>
                      <a:r>
                        <a:rPr lang="en-US" sz="1600" dirty="0" smtClean="0"/>
                        <a:t>8:05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Eggs</a:t>
                      </a:r>
                    </a:p>
                  </a:txBody>
                  <a:tcPr anchor="ctr"/>
                </a:tc>
              </a:tr>
              <a:tr h="290621">
                <a:tc>
                  <a:txBody>
                    <a:bodyPr/>
                    <a:lstStyle/>
                    <a:p>
                      <a:r>
                        <a:rPr lang="en-US" sz="1600" dirty="0" smtClean="0"/>
                        <a:t>1730</a:t>
                      </a:r>
                      <a:endParaRPr lang="en-US" sz="1600" dirty="0"/>
                    </a:p>
                  </a:txBody>
                  <a:tcPr anchor="ctr"/>
                </a:tc>
                <a:tc>
                  <a:txBody>
                    <a:bodyPr/>
                    <a:lstStyle/>
                    <a:p>
                      <a:r>
                        <a:rPr lang="en-US" sz="1600" dirty="0" smtClean="0"/>
                        <a:t>8:40</a:t>
                      </a:r>
                      <a:endParaRPr lang="en-US" sz="1600" dirty="0"/>
                    </a:p>
                  </a:txBody>
                  <a:tcPr anchor="ctr"/>
                </a:tc>
                <a:tc>
                  <a:txBody>
                    <a:bodyPr/>
                    <a:lstStyle/>
                    <a:p>
                      <a:r>
                        <a:rPr lang="en-US" sz="1600" dirty="0" smtClean="0"/>
                        <a:t>Bread, Cookies, Coffee</a:t>
                      </a:r>
                    </a:p>
                  </a:txBody>
                  <a:tcPr anchor="ctr"/>
                </a:tc>
              </a:tr>
            </a:tbl>
          </a:graphicData>
        </a:graphic>
      </p:graphicFrame>
      <p:sp>
        <p:nvSpPr>
          <p:cNvPr id="6" name="Date Placeholder 5"/>
          <p:cNvSpPr>
            <a:spLocks noGrp="1"/>
          </p:cNvSpPr>
          <p:nvPr>
            <p:ph type="dt" sz="half" idx="10"/>
          </p:nvPr>
        </p:nvSpPr>
        <p:spPr/>
        <p:txBody>
          <a:bodyPr/>
          <a:lstStyle/>
          <a:p>
            <a:fld id="{624C4D45-06D4-4851-AF98-369B2C81D3B2}"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12</a:t>
            </a:fld>
            <a:endParaRPr lang="en-US"/>
          </a:p>
        </p:txBody>
      </p:sp>
    </p:spTree>
    <p:extLst>
      <p:ext uri="{BB962C8B-B14F-4D97-AF65-F5344CB8AC3E}">
        <p14:creationId xmlns:p14="http://schemas.microsoft.com/office/powerpoint/2010/main" val="2004090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Market Store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2498438"/>
              </p:ext>
            </p:extLst>
          </p:nvPr>
        </p:nvGraphicFramePr>
        <p:xfrm>
          <a:off x="838202" y="4247536"/>
          <a:ext cx="11093243" cy="2403986"/>
        </p:xfrm>
        <a:graphic>
          <a:graphicData uri="http://schemas.openxmlformats.org/drawingml/2006/table">
            <a:tbl>
              <a:tblPr firstRow="1" bandRow="1">
                <a:tableStyleId>{5FD0F851-EC5A-4D38-B0AD-8093EC10F338}</a:tableStyleId>
              </a:tblPr>
              <a:tblGrid>
                <a:gridCol w="1989172"/>
                <a:gridCol w="912185"/>
                <a:gridCol w="1076984"/>
                <a:gridCol w="993026"/>
                <a:gridCol w="1530469"/>
                <a:gridCol w="1530469"/>
                <a:gridCol w="1530469"/>
                <a:gridCol w="1530469"/>
              </a:tblGrid>
              <a:tr h="507510">
                <a:tc>
                  <a:txBody>
                    <a:bodyPr/>
                    <a:lstStyle/>
                    <a:p>
                      <a:r>
                        <a:rPr lang="en-US" sz="1800" u="none" strike="noStrike" kern="1200" baseline="0" dirty="0" smtClean="0"/>
                        <a:t>Rule</a:t>
                      </a:r>
                      <a:endParaRPr lang="en-US" sz="1800" b="1" i="0" u="none" strike="noStrike" kern="1200" baseline="0" dirty="0" smtClean="0">
                        <a:solidFill>
                          <a:schemeClr val="lt1"/>
                        </a:solidFill>
                        <a:latin typeface="+mn-lt"/>
                        <a:ea typeface="+mn-ea"/>
                        <a:cs typeface="+mn-cs"/>
                      </a:endParaRPr>
                    </a:p>
                  </a:txBody>
                  <a:tcPr/>
                </a:tc>
                <a:tc>
                  <a:txBody>
                    <a:bodyPr/>
                    <a:lstStyle/>
                    <a:p>
                      <a:pPr algn="ctr"/>
                      <a:r>
                        <a:rPr lang="en-US" sz="1800" u="none" strike="noStrike" kern="1200" baseline="0" dirty="0" smtClean="0"/>
                        <a:t>NLEFT</a:t>
                      </a:r>
                      <a:endParaRPr lang="en-US" dirty="0"/>
                    </a:p>
                  </a:txBody>
                  <a:tcPr/>
                </a:tc>
                <a:tc>
                  <a:txBody>
                    <a:bodyPr/>
                    <a:lstStyle/>
                    <a:p>
                      <a:pPr algn="ctr"/>
                      <a:r>
                        <a:rPr lang="en-US" sz="1800" u="none" strike="noStrike" kern="1200" baseline="0" dirty="0" smtClean="0"/>
                        <a:t>NRIGHT</a:t>
                      </a:r>
                      <a:endParaRPr lang="en-US" dirty="0"/>
                    </a:p>
                  </a:txBody>
                  <a:tcPr/>
                </a:tc>
                <a:tc>
                  <a:txBody>
                    <a:bodyPr/>
                    <a:lstStyle/>
                    <a:p>
                      <a:pPr algn="ctr"/>
                      <a:r>
                        <a:rPr lang="en-US" sz="1800" u="none" strike="noStrike" kern="1200" baseline="0" dirty="0" smtClean="0"/>
                        <a:t>NBOTH</a:t>
                      </a:r>
                      <a:endParaRPr lang="en-US" dirty="0"/>
                    </a:p>
                  </a:txBody>
                  <a:tcPr/>
                </a:tc>
                <a:tc>
                  <a:txBody>
                    <a:bodyPr/>
                    <a:lstStyle/>
                    <a:p>
                      <a:pPr algn="ctr"/>
                      <a:r>
                        <a:rPr lang="en-US" sz="1800" u="none" strike="noStrike" kern="1200" baseline="0" dirty="0" smtClean="0"/>
                        <a:t>NTOTAL</a:t>
                      </a:r>
                      <a:endParaRPr lang="en-US" dirty="0"/>
                    </a:p>
                  </a:txBody>
                  <a:tcPr/>
                </a:tc>
                <a:tc>
                  <a:txBody>
                    <a:bodyPr/>
                    <a:lstStyle/>
                    <a:p>
                      <a:pPr algn="ctr"/>
                      <a:r>
                        <a:rPr lang="en-US" dirty="0" smtClean="0"/>
                        <a:t>Support</a:t>
                      </a:r>
                      <a:endParaRPr lang="en-US" dirty="0"/>
                    </a:p>
                  </a:txBody>
                  <a:tcPr/>
                </a:tc>
                <a:tc>
                  <a:txBody>
                    <a:bodyPr/>
                    <a:lstStyle/>
                    <a:p>
                      <a:pPr algn="ctr"/>
                      <a:r>
                        <a:rPr lang="en-US" dirty="0" smtClean="0"/>
                        <a:t>Confidence</a:t>
                      </a:r>
                      <a:endParaRPr lang="en-US" dirty="0"/>
                    </a:p>
                  </a:txBody>
                  <a:tcPr/>
                </a:tc>
                <a:tc>
                  <a:txBody>
                    <a:bodyPr/>
                    <a:lstStyle/>
                    <a:p>
                      <a:pPr algn="ctr"/>
                      <a:r>
                        <a:rPr lang="en-US" dirty="0" smtClean="0"/>
                        <a:t>Completeness</a:t>
                      </a:r>
                      <a:endParaRPr lang="en-US" dirty="0"/>
                    </a:p>
                  </a:txBody>
                  <a:tcPr/>
                </a:tc>
              </a:tr>
              <a:tr h="474119">
                <a:tc>
                  <a:txBody>
                    <a:bodyPr/>
                    <a:lstStyle/>
                    <a:p>
                      <a:r>
                        <a:rPr lang="es-ES" sz="1800" u="none" strike="noStrike" kern="1200" baseline="0" dirty="0" err="1" smtClean="0"/>
                        <a:t>Milk</a:t>
                      </a:r>
                      <a:r>
                        <a:rPr lang="es-ES" sz="1800" u="none" strike="noStrike" kern="1200" baseline="0" dirty="0" smtClean="0"/>
                        <a:t> </a:t>
                      </a:r>
                      <a:r>
                        <a:rPr lang="es-ES" sz="1800" u="none" strike="noStrike" kern="1200" baseline="0" dirty="0" smtClean="0">
                          <a:sym typeface="Wingdings" panose="05000000000000000000" pitchFamily="2" charset="2"/>
                        </a:rPr>
                        <a:t> </a:t>
                      </a:r>
                      <a:r>
                        <a:rPr lang="es-ES" sz="1800" u="none" strike="noStrike" kern="1200" baseline="0" dirty="0" smtClean="0"/>
                        <a:t>Juice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0.67</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1.00</a:t>
                      </a:r>
                      <a:endParaRPr lang="en-US" sz="1800" b="1" kern="1200" dirty="0">
                        <a:solidFill>
                          <a:srgbClr val="FF0000"/>
                        </a:solidFill>
                        <a:latin typeface="+mn-lt"/>
                        <a:ea typeface="+mn-ea"/>
                        <a:cs typeface="+mn-cs"/>
                      </a:endParaRPr>
                    </a:p>
                  </a:txBody>
                  <a:tcPr/>
                </a:tc>
              </a:tr>
              <a:tr h="474119">
                <a:tc>
                  <a:txBody>
                    <a:bodyPr/>
                    <a:lstStyle/>
                    <a:p>
                      <a:r>
                        <a:rPr lang="en-US" sz="1800" u="none" strike="noStrike" kern="1200" baseline="0" dirty="0" smtClean="0"/>
                        <a:t>Bread </a:t>
                      </a:r>
                      <a:r>
                        <a:rPr lang="en-US" sz="1800" u="none" strike="noStrike" kern="1200" baseline="0" dirty="0" smtClean="0">
                          <a:sym typeface="Wingdings" panose="05000000000000000000" pitchFamily="2" charset="2"/>
                        </a:rPr>
                        <a:t> </a:t>
                      </a:r>
                      <a:r>
                        <a:rPr lang="en-US" sz="1800" u="none" strike="noStrike" kern="1200" baseline="0" dirty="0" smtClean="0"/>
                        <a:t>Juice </a:t>
                      </a:r>
                      <a:endParaRPr lang="en-US" dirty="0">
                        <a:solidFill>
                          <a:schemeClr val="tx1"/>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0.5</a:t>
                      </a:r>
                      <a:endParaRPr lang="en-US" sz="1800" b="1" kern="1200" dirty="0">
                        <a:solidFill>
                          <a:srgbClr val="FF0000"/>
                        </a:solidFill>
                        <a:latin typeface="+mn-lt"/>
                        <a:ea typeface="+mn-ea"/>
                        <a:cs typeface="+mn-cs"/>
                      </a:endParaRPr>
                    </a:p>
                  </a:txBody>
                  <a:tcPr/>
                </a:tc>
              </a:tr>
              <a:tr h="474119">
                <a:tc>
                  <a:txBody>
                    <a:bodyPr/>
                    <a:lstStyle/>
                    <a:p>
                      <a:r>
                        <a:rPr lang="nn-NO" sz="1800" u="none" strike="noStrike" kern="1200" baseline="0" dirty="0" smtClean="0"/>
                        <a:t>Milk </a:t>
                      </a:r>
                      <a:r>
                        <a:rPr lang="nn-NO" sz="1800" u="none" strike="noStrike" kern="1200" baseline="0" dirty="0" smtClean="0">
                          <a:sym typeface="Wingdings" panose="05000000000000000000" pitchFamily="2" charset="2"/>
                        </a:rPr>
                        <a:t> </a:t>
                      </a:r>
                      <a:r>
                        <a:rPr lang="nn-NO" sz="1800" u="none" strike="noStrike" kern="1200" baseline="0" dirty="0" smtClean="0"/>
                        <a:t>Egg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0.33</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1.00</a:t>
                      </a:r>
                      <a:endParaRPr lang="en-US" sz="1800" b="1" kern="1200" dirty="0">
                        <a:solidFill>
                          <a:srgbClr val="FF0000"/>
                        </a:solidFill>
                        <a:latin typeface="+mn-lt"/>
                        <a:ea typeface="+mn-ea"/>
                        <a:cs typeface="+mn-cs"/>
                      </a:endParaRPr>
                    </a:p>
                  </a:txBody>
                  <a:tcPr/>
                </a:tc>
              </a:tr>
              <a:tr h="474119">
                <a:tc>
                  <a:txBody>
                    <a:bodyPr/>
                    <a:lstStyle/>
                    <a:p>
                      <a:r>
                        <a:rPr lang="en-US" sz="1800" u="none" strike="noStrike" kern="1200" baseline="0" dirty="0" smtClean="0"/>
                        <a:t>Milk </a:t>
                      </a:r>
                      <a:r>
                        <a:rPr lang="en-US" sz="1800" u="none" strike="noStrike" kern="1200" baseline="0" dirty="0" smtClean="0">
                          <a:sym typeface="Wingdings" panose="05000000000000000000" pitchFamily="2" charset="2"/>
                        </a:rPr>
                        <a:t></a:t>
                      </a:r>
                      <a:r>
                        <a:rPr lang="en-US" sz="1800" u="none" strike="noStrike" kern="1200" baseline="0" dirty="0" smtClean="0"/>
                        <a:t> Cookies </a:t>
                      </a:r>
                      <a:endParaRPr lang="en-US" dirty="0">
                        <a:solidFill>
                          <a:schemeClr val="tx1"/>
                        </a:solidFill>
                      </a:endParaRPr>
                    </a:p>
                  </a:txBody>
                  <a:tcPr/>
                </a:tc>
                <a:tc>
                  <a:txBody>
                    <a:bodyPr/>
                    <a:lstStyle/>
                    <a:p>
                      <a:pPr algn="ctr"/>
                      <a:r>
                        <a:rPr lang="en-US" b="1" dirty="0" smtClean="0">
                          <a:solidFill>
                            <a:srgbClr val="002060"/>
                          </a:solidFill>
                        </a:rPr>
                        <a:t>3</a:t>
                      </a:r>
                      <a:endParaRPr lang="en-US" b="1" dirty="0">
                        <a:solidFill>
                          <a:srgbClr val="002060"/>
                        </a:solidFill>
                      </a:endParaRPr>
                    </a:p>
                  </a:txBody>
                  <a:tcPr/>
                </a:tc>
                <a:tc>
                  <a:txBody>
                    <a:bodyPr/>
                    <a:lstStyle/>
                    <a:p>
                      <a:pPr algn="ctr"/>
                      <a:r>
                        <a:rPr lang="en-US" b="1" dirty="0" smtClean="0">
                          <a:solidFill>
                            <a:srgbClr val="002060"/>
                          </a:solidFill>
                        </a:rPr>
                        <a:t>2</a:t>
                      </a:r>
                      <a:endParaRPr lang="en-US" b="1" dirty="0">
                        <a:solidFill>
                          <a:srgbClr val="002060"/>
                        </a:solidFill>
                      </a:endParaRPr>
                    </a:p>
                  </a:txBody>
                  <a:tcPr/>
                </a:tc>
                <a:tc>
                  <a:txBody>
                    <a:bodyPr/>
                    <a:lstStyle/>
                    <a:p>
                      <a:pPr algn="ctr"/>
                      <a:r>
                        <a:rPr lang="en-US" b="1" dirty="0" smtClean="0">
                          <a:solidFill>
                            <a:srgbClr val="002060"/>
                          </a:solidFill>
                        </a:rPr>
                        <a:t>1</a:t>
                      </a:r>
                      <a:endParaRPr lang="en-US" b="1" dirty="0">
                        <a:solidFill>
                          <a:srgbClr val="002060"/>
                        </a:solidFill>
                      </a:endParaRPr>
                    </a:p>
                  </a:txBody>
                  <a:tcPr/>
                </a:tc>
                <a:tc>
                  <a:txBody>
                    <a:bodyPr/>
                    <a:lstStyle/>
                    <a:p>
                      <a:pPr algn="ctr"/>
                      <a:r>
                        <a:rPr lang="en-US" b="1" dirty="0" smtClean="0">
                          <a:solidFill>
                            <a:srgbClr val="002060"/>
                          </a:solidFill>
                        </a:rPr>
                        <a:t>4</a:t>
                      </a:r>
                      <a:endParaRPr lang="en-US" b="1" dirty="0">
                        <a:solidFill>
                          <a:srgbClr val="002060"/>
                        </a:solidFill>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0.25</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0.33</a:t>
                      </a:r>
                      <a:endParaRPr lang="en-US" sz="1800" b="1" kern="1200" dirty="0">
                        <a:solidFill>
                          <a:srgbClr val="FF0000"/>
                        </a:solidFill>
                        <a:latin typeface="+mn-lt"/>
                        <a:ea typeface="+mn-ea"/>
                        <a:cs typeface="+mn-cs"/>
                      </a:endParaRPr>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0.5</a:t>
                      </a:r>
                      <a:endParaRPr lang="en-US" sz="1800" b="1" kern="1200" dirty="0">
                        <a:solidFill>
                          <a:srgbClr val="FF0000"/>
                        </a:solidFill>
                        <a:latin typeface="+mn-lt"/>
                        <a:ea typeface="+mn-ea"/>
                        <a:cs typeface="+mn-cs"/>
                      </a:endParaRPr>
                    </a:p>
                  </a:txBody>
                  <a:tcPr/>
                </a:tc>
              </a:tr>
            </a:tbl>
          </a:graphicData>
        </a:graphic>
      </p:graphicFrame>
      <p:graphicFrame>
        <p:nvGraphicFramePr>
          <p:cNvPr id="5" name="Table 4"/>
          <p:cNvGraphicFramePr>
            <a:graphicFrameLocks noGrp="1"/>
          </p:cNvGraphicFramePr>
          <p:nvPr>
            <p:extLst/>
          </p:nvPr>
        </p:nvGraphicFramePr>
        <p:xfrm>
          <a:off x="2342535" y="1470250"/>
          <a:ext cx="6978445" cy="2206986"/>
        </p:xfrm>
        <a:graphic>
          <a:graphicData uri="http://schemas.openxmlformats.org/drawingml/2006/table">
            <a:tbl>
              <a:tblPr firstRow="1" bandRow="1">
                <a:tableStyleId>{BDBED569-4797-4DF1-A0F4-6AAB3CD982D8}</a:tableStyleId>
              </a:tblPr>
              <a:tblGrid>
                <a:gridCol w="2089470"/>
                <a:gridCol w="2089470"/>
                <a:gridCol w="2799505"/>
              </a:tblGrid>
              <a:tr h="317041">
                <a:tc>
                  <a:txBody>
                    <a:bodyPr/>
                    <a:lstStyle/>
                    <a:p>
                      <a:r>
                        <a:rPr lang="en-US" sz="1800" dirty="0" smtClean="0"/>
                        <a:t>Transaction_Id</a:t>
                      </a:r>
                      <a:endParaRPr lang="en-US" sz="1800" dirty="0"/>
                    </a:p>
                  </a:txBody>
                  <a:tcPr anchor="ctr"/>
                </a:tc>
                <a:tc>
                  <a:txBody>
                    <a:bodyPr/>
                    <a:lstStyle/>
                    <a:p>
                      <a:r>
                        <a:rPr lang="en-US" sz="1800" dirty="0" smtClean="0"/>
                        <a:t>Time</a:t>
                      </a:r>
                      <a:endParaRPr lang="en-US" sz="1800" dirty="0"/>
                    </a:p>
                  </a:txBody>
                  <a:tcPr anchor="ctr"/>
                </a:tc>
                <a:tc>
                  <a:txBody>
                    <a:bodyPr/>
                    <a:lstStyle/>
                    <a:p>
                      <a:r>
                        <a:rPr lang="en-US" sz="1800" dirty="0" smtClean="0"/>
                        <a:t>Items_bought</a:t>
                      </a:r>
                      <a:endParaRPr lang="en-US" sz="1800" dirty="0"/>
                    </a:p>
                  </a:txBody>
                  <a:tcPr anchor="ctr"/>
                </a:tc>
              </a:tr>
              <a:tr h="501982">
                <a:tc>
                  <a:txBody>
                    <a:bodyPr/>
                    <a:lstStyle/>
                    <a:p>
                      <a:r>
                        <a:rPr lang="en-US" sz="1600" dirty="0" smtClean="0"/>
                        <a:t>101</a:t>
                      </a:r>
                      <a:endParaRPr lang="en-US" sz="1600" dirty="0"/>
                    </a:p>
                  </a:txBody>
                  <a:tcPr anchor="ctr"/>
                </a:tc>
                <a:tc>
                  <a:txBody>
                    <a:bodyPr/>
                    <a:lstStyle/>
                    <a:p>
                      <a:r>
                        <a:rPr lang="en-US" sz="1600" dirty="0" smtClean="0"/>
                        <a:t>6:30</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Bread, Cookies, Juice</a:t>
                      </a:r>
                    </a:p>
                  </a:txBody>
                  <a:tcPr anchor="ctr"/>
                </a:tc>
              </a:tr>
              <a:tr h="501982">
                <a:tc>
                  <a:txBody>
                    <a:bodyPr/>
                    <a:lstStyle/>
                    <a:p>
                      <a:r>
                        <a:rPr lang="en-US" sz="1600" dirty="0" smtClean="0"/>
                        <a:t>792</a:t>
                      </a:r>
                      <a:endParaRPr lang="en-US" sz="1600" dirty="0"/>
                    </a:p>
                  </a:txBody>
                  <a:tcPr anchor="ctr"/>
                </a:tc>
                <a:tc>
                  <a:txBody>
                    <a:bodyPr/>
                    <a:lstStyle/>
                    <a:p>
                      <a:r>
                        <a:rPr lang="en-US" sz="1600" dirty="0" smtClean="0"/>
                        <a:t>7:35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Juice</a:t>
                      </a:r>
                    </a:p>
                  </a:txBody>
                  <a:tcPr anchor="ctr"/>
                </a:tc>
              </a:tr>
              <a:tr h="501982">
                <a:tc>
                  <a:txBody>
                    <a:bodyPr/>
                    <a:lstStyle/>
                    <a:p>
                      <a:r>
                        <a:rPr lang="en-US" sz="1600" dirty="0" smtClean="0"/>
                        <a:t>1130</a:t>
                      </a:r>
                      <a:endParaRPr lang="en-US" sz="1600" dirty="0"/>
                    </a:p>
                  </a:txBody>
                  <a:tcPr anchor="ctr"/>
                </a:tc>
                <a:tc>
                  <a:txBody>
                    <a:bodyPr/>
                    <a:lstStyle/>
                    <a:p>
                      <a:r>
                        <a:rPr lang="en-US" sz="1600" dirty="0" smtClean="0"/>
                        <a:t>8:05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Milk, Eggs</a:t>
                      </a:r>
                    </a:p>
                  </a:txBody>
                  <a:tcPr anchor="ctr"/>
                </a:tc>
              </a:tr>
              <a:tr h="290621">
                <a:tc>
                  <a:txBody>
                    <a:bodyPr/>
                    <a:lstStyle/>
                    <a:p>
                      <a:r>
                        <a:rPr lang="en-US" sz="1600" dirty="0" smtClean="0"/>
                        <a:t>1730</a:t>
                      </a:r>
                      <a:endParaRPr lang="en-US" sz="1600" dirty="0"/>
                    </a:p>
                  </a:txBody>
                  <a:tcPr anchor="ctr"/>
                </a:tc>
                <a:tc>
                  <a:txBody>
                    <a:bodyPr/>
                    <a:lstStyle/>
                    <a:p>
                      <a:r>
                        <a:rPr lang="en-US" sz="1600" dirty="0" smtClean="0"/>
                        <a:t>8:40</a:t>
                      </a:r>
                      <a:endParaRPr lang="en-US" sz="1600" dirty="0"/>
                    </a:p>
                  </a:txBody>
                  <a:tcPr anchor="ctr"/>
                </a:tc>
                <a:tc>
                  <a:txBody>
                    <a:bodyPr/>
                    <a:lstStyle/>
                    <a:p>
                      <a:r>
                        <a:rPr lang="en-US" sz="1600" dirty="0" smtClean="0"/>
                        <a:t>Bread, Cookies, Coffee</a:t>
                      </a:r>
                    </a:p>
                  </a:txBody>
                  <a:tcPr anchor="ctr"/>
                </a:tc>
              </a:tr>
            </a:tbl>
          </a:graphicData>
        </a:graphic>
      </p:graphicFrame>
      <p:sp>
        <p:nvSpPr>
          <p:cNvPr id="6" name="Date Placeholder 5"/>
          <p:cNvSpPr>
            <a:spLocks noGrp="1"/>
          </p:cNvSpPr>
          <p:nvPr>
            <p:ph type="dt" sz="half" idx="10"/>
          </p:nvPr>
        </p:nvSpPr>
        <p:spPr/>
        <p:txBody>
          <a:bodyPr/>
          <a:lstStyle/>
          <a:p>
            <a:fld id="{624C4D45-06D4-4851-AF98-369B2C81D3B2}"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13</a:t>
            </a:fld>
            <a:endParaRPr lang="en-US"/>
          </a:p>
        </p:txBody>
      </p:sp>
    </p:spTree>
    <p:extLst>
      <p:ext uri="{BB962C8B-B14F-4D97-AF65-F5344CB8AC3E}">
        <p14:creationId xmlns:p14="http://schemas.microsoft.com/office/powerpoint/2010/main" val="233798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Apriori Algorithm</a:t>
            </a:r>
          </a:p>
        </p:txBody>
      </p:sp>
      <p:sp>
        <p:nvSpPr>
          <p:cNvPr id="3" name="Content Placeholder 2"/>
          <p:cNvSpPr>
            <a:spLocks noGrp="1"/>
          </p:cNvSpPr>
          <p:nvPr>
            <p:ph idx="1"/>
          </p:nvPr>
        </p:nvSpPr>
        <p:spPr/>
        <p:txBody>
          <a:bodyPr>
            <a:normAutofit/>
          </a:bodyPr>
          <a:lstStyle/>
          <a:p>
            <a:pPr marL="0" indent="0">
              <a:buNone/>
            </a:pPr>
            <a:r>
              <a:rPr lang="en-US" dirty="0" err="1" smtClean="0">
                <a:solidFill>
                  <a:srgbClr val="FF66CC"/>
                </a:solidFill>
              </a:rPr>
              <a:t>Apriori</a:t>
            </a:r>
            <a:r>
              <a:rPr lang="en-US" dirty="0" smtClean="0">
                <a:solidFill>
                  <a:srgbClr val="FF66CC"/>
                </a:solidFill>
              </a:rPr>
              <a:t> algorithm</a:t>
            </a:r>
            <a:r>
              <a:rPr lang="en-US" dirty="0" smtClean="0"/>
              <a:t>: is </a:t>
            </a:r>
            <a:r>
              <a:rPr lang="en-US" dirty="0"/>
              <a:t>one of the earliest and the most commonly </a:t>
            </a:r>
            <a:r>
              <a:rPr lang="en-US" dirty="0" smtClean="0"/>
              <a:t>used algorithms </a:t>
            </a:r>
            <a:r>
              <a:rPr lang="en-US" dirty="0"/>
              <a:t>for association </a:t>
            </a:r>
            <a:r>
              <a:rPr lang="en-US" dirty="0" smtClean="0"/>
              <a:t>rules.</a:t>
            </a:r>
          </a:p>
          <a:p>
            <a:r>
              <a:rPr lang="en-US" dirty="0" smtClean="0"/>
              <a:t>Formally meets </a:t>
            </a:r>
            <a:r>
              <a:rPr lang="en-US" i="1" dirty="0" smtClean="0">
                <a:solidFill>
                  <a:schemeClr val="accent1">
                    <a:lumMod val="50000"/>
                  </a:schemeClr>
                </a:solidFill>
              </a:rPr>
              <a:t>a minimum support </a:t>
            </a:r>
            <a:r>
              <a:rPr lang="en-US" dirty="0" smtClean="0"/>
              <a:t>criteria.</a:t>
            </a:r>
          </a:p>
          <a:p>
            <a:r>
              <a:rPr lang="en-US" dirty="0" smtClean="0"/>
              <a:t>Support(L) = the percentage of the transaction that contains L.</a:t>
            </a:r>
          </a:p>
          <a:p>
            <a:pPr marL="0" indent="0">
              <a:buNone/>
            </a:pPr>
            <a:r>
              <a:rPr lang="en-US" dirty="0">
                <a:solidFill>
                  <a:srgbClr val="FF66CC"/>
                </a:solidFill>
              </a:rPr>
              <a:t>Basic </a:t>
            </a:r>
            <a:r>
              <a:rPr lang="en-US" dirty="0" smtClean="0">
                <a:solidFill>
                  <a:srgbClr val="FF66CC"/>
                </a:solidFill>
              </a:rPr>
              <a:t>rule</a:t>
            </a:r>
            <a:r>
              <a:rPr lang="en-US" dirty="0" smtClean="0"/>
              <a:t>: Any subset of a frequent </a:t>
            </a:r>
            <a:r>
              <a:rPr lang="en-US" dirty="0" err="1" smtClean="0"/>
              <a:t>itemset</a:t>
            </a:r>
            <a:r>
              <a:rPr lang="en-US" dirty="0" smtClean="0"/>
              <a:t> (rule) is also frequent</a:t>
            </a:r>
            <a:r>
              <a:rPr lang="en-US" dirty="0" smtClean="0">
                <a:solidFill>
                  <a:schemeClr val="accent6">
                    <a:lumMod val="75000"/>
                  </a:schemeClr>
                </a:solidFill>
              </a:rPr>
              <a:t>.</a:t>
            </a:r>
          </a:p>
          <a:p>
            <a:pPr marL="0" indent="0">
              <a:buNone/>
            </a:pPr>
            <a:r>
              <a:rPr lang="en-US" sz="3000" dirty="0" smtClean="0">
                <a:solidFill>
                  <a:srgbClr val="FF66CC"/>
                </a:solidFill>
              </a:rPr>
              <a:t>           A subset of items has at least the support of its super set.</a:t>
            </a:r>
          </a:p>
          <a:p>
            <a:endParaRPr lang="en-US" dirty="0"/>
          </a:p>
        </p:txBody>
      </p:sp>
      <p:sp>
        <p:nvSpPr>
          <p:cNvPr id="4" name="Date Placeholder 3"/>
          <p:cNvSpPr>
            <a:spLocks noGrp="1"/>
          </p:cNvSpPr>
          <p:nvPr>
            <p:ph type="dt" sz="half" idx="10"/>
          </p:nvPr>
        </p:nvSpPr>
        <p:spPr/>
        <p:txBody>
          <a:bodyPr/>
          <a:lstStyle/>
          <a:p>
            <a:fld id="{5675E281-3B6E-49A7-A62B-79B27BF1604E}"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14</a:t>
            </a:fld>
            <a:endParaRPr lang="en-US"/>
          </a:p>
        </p:txBody>
      </p:sp>
    </p:spTree>
    <p:extLst>
      <p:ext uri="{BB962C8B-B14F-4D97-AF65-F5344CB8AC3E}">
        <p14:creationId xmlns:p14="http://schemas.microsoft.com/office/powerpoint/2010/main" val="2730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Apriori Algorithm</a:t>
            </a:r>
          </a:p>
        </p:txBody>
      </p:sp>
      <p:sp>
        <p:nvSpPr>
          <p:cNvPr id="3" name="Content Placeholder 2"/>
          <p:cNvSpPr>
            <a:spLocks noGrp="1"/>
          </p:cNvSpPr>
          <p:nvPr>
            <p:ph idx="1"/>
          </p:nvPr>
        </p:nvSpPr>
        <p:spPr>
          <a:xfrm>
            <a:off x="838200" y="1825625"/>
            <a:ext cx="11137490" cy="4351338"/>
          </a:xfrm>
        </p:spPr>
        <p:txBody>
          <a:bodyPr>
            <a:normAutofit/>
          </a:bodyPr>
          <a:lstStyle/>
          <a:p>
            <a:pPr marL="0" indent="0">
              <a:buNone/>
            </a:pPr>
            <a:r>
              <a:rPr lang="en-US" sz="3000" i="1" dirty="0">
                <a:solidFill>
                  <a:srgbClr val="FF66CC"/>
                </a:solidFill>
              </a:rPr>
              <a:t>A</a:t>
            </a:r>
            <a:r>
              <a:rPr lang="en-US" sz="3000" i="1" dirty="0" smtClean="0">
                <a:solidFill>
                  <a:srgbClr val="FF66CC"/>
                </a:solidFill>
              </a:rPr>
              <a:t> subset of items has at least the support of its super set.</a:t>
            </a:r>
          </a:p>
          <a:p>
            <a:pPr marL="0" indent="0">
              <a:buNone/>
            </a:pPr>
            <a:r>
              <a:rPr lang="en-US" dirty="0" smtClean="0"/>
              <a:t>Example:</a:t>
            </a:r>
          </a:p>
          <a:p>
            <a:r>
              <a:rPr lang="en-US" dirty="0" smtClean="0"/>
              <a:t>IF </a:t>
            </a:r>
            <a:r>
              <a:rPr lang="en-US" dirty="0" smtClean="0">
                <a:solidFill>
                  <a:schemeClr val="accent1">
                    <a:lumMod val="50000"/>
                  </a:schemeClr>
                </a:solidFill>
              </a:rPr>
              <a:t>(a </a:t>
            </a:r>
            <a:r>
              <a:rPr lang="en-US" dirty="0" smtClean="0">
                <a:solidFill>
                  <a:schemeClr val="accent1">
                    <a:lumMod val="50000"/>
                  </a:schemeClr>
                </a:solidFill>
                <a:sym typeface="Wingdings" panose="05000000000000000000" pitchFamily="2" charset="2"/>
              </a:rPr>
              <a:t> </a:t>
            </a:r>
            <a:r>
              <a:rPr lang="en-US" dirty="0" smtClean="0">
                <a:solidFill>
                  <a:schemeClr val="accent1">
                    <a:lumMod val="50000"/>
                  </a:schemeClr>
                </a:solidFill>
              </a:rPr>
              <a:t>b </a:t>
            </a:r>
            <a:r>
              <a:rPr lang="en-US" dirty="0" smtClean="0">
                <a:solidFill>
                  <a:schemeClr val="accent1">
                    <a:lumMod val="50000"/>
                  </a:schemeClr>
                </a:solidFill>
                <a:sym typeface="Symbol" panose="05050102010706020507" pitchFamily="18" charset="2"/>
              </a:rPr>
              <a:t>AND </a:t>
            </a:r>
            <a:r>
              <a:rPr lang="en-US" dirty="0" smtClean="0">
                <a:solidFill>
                  <a:schemeClr val="accent1">
                    <a:lumMod val="50000"/>
                  </a:schemeClr>
                </a:solidFill>
              </a:rPr>
              <a:t>c)  </a:t>
            </a:r>
            <a:r>
              <a:rPr lang="en-US" dirty="0" smtClean="0"/>
              <a:t>has a support = 80%</a:t>
            </a:r>
          </a:p>
          <a:p>
            <a:pPr marL="0" indent="0">
              <a:buNone/>
            </a:pPr>
            <a:r>
              <a:rPr lang="en-US" dirty="0" smtClean="0"/>
              <a:t>	THEN </a:t>
            </a:r>
            <a:r>
              <a:rPr lang="en-US" dirty="0" smtClean="0">
                <a:solidFill>
                  <a:schemeClr val="accent1">
                    <a:lumMod val="50000"/>
                  </a:schemeClr>
                </a:solidFill>
              </a:rPr>
              <a:t>(a </a:t>
            </a:r>
            <a:r>
              <a:rPr lang="en-US" dirty="0" smtClean="0">
                <a:solidFill>
                  <a:schemeClr val="accent1">
                    <a:lumMod val="50000"/>
                  </a:schemeClr>
                </a:solidFill>
                <a:sym typeface="Wingdings" panose="05000000000000000000" pitchFamily="2" charset="2"/>
              </a:rPr>
              <a:t> b</a:t>
            </a:r>
            <a:r>
              <a:rPr lang="en-US" dirty="0" smtClean="0">
                <a:solidFill>
                  <a:schemeClr val="accent1">
                    <a:lumMod val="50000"/>
                  </a:schemeClr>
                </a:solidFill>
              </a:rPr>
              <a:t>) </a:t>
            </a:r>
            <a:r>
              <a:rPr lang="en-US" dirty="0" smtClean="0"/>
              <a:t>has support &gt;=  80%</a:t>
            </a:r>
          </a:p>
          <a:p>
            <a:r>
              <a:rPr lang="en-US" dirty="0" smtClean="0"/>
              <a:t>and IF</a:t>
            </a:r>
            <a:r>
              <a:rPr lang="en-US" dirty="0" smtClean="0">
                <a:solidFill>
                  <a:schemeClr val="accent1">
                    <a:lumMod val="50000"/>
                  </a:schemeClr>
                </a:solidFill>
              </a:rPr>
              <a:t>(c </a:t>
            </a:r>
            <a:r>
              <a:rPr lang="en-US" dirty="0">
                <a:solidFill>
                  <a:schemeClr val="accent1">
                    <a:lumMod val="50000"/>
                  </a:schemeClr>
                </a:solidFill>
                <a:sym typeface="Wingdings" panose="05000000000000000000" pitchFamily="2" charset="2"/>
              </a:rPr>
              <a:t> d</a:t>
            </a:r>
            <a:r>
              <a:rPr lang="en-US" dirty="0">
                <a:solidFill>
                  <a:schemeClr val="accent1">
                    <a:lumMod val="50000"/>
                  </a:schemeClr>
                </a:solidFill>
              </a:rPr>
              <a:t>) </a:t>
            </a:r>
            <a:r>
              <a:rPr lang="en-US" dirty="0" smtClean="0"/>
              <a:t>has support = 30%.</a:t>
            </a:r>
            <a:endParaRPr lang="en-US" dirty="0"/>
          </a:p>
          <a:p>
            <a:pPr marL="0" indent="0">
              <a:buNone/>
            </a:pPr>
            <a:r>
              <a:rPr lang="en-US" dirty="0" smtClean="0"/>
              <a:t>	THEN there is no need to check for </a:t>
            </a:r>
            <a:r>
              <a:rPr lang="en-US" dirty="0">
                <a:solidFill>
                  <a:schemeClr val="accent1">
                    <a:lumMod val="50000"/>
                  </a:schemeClr>
                </a:solidFill>
              </a:rPr>
              <a:t>(c </a:t>
            </a:r>
            <a:r>
              <a:rPr lang="en-US" dirty="0">
                <a:solidFill>
                  <a:schemeClr val="accent1">
                    <a:lumMod val="50000"/>
                  </a:schemeClr>
                </a:solidFill>
                <a:sym typeface="Wingdings" panose="05000000000000000000" pitchFamily="2" charset="2"/>
              </a:rPr>
              <a:t> d AND e</a:t>
            </a:r>
            <a:r>
              <a:rPr lang="en-US" dirty="0">
                <a:solidFill>
                  <a:schemeClr val="accent1">
                    <a:lumMod val="50000"/>
                  </a:schemeClr>
                </a:solidFill>
              </a:rPr>
              <a:t>)  </a:t>
            </a:r>
            <a:r>
              <a:rPr lang="en-US" dirty="0"/>
              <a:t>as </a:t>
            </a:r>
            <a:r>
              <a:rPr lang="en-US" dirty="0" smtClean="0"/>
              <a:t>it will be 30% or 	less.</a:t>
            </a:r>
          </a:p>
          <a:p>
            <a:endParaRPr lang="en-US" dirty="0"/>
          </a:p>
        </p:txBody>
      </p:sp>
      <p:sp>
        <p:nvSpPr>
          <p:cNvPr id="4" name="Date Placeholder 3"/>
          <p:cNvSpPr>
            <a:spLocks noGrp="1"/>
          </p:cNvSpPr>
          <p:nvPr>
            <p:ph type="dt" sz="half" idx="10"/>
          </p:nvPr>
        </p:nvSpPr>
        <p:spPr/>
        <p:txBody>
          <a:bodyPr/>
          <a:lstStyle/>
          <a:p>
            <a:fld id="{7B2AB0E7-FE84-4975-B4DD-5BBD4F72F7C0}"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15</a:t>
            </a:fld>
            <a:endParaRPr lang="en-US"/>
          </a:p>
        </p:txBody>
      </p:sp>
    </p:spTree>
    <p:extLst>
      <p:ext uri="{BB962C8B-B14F-4D97-AF65-F5344CB8AC3E}">
        <p14:creationId xmlns:p14="http://schemas.microsoft.com/office/powerpoint/2010/main" val="349358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Apriori Algorithm</a:t>
            </a:r>
            <a:endParaRPr lang="en-US" b="1" dirty="0"/>
          </a:p>
        </p:txBody>
      </p:sp>
      <p:sp>
        <p:nvSpPr>
          <p:cNvPr id="3" name="Content Placeholder 2"/>
          <p:cNvSpPr>
            <a:spLocks noGrp="1"/>
          </p:cNvSpPr>
          <p:nvPr>
            <p:ph idx="1"/>
          </p:nvPr>
        </p:nvSpPr>
        <p:spPr/>
        <p:txBody>
          <a:bodyPr/>
          <a:lstStyle/>
          <a:p>
            <a:r>
              <a:rPr lang="en-US" dirty="0"/>
              <a:t>Generate the supported </a:t>
            </a:r>
            <a:r>
              <a:rPr lang="en-US" dirty="0" err="1"/>
              <a:t>itemsets</a:t>
            </a:r>
            <a:r>
              <a:rPr lang="en-US" dirty="0"/>
              <a:t> in ascending </a:t>
            </a:r>
            <a:r>
              <a:rPr lang="en-US" dirty="0" smtClean="0"/>
              <a:t>order of </a:t>
            </a:r>
            <a:r>
              <a:rPr lang="en-US" b="1" dirty="0">
                <a:solidFill>
                  <a:srgbClr val="FF0000"/>
                </a:solidFill>
              </a:rPr>
              <a:t>cardinality</a:t>
            </a:r>
            <a:r>
              <a:rPr lang="en-US" dirty="0"/>
              <a:t>, i.e. all those with one element </a:t>
            </a:r>
            <a:r>
              <a:rPr lang="en-US" dirty="0" smtClean="0"/>
              <a:t>first, then </a:t>
            </a:r>
            <a:r>
              <a:rPr lang="en-US" dirty="0"/>
              <a:t>all those with two elements, then all those </a:t>
            </a:r>
            <a:r>
              <a:rPr lang="en-US" dirty="0" smtClean="0"/>
              <a:t>with three </a:t>
            </a:r>
            <a:r>
              <a:rPr lang="en-US" dirty="0"/>
              <a:t>elements etc</a:t>
            </a:r>
            <a:r>
              <a:rPr lang="en-US" dirty="0" smtClean="0"/>
              <a:t>.</a:t>
            </a:r>
          </a:p>
          <a:p>
            <a:r>
              <a:rPr lang="en-US" dirty="0" smtClean="0"/>
              <a:t>Choose items that have </a:t>
            </a:r>
            <a:r>
              <a:rPr lang="en-US" b="1" dirty="0" smtClean="0">
                <a:solidFill>
                  <a:srgbClr val="FF0000"/>
                </a:solidFill>
              </a:rPr>
              <a:t>support</a:t>
            </a:r>
            <a:r>
              <a:rPr lang="en-US" dirty="0" smtClean="0">
                <a:solidFill>
                  <a:srgbClr val="FF0000"/>
                </a:solidFill>
              </a:rPr>
              <a:t> </a:t>
            </a:r>
            <a:r>
              <a:rPr lang="en-US" dirty="0" smtClean="0"/>
              <a:t>and </a:t>
            </a:r>
            <a:r>
              <a:rPr lang="en-US" b="1" dirty="0" smtClean="0">
                <a:solidFill>
                  <a:srgbClr val="FF0000"/>
                </a:solidFill>
              </a:rPr>
              <a:t>confidence</a:t>
            </a:r>
            <a:r>
              <a:rPr lang="en-US" dirty="0" smtClean="0">
                <a:solidFill>
                  <a:srgbClr val="FF0000"/>
                </a:solidFill>
              </a:rPr>
              <a:t> </a:t>
            </a:r>
            <a:r>
              <a:rPr lang="en-US" dirty="0" smtClean="0"/>
              <a:t>&gt; some minimum.</a:t>
            </a:r>
            <a:endParaRPr lang="en-US" dirty="0"/>
          </a:p>
          <a:p>
            <a:r>
              <a:rPr lang="en-US" dirty="0" smtClean="0"/>
              <a:t>At </a:t>
            </a:r>
            <a:r>
              <a:rPr lang="en-US" dirty="0"/>
              <a:t>each stage, the set </a:t>
            </a:r>
            <a:r>
              <a:rPr lang="en-US" b="1" i="1" dirty="0">
                <a:solidFill>
                  <a:srgbClr val="FF0000"/>
                </a:solidFill>
              </a:rPr>
              <a:t>L</a:t>
            </a:r>
            <a:r>
              <a:rPr lang="en-US" sz="1800" b="1" i="1" dirty="0">
                <a:solidFill>
                  <a:srgbClr val="FF0000"/>
                </a:solidFill>
              </a:rPr>
              <a:t>k</a:t>
            </a:r>
            <a:r>
              <a:rPr lang="en-US" i="1" dirty="0"/>
              <a:t> of supported items </a:t>
            </a:r>
            <a:r>
              <a:rPr lang="en-US" i="1" dirty="0" smtClean="0"/>
              <a:t>of cardinality </a:t>
            </a:r>
            <a:r>
              <a:rPr lang="en-US" i="1" dirty="0"/>
              <a:t>k is generated from the previous set </a:t>
            </a:r>
            <a:r>
              <a:rPr lang="en-US" b="1" i="1" dirty="0">
                <a:solidFill>
                  <a:srgbClr val="FF0000"/>
                </a:solidFill>
              </a:rPr>
              <a:t>L</a:t>
            </a:r>
            <a:r>
              <a:rPr lang="en-US" sz="1800" b="1" i="1" dirty="0">
                <a:solidFill>
                  <a:srgbClr val="FF0000"/>
                </a:solidFill>
              </a:rPr>
              <a:t>k−1</a:t>
            </a:r>
            <a:r>
              <a:rPr lang="en-US" i="1" dirty="0">
                <a:solidFill>
                  <a:srgbClr val="FF0000"/>
                </a:solidFill>
              </a:rPr>
              <a:t>.</a:t>
            </a:r>
          </a:p>
          <a:p>
            <a:r>
              <a:rPr lang="en-US" dirty="0"/>
              <a:t> </a:t>
            </a:r>
            <a:r>
              <a:rPr lang="en-US" dirty="0">
                <a:solidFill>
                  <a:srgbClr val="FF0000"/>
                </a:solidFill>
              </a:rPr>
              <a:t>If </a:t>
            </a:r>
            <a:r>
              <a:rPr lang="en-US" b="1" i="1" dirty="0">
                <a:solidFill>
                  <a:srgbClr val="FF0000"/>
                </a:solidFill>
              </a:rPr>
              <a:t>L</a:t>
            </a:r>
            <a:r>
              <a:rPr lang="en-US" sz="1800" b="1" i="1" dirty="0">
                <a:solidFill>
                  <a:srgbClr val="FF0000"/>
                </a:solidFill>
              </a:rPr>
              <a:t>k</a:t>
            </a:r>
            <a:r>
              <a:rPr lang="en-US" b="1" i="1" dirty="0">
                <a:solidFill>
                  <a:srgbClr val="FF0000"/>
                </a:solidFill>
              </a:rPr>
              <a:t> is </a:t>
            </a:r>
            <a:r>
              <a:rPr lang="en-US" dirty="0">
                <a:solidFill>
                  <a:srgbClr val="FF0000"/>
                </a:solidFill>
                <a:sym typeface="Symbol" panose="05050102010706020507" pitchFamily="18" charset="2"/>
              </a:rPr>
              <a:t></a:t>
            </a:r>
            <a:r>
              <a:rPr lang="en-US" i="1" dirty="0" smtClean="0"/>
              <a:t>, </a:t>
            </a:r>
            <a:r>
              <a:rPr lang="en-US" i="1" dirty="0"/>
              <a:t>then no need to generate </a:t>
            </a:r>
            <a:r>
              <a:rPr lang="en-US" b="1" i="1" dirty="0"/>
              <a:t>L</a:t>
            </a:r>
            <a:r>
              <a:rPr lang="en-US" sz="1800" b="1" i="1" dirty="0"/>
              <a:t>k+1</a:t>
            </a:r>
            <a:r>
              <a:rPr lang="en-US" i="1" dirty="0"/>
              <a:t> or </a:t>
            </a:r>
            <a:r>
              <a:rPr lang="en-US" i="1" dirty="0" smtClean="0"/>
              <a:t>higher.</a:t>
            </a:r>
            <a:endParaRPr lang="en-US" dirty="0"/>
          </a:p>
        </p:txBody>
      </p:sp>
      <p:sp>
        <p:nvSpPr>
          <p:cNvPr id="4" name="Date Placeholder 3"/>
          <p:cNvSpPr>
            <a:spLocks noGrp="1"/>
          </p:cNvSpPr>
          <p:nvPr>
            <p:ph type="dt" sz="half" idx="10"/>
          </p:nvPr>
        </p:nvSpPr>
        <p:spPr/>
        <p:txBody>
          <a:bodyPr/>
          <a:lstStyle/>
          <a:p>
            <a:fld id="{FD8B6C6A-F68C-424F-A8E8-22669D375970}"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16</a:t>
            </a:fld>
            <a:endParaRPr lang="en-US"/>
          </a:p>
        </p:txBody>
      </p:sp>
    </p:spTree>
    <p:extLst>
      <p:ext uri="{BB962C8B-B14F-4D97-AF65-F5344CB8AC3E}">
        <p14:creationId xmlns:p14="http://schemas.microsoft.com/office/powerpoint/2010/main" val="718241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880"/>
            <a:ext cx="10515600" cy="1325563"/>
          </a:xfrm>
        </p:spPr>
        <p:txBody>
          <a:bodyPr/>
          <a:lstStyle/>
          <a:p>
            <a:r>
              <a:rPr lang="en-US" dirty="0" smtClean="0"/>
              <a:t>Example : Credit Records</a:t>
            </a:r>
            <a:endParaRPr lang="en-US" dirty="0"/>
          </a:p>
        </p:txBody>
      </p:sp>
      <p:sp>
        <p:nvSpPr>
          <p:cNvPr id="3" name="Content Placeholder 2"/>
          <p:cNvSpPr>
            <a:spLocks noGrp="1"/>
          </p:cNvSpPr>
          <p:nvPr>
            <p:ph idx="1"/>
          </p:nvPr>
        </p:nvSpPr>
        <p:spPr>
          <a:xfrm>
            <a:off x="838200" y="1646443"/>
            <a:ext cx="10515600" cy="4351338"/>
          </a:xfrm>
        </p:spPr>
        <p:txBody>
          <a:bodyPr/>
          <a:lstStyle/>
          <a:p>
            <a:r>
              <a:rPr lang="en-US" dirty="0" smtClean="0"/>
              <a:t>1000 entry of information like:</a:t>
            </a:r>
          </a:p>
          <a:p>
            <a:endParaRPr lang="en-US" dirty="0" smtClean="0"/>
          </a:p>
          <a:p>
            <a:endParaRPr lang="en-US" dirty="0" smtClean="0"/>
          </a:p>
          <a:p>
            <a:endParaRPr lang="en-US" dirty="0"/>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562540"/>
              </p:ext>
            </p:extLst>
          </p:nvPr>
        </p:nvGraphicFramePr>
        <p:xfrm>
          <a:off x="1220019" y="2331926"/>
          <a:ext cx="9751961" cy="1280160"/>
        </p:xfrm>
        <a:graphic>
          <a:graphicData uri="http://schemas.openxmlformats.org/drawingml/2006/table">
            <a:tbl>
              <a:tblPr firstRow="1" bandRow="1">
                <a:tableStyleId>{5FD0F851-EC5A-4D38-B0AD-8093EC10F338}</a:tableStyleId>
              </a:tblPr>
              <a:tblGrid>
                <a:gridCol w="1773441"/>
                <a:gridCol w="7978520"/>
              </a:tblGrid>
              <a:tr h="370840">
                <a:tc>
                  <a:txBody>
                    <a:bodyPr/>
                    <a:lstStyle/>
                    <a:p>
                      <a:r>
                        <a:rPr lang="en-US" sz="2200" dirty="0" smtClean="0"/>
                        <a:t>Credit ID</a:t>
                      </a:r>
                      <a:endParaRPr lang="en-US" sz="2200" dirty="0"/>
                    </a:p>
                  </a:txBody>
                  <a:tcPr/>
                </a:tc>
                <a:tc>
                  <a:txBody>
                    <a:bodyPr/>
                    <a:lstStyle/>
                    <a:p>
                      <a:r>
                        <a:rPr lang="en-US" sz="2200" dirty="0" smtClean="0"/>
                        <a:t>Attributes</a:t>
                      </a:r>
                      <a:endParaRPr lang="en-US" sz="2200" dirty="0"/>
                    </a:p>
                  </a:txBody>
                  <a:tcPr/>
                </a:tc>
              </a:tr>
              <a:tr h="370840">
                <a:tc>
                  <a:txBody>
                    <a:bodyPr/>
                    <a:lstStyle/>
                    <a:p>
                      <a:r>
                        <a:rPr lang="en-US" sz="2200" dirty="0" smtClean="0"/>
                        <a:t>1</a:t>
                      </a:r>
                      <a:endParaRPr lang="en-US" sz="2200" dirty="0"/>
                    </a:p>
                  </a:txBody>
                  <a:tcPr/>
                </a:tc>
                <a:tc>
                  <a:txBody>
                    <a:bodyPr/>
                    <a:lstStyle/>
                    <a:p>
                      <a:r>
                        <a:rPr lang="en-US" sz="2200" dirty="0" err="1" smtClean="0"/>
                        <a:t>Credit_good</a:t>
                      </a:r>
                      <a:r>
                        <a:rPr lang="en-US" sz="2200" dirty="0" smtClean="0"/>
                        <a:t> , </a:t>
                      </a:r>
                      <a:r>
                        <a:rPr lang="en-US" sz="2200" dirty="0" err="1" smtClean="0"/>
                        <a:t>female_married</a:t>
                      </a:r>
                      <a:r>
                        <a:rPr lang="en-US" sz="2200" dirty="0" smtClean="0"/>
                        <a:t>, </a:t>
                      </a:r>
                      <a:r>
                        <a:rPr lang="en-US" sz="2200" dirty="0" err="1" smtClean="0"/>
                        <a:t>job_skilled</a:t>
                      </a:r>
                      <a:r>
                        <a:rPr lang="en-US" sz="2200" dirty="0" smtClean="0"/>
                        <a:t>, </a:t>
                      </a:r>
                      <a:r>
                        <a:rPr lang="en-US" sz="2200" dirty="0" err="1" smtClean="0"/>
                        <a:t>home_owner</a:t>
                      </a:r>
                      <a:r>
                        <a:rPr lang="en-US" sz="2200" dirty="0" smtClean="0"/>
                        <a:t>,…..</a:t>
                      </a:r>
                      <a:endParaRPr lang="en-US" sz="2200" dirty="0"/>
                    </a:p>
                  </a:txBody>
                  <a:tcPr/>
                </a:tc>
              </a:tr>
              <a:tr h="0">
                <a:tc>
                  <a:txBody>
                    <a:bodyPr/>
                    <a:lstStyle/>
                    <a:p>
                      <a:r>
                        <a:rPr lang="en-US" sz="2200" dirty="0" smtClean="0"/>
                        <a:t>2</a:t>
                      </a:r>
                      <a:endParaRPr lang="en-US" sz="2200" dirty="0"/>
                    </a:p>
                  </a:txBody>
                  <a:tcPr/>
                </a:tc>
                <a:tc>
                  <a:txBody>
                    <a:bodyPr/>
                    <a:lstStyle/>
                    <a:p>
                      <a:r>
                        <a:rPr lang="en-US" sz="2200" dirty="0" err="1" smtClean="0"/>
                        <a:t>Credit_bad</a:t>
                      </a:r>
                      <a:r>
                        <a:rPr lang="en-US" sz="2200" baseline="0" dirty="0" smtClean="0"/>
                        <a:t> , </a:t>
                      </a:r>
                      <a:r>
                        <a:rPr lang="en-US" sz="2200" baseline="0" dirty="0" err="1" smtClean="0"/>
                        <a:t>male_single</a:t>
                      </a:r>
                      <a:r>
                        <a:rPr lang="en-US" sz="2200" baseline="0" dirty="0" smtClean="0"/>
                        <a:t> , </a:t>
                      </a:r>
                      <a:r>
                        <a:rPr lang="en-US" sz="2200" baseline="0" dirty="0" err="1" smtClean="0"/>
                        <a:t>job_unskilled</a:t>
                      </a:r>
                      <a:r>
                        <a:rPr lang="en-US" sz="2200" baseline="0" dirty="0" smtClean="0"/>
                        <a:t>, renter, ……</a:t>
                      </a:r>
                      <a:endParaRPr lang="en-US" sz="2200" dirty="0"/>
                    </a:p>
                  </a:txBody>
                  <a:tcPr/>
                </a:tc>
              </a:tr>
            </a:tbl>
          </a:graphicData>
        </a:graphic>
      </p:graphicFrame>
      <p:sp>
        <p:nvSpPr>
          <p:cNvPr id="6" name="Date Placeholder 5"/>
          <p:cNvSpPr>
            <a:spLocks noGrp="1"/>
          </p:cNvSpPr>
          <p:nvPr>
            <p:ph type="dt" sz="half" idx="10"/>
          </p:nvPr>
        </p:nvSpPr>
        <p:spPr/>
        <p:txBody>
          <a:bodyPr/>
          <a:lstStyle/>
          <a:p>
            <a:fld id="{E43B82EE-B931-41A3-98B5-070347F7E03B}"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17</a:t>
            </a:fld>
            <a:endParaRPr lang="en-US"/>
          </a:p>
        </p:txBody>
      </p:sp>
    </p:spTree>
    <p:extLst>
      <p:ext uri="{BB962C8B-B14F-4D97-AF65-F5344CB8AC3E}">
        <p14:creationId xmlns:p14="http://schemas.microsoft.com/office/powerpoint/2010/main" val="445935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880"/>
            <a:ext cx="10515600" cy="1325563"/>
          </a:xfrm>
        </p:spPr>
        <p:txBody>
          <a:bodyPr/>
          <a:lstStyle/>
          <a:p>
            <a:r>
              <a:rPr lang="en-US" dirty="0" smtClean="0"/>
              <a:t>Example : Credit Records</a:t>
            </a:r>
            <a:endParaRPr lang="en-US" dirty="0"/>
          </a:p>
        </p:txBody>
      </p:sp>
      <p:sp>
        <p:nvSpPr>
          <p:cNvPr id="3" name="Content Placeholder 2"/>
          <p:cNvSpPr>
            <a:spLocks noGrp="1"/>
          </p:cNvSpPr>
          <p:nvPr>
            <p:ph idx="1"/>
          </p:nvPr>
        </p:nvSpPr>
        <p:spPr>
          <a:xfrm>
            <a:off x="838200" y="1646443"/>
            <a:ext cx="10515600" cy="4351338"/>
          </a:xfrm>
        </p:spPr>
        <p:txBody>
          <a:bodyPr>
            <a:normAutofit/>
          </a:bodyPr>
          <a:lstStyle/>
          <a:p>
            <a:r>
              <a:rPr lang="en-US" dirty="0" smtClean="0">
                <a:solidFill>
                  <a:srgbClr val="FF0000"/>
                </a:solidFill>
              </a:rPr>
              <a:t>Step 1: Generating the supported (frequent) </a:t>
            </a:r>
            <a:r>
              <a:rPr lang="en-US" dirty="0" err="1" smtClean="0">
                <a:solidFill>
                  <a:srgbClr val="FF0000"/>
                </a:solidFill>
              </a:rPr>
              <a:t>itemsets</a:t>
            </a:r>
            <a:r>
              <a:rPr lang="en-US" dirty="0" smtClean="0">
                <a:solidFill>
                  <a:srgbClr val="FF0000"/>
                </a:solidFill>
              </a:rPr>
              <a:t>: </a:t>
            </a:r>
          </a:p>
          <a:p>
            <a:pPr marL="971550" lvl="1" indent="-514350">
              <a:buFont typeface="+mj-lt"/>
              <a:buAutoNum type="arabicPeriod"/>
            </a:pPr>
            <a:r>
              <a:rPr lang="en-US" dirty="0" smtClean="0"/>
              <a:t>Construct C1 (one element </a:t>
            </a:r>
            <a:r>
              <a:rPr lang="en-US" dirty="0" err="1" smtClean="0"/>
              <a:t>itemset</a:t>
            </a:r>
            <a:r>
              <a:rPr lang="en-US" dirty="0" smtClean="0"/>
              <a:t>). Let’s say we have 100 </a:t>
            </a:r>
            <a:r>
              <a:rPr lang="en-US" dirty="0" err="1" smtClean="0"/>
              <a:t>itemsets</a:t>
            </a:r>
            <a:r>
              <a:rPr lang="en-US" dirty="0" smtClean="0"/>
              <a:t>.</a:t>
            </a:r>
          </a:p>
          <a:p>
            <a:pPr marL="971550" lvl="1" indent="-514350">
              <a:buFont typeface="+mj-lt"/>
              <a:buAutoNum type="arabicPeriod"/>
            </a:pPr>
            <a:r>
              <a:rPr lang="en-US" dirty="0" smtClean="0"/>
              <a:t>Count the support in the database to calculate </a:t>
            </a:r>
            <a:r>
              <a:rPr lang="en-US" b="1" dirty="0" smtClean="0"/>
              <a:t>L1, the supported </a:t>
            </a:r>
            <a:r>
              <a:rPr lang="en-US" b="1" dirty="0" err="1" smtClean="0"/>
              <a:t>itemset</a:t>
            </a:r>
            <a:r>
              <a:rPr lang="en-US" dirty="0" smtClean="0"/>
              <a:t>.</a:t>
            </a:r>
          </a:p>
          <a:p>
            <a:pPr marL="971550" lvl="1" indent="-514350">
              <a:buFont typeface="+mj-lt"/>
              <a:buAutoNum type="arabicPeriod"/>
            </a:pPr>
            <a:r>
              <a:rPr lang="en-US" dirty="0" smtClean="0"/>
              <a:t>Let </a:t>
            </a:r>
            <a:r>
              <a:rPr lang="en-US" b="1" dirty="0" smtClean="0"/>
              <a:t>L1</a:t>
            </a:r>
            <a:r>
              <a:rPr lang="en-US" dirty="0" smtClean="0"/>
              <a:t> be {a}, {b}, {c}, {d}, {e}, {f}, {g} and {h}</a:t>
            </a:r>
          </a:p>
          <a:p>
            <a:pPr marL="971550" lvl="1" indent="-514350">
              <a:buFont typeface="+mj-lt"/>
              <a:buAutoNum type="arabicPeriod"/>
            </a:pPr>
            <a:r>
              <a:rPr lang="en-US" dirty="0" smtClean="0"/>
              <a:t>Generate </a:t>
            </a:r>
            <a:r>
              <a:rPr lang="en-US" b="1" dirty="0" smtClean="0"/>
              <a:t>C2</a:t>
            </a:r>
            <a:r>
              <a:rPr lang="en-US" dirty="0" smtClean="0"/>
              <a:t> from </a:t>
            </a:r>
            <a:r>
              <a:rPr lang="en-US" b="1" dirty="0" smtClean="0"/>
              <a:t>L1</a:t>
            </a:r>
          </a:p>
          <a:p>
            <a:pPr marL="971550" lvl="1" indent="-514350">
              <a:buFont typeface="+mj-lt"/>
              <a:buAutoNum type="arabicPeriod"/>
            </a:pPr>
            <a:r>
              <a:rPr lang="en-US" dirty="0" smtClean="0"/>
              <a:t>Count the support of C2. </a:t>
            </a:r>
          </a:p>
          <a:p>
            <a:pPr marL="971550" lvl="1" indent="-514350">
              <a:buFont typeface="+mj-lt"/>
              <a:buAutoNum type="arabicPeriod"/>
            </a:pPr>
            <a:r>
              <a:rPr lang="en-US" dirty="0" smtClean="0"/>
              <a:t>Calculate </a:t>
            </a:r>
            <a:r>
              <a:rPr lang="en-US" b="1" dirty="0" smtClean="0"/>
              <a:t>L2</a:t>
            </a:r>
            <a:r>
              <a:rPr lang="en-US" dirty="0" smtClean="0"/>
              <a:t>, the supported </a:t>
            </a:r>
            <a:r>
              <a:rPr lang="en-US" dirty="0" err="1" smtClean="0"/>
              <a:t>itemset</a:t>
            </a:r>
            <a:r>
              <a:rPr lang="en-US" dirty="0" smtClean="0"/>
              <a:t> and so on. </a:t>
            </a:r>
          </a:p>
          <a:p>
            <a:r>
              <a:rPr lang="en-US" dirty="0">
                <a:solidFill>
                  <a:srgbClr val="FF0000"/>
                </a:solidFill>
              </a:rPr>
              <a:t>Step </a:t>
            </a:r>
            <a:r>
              <a:rPr lang="en-US" dirty="0" smtClean="0">
                <a:solidFill>
                  <a:srgbClr val="FF0000"/>
                </a:solidFill>
              </a:rPr>
              <a:t>2: Generating the association rules of a certain cardinality from the supported </a:t>
            </a:r>
            <a:r>
              <a:rPr lang="en-US" dirty="0" err="1" smtClean="0">
                <a:solidFill>
                  <a:srgbClr val="FF0000"/>
                </a:solidFill>
              </a:rPr>
              <a:t>itemsets</a:t>
            </a:r>
            <a:r>
              <a:rPr lang="en-US" dirty="0" smtClean="0">
                <a:solidFill>
                  <a:srgbClr val="FF0000"/>
                </a:solidFill>
              </a:rPr>
              <a:t>.</a:t>
            </a:r>
            <a:endParaRPr lang="en-US" dirty="0">
              <a:solidFill>
                <a:srgbClr val="FF0000"/>
              </a:solidFill>
            </a:endParaRPr>
          </a:p>
        </p:txBody>
      </p:sp>
      <p:sp>
        <p:nvSpPr>
          <p:cNvPr id="6" name="Date Placeholder 5"/>
          <p:cNvSpPr>
            <a:spLocks noGrp="1"/>
          </p:cNvSpPr>
          <p:nvPr>
            <p:ph type="dt" sz="half" idx="10"/>
          </p:nvPr>
        </p:nvSpPr>
        <p:spPr/>
        <p:txBody>
          <a:bodyPr/>
          <a:lstStyle/>
          <a:p>
            <a:fld id="{E43B82EE-B931-41A3-98B5-070347F7E03B}"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18</a:t>
            </a:fld>
            <a:endParaRPr lang="en-US"/>
          </a:p>
        </p:txBody>
      </p:sp>
    </p:spTree>
    <p:extLst>
      <p:ext uri="{BB962C8B-B14F-4D97-AF65-F5344CB8AC3E}">
        <p14:creationId xmlns:p14="http://schemas.microsoft.com/office/powerpoint/2010/main" val="3505227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880"/>
            <a:ext cx="10515600" cy="1325563"/>
          </a:xfrm>
        </p:spPr>
        <p:txBody>
          <a:bodyPr/>
          <a:lstStyle/>
          <a:p>
            <a:r>
              <a:rPr lang="en-US" dirty="0" smtClean="0"/>
              <a:t>Example : Credit Records</a:t>
            </a:r>
            <a:endParaRPr lang="en-US" dirty="0"/>
          </a:p>
        </p:txBody>
      </p:sp>
      <p:sp>
        <p:nvSpPr>
          <p:cNvPr id="3" name="Content Placeholder 2"/>
          <p:cNvSpPr>
            <a:spLocks noGrp="1"/>
          </p:cNvSpPr>
          <p:nvPr>
            <p:ph idx="1"/>
          </p:nvPr>
        </p:nvSpPr>
        <p:spPr>
          <a:xfrm>
            <a:off x="838200" y="1283110"/>
            <a:ext cx="10515600" cy="5324167"/>
          </a:xfrm>
        </p:spPr>
        <p:txBody>
          <a:bodyPr>
            <a:normAutofit/>
          </a:bodyPr>
          <a:lstStyle/>
          <a:p>
            <a:r>
              <a:rPr lang="en-US" b="1" dirty="0"/>
              <a:t>C</a:t>
            </a:r>
            <a:r>
              <a:rPr lang="en-US" b="1" dirty="0" smtClean="0"/>
              <a:t>ardinality 1</a:t>
            </a:r>
            <a:r>
              <a:rPr lang="en-US" dirty="0" smtClean="0"/>
              <a:t> </a:t>
            </a:r>
            <a:r>
              <a:rPr lang="en-US" sz="2200" dirty="0" smtClean="0">
                <a:solidFill>
                  <a:srgbClr val="FF0000"/>
                </a:solidFill>
              </a:rPr>
              <a:t>(All single items with minimum support of 50 % or count = 500)</a:t>
            </a:r>
          </a:p>
          <a:p>
            <a:pPr lvl="1"/>
            <a:r>
              <a:rPr lang="en-US" b="1" dirty="0" smtClean="0"/>
              <a:t>C1</a:t>
            </a:r>
            <a:r>
              <a:rPr lang="en-US" dirty="0" smtClean="0"/>
              <a:t> = {</a:t>
            </a:r>
            <a:r>
              <a:rPr lang="en-US" dirty="0" err="1" smtClean="0"/>
              <a:t>Credit_good</a:t>
            </a:r>
            <a:r>
              <a:rPr lang="en-US" dirty="0" smtClean="0"/>
              <a:t>, </a:t>
            </a:r>
            <a:r>
              <a:rPr lang="en-US" dirty="0" err="1" smtClean="0"/>
              <a:t>Credit_bad</a:t>
            </a:r>
            <a:r>
              <a:rPr lang="en-US" dirty="0" smtClean="0"/>
              <a:t>, </a:t>
            </a:r>
            <a:r>
              <a:rPr lang="en-US" dirty="0" err="1" smtClean="0"/>
              <a:t>male_single</a:t>
            </a:r>
            <a:r>
              <a:rPr lang="en-US" dirty="0" smtClean="0"/>
              <a:t>, </a:t>
            </a:r>
            <a:r>
              <a:rPr lang="en-US" dirty="0" err="1" smtClean="0"/>
              <a:t>job_skilled</a:t>
            </a:r>
            <a:r>
              <a:rPr lang="en-US" dirty="0" smtClean="0"/>
              <a:t>, </a:t>
            </a:r>
            <a:r>
              <a:rPr lang="en-US" dirty="0" err="1" smtClean="0"/>
              <a:t>home_owner</a:t>
            </a:r>
            <a:r>
              <a:rPr lang="en-US" dirty="0" smtClean="0"/>
              <a:t>, female, renter}</a:t>
            </a:r>
            <a:endParaRPr lang="en-US" dirty="0"/>
          </a:p>
          <a:p>
            <a:pPr lvl="1"/>
            <a:r>
              <a:rPr lang="en-US" b="1" dirty="0" smtClean="0"/>
              <a:t>L1</a:t>
            </a:r>
            <a:r>
              <a:rPr lang="en-US" dirty="0" smtClean="0"/>
              <a:t> = {</a:t>
            </a:r>
            <a:r>
              <a:rPr lang="en-US" dirty="0" err="1" smtClean="0"/>
              <a:t>Credit_good</a:t>
            </a:r>
            <a:r>
              <a:rPr lang="en-US" dirty="0" smtClean="0"/>
              <a:t>, </a:t>
            </a:r>
            <a:r>
              <a:rPr lang="en-US" dirty="0" err="1" smtClean="0"/>
              <a:t>male_single</a:t>
            </a:r>
            <a:r>
              <a:rPr lang="en-US" dirty="0" smtClean="0"/>
              <a:t>, </a:t>
            </a:r>
            <a:r>
              <a:rPr lang="en-US" dirty="0" err="1" smtClean="0"/>
              <a:t>job_skilled</a:t>
            </a:r>
            <a:r>
              <a:rPr lang="en-US" dirty="0" smtClean="0"/>
              <a:t>, </a:t>
            </a:r>
            <a:r>
              <a:rPr lang="en-US" dirty="0" err="1" smtClean="0"/>
              <a:t>home_owner</a:t>
            </a:r>
            <a:r>
              <a:rPr lang="en-US" dirty="0" smtClean="0"/>
              <a:t>}</a:t>
            </a:r>
          </a:p>
        </p:txBody>
      </p:sp>
      <p:graphicFrame>
        <p:nvGraphicFramePr>
          <p:cNvPr id="5" name="Table 4"/>
          <p:cNvGraphicFramePr>
            <a:graphicFrameLocks noGrp="1"/>
          </p:cNvGraphicFramePr>
          <p:nvPr>
            <p:extLst>
              <p:ext uri="{D42A27DB-BD31-4B8C-83A1-F6EECF244321}">
                <p14:modId xmlns:p14="http://schemas.microsoft.com/office/powerpoint/2010/main" val="2184662296"/>
              </p:ext>
            </p:extLst>
          </p:nvPr>
        </p:nvGraphicFramePr>
        <p:xfrm>
          <a:off x="999203" y="2867262"/>
          <a:ext cx="10193594" cy="3169920"/>
        </p:xfrm>
        <a:graphic>
          <a:graphicData uri="http://schemas.openxmlformats.org/drawingml/2006/table">
            <a:tbl>
              <a:tblPr firstRow="1" bandRow="1">
                <a:tableStyleId>{5FD0F851-EC5A-4D38-B0AD-8093EC10F338}</a:tableStyleId>
              </a:tblPr>
              <a:tblGrid>
                <a:gridCol w="5096797"/>
                <a:gridCol w="5096797"/>
              </a:tblGrid>
              <a:tr h="353810">
                <a:tc>
                  <a:txBody>
                    <a:bodyPr/>
                    <a:lstStyle/>
                    <a:p>
                      <a:r>
                        <a:rPr lang="en-US" sz="2000" dirty="0" smtClean="0"/>
                        <a:t>Item </a:t>
                      </a:r>
                      <a:endParaRPr lang="en-US" sz="2000" dirty="0"/>
                    </a:p>
                  </a:txBody>
                  <a:tcPr/>
                </a:tc>
                <a:tc>
                  <a:txBody>
                    <a:bodyPr/>
                    <a:lstStyle/>
                    <a:p>
                      <a:r>
                        <a:rPr lang="en-US" sz="2000" dirty="0" smtClean="0"/>
                        <a:t>Support</a:t>
                      </a:r>
                      <a:endParaRPr lang="en-US" sz="2000" dirty="0"/>
                    </a:p>
                  </a:txBody>
                  <a:tcPr/>
                </a:tc>
              </a:tr>
              <a:tr h="347406">
                <a:tc>
                  <a:txBody>
                    <a:bodyPr/>
                    <a:lstStyle/>
                    <a:p>
                      <a:r>
                        <a:rPr lang="en-US" sz="2000" dirty="0" err="1" smtClean="0"/>
                        <a:t>Credit_good</a:t>
                      </a:r>
                      <a:r>
                        <a:rPr lang="en-US" sz="2000" dirty="0" smtClean="0"/>
                        <a:t> </a:t>
                      </a:r>
                      <a:endParaRPr lang="en-US" sz="2000" dirty="0"/>
                    </a:p>
                  </a:txBody>
                  <a:tcPr/>
                </a:tc>
                <a:tc>
                  <a:txBody>
                    <a:bodyPr/>
                    <a:lstStyle/>
                    <a:p>
                      <a:r>
                        <a:rPr lang="en-US" sz="2000" dirty="0" smtClean="0"/>
                        <a:t>70 %</a:t>
                      </a:r>
                      <a:endParaRPr lang="en-US" sz="2000" dirty="0"/>
                    </a:p>
                  </a:txBody>
                  <a:tcPr/>
                </a:tc>
              </a:tr>
              <a:tr h="347406">
                <a:tc>
                  <a:txBody>
                    <a:bodyPr/>
                    <a:lstStyle/>
                    <a:p>
                      <a:r>
                        <a:rPr lang="en-US" sz="2000" strike="sngStrike" dirty="0" err="1" smtClean="0">
                          <a:solidFill>
                            <a:srgbClr val="FF0000"/>
                          </a:solidFill>
                        </a:rPr>
                        <a:t>Credit_bad</a:t>
                      </a:r>
                      <a:endParaRPr lang="en-US" sz="2000" strike="sngStrike" dirty="0">
                        <a:solidFill>
                          <a:srgbClr val="FF0000"/>
                        </a:solidFill>
                      </a:endParaRPr>
                    </a:p>
                  </a:txBody>
                  <a:tcPr/>
                </a:tc>
                <a:tc>
                  <a:txBody>
                    <a:bodyPr/>
                    <a:lstStyle/>
                    <a:p>
                      <a:r>
                        <a:rPr lang="en-US" sz="2000" strike="sngStrike" dirty="0" smtClean="0">
                          <a:solidFill>
                            <a:srgbClr val="FF0000"/>
                          </a:solidFill>
                        </a:rPr>
                        <a:t>30%</a:t>
                      </a:r>
                      <a:endParaRPr lang="en-US" sz="2000" strike="sngStrike" dirty="0">
                        <a:solidFill>
                          <a:srgbClr val="FF0000"/>
                        </a:solidFill>
                      </a:endParaRPr>
                    </a:p>
                  </a:txBody>
                  <a:tcPr/>
                </a:tc>
              </a:tr>
              <a:tr h="347406">
                <a:tc>
                  <a:txBody>
                    <a:bodyPr/>
                    <a:lstStyle/>
                    <a:p>
                      <a:r>
                        <a:rPr lang="en-US" sz="2000" baseline="0" dirty="0" err="1" smtClean="0"/>
                        <a:t>male_single</a:t>
                      </a:r>
                      <a:r>
                        <a:rPr lang="en-US" sz="2000" baseline="0" dirty="0" smtClean="0"/>
                        <a:t> </a:t>
                      </a:r>
                      <a:endParaRPr lang="en-US" sz="2000" dirty="0"/>
                    </a:p>
                  </a:txBody>
                  <a:tcPr/>
                </a:tc>
                <a:tc>
                  <a:txBody>
                    <a:bodyPr/>
                    <a:lstStyle/>
                    <a:p>
                      <a:r>
                        <a:rPr lang="en-US" sz="2000" dirty="0" smtClean="0"/>
                        <a:t>55 %</a:t>
                      </a:r>
                      <a:endParaRPr lang="en-US" sz="2000" dirty="0"/>
                    </a:p>
                  </a:txBody>
                  <a:tcPr/>
                </a:tc>
              </a:tr>
              <a:tr h="347406">
                <a:tc>
                  <a:txBody>
                    <a:bodyPr/>
                    <a:lstStyle/>
                    <a:p>
                      <a:r>
                        <a:rPr lang="en-US" sz="2000" dirty="0" err="1" smtClean="0"/>
                        <a:t>job_skilled</a:t>
                      </a:r>
                      <a:endParaRPr lang="en-US" sz="2000" dirty="0"/>
                    </a:p>
                  </a:txBody>
                  <a:tcPr/>
                </a:tc>
                <a:tc>
                  <a:txBody>
                    <a:bodyPr/>
                    <a:lstStyle/>
                    <a:p>
                      <a:r>
                        <a:rPr lang="en-US" sz="2000" dirty="0" smtClean="0"/>
                        <a:t>63 %</a:t>
                      </a:r>
                      <a:endParaRPr lang="en-US" sz="2000" dirty="0"/>
                    </a:p>
                  </a:txBody>
                  <a:tcPr/>
                </a:tc>
              </a:tr>
              <a:tr h="347406">
                <a:tc>
                  <a:txBody>
                    <a:bodyPr/>
                    <a:lstStyle/>
                    <a:p>
                      <a:r>
                        <a:rPr lang="en-US" sz="2000" dirty="0" err="1" smtClean="0"/>
                        <a:t>home_owner</a:t>
                      </a:r>
                      <a:endParaRPr lang="en-US" sz="2000" dirty="0"/>
                    </a:p>
                  </a:txBody>
                  <a:tcPr/>
                </a:tc>
                <a:tc>
                  <a:txBody>
                    <a:bodyPr/>
                    <a:lstStyle/>
                    <a:p>
                      <a:r>
                        <a:rPr lang="en-US" sz="2000" dirty="0" smtClean="0"/>
                        <a:t>71 %</a:t>
                      </a:r>
                      <a:endParaRPr lang="en-US" sz="2000" dirty="0"/>
                    </a:p>
                  </a:txBody>
                  <a:tcPr/>
                </a:tc>
              </a:tr>
              <a:tr h="347406">
                <a:tc>
                  <a:txBody>
                    <a:bodyPr/>
                    <a:lstStyle/>
                    <a:p>
                      <a:r>
                        <a:rPr lang="en-US" sz="2000" strike="sngStrike" dirty="0" smtClean="0">
                          <a:solidFill>
                            <a:srgbClr val="FF0000"/>
                          </a:solidFill>
                        </a:rPr>
                        <a:t>Female </a:t>
                      </a:r>
                      <a:endParaRPr lang="en-US" sz="2000" strike="sngStrike" dirty="0">
                        <a:solidFill>
                          <a:srgbClr val="FF0000"/>
                        </a:solidFill>
                      </a:endParaRPr>
                    </a:p>
                  </a:txBody>
                  <a:tcPr/>
                </a:tc>
                <a:tc>
                  <a:txBody>
                    <a:bodyPr/>
                    <a:lstStyle/>
                    <a:p>
                      <a:r>
                        <a:rPr lang="en-US" sz="2000" strike="sngStrike" dirty="0" smtClean="0">
                          <a:solidFill>
                            <a:srgbClr val="FF0000"/>
                          </a:solidFill>
                        </a:rPr>
                        <a:t>31%</a:t>
                      </a:r>
                      <a:endParaRPr lang="en-US" sz="2000" strike="sngStrike" dirty="0">
                        <a:solidFill>
                          <a:srgbClr val="FF0000"/>
                        </a:solidFill>
                      </a:endParaRPr>
                    </a:p>
                  </a:txBody>
                  <a:tcPr/>
                </a:tc>
              </a:tr>
              <a:tr h="347406">
                <a:tc>
                  <a:txBody>
                    <a:bodyPr/>
                    <a:lstStyle/>
                    <a:p>
                      <a:r>
                        <a:rPr lang="en-US" sz="2000" strike="sngStrike" dirty="0" smtClean="0">
                          <a:solidFill>
                            <a:srgbClr val="FF0000"/>
                          </a:solidFill>
                        </a:rPr>
                        <a:t>renter</a:t>
                      </a:r>
                      <a:endParaRPr lang="en-US" sz="2000" strike="sngStrike" dirty="0">
                        <a:solidFill>
                          <a:srgbClr val="FF0000"/>
                        </a:solidFill>
                      </a:endParaRPr>
                    </a:p>
                  </a:txBody>
                  <a:tcPr/>
                </a:tc>
                <a:tc>
                  <a:txBody>
                    <a:bodyPr/>
                    <a:lstStyle/>
                    <a:p>
                      <a:r>
                        <a:rPr lang="en-US" sz="2000" strike="sngStrike" dirty="0" smtClean="0">
                          <a:solidFill>
                            <a:srgbClr val="FF0000"/>
                          </a:solidFill>
                        </a:rPr>
                        <a:t>18%</a:t>
                      </a:r>
                      <a:endParaRPr lang="en-US" sz="2000" strike="sngStrike" dirty="0">
                        <a:solidFill>
                          <a:srgbClr val="FF0000"/>
                        </a:solidFill>
                      </a:endParaRPr>
                    </a:p>
                  </a:txBody>
                  <a:tcPr/>
                </a:tc>
              </a:tr>
            </a:tbl>
          </a:graphicData>
        </a:graphic>
      </p:graphicFrame>
      <p:sp>
        <p:nvSpPr>
          <p:cNvPr id="6" name="Date Placeholder 5"/>
          <p:cNvSpPr>
            <a:spLocks noGrp="1"/>
          </p:cNvSpPr>
          <p:nvPr>
            <p:ph type="dt" sz="half" idx="10"/>
          </p:nvPr>
        </p:nvSpPr>
        <p:spPr/>
        <p:txBody>
          <a:bodyPr/>
          <a:lstStyle/>
          <a:p>
            <a:fld id="{E8EF48AD-11BF-4381-9402-8A7E7B0A3DE4}"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19</a:t>
            </a:fld>
            <a:endParaRPr lang="en-US"/>
          </a:p>
        </p:txBody>
      </p:sp>
    </p:spTree>
    <p:extLst>
      <p:ext uri="{BB962C8B-B14F-4D97-AF65-F5344CB8AC3E}">
        <p14:creationId xmlns:p14="http://schemas.microsoft.com/office/powerpoint/2010/main" val="3758092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a:t>
            </a:r>
            <a:r>
              <a:rPr lang="en-US" b="1" dirty="0" smtClean="0"/>
              <a:t>ntroduction</a:t>
            </a:r>
            <a:endParaRPr lang="en-US" b="1" dirty="0"/>
          </a:p>
        </p:txBody>
      </p:sp>
      <p:sp>
        <p:nvSpPr>
          <p:cNvPr id="3" name="Content Placeholder 2"/>
          <p:cNvSpPr>
            <a:spLocks noGrp="1"/>
          </p:cNvSpPr>
          <p:nvPr>
            <p:ph idx="1"/>
          </p:nvPr>
        </p:nvSpPr>
        <p:spPr/>
        <p:txBody>
          <a:bodyPr>
            <a:normAutofit/>
          </a:bodyPr>
          <a:lstStyle/>
          <a:p>
            <a:r>
              <a:rPr lang="en-US" sz="3200" dirty="0">
                <a:solidFill>
                  <a:schemeClr val="accent1">
                    <a:lumMod val="50000"/>
                  </a:schemeClr>
                </a:solidFill>
              </a:rPr>
              <a:t>Association Rule:</a:t>
            </a:r>
          </a:p>
          <a:p>
            <a:pPr lvl="1">
              <a:buFont typeface="Wingdings" panose="05000000000000000000" pitchFamily="2" charset="2"/>
              <a:buChar char="§"/>
            </a:pPr>
            <a:r>
              <a:rPr lang="en-US" dirty="0" smtClean="0"/>
              <a:t>Represents </a:t>
            </a:r>
            <a:r>
              <a:rPr lang="en-US" dirty="0"/>
              <a:t>an </a:t>
            </a:r>
            <a:r>
              <a:rPr lang="en-US" i="1" dirty="0"/>
              <a:t>association between the values </a:t>
            </a:r>
            <a:r>
              <a:rPr lang="en-US" dirty="0"/>
              <a:t>of </a:t>
            </a:r>
            <a:r>
              <a:rPr lang="en-US" dirty="0" smtClean="0"/>
              <a:t>certain attributes </a:t>
            </a:r>
            <a:r>
              <a:rPr lang="en-US" dirty="0"/>
              <a:t>and those of </a:t>
            </a:r>
            <a:r>
              <a:rPr lang="en-US" dirty="0" smtClean="0"/>
              <a:t>others.</a:t>
            </a:r>
          </a:p>
          <a:p>
            <a:pPr marL="457200" lvl="1" indent="0">
              <a:buNone/>
            </a:pPr>
            <a:endParaRPr lang="en-US" dirty="0"/>
          </a:p>
          <a:p>
            <a:r>
              <a:rPr lang="en-US" sz="3200" dirty="0">
                <a:solidFill>
                  <a:schemeClr val="accent1">
                    <a:lumMod val="50000"/>
                  </a:schemeClr>
                </a:solidFill>
              </a:rPr>
              <a:t> Example:</a:t>
            </a:r>
          </a:p>
          <a:p>
            <a:pPr lvl="1">
              <a:buFont typeface="Wingdings" panose="05000000000000000000" pitchFamily="2" charset="2"/>
              <a:buChar char="§"/>
            </a:pPr>
            <a:r>
              <a:rPr lang="en-US" dirty="0"/>
              <a:t> </a:t>
            </a:r>
            <a:r>
              <a:rPr lang="en-US" dirty="0" smtClean="0"/>
              <a:t>If </a:t>
            </a:r>
            <a:r>
              <a:rPr lang="en-US" dirty="0"/>
              <a:t>we have a financial dataset one of the </a:t>
            </a:r>
            <a:r>
              <a:rPr lang="en-US" dirty="0" smtClean="0"/>
              <a:t>rules extracted </a:t>
            </a:r>
            <a:r>
              <a:rPr lang="en-US" dirty="0"/>
              <a:t>might be as </a:t>
            </a:r>
            <a:r>
              <a:rPr lang="en-US" dirty="0" smtClean="0"/>
              <a:t>follows: </a:t>
            </a:r>
            <a:r>
              <a:rPr lang="en-US" dirty="0" smtClean="0">
                <a:solidFill>
                  <a:schemeClr val="accent6">
                    <a:lumMod val="75000"/>
                  </a:schemeClr>
                </a:solidFill>
              </a:rPr>
              <a:t>IF </a:t>
            </a:r>
            <a:r>
              <a:rPr lang="en-US" dirty="0">
                <a:solidFill>
                  <a:schemeClr val="accent6">
                    <a:lumMod val="75000"/>
                  </a:schemeClr>
                </a:solidFill>
              </a:rPr>
              <a:t>Has-Mortgage = yes AND Bank Account Status = </a:t>
            </a:r>
            <a:r>
              <a:rPr lang="en-US" dirty="0" smtClean="0">
                <a:solidFill>
                  <a:schemeClr val="accent6">
                    <a:lumMod val="75000"/>
                  </a:schemeClr>
                </a:solidFill>
              </a:rPr>
              <a:t>In credit </a:t>
            </a:r>
            <a:r>
              <a:rPr lang="en-US" dirty="0">
                <a:solidFill>
                  <a:schemeClr val="accent6">
                    <a:lumMod val="75000"/>
                  </a:schemeClr>
                </a:solidFill>
              </a:rPr>
              <a:t>THEN Job Status = Employed AND Age Group </a:t>
            </a:r>
            <a:r>
              <a:rPr lang="en-US" dirty="0" smtClean="0">
                <a:solidFill>
                  <a:schemeClr val="accent6">
                    <a:lumMod val="75000"/>
                  </a:schemeClr>
                </a:solidFill>
              </a:rPr>
              <a:t>=Adult </a:t>
            </a:r>
            <a:r>
              <a:rPr lang="en-US" dirty="0">
                <a:solidFill>
                  <a:schemeClr val="accent6">
                    <a:lumMod val="75000"/>
                  </a:schemeClr>
                </a:solidFill>
              </a:rPr>
              <a:t>under 65</a:t>
            </a:r>
          </a:p>
        </p:txBody>
      </p:sp>
      <p:sp>
        <p:nvSpPr>
          <p:cNvPr id="4" name="Date Placeholder 3"/>
          <p:cNvSpPr>
            <a:spLocks noGrp="1"/>
          </p:cNvSpPr>
          <p:nvPr>
            <p:ph type="dt" sz="half" idx="10"/>
          </p:nvPr>
        </p:nvSpPr>
        <p:spPr/>
        <p:txBody>
          <a:bodyPr/>
          <a:lstStyle/>
          <a:p>
            <a:fld id="{EE650214-A976-49E1-A1C7-5436DA2B9ACA}"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2</a:t>
            </a:fld>
            <a:endParaRPr lang="en-US"/>
          </a:p>
        </p:txBody>
      </p:sp>
    </p:spTree>
    <p:extLst>
      <p:ext uri="{BB962C8B-B14F-4D97-AF65-F5344CB8AC3E}">
        <p14:creationId xmlns:p14="http://schemas.microsoft.com/office/powerpoint/2010/main" val="2199613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Credit Records</a:t>
            </a:r>
            <a:endParaRPr lang="en-US" dirty="0"/>
          </a:p>
        </p:txBody>
      </p:sp>
      <p:sp>
        <p:nvSpPr>
          <p:cNvPr id="3" name="Content Placeholder 2"/>
          <p:cNvSpPr>
            <a:spLocks noGrp="1"/>
          </p:cNvSpPr>
          <p:nvPr>
            <p:ph idx="1"/>
          </p:nvPr>
        </p:nvSpPr>
        <p:spPr>
          <a:xfrm>
            <a:off x="838200" y="1342103"/>
            <a:ext cx="10515600" cy="4834860"/>
          </a:xfrm>
        </p:spPr>
        <p:txBody>
          <a:bodyPr/>
          <a:lstStyle/>
          <a:p>
            <a:r>
              <a:rPr lang="en-US" b="1" dirty="0" smtClean="0"/>
              <a:t>Cardinality 2 </a:t>
            </a:r>
            <a:r>
              <a:rPr lang="en-US" sz="2200" dirty="0">
                <a:solidFill>
                  <a:srgbClr val="FF0000"/>
                </a:solidFill>
              </a:rPr>
              <a:t>(Every pair in L1)</a:t>
            </a:r>
          </a:p>
          <a:p>
            <a:pPr lvl="1"/>
            <a:r>
              <a:rPr lang="en-US" b="1" dirty="0" smtClean="0"/>
              <a:t>C2</a:t>
            </a:r>
            <a:r>
              <a:rPr lang="en-US" dirty="0" smtClean="0"/>
              <a:t> = {</a:t>
            </a:r>
            <a:r>
              <a:rPr lang="en-US" dirty="0" err="1" smtClean="0"/>
              <a:t>credit_good</a:t>
            </a:r>
            <a:r>
              <a:rPr lang="en-US" dirty="0" smtClean="0"/>
              <a:t>, </a:t>
            </a:r>
            <a:r>
              <a:rPr lang="en-US" dirty="0" err="1" smtClean="0"/>
              <a:t>job_skilled</a:t>
            </a:r>
            <a:r>
              <a:rPr lang="en-US" dirty="0" smtClean="0"/>
              <a:t>}, {</a:t>
            </a:r>
            <a:r>
              <a:rPr lang="en-US" dirty="0" err="1" smtClean="0"/>
              <a:t>credit_good</a:t>
            </a:r>
            <a:r>
              <a:rPr lang="en-US" dirty="0" smtClean="0"/>
              <a:t>, </a:t>
            </a:r>
            <a:r>
              <a:rPr lang="en-US" dirty="0" err="1" smtClean="0"/>
              <a:t>male_single</a:t>
            </a:r>
            <a:r>
              <a:rPr lang="en-US" dirty="0" smtClean="0"/>
              <a:t>}, {</a:t>
            </a:r>
            <a:r>
              <a:rPr lang="en-US" dirty="0" err="1" smtClean="0"/>
              <a:t>credit_good</a:t>
            </a:r>
            <a:r>
              <a:rPr lang="en-US" dirty="0" smtClean="0"/>
              <a:t>, </a:t>
            </a:r>
            <a:r>
              <a:rPr lang="en-US" dirty="0" err="1" smtClean="0"/>
              <a:t>home_owner</a:t>
            </a:r>
            <a:r>
              <a:rPr lang="en-US" dirty="0" smtClean="0"/>
              <a:t>}, {</a:t>
            </a:r>
            <a:r>
              <a:rPr lang="en-US" dirty="0" err="1" smtClean="0"/>
              <a:t>male_single</a:t>
            </a:r>
            <a:r>
              <a:rPr lang="en-US" dirty="0" smtClean="0"/>
              <a:t>, </a:t>
            </a:r>
            <a:r>
              <a:rPr lang="en-US" dirty="0" err="1" smtClean="0"/>
              <a:t>job_skilled</a:t>
            </a:r>
            <a:r>
              <a:rPr lang="en-US" dirty="0" smtClean="0"/>
              <a:t>}, …</a:t>
            </a:r>
          </a:p>
          <a:p>
            <a:pPr lvl="1"/>
            <a:r>
              <a:rPr lang="en-US" b="1" dirty="0" smtClean="0"/>
              <a:t>L2</a:t>
            </a:r>
            <a:r>
              <a:rPr lang="en-US" dirty="0" smtClean="0"/>
              <a:t> = {</a:t>
            </a:r>
            <a:r>
              <a:rPr lang="en-US" dirty="0" err="1" smtClean="0"/>
              <a:t>credit_good</a:t>
            </a:r>
            <a:r>
              <a:rPr lang="en-US" dirty="0" smtClean="0"/>
              <a:t>, </a:t>
            </a:r>
            <a:r>
              <a:rPr lang="en-US" dirty="0" err="1" smtClean="0"/>
              <a:t>job_skilled</a:t>
            </a:r>
            <a:r>
              <a:rPr lang="en-US" dirty="0" smtClean="0"/>
              <a:t>}, {</a:t>
            </a:r>
            <a:r>
              <a:rPr lang="en-US" dirty="0" err="1" smtClean="0"/>
              <a:t>credit_good</a:t>
            </a:r>
            <a:r>
              <a:rPr lang="en-US" dirty="0" smtClean="0"/>
              <a:t>, </a:t>
            </a:r>
            <a:r>
              <a:rPr lang="en-US" dirty="0" err="1" smtClean="0"/>
              <a:t>home_owner</a:t>
            </a:r>
            <a:r>
              <a:rPr lang="en-US" dirty="0" smtClean="0"/>
              <a:t>}, {</a:t>
            </a:r>
            <a:r>
              <a:rPr lang="en-US" dirty="0" err="1" smtClean="0"/>
              <a:t>job_skilled</a:t>
            </a:r>
            <a:r>
              <a:rPr lang="en-US" dirty="0" smtClean="0"/>
              <a:t>, </a:t>
            </a:r>
            <a:r>
              <a:rPr lang="en-US" dirty="0" err="1" smtClean="0"/>
              <a:t>home_owner</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1990728"/>
              </p:ext>
            </p:extLst>
          </p:nvPr>
        </p:nvGraphicFramePr>
        <p:xfrm>
          <a:off x="838200" y="3279617"/>
          <a:ext cx="10237842" cy="2987040"/>
        </p:xfrm>
        <a:graphic>
          <a:graphicData uri="http://schemas.openxmlformats.org/drawingml/2006/table">
            <a:tbl>
              <a:tblPr firstRow="1" bandRow="1">
                <a:tableStyleId>{5FD0F851-EC5A-4D38-B0AD-8093EC10F338}</a:tableStyleId>
              </a:tblPr>
              <a:tblGrid>
                <a:gridCol w="5118921"/>
                <a:gridCol w="5118921"/>
              </a:tblGrid>
              <a:tr h="371692">
                <a:tc>
                  <a:txBody>
                    <a:bodyPr/>
                    <a:lstStyle/>
                    <a:p>
                      <a:r>
                        <a:rPr lang="en-US" sz="2200" dirty="0" smtClean="0"/>
                        <a:t>Item </a:t>
                      </a:r>
                      <a:endParaRPr lang="en-US" sz="2200" dirty="0"/>
                    </a:p>
                  </a:txBody>
                  <a:tcPr/>
                </a:tc>
                <a:tc>
                  <a:txBody>
                    <a:bodyPr/>
                    <a:lstStyle/>
                    <a:p>
                      <a:r>
                        <a:rPr lang="en-US" sz="2200" dirty="0" smtClean="0"/>
                        <a:t>Support</a:t>
                      </a:r>
                      <a:endParaRPr lang="en-US" sz="2200" dirty="0"/>
                    </a:p>
                  </a:txBody>
                  <a:tcPr/>
                </a:tc>
              </a:tr>
              <a:tr h="371692">
                <a:tc>
                  <a:txBody>
                    <a:bodyPr/>
                    <a:lstStyle/>
                    <a:p>
                      <a:r>
                        <a:rPr lang="en-US" sz="2200" strike="sngStrike" dirty="0" err="1" smtClean="0">
                          <a:solidFill>
                            <a:srgbClr val="FF0000"/>
                          </a:solidFill>
                        </a:rPr>
                        <a:t>Credit_good</a:t>
                      </a:r>
                      <a:r>
                        <a:rPr lang="en-US" sz="2200" strike="sngStrike" dirty="0" smtClean="0">
                          <a:solidFill>
                            <a:srgbClr val="FF0000"/>
                          </a:solidFill>
                        </a:rPr>
                        <a:t> ,</a:t>
                      </a:r>
                      <a:r>
                        <a:rPr lang="en-US" sz="2200" strike="sngStrike" baseline="0" dirty="0" smtClean="0">
                          <a:solidFill>
                            <a:srgbClr val="FF0000"/>
                          </a:solidFill>
                        </a:rPr>
                        <a:t> </a:t>
                      </a:r>
                      <a:r>
                        <a:rPr lang="en-US" sz="2200" strike="sngStrike" baseline="0" dirty="0" err="1" smtClean="0">
                          <a:solidFill>
                            <a:srgbClr val="FF0000"/>
                          </a:solidFill>
                        </a:rPr>
                        <a:t>male_single</a:t>
                      </a:r>
                      <a:r>
                        <a:rPr lang="en-US" sz="2200" strike="sngStrike" baseline="0" dirty="0" smtClean="0">
                          <a:solidFill>
                            <a:srgbClr val="FF0000"/>
                          </a:solidFill>
                        </a:rPr>
                        <a:t> </a:t>
                      </a:r>
                      <a:endParaRPr lang="en-US" sz="2200" strike="sngStrike" dirty="0">
                        <a:solidFill>
                          <a:srgbClr val="FF0000"/>
                        </a:solidFill>
                      </a:endParaRPr>
                    </a:p>
                  </a:txBody>
                  <a:tcPr/>
                </a:tc>
                <a:tc>
                  <a:txBody>
                    <a:bodyPr/>
                    <a:lstStyle/>
                    <a:p>
                      <a:r>
                        <a:rPr lang="en-US" sz="2200" strike="sngStrike" dirty="0" smtClean="0">
                          <a:solidFill>
                            <a:srgbClr val="FF0000"/>
                          </a:solidFill>
                        </a:rPr>
                        <a:t>40 %</a:t>
                      </a:r>
                      <a:endParaRPr lang="en-US" sz="2200" strike="sngStrike" dirty="0">
                        <a:solidFill>
                          <a:srgbClr val="FF0000"/>
                        </a:solidFill>
                      </a:endParaRPr>
                    </a:p>
                  </a:txBody>
                  <a:tcPr/>
                </a:tc>
              </a:tr>
              <a:tr h="371692">
                <a:tc>
                  <a:txBody>
                    <a:bodyPr/>
                    <a:lstStyle/>
                    <a:p>
                      <a:r>
                        <a:rPr lang="en-US" sz="2200" dirty="0" err="1" smtClean="0"/>
                        <a:t>Credit_good</a:t>
                      </a:r>
                      <a:r>
                        <a:rPr lang="en-US" sz="2200" dirty="0" smtClean="0"/>
                        <a:t> , </a:t>
                      </a:r>
                      <a:r>
                        <a:rPr lang="en-US" sz="2200" dirty="0" err="1" smtClean="0"/>
                        <a:t>job_skilled</a:t>
                      </a:r>
                      <a:endParaRPr lang="en-US" sz="2200" dirty="0"/>
                    </a:p>
                  </a:txBody>
                  <a:tcPr/>
                </a:tc>
                <a:tc>
                  <a:txBody>
                    <a:bodyPr/>
                    <a:lstStyle/>
                    <a:p>
                      <a:r>
                        <a:rPr lang="en-US" sz="2200" dirty="0" smtClean="0"/>
                        <a:t>54 %</a:t>
                      </a:r>
                      <a:endParaRPr lang="en-US" sz="2200" dirty="0"/>
                    </a:p>
                  </a:txBody>
                  <a:tcPr/>
                </a:tc>
              </a:tr>
              <a:tr h="371692">
                <a:tc>
                  <a:txBody>
                    <a:bodyPr/>
                    <a:lstStyle/>
                    <a:p>
                      <a:r>
                        <a:rPr lang="en-US" sz="2200" dirty="0" err="1" smtClean="0"/>
                        <a:t>Credit_good</a:t>
                      </a:r>
                      <a:r>
                        <a:rPr lang="en-US" sz="2200" dirty="0" smtClean="0"/>
                        <a:t>, </a:t>
                      </a:r>
                      <a:r>
                        <a:rPr lang="en-US" sz="2200" dirty="0" err="1" smtClean="0"/>
                        <a:t>home_owner</a:t>
                      </a:r>
                      <a:r>
                        <a:rPr lang="en-US" sz="2200" dirty="0" smtClean="0"/>
                        <a:t> </a:t>
                      </a:r>
                      <a:endParaRPr lang="en-US" sz="2200" dirty="0"/>
                    </a:p>
                  </a:txBody>
                  <a:tcPr/>
                </a:tc>
                <a:tc>
                  <a:txBody>
                    <a:bodyPr/>
                    <a:lstStyle/>
                    <a:p>
                      <a:r>
                        <a:rPr lang="en-US" sz="2200" dirty="0" smtClean="0"/>
                        <a:t>52 %</a:t>
                      </a:r>
                      <a:endParaRPr lang="en-US" sz="2200" dirty="0"/>
                    </a:p>
                  </a:txBody>
                  <a:tcPr/>
                </a:tc>
              </a:tr>
              <a:tr h="371692">
                <a:tc>
                  <a:txBody>
                    <a:bodyPr/>
                    <a:lstStyle/>
                    <a:p>
                      <a:r>
                        <a:rPr lang="en-US" sz="2200" strike="sngStrike" baseline="0" dirty="0" err="1" smtClean="0">
                          <a:solidFill>
                            <a:srgbClr val="FF0000"/>
                          </a:solidFill>
                        </a:rPr>
                        <a:t>male_single</a:t>
                      </a:r>
                      <a:r>
                        <a:rPr lang="en-US" sz="2200" strike="sngStrike" baseline="0" dirty="0" smtClean="0">
                          <a:solidFill>
                            <a:srgbClr val="FF0000"/>
                          </a:solidFill>
                        </a:rPr>
                        <a:t> ,</a:t>
                      </a:r>
                      <a:r>
                        <a:rPr lang="en-US" sz="2200" strike="sngStrike" dirty="0" smtClean="0">
                          <a:solidFill>
                            <a:srgbClr val="FF0000"/>
                          </a:solidFill>
                        </a:rPr>
                        <a:t> </a:t>
                      </a:r>
                      <a:r>
                        <a:rPr lang="en-US" sz="2200" strike="sngStrike" dirty="0" err="1" smtClean="0">
                          <a:solidFill>
                            <a:srgbClr val="FF0000"/>
                          </a:solidFill>
                        </a:rPr>
                        <a:t>job_skilled</a:t>
                      </a:r>
                      <a:endParaRPr lang="en-US" sz="2200" strike="sngStrike" dirty="0">
                        <a:solidFill>
                          <a:srgbClr val="FF0000"/>
                        </a:solidFill>
                      </a:endParaRPr>
                    </a:p>
                  </a:txBody>
                  <a:tcPr/>
                </a:tc>
                <a:tc>
                  <a:txBody>
                    <a:bodyPr/>
                    <a:lstStyle/>
                    <a:p>
                      <a:r>
                        <a:rPr lang="en-US" sz="2200" strike="sngStrike" dirty="0" smtClean="0">
                          <a:solidFill>
                            <a:srgbClr val="FF0000"/>
                          </a:solidFill>
                        </a:rPr>
                        <a:t>34 %</a:t>
                      </a:r>
                      <a:endParaRPr lang="en-US" sz="2200" strike="sngStrike" dirty="0">
                        <a:solidFill>
                          <a:srgbClr val="FF0000"/>
                        </a:solidFill>
                      </a:endParaRPr>
                    </a:p>
                  </a:txBody>
                  <a:tcPr/>
                </a:tc>
              </a:tr>
              <a:tr h="371692">
                <a:tc>
                  <a:txBody>
                    <a:bodyPr/>
                    <a:lstStyle/>
                    <a:p>
                      <a:r>
                        <a:rPr lang="en-US" sz="2200" strike="sngStrike" baseline="0" dirty="0" err="1" smtClean="0">
                          <a:solidFill>
                            <a:srgbClr val="FF0000"/>
                          </a:solidFill>
                        </a:rPr>
                        <a:t>male_single</a:t>
                      </a:r>
                      <a:r>
                        <a:rPr lang="en-US" sz="2200" strike="sngStrike" baseline="0" dirty="0" smtClean="0">
                          <a:solidFill>
                            <a:srgbClr val="FF0000"/>
                          </a:solidFill>
                        </a:rPr>
                        <a:t> ,</a:t>
                      </a:r>
                      <a:r>
                        <a:rPr lang="en-US" sz="2200" strike="sngStrike" dirty="0" smtClean="0">
                          <a:solidFill>
                            <a:srgbClr val="FF0000"/>
                          </a:solidFill>
                        </a:rPr>
                        <a:t> </a:t>
                      </a:r>
                      <a:r>
                        <a:rPr lang="en-US" sz="2200" strike="sngStrike" dirty="0" err="1" smtClean="0">
                          <a:solidFill>
                            <a:srgbClr val="FF0000"/>
                          </a:solidFill>
                        </a:rPr>
                        <a:t>home_owner</a:t>
                      </a:r>
                      <a:r>
                        <a:rPr lang="en-US" sz="2200" strike="sngStrike" dirty="0" smtClean="0">
                          <a:solidFill>
                            <a:srgbClr val="FF0000"/>
                          </a:solidFill>
                        </a:rPr>
                        <a:t> </a:t>
                      </a:r>
                      <a:endParaRPr lang="en-US" sz="2200" strike="sngStrike" dirty="0">
                        <a:solidFill>
                          <a:srgbClr val="FF0000"/>
                        </a:solidFill>
                      </a:endParaRPr>
                    </a:p>
                  </a:txBody>
                  <a:tcPr/>
                </a:tc>
                <a:tc>
                  <a:txBody>
                    <a:bodyPr/>
                    <a:lstStyle/>
                    <a:p>
                      <a:r>
                        <a:rPr lang="en-US" sz="2200" strike="sngStrike" dirty="0" smtClean="0">
                          <a:solidFill>
                            <a:srgbClr val="FF0000"/>
                          </a:solidFill>
                        </a:rPr>
                        <a:t>40 %</a:t>
                      </a:r>
                      <a:endParaRPr lang="en-US" sz="2200" strike="sngStrike" dirty="0">
                        <a:solidFill>
                          <a:srgbClr val="FF0000"/>
                        </a:solidFill>
                      </a:endParaRPr>
                    </a:p>
                  </a:txBody>
                  <a:tcPr/>
                </a:tc>
              </a:tr>
              <a:tr h="371692">
                <a:tc>
                  <a:txBody>
                    <a:bodyPr/>
                    <a:lstStyle/>
                    <a:p>
                      <a:pPr marL="0" algn="l" defTabSz="914400" rtl="0" eaLnBrk="1" latinLnBrk="0" hangingPunct="1"/>
                      <a:r>
                        <a:rPr lang="en-US" sz="2200" kern="1200" dirty="0" err="1" smtClean="0">
                          <a:solidFill>
                            <a:schemeClr val="tx1"/>
                          </a:solidFill>
                          <a:latin typeface="+mn-lt"/>
                          <a:ea typeface="+mn-ea"/>
                          <a:cs typeface="+mn-cs"/>
                        </a:rPr>
                        <a:t>job_skilled</a:t>
                      </a:r>
                      <a:r>
                        <a:rPr lang="en-US" sz="2200" kern="1200" dirty="0" smtClean="0">
                          <a:solidFill>
                            <a:schemeClr val="tx1"/>
                          </a:solidFill>
                          <a:latin typeface="+mn-lt"/>
                          <a:ea typeface="+mn-ea"/>
                          <a:cs typeface="+mn-cs"/>
                        </a:rPr>
                        <a:t>, </a:t>
                      </a:r>
                      <a:r>
                        <a:rPr lang="en-US" sz="2200" kern="1200" dirty="0" err="1" smtClean="0">
                          <a:solidFill>
                            <a:schemeClr val="tx1"/>
                          </a:solidFill>
                          <a:latin typeface="+mn-lt"/>
                          <a:ea typeface="+mn-ea"/>
                          <a:cs typeface="+mn-cs"/>
                        </a:rPr>
                        <a:t>home_owner</a:t>
                      </a:r>
                      <a:r>
                        <a:rPr lang="en-US" sz="2200" kern="1200" dirty="0" smtClean="0">
                          <a:solidFill>
                            <a:schemeClr val="tx1"/>
                          </a:solidFill>
                          <a:latin typeface="+mn-lt"/>
                          <a:ea typeface="+mn-ea"/>
                          <a:cs typeface="+mn-cs"/>
                        </a:rPr>
                        <a:t> </a:t>
                      </a:r>
                      <a:endParaRPr lang="en-US" sz="2200" kern="1200" dirty="0">
                        <a:solidFill>
                          <a:schemeClr val="tx1"/>
                        </a:solidFill>
                        <a:latin typeface="+mn-lt"/>
                        <a:ea typeface="+mn-ea"/>
                        <a:cs typeface="+mn-cs"/>
                      </a:endParaRPr>
                    </a:p>
                  </a:txBody>
                  <a:tcPr/>
                </a:tc>
                <a:tc>
                  <a:txBody>
                    <a:bodyPr/>
                    <a:lstStyle/>
                    <a:p>
                      <a:pPr marL="0" algn="l" defTabSz="914400" rtl="0" eaLnBrk="1" latinLnBrk="0" hangingPunct="1"/>
                      <a:r>
                        <a:rPr lang="en-US" sz="2200" kern="1200" dirty="0" smtClean="0">
                          <a:solidFill>
                            <a:schemeClr val="tx1"/>
                          </a:solidFill>
                          <a:latin typeface="+mn-lt"/>
                          <a:ea typeface="+mn-ea"/>
                          <a:cs typeface="+mn-cs"/>
                        </a:rPr>
                        <a:t>50%</a:t>
                      </a:r>
                      <a:endParaRPr lang="en-US" sz="2200" kern="1200" dirty="0">
                        <a:solidFill>
                          <a:schemeClr val="tx1"/>
                        </a:solidFill>
                        <a:latin typeface="+mn-lt"/>
                        <a:ea typeface="+mn-ea"/>
                        <a:cs typeface="+mn-cs"/>
                      </a:endParaRPr>
                    </a:p>
                  </a:txBody>
                  <a:tcPr/>
                </a:tc>
              </a:tr>
            </a:tbl>
          </a:graphicData>
        </a:graphic>
      </p:graphicFrame>
      <p:sp>
        <p:nvSpPr>
          <p:cNvPr id="6" name="Date Placeholder 5"/>
          <p:cNvSpPr>
            <a:spLocks noGrp="1"/>
          </p:cNvSpPr>
          <p:nvPr>
            <p:ph type="dt" sz="half" idx="10"/>
          </p:nvPr>
        </p:nvSpPr>
        <p:spPr/>
        <p:txBody>
          <a:bodyPr/>
          <a:lstStyle/>
          <a:p>
            <a:fld id="{7AAE1BB0-8CEC-4CDD-9AF8-6CC69D88E2C7}"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20</a:t>
            </a:fld>
            <a:endParaRPr lang="en-US"/>
          </a:p>
        </p:txBody>
      </p:sp>
    </p:spTree>
    <p:extLst>
      <p:ext uri="{BB962C8B-B14F-4D97-AF65-F5344CB8AC3E}">
        <p14:creationId xmlns:p14="http://schemas.microsoft.com/office/powerpoint/2010/main" val="3454065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Credit Records</a:t>
            </a:r>
            <a:endParaRPr lang="en-US" dirty="0"/>
          </a:p>
        </p:txBody>
      </p:sp>
      <p:sp>
        <p:nvSpPr>
          <p:cNvPr id="3" name="Content Placeholder 2"/>
          <p:cNvSpPr>
            <a:spLocks noGrp="1"/>
          </p:cNvSpPr>
          <p:nvPr>
            <p:ph idx="1"/>
          </p:nvPr>
        </p:nvSpPr>
        <p:spPr>
          <a:xfrm>
            <a:off x="838200" y="1843547"/>
            <a:ext cx="10515600" cy="4333415"/>
          </a:xfrm>
        </p:spPr>
        <p:txBody>
          <a:bodyPr>
            <a:normAutofit/>
          </a:bodyPr>
          <a:lstStyle/>
          <a:p>
            <a:r>
              <a:rPr lang="en-US" b="1" dirty="0"/>
              <a:t>Cardinality 3</a:t>
            </a:r>
            <a:r>
              <a:rPr lang="en-US" sz="2200" b="1" dirty="0"/>
              <a:t>  </a:t>
            </a:r>
            <a:r>
              <a:rPr lang="en-US" sz="2200" dirty="0">
                <a:solidFill>
                  <a:srgbClr val="FF0000"/>
                </a:solidFill>
              </a:rPr>
              <a:t>(Every pair in </a:t>
            </a:r>
            <a:r>
              <a:rPr lang="en-US" sz="2200" dirty="0" smtClean="0">
                <a:solidFill>
                  <a:srgbClr val="FF0000"/>
                </a:solidFill>
              </a:rPr>
              <a:t>L2)</a:t>
            </a:r>
            <a:endParaRPr lang="en-US" sz="2200" b="1" dirty="0" smtClean="0"/>
          </a:p>
          <a:p>
            <a:pPr lvl="1"/>
            <a:r>
              <a:rPr lang="en-US" dirty="0" smtClean="0"/>
              <a:t>C3 = {</a:t>
            </a:r>
            <a:r>
              <a:rPr lang="en-US" dirty="0" err="1" smtClean="0"/>
              <a:t>Credit_good</a:t>
            </a:r>
            <a:r>
              <a:rPr lang="en-US" dirty="0" smtClean="0"/>
              <a:t>, </a:t>
            </a:r>
            <a:r>
              <a:rPr lang="en-US" dirty="0" err="1" smtClean="0"/>
              <a:t>job_skilled</a:t>
            </a:r>
            <a:r>
              <a:rPr lang="en-US" dirty="0" smtClean="0"/>
              <a:t>, </a:t>
            </a:r>
            <a:r>
              <a:rPr lang="en-US" dirty="0" err="1" smtClean="0"/>
              <a:t>home_owner</a:t>
            </a:r>
            <a:r>
              <a:rPr lang="en-US" dirty="0" smtClean="0"/>
              <a:t>}</a:t>
            </a:r>
          </a:p>
          <a:p>
            <a:pPr lvl="1"/>
            <a:r>
              <a:rPr lang="en-US" dirty="0" smtClean="0"/>
              <a:t>L3 = </a:t>
            </a:r>
            <a:r>
              <a:rPr lang="en-US" dirty="0" smtClean="0">
                <a:sym typeface="Symbol" panose="05050102010706020507" pitchFamily="18" charset="2"/>
              </a:rPr>
              <a:t></a:t>
            </a:r>
            <a:endParaRPr lang="en-US" dirty="0" smtClean="0"/>
          </a:p>
          <a:p>
            <a:endParaRPr lang="en-US" dirty="0" smtClean="0"/>
          </a:p>
          <a:p>
            <a:pPr marL="0" indent="0">
              <a:buNone/>
            </a:pPr>
            <a:endParaRPr lang="en-US" dirty="0"/>
          </a:p>
          <a:p>
            <a:endParaRPr lang="en-US" dirty="0">
              <a:sym typeface="Symbol" panose="05050102010706020507" pitchFamily="18" charset="2"/>
            </a:endParaRPr>
          </a:p>
          <a:p>
            <a:pPr marL="0" indent="0" algn="ctr">
              <a:buNone/>
            </a:pPr>
            <a:r>
              <a:rPr lang="en-US" dirty="0" smtClean="0">
                <a:solidFill>
                  <a:srgbClr val="FF66CC"/>
                </a:solidFill>
                <a:sym typeface="Symbol" panose="05050102010706020507" pitchFamily="18" charset="2"/>
              </a:rPr>
              <a:t>After we generated the frequent </a:t>
            </a:r>
            <a:r>
              <a:rPr lang="en-US" dirty="0" err="1" smtClean="0">
                <a:solidFill>
                  <a:srgbClr val="FF66CC"/>
                </a:solidFill>
                <a:sym typeface="Symbol" panose="05050102010706020507" pitchFamily="18" charset="2"/>
              </a:rPr>
              <a:t>itemsets</a:t>
            </a:r>
            <a:r>
              <a:rPr lang="en-US" dirty="0" smtClean="0">
                <a:solidFill>
                  <a:srgbClr val="FF66CC"/>
                </a:solidFill>
                <a:sym typeface="Symbol" panose="05050102010706020507" pitchFamily="18" charset="2"/>
              </a:rPr>
              <a:t>, it’s time to determine the association rules. </a:t>
            </a:r>
            <a:endParaRPr lang="en-US" dirty="0" smtClean="0">
              <a:solidFill>
                <a:srgbClr val="FF66CC"/>
              </a:solidFill>
            </a:endParaRP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4974684"/>
              </p:ext>
            </p:extLst>
          </p:nvPr>
        </p:nvGraphicFramePr>
        <p:xfrm>
          <a:off x="838200" y="3273977"/>
          <a:ext cx="10237842" cy="853440"/>
        </p:xfrm>
        <a:graphic>
          <a:graphicData uri="http://schemas.openxmlformats.org/drawingml/2006/table">
            <a:tbl>
              <a:tblPr firstRow="1" bandRow="1">
                <a:tableStyleId>{5FD0F851-EC5A-4D38-B0AD-8093EC10F338}</a:tableStyleId>
              </a:tblPr>
              <a:tblGrid>
                <a:gridCol w="5118921"/>
                <a:gridCol w="5118921"/>
              </a:tblGrid>
              <a:tr h="371692">
                <a:tc>
                  <a:txBody>
                    <a:bodyPr/>
                    <a:lstStyle/>
                    <a:p>
                      <a:r>
                        <a:rPr lang="en-US" sz="2200" dirty="0" smtClean="0"/>
                        <a:t>Item </a:t>
                      </a:r>
                      <a:endParaRPr lang="en-US" sz="2200" dirty="0"/>
                    </a:p>
                  </a:txBody>
                  <a:tcPr/>
                </a:tc>
                <a:tc>
                  <a:txBody>
                    <a:bodyPr/>
                    <a:lstStyle/>
                    <a:p>
                      <a:r>
                        <a:rPr lang="en-US" sz="2200" dirty="0" smtClean="0"/>
                        <a:t>Support</a:t>
                      </a:r>
                      <a:endParaRPr lang="en-US" sz="2200" dirty="0"/>
                    </a:p>
                  </a:txBody>
                  <a:tcPr/>
                </a:tc>
              </a:tr>
              <a:tr h="3716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strike="sngStrike" dirty="0" err="1" smtClean="0">
                          <a:solidFill>
                            <a:srgbClr val="FF0000"/>
                          </a:solidFill>
                        </a:rPr>
                        <a:t>Credit_good</a:t>
                      </a:r>
                      <a:r>
                        <a:rPr lang="en-US" sz="2200" strike="sngStrike" dirty="0" smtClean="0">
                          <a:solidFill>
                            <a:srgbClr val="FF0000"/>
                          </a:solidFill>
                        </a:rPr>
                        <a:t> , </a:t>
                      </a:r>
                      <a:r>
                        <a:rPr lang="en-US" sz="2200" strike="sngStrike" dirty="0" err="1" smtClean="0">
                          <a:solidFill>
                            <a:srgbClr val="FF0000"/>
                          </a:solidFill>
                        </a:rPr>
                        <a:t>job_skilled</a:t>
                      </a:r>
                      <a:r>
                        <a:rPr lang="en-US" sz="2200" strike="sngStrike" dirty="0" smtClean="0">
                          <a:solidFill>
                            <a:srgbClr val="FF0000"/>
                          </a:solidFill>
                        </a:rPr>
                        <a:t>, </a:t>
                      </a:r>
                      <a:r>
                        <a:rPr lang="en-US" sz="2200" strike="sngStrike" dirty="0" err="1" smtClean="0">
                          <a:solidFill>
                            <a:srgbClr val="FF0000"/>
                          </a:solidFill>
                        </a:rPr>
                        <a:t>home_owner</a:t>
                      </a:r>
                      <a:r>
                        <a:rPr lang="en-US" sz="2200" strike="sngStrike" dirty="0" smtClean="0">
                          <a:solidFill>
                            <a:srgbClr val="FF0000"/>
                          </a:solidFill>
                        </a:rPr>
                        <a:t> </a:t>
                      </a:r>
                    </a:p>
                  </a:txBody>
                  <a:tcPr/>
                </a:tc>
                <a:tc>
                  <a:txBody>
                    <a:bodyPr/>
                    <a:lstStyle/>
                    <a:p>
                      <a:r>
                        <a:rPr lang="en-US" sz="2200" strike="sngStrike" dirty="0" smtClean="0">
                          <a:solidFill>
                            <a:srgbClr val="FF0000"/>
                          </a:solidFill>
                        </a:rPr>
                        <a:t>42 %</a:t>
                      </a:r>
                      <a:endParaRPr lang="en-US" sz="2200" strike="sngStrike" dirty="0">
                        <a:solidFill>
                          <a:srgbClr val="FF0000"/>
                        </a:solidFill>
                      </a:endParaRPr>
                    </a:p>
                  </a:txBody>
                  <a:tcPr/>
                </a:tc>
              </a:tr>
            </a:tbl>
          </a:graphicData>
        </a:graphic>
      </p:graphicFrame>
      <p:sp>
        <p:nvSpPr>
          <p:cNvPr id="5" name="Date Placeholder 4"/>
          <p:cNvSpPr>
            <a:spLocks noGrp="1"/>
          </p:cNvSpPr>
          <p:nvPr>
            <p:ph type="dt" sz="half" idx="10"/>
          </p:nvPr>
        </p:nvSpPr>
        <p:spPr/>
        <p:txBody>
          <a:bodyPr/>
          <a:lstStyle/>
          <a:p>
            <a:fld id="{B55BF9E4-C6DA-49EE-9F0B-893AD49A66D3}" type="datetime1">
              <a:rPr lang="en-US" smtClean="0"/>
              <a:t>3/19/2018</a:t>
            </a:fld>
            <a:endParaRPr lang="en-US"/>
          </a:p>
        </p:txBody>
      </p:sp>
      <p:sp>
        <p:nvSpPr>
          <p:cNvPr id="6" name="Slide Number Placeholder 5"/>
          <p:cNvSpPr>
            <a:spLocks noGrp="1"/>
          </p:cNvSpPr>
          <p:nvPr>
            <p:ph type="sldNum" sz="quarter" idx="12"/>
          </p:nvPr>
        </p:nvSpPr>
        <p:spPr/>
        <p:txBody>
          <a:bodyPr/>
          <a:lstStyle/>
          <a:p>
            <a:fld id="{77DB2DFC-7815-4297-A57E-D07A5CECC202}" type="slidenum">
              <a:rPr lang="en-US" smtClean="0"/>
              <a:t>21</a:t>
            </a:fld>
            <a:endParaRPr lang="en-US" dirty="0"/>
          </a:p>
        </p:txBody>
      </p:sp>
    </p:spTree>
    <p:extLst>
      <p:ext uri="{BB962C8B-B14F-4D97-AF65-F5344CB8AC3E}">
        <p14:creationId xmlns:p14="http://schemas.microsoft.com/office/powerpoint/2010/main" val="2420778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Credit Records</a:t>
            </a:r>
            <a:endParaRPr lang="en-US" dirty="0"/>
          </a:p>
        </p:txBody>
      </p:sp>
      <p:sp>
        <p:nvSpPr>
          <p:cNvPr id="3" name="Content Placeholder 2"/>
          <p:cNvSpPr>
            <a:spLocks noGrp="1"/>
          </p:cNvSpPr>
          <p:nvPr>
            <p:ph idx="1"/>
          </p:nvPr>
        </p:nvSpPr>
        <p:spPr/>
        <p:txBody>
          <a:bodyPr/>
          <a:lstStyle/>
          <a:p>
            <a:r>
              <a:rPr lang="en-US" dirty="0" smtClean="0"/>
              <a:t>If it’s required to generate association rules of cardinality 2, choose rules from L2 in both ways :</a:t>
            </a:r>
          </a:p>
          <a:p>
            <a:pPr marL="0" indent="0">
              <a:buNone/>
            </a:pPr>
            <a:r>
              <a:rPr lang="en-US" dirty="0" smtClean="0"/>
              <a:t> </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64722545"/>
              </p:ext>
            </p:extLst>
          </p:nvPr>
        </p:nvGraphicFramePr>
        <p:xfrm>
          <a:off x="4288502" y="2701156"/>
          <a:ext cx="3955846" cy="3610744"/>
        </p:xfrm>
        <a:graphic>
          <a:graphicData uri="http://schemas.openxmlformats.org/drawingml/2006/table">
            <a:tbl>
              <a:tblPr firstRow="1" bandRow="1">
                <a:tableStyleId>{5FD0F851-EC5A-4D38-B0AD-8093EC10F338}</a:tableStyleId>
              </a:tblPr>
              <a:tblGrid>
                <a:gridCol w="3955846"/>
              </a:tblGrid>
              <a:tr h="562744">
                <a:tc>
                  <a:txBody>
                    <a:bodyPr/>
                    <a:lstStyle/>
                    <a:p>
                      <a:pPr algn="ctr"/>
                      <a:r>
                        <a:rPr lang="en-US" sz="2200" dirty="0" smtClean="0"/>
                        <a:t>Rule </a:t>
                      </a:r>
                      <a:endParaRPr lang="en-US" sz="22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err="1" smtClean="0"/>
                        <a:t>credit_good</a:t>
                      </a:r>
                      <a:r>
                        <a:rPr lang="en-US" sz="2200" baseline="0" dirty="0" smtClean="0"/>
                        <a:t> </a:t>
                      </a:r>
                      <a:r>
                        <a:rPr lang="en-US" sz="2200" baseline="0" dirty="0" smtClean="0">
                          <a:sym typeface="Wingdings" panose="05000000000000000000" pitchFamily="2" charset="2"/>
                        </a:rPr>
                        <a:t> </a:t>
                      </a:r>
                      <a:r>
                        <a:rPr lang="en-US" sz="2200" dirty="0" err="1" smtClean="0"/>
                        <a:t>job_skilled</a:t>
                      </a:r>
                      <a:endParaRPr lang="en-US" sz="2200" dirty="0" smtClean="0"/>
                    </a:p>
                    <a:p>
                      <a:pPr algn="ctr"/>
                      <a:endParaRPr lang="en-US" sz="22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 </a:t>
                      </a:r>
                      <a:r>
                        <a:rPr lang="en-US" sz="2200" dirty="0" err="1" smtClean="0"/>
                        <a:t>job_skilled</a:t>
                      </a:r>
                      <a:r>
                        <a:rPr lang="en-US" sz="2200" dirty="0" smtClean="0"/>
                        <a:t> </a:t>
                      </a:r>
                      <a:r>
                        <a:rPr lang="en-US" sz="2200" dirty="0" smtClean="0">
                          <a:sym typeface="Wingdings" panose="05000000000000000000" pitchFamily="2" charset="2"/>
                        </a:rPr>
                        <a:t></a:t>
                      </a:r>
                      <a:r>
                        <a:rPr lang="en-US" sz="2200" dirty="0" smtClean="0"/>
                        <a:t> </a:t>
                      </a:r>
                      <a:r>
                        <a:rPr lang="en-US" sz="2200" dirty="0" err="1" smtClean="0"/>
                        <a:t>credit_good</a:t>
                      </a:r>
                      <a:r>
                        <a:rPr lang="en-US" sz="2200" dirty="0" smtClean="0"/>
                        <a:t> </a:t>
                      </a:r>
                    </a:p>
                    <a:p>
                      <a:pPr algn="ctr"/>
                      <a:endParaRPr lang="en-US" sz="22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err="1" smtClean="0"/>
                        <a:t>credit_good</a:t>
                      </a:r>
                      <a:r>
                        <a:rPr lang="en-US" sz="2200" baseline="0" dirty="0" smtClean="0"/>
                        <a:t> </a:t>
                      </a:r>
                      <a:r>
                        <a:rPr lang="en-US" sz="2200" baseline="0" dirty="0" smtClean="0">
                          <a:sym typeface="Wingdings" panose="05000000000000000000" pitchFamily="2" charset="2"/>
                        </a:rPr>
                        <a:t></a:t>
                      </a:r>
                      <a:r>
                        <a:rPr lang="en-US" sz="2200" dirty="0" smtClean="0"/>
                        <a:t> </a:t>
                      </a:r>
                      <a:r>
                        <a:rPr lang="en-US" sz="2200" dirty="0" err="1" smtClean="0"/>
                        <a:t>home_owner</a:t>
                      </a:r>
                      <a:r>
                        <a:rPr lang="en-US" sz="2200" dirty="0" smtClean="0"/>
                        <a:t> </a:t>
                      </a:r>
                    </a:p>
                    <a:p>
                      <a:pPr algn="ctr"/>
                      <a:endParaRPr lang="en-US" sz="22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err="1" smtClean="0"/>
                        <a:t>home_owner</a:t>
                      </a:r>
                      <a:r>
                        <a:rPr lang="en-US" sz="2200" baseline="0" dirty="0" smtClean="0"/>
                        <a:t> </a:t>
                      </a:r>
                      <a:r>
                        <a:rPr lang="en-US" sz="2200" baseline="0" dirty="0" smtClean="0">
                          <a:sym typeface="Wingdings" panose="05000000000000000000" pitchFamily="2" charset="2"/>
                        </a:rPr>
                        <a:t></a:t>
                      </a:r>
                      <a:r>
                        <a:rPr lang="en-US" sz="2200" dirty="0" smtClean="0"/>
                        <a:t> </a:t>
                      </a:r>
                      <a:r>
                        <a:rPr lang="en-US" sz="2200" dirty="0" err="1" smtClean="0"/>
                        <a:t>credit_good</a:t>
                      </a:r>
                      <a:endParaRPr lang="en-US" sz="2200" dirty="0" smtClean="0"/>
                    </a:p>
                    <a:p>
                      <a:pPr algn="ctr"/>
                      <a:endParaRPr lang="en-US" sz="2200" dirty="0"/>
                    </a:p>
                  </a:txBody>
                  <a:tcPr/>
                </a:tc>
              </a:tr>
            </a:tbl>
          </a:graphicData>
        </a:graphic>
      </p:graphicFrame>
      <p:sp>
        <p:nvSpPr>
          <p:cNvPr id="6" name="Date Placeholder 5"/>
          <p:cNvSpPr>
            <a:spLocks noGrp="1"/>
          </p:cNvSpPr>
          <p:nvPr>
            <p:ph type="dt" sz="half" idx="10"/>
          </p:nvPr>
        </p:nvSpPr>
        <p:spPr/>
        <p:txBody>
          <a:bodyPr/>
          <a:lstStyle/>
          <a:p>
            <a:fld id="{D4A539A9-F067-42EB-8AC2-8609CD8E6A35}"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22</a:t>
            </a:fld>
            <a:endParaRPr lang="en-US"/>
          </a:p>
        </p:txBody>
      </p:sp>
    </p:spTree>
    <p:extLst>
      <p:ext uri="{BB962C8B-B14F-4D97-AF65-F5344CB8AC3E}">
        <p14:creationId xmlns:p14="http://schemas.microsoft.com/office/powerpoint/2010/main" val="3490325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Credit Records</a:t>
            </a:r>
            <a:endParaRPr lang="en-US" dirty="0"/>
          </a:p>
        </p:txBody>
      </p:sp>
      <p:pic>
        <p:nvPicPr>
          <p:cNvPr id="4" name="Content Placeholder 3"/>
          <p:cNvPicPr>
            <a:picLocks noGrp="1" noChangeAspect="1"/>
          </p:cNvPicPr>
          <p:nvPr>
            <p:ph idx="1"/>
          </p:nvPr>
        </p:nvPicPr>
        <p:blipFill rotWithShape="1">
          <a:blip r:embed="rId2"/>
          <a:srcRect l="4848" t="10294" r="4407" b="31674"/>
          <a:stretch/>
        </p:blipFill>
        <p:spPr>
          <a:xfrm>
            <a:off x="1268360" y="1710813"/>
            <a:ext cx="9615950" cy="4596636"/>
          </a:xfrm>
          <a:prstGeom prst="rect">
            <a:avLst/>
          </a:prstGeom>
        </p:spPr>
      </p:pic>
      <p:sp>
        <p:nvSpPr>
          <p:cNvPr id="5" name="Date Placeholder 4"/>
          <p:cNvSpPr>
            <a:spLocks noGrp="1"/>
          </p:cNvSpPr>
          <p:nvPr>
            <p:ph type="dt" sz="half" idx="10"/>
          </p:nvPr>
        </p:nvSpPr>
        <p:spPr/>
        <p:txBody>
          <a:bodyPr/>
          <a:lstStyle/>
          <a:p>
            <a:fld id="{32C6FB90-3621-48DC-BCA4-D21F2222C090}" type="datetime1">
              <a:rPr lang="en-US" smtClean="0"/>
              <a:t>3/19/2018</a:t>
            </a:fld>
            <a:endParaRPr lang="en-US"/>
          </a:p>
        </p:txBody>
      </p:sp>
      <p:sp>
        <p:nvSpPr>
          <p:cNvPr id="6" name="Slide Number Placeholder 5"/>
          <p:cNvSpPr>
            <a:spLocks noGrp="1"/>
          </p:cNvSpPr>
          <p:nvPr>
            <p:ph type="sldNum" sz="quarter" idx="12"/>
          </p:nvPr>
        </p:nvSpPr>
        <p:spPr/>
        <p:txBody>
          <a:bodyPr/>
          <a:lstStyle/>
          <a:p>
            <a:fld id="{77DB2DFC-7815-4297-A57E-D07A5CECC202}" type="slidenum">
              <a:rPr lang="en-US" smtClean="0"/>
              <a:t>23</a:t>
            </a:fld>
            <a:endParaRPr lang="en-US"/>
          </a:p>
        </p:txBody>
      </p:sp>
    </p:spTree>
    <p:extLst>
      <p:ext uri="{BB962C8B-B14F-4D97-AF65-F5344CB8AC3E}">
        <p14:creationId xmlns:p14="http://schemas.microsoft.com/office/powerpoint/2010/main" val="2725110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Speeding up the generation process</a:t>
            </a:r>
            <a:endParaRPr lang="en-US" b="1" dirty="0"/>
          </a:p>
        </p:txBody>
      </p:sp>
      <p:sp>
        <p:nvSpPr>
          <p:cNvPr id="3" name="Content Placeholder 2"/>
          <p:cNvSpPr>
            <a:spLocks noGrp="1"/>
          </p:cNvSpPr>
          <p:nvPr>
            <p:ph idx="1"/>
          </p:nvPr>
        </p:nvSpPr>
        <p:spPr/>
        <p:txBody>
          <a:bodyPr>
            <a:normAutofit lnSpcReduction="10000"/>
          </a:bodyPr>
          <a:lstStyle/>
          <a:p>
            <a:r>
              <a:rPr lang="en-US" dirty="0"/>
              <a:t>Transferring members of a supported </a:t>
            </a:r>
            <a:r>
              <a:rPr lang="en-US" dirty="0" err="1"/>
              <a:t>itemset</a:t>
            </a:r>
            <a:r>
              <a:rPr lang="en-US" dirty="0"/>
              <a:t> from </a:t>
            </a:r>
            <a:r>
              <a:rPr lang="en-US" dirty="0" smtClean="0"/>
              <a:t>the left-hand </a:t>
            </a:r>
            <a:r>
              <a:rPr lang="en-US" dirty="0"/>
              <a:t>side of a rule to the right-hand side </a:t>
            </a:r>
            <a:r>
              <a:rPr lang="en-US" dirty="0" smtClean="0"/>
              <a:t>cannot increase </a:t>
            </a:r>
            <a:r>
              <a:rPr lang="en-US" dirty="0"/>
              <a:t>the value of rule confidence.</a:t>
            </a:r>
          </a:p>
          <a:p>
            <a:r>
              <a:rPr lang="en-US" dirty="0" smtClean="0"/>
              <a:t>If </a:t>
            </a:r>
            <a:r>
              <a:rPr lang="en-US" dirty="0"/>
              <a:t>the original rule is </a:t>
            </a:r>
            <a:r>
              <a:rPr lang="en-US" dirty="0">
                <a:solidFill>
                  <a:srgbClr val="0070C0"/>
                </a:solidFill>
              </a:rPr>
              <a:t>A </a:t>
            </a:r>
            <a:r>
              <a:rPr lang="en-US" dirty="0" smtClean="0">
                <a:solidFill>
                  <a:srgbClr val="0070C0"/>
                </a:solidFill>
              </a:rPr>
              <a:t>and B </a:t>
            </a:r>
            <a:r>
              <a:rPr lang="en-US" dirty="0" smtClean="0">
                <a:solidFill>
                  <a:srgbClr val="0070C0"/>
                </a:solidFill>
                <a:sym typeface="Wingdings" panose="05000000000000000000" pitchFamily="2" charset="2"/>
              </a:rPr>
              <a:t> </a:t>
            </a:r>
            <a:r>
              <a:rPr lang="en-US" dirty="0" smtClean="0">
                <a:solidFill>
                  <a:srgbClr val="0070C0"/>
                </a:solidFill>
              </a:rPr>
              <a:t> C </a:t>
            </a:r>
            <a:r>
              <a:rPr lang="en-US" dirty="0" smtClean="0"/>
              <a:t>is unconfident</a:t>
            </a:r>
            <a:endParaRPr lang="en-US" dirty="0">
              <a:solidFill>
                <a:srgbClr val="0070C0"/>
              </a:solidFill>
            </a:endParaRPr>
          </a:p>
          <a:p>
            <a:pPr marL="0" indent="0">
              <a:buNone/>
            </a:pPr>
            <a:r>
              <a:rPr lang="en-US" dirty="0" smtClean="0"/>
              <a:t>	Then </a:t>
            </a:r>
            <a:r>
              <a:rPr lang="en-US" dirty="0"/>
              <a:t>a new rule is </a:t>
            </a:r>
            <a:r>
              <a:rPr lang="en-US" dirty="0" smtClean="0">
                <a:solidFill>
                  <a:srgbClr val="0070C0"/>
                </a:solidFill>
              </a:rPr>
              <a:t>A </a:t>
            </a:r>
            <a:r>
              <a:rPr lang="en-US" dirty="0" smtClean="0">
                <a:solidFill>
                  <a:srgbClr val="0070C0"/>
                </a:solidFill>
                <a:sym typeface="Wingdings" panose="05000000000000000000" pitchFamily="2" charset="2"/>
              </a:rPr>
              <a:t> </a:t>
            </a:r>
            <a:r>
              <a:rPr lang="en-US" dirty="0" smtClean="0">
                <a:solidFill>
                  <a:srgbClr val="0070C0"/>
                </a:solidFill>
              </a:rPr>
              <a:t>B and C </a:t>
            </a:r>
            <a:r>
              <a:rPr lang="en-US" dirty="0" smtClean="0"/>
              <a:t>must be unconfident too.</a:t>
            </a:r>
            <a:r>
              <a:rPr lang="en-US" dirty="0" smtClean="0">
                <a:solidFill>
                  <a:srgbClr val="0070C0"/>
                </a:solidFill>
              </a:rPr>
              <a:t> </a:t>
            </a:r>
            <a:endParaRPr lang="en-US" dirty="0">
              <a:solidFill>
                <a:srgbClr val="0070C0"/>
              </a:solidFill>
            </a:endParaRPr>
          </a:p>
          <a:p>
            <a:r>
              <a:rPr lang="en-US" dirty="0" smtClean="0"/>
              <a:t>Since </a:t>
            </a:r>
            <a:r>
              <a:rPr lang="en-US" dirty="0">
                <a:solidFill>
                  <a:srgbClr val="0070C0"/>
                </a:solidFill>
              </a:rPr>
              <a:t>support(A)</a:t>
            </a:r>
            <a:r>
              <a:rPr lang="en-US" dirty="0"/>
              <a:t> ≥ </a:t>
            </a:r>
            <a:r>
              <a:rPr lang="en-US" dirty="0">
                <a:solidFill>
                  <a:srgbClr val="0070C0"/>
                </a:solidFill>
              </a:rPr>
              <a:t>support(A </a:t>
            </a:r>
            <a:r>
              <a:rPr lang="en-US" dirty="0" smtClean="0">
                <a:solidFill>
                  <a:srgbClr val="0070C0"/>
                </a:solidFill>
              </a:rPr>
              <a:t>and B)</a:t>
            </a:r>
          </a:p>
          <a:p>
            <a:pPr marL="0" indent="0">
              <a:buNone/>
            </a:pPr>
            <a:r>
              <a:rPr lang="en-US" dirty="0"/>
              <a:t>	</a:t>
            </a:r>
            <a:r>
              <a:rPr lang="en-US" dirty="0" smtClean="0"/>
              <a:t>Then </a:t>
            </a:r>
            <a:r>
              <a:rPr lang="en-US" dirty="0" smtClean="0">
                <a:solidFill>
                  <a:srgbClr val="0070C0"/>
                </a:solidFill>
              </a:rPr>
              <a:t>confidence(A </a:t>
            </a:r>
            <a:r>
              <a:rPr lang="en-US" dirty="0" smtClean="0">
                <a:solidFill>
                  <a:srgbClr val="0070C0"/>
                </a:solidFill>
                <a:sym typeface="Wingdings" panose="05000000000000000000" pitchFamily="2" charset="2"/>
              </a:rPr>
              <a:t></a:t>
            </a:r>
            <a:r>
              <a:rPr lang="en-US" dirty="0" smtClean="0">
                <a:solidFill>
                  <a:srgbClr val="0070C0"/>
                </a:solidFill>
              </a:rPr>
              <a:t>B and C)</a:t>
            </a:r>
            <a:r>
              <a:rPr lang="en-US" dirty="0" smtClean="0"/>
              <a:t> </a:t>
            </a:r>
            <a:r>
              <a:rPr lang="en-US" dirty="0"/>
              <a:t>≤ </a:t>
            </a:r>
            <a:r>
              <a:rPr lang="en-US" dirty="0">
                <a:solidFill>
                  <a:srgbClr val="0070C0"/>
                </a:solidFill>
              </a:rPr>
              <a:t>confidence(A </a:t>
            </a:r>
            <a:r>
              <a:rPr lang="en-US" dirty="0" smtClean="0">
                <a:solidFill>
                  <a:srgbClr val="0070C0"/>
                </a:solidFill>
              </a:rPr>
              <a:t>and B </a:t>
            </a:r>
            <a:r>
              <a:rPr lang="en-US" dirty="0" smtClean="0">
                <a:solidFill>
                  <a:srgbClr val="0070C0"/>
                </a:solidFill>
                <a:sym typeface="Wingdings" panose="05000000000000000000" pitchFamily="2" charset="2"/>
              </a:rPr>
              <a:t></a:t>
            </a:r>
            <a:r>
              <a:rPr lang="en-US" dirty="0" smtClean="0">
                <a:solidFill>
                  <a:srgbClr val="0070C0"/>
                </a:solidFill>
              </a:rPr>
              <a:t> </a:t>
            </a:r>
            <a:r>
              <a:rPr lang="en-US" dirty="0">
                <a:solidFill>
                  <a:srgbClr val="0070C0"/>
                </a:solidFill>
              </a:rPr>
              <a:t>C)</a:t>
            </a:r>
            <a:r>
              <a:rPr lang="en-US" dirty="0"/>
              <a:t>.</a:t>
            </a:r>
          </a:p>
          <a:p>
            <a:pPr marL="0" indent="0">
              <a:buNone/>
            </a:pPr>
            <a:r>
              <a:rPr lang="en-US" dirty="0" smtClean="0">
                <a:solidFill>
                  <a:srgbClr val="FF0000"/>
                </a:solidFill>
              </a:rPr>
              <a:t>Thus:</a:t>
            </a:r>
            <a:endParaRPr lang="en-US" dirty="0">
              <a:solidFill>
                <a:srgbClr val="FF0000"/>
              </a:solidFill>
            </a:endParaRPr>
          </a:p>
          <a:p>
            <a:pPr lvl="1"/>
            <a:r>
              <a:rPr lang="en-US" dirty="0" smtClean="0"/>
              <a:t>Any </a:t>
            </a:r>
            <a:r>
              <a:rPr lang="en-US" dirty="0"/>
              <a:t>superset of an unconfident right-hand </a:t>
            </a:r>
            <a:r>
              <a:rPr lang="en-US" dirty="0" err="1"/>
              <a:t>itemset</a:t>
            </a:r>
            <a:r>
              <a:rPr lang="en-US" dirty="0"/>
              <a:t> </a:t>
            </a:r>
            <a:r>
              <a:rPr lang="en-US" dirty="0" smtClean="0"/>
              <a:t>is unconfident</a:t>
            </a:r>
            <a:r>
              <a:rPr lang="en-US" dirty="0"/>
              <a:t>.</a:t>
            </a:r>
          </a:p>
          <a:p>
            <a:pPr lvl="1"/>
            <a:r>
              <a:rPr lang="en-US" dirty="0" smtClean="0"/>
              <a:t>Any </a:t>
            </a:r>
            <a:r>
              <a:rPr lang="en-US" dirty="0"/>
              <a:t>(non-empty) subset of a confident right-hand </a:t>
            </a:r>
            <a:r>
              <a:rPr lang="en-US" dirty="0" err="1"/>
              <a:t>itemset</a:t>
            </a:r>
            <a:r>
              <a:rPr lang="en-US" dirty="0"/>
              <a:t> </a:t>
            </a:r>
            <a:r>
              <a:rPr lang="en-US" dirty="0" smtClean="0"/>
              <a:t>is confident</a:t>
            </a:r>
            <a:r>
              <a:rPr lang="en-US" dirty="0"/>
              <a:t>.</a:t>
            </a:r>
          </a:p>
        </p:txBody>
      </p:sp>
      <p:sp>
        <p:nvSpPr>
          <p:cNvPr id="4" name="Date Placeholder 3"/>
          <p:cNvSpPr>
            <a:spLocks noGrp="1"/>
          </p:cNvSpPr>
          <p:nvPr>
            <p:ph type="dt" sz="half" idx="10"/>
          </p:nvPr>
        </p:nvSpPr>
        <p:spPr/>
        <p:txBody>
          <a:bodyPr/>
          <a:lstStyle/>
          <a:p>
            <a:fld id="{27FF41C5-BFBE-4E99-A686-BE09DA96BCA8}"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24</a:t>
            </a:fld>
            <a:endParaRPr lang="en-US"/>
          </a:p>
        </p:txBody>
      </p:sp>
    </p:spTree>
    <p:extLst>
      <p:ext uri="{BB962C8B-B14F-4D97-AF65-F5344CB8AC3E}">
        <p14:creationId xmlns:p14="http://schemas.microsoft.com/office/powerpoint/2010/main" val="3618133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Exercise</a:t>
            </a:r>
            <a:endParaRPr lang="en-US" b="1" dirty="0">
              <a:solidFill>
                <a:srgbClr val="FF0000"/>
              </a:solidFill>
            </a:endParaRPr>
          </a:p>
        </p:txBody>
      </p:sp>
      <p:sp>
        <p:nvSpPr>
          <p:cNvPr id="3" name="Content Placeholder 2"/>
          <p:cNvSpPr>
            <a:spLocks noGrp="1"/>
          </p:cNvSpPr>
          <p:nvPr>
            <p:ph idx="1"/>
          </p:nvPr>
        </p:nvSpPr>
        <p:spPr>
          <a:xfrm>
            <a:off x="838200" y="1501160"/>
            <a:ext cx="10515600" cy="4351338"/>
          </a:xfrm>
        </p:spPr>
        <p:txBody>
          <a:bodyPr>
            <a:normAutofit/>
          </a:bodyPr>
          <a:lstStyle/>
          <a:p>
            <a:r>
              <a:rPr lang="en-US" dirty="0" smtClean="0"/>
              <a:t>Apply </a:t>
            </a:r>
            <a:r>
              <a:rPr lang="en-US" dirty="0" err="1" smtClean="0"/>
              <a:t>Apriori</a:t>
            </a:r>
            <a:r>
              <a:rPr lang="en-US" dirty="0" smtClean="0"/>
              <a:t> algorithm on the following data:</a:t>
            </a:r>
            <a:endParaRPr lang="en-US" dirty="0"/>
          </a:p>
        </p:txBody>
      </p:sp>
      <p:sp>
        <p:nvSpPr>
          <p:cNvPr id="4" name="Date Placeholder 3"/>
          <p:cNvSpPr>
            <a:spLocks noGrp="1"/>
          </p:cNvSpPr>
          <p:nvPr>
            <p:ph type="dt" sz="half" idx="10"/>
          </p:nvPr>
        </p:nvSpPr>
        <p:spPr/>
        <p:txBody>
          <a:bodyPr/>
          <a:lstStyle/>
          <a:p>
            <a:fld id="{27FF41C5-BFBE-4E99-A686-BE09DA96BCA8}"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78078897"/>
              </p:ext>
            </p:extLst>
          </p:nvPr>
        </p:nvGraphicFramePr>
        <p:xfrm>
          <a:off x="2828003" y="2194540"/>
          <a:ext cx="6535994" cy="3606800"/>
        </p:xfrm>
        <a:graphic>
          <a:graphicData uri="http://schemas.openxmlformats.org/drawingml/2006/table">
            <a:tbl>
              <a:tblPr firstRow="1" bandRow="1">
                <a:tableStyleId>{5C22544A-7EE6-4342-B048-85BDC9FD1C3A}</a:tableStyleId>
              </a:tblPr>
              <a:tblGrid>
                <a:gridCol w="2037735"/>
                <a:gridCol w="4498259"/>
              </a:tblGrid>
              <a:tr h="370840">
                <a:tc>
                  <a:txBody>
                    <a:bodyPr/>
                    <a:lstStyle/>
                    <a:p>
                      <a:pPr algn="ctr"/>
                      <a:r>
                        <a:rPr lang="en-US" dirty="0" smtClean="0"/>
                        <a:t>Transaction number</a:t>
                      </a:r>
                      <a:endParaRPr lang="en-US" dirty="0"/>
                    </a:p>
                  </a:txBody>
                  <a:tcPr/>
                </a:tc>
                <a:tc>
                  <a:txBody>
                    <a:bodyPr/>
                    <a:lstStyle/>
                    <a:p>
                      <a:pPr algn="ctr"/>
                      <a:r>
                        <a:rPr lang="en-US" dirty="0" smtClean="0"/>
                        <a:t>Transaction data</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{a,</a:t>
                      </a:r>
                      <a:r>
                        <a:rPr lang="en-US" baseline="0" dirty="0" smtClean="0"/>
                        <a:t> b, c</a:t>
                      </a:r>
                      <a:r>
                        <a:rPr lang="en-US" dirty="0" smtClean="0"/>
                        <a:t>}</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 b, c, d, e}</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{b}</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{c, d, e}</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{b, c, d}</a:t>
                      </a:r>
                      <a:endParaRPr lang="en-US" dirty="0"/>
                    </a:p>
                  </a:txBody>
                  <a:tcPr/>
                </a:tc>
              </a:tr>
              <a:tr h="370840">
                <a:tc>
                  <a:txBody>
                    <a:bodyPr/>
                    <a:lstStyle/>
                    <a:p>
                      <a:pPr algn="ctr"/>
                      <a:r>
                        <a:rPr lang="en-US" dirty="0" smtClean="0"/>
                        <a:t>7</a:t>
                      </a:r>
                    </a:p>
                  </a:txBody>
                  <a:tcPr/>
                </a:tc>
                <a:tc>
                  <a:txBody>
                    <a:bodyPr/>
                    <a:lstStyle/>
                    <a:p>
                      <a:pPr algn="ctr"/>
                      <a:r>
                        <a:rPr lang="en-US" dirty="0" smtClean="0"/>
                        <a:t>{c, d, e}</a:t>
                      </a:r>
                      <a:endParaRPr lang="en-US" dirty="0"/>
                    </a:p>
                  </a:txBody>
                  <a:tcPr/>
                </a:tc>
              </a:tr>
              <a:tr h="370840">
                <a:tc>
                  <a:txBody>
                    <a:bodyPr/>
                    <a:lstStyle/>
                    <a:p>
                      <a:pPr algn="ctr"/>
                      <a:r>
                        <a:rPr lang="en-US" dirty="0" smtClean="0"/>
                        <a:t>8</a:t>
                      </a:r>
                    </a:p>
                  </a:txBody>
                  <a:tcPr/>
                </a:tc>
                <a:tc>
                  <a:txBody>
                    <a:bodyPr/>
                    <a:lstStyle/>
                    <a:p>
                      <a:pPr algn="ctr"/>
                      <a:r>
                        <a:rPr lang="en-US" dirty="0" smtClean="0"/>
                        <a:t>{c, e}</a:t>
                      </a:r>
                      <a:endParaRPr lang="en-US" dirty="0"/>
                    </a:p>
                  </a:txBody>
                  <a:tcPr/>
                </a:tc>
              </a:tr>
            </a:tbl>
          </a:graphicData>
        </a:graphic>
      </p:graphicFrame>
    </p:spTree>
    <p:extLst>
      <p:ext uri="{BB962C8B-B14F-4D97-AF65-F5344CB8AC3E}">
        <p14:creationId xmlns:p14="http://schemas.microsoft.com/office/powerpoint/2010/main" val="3089006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i="1" dirty="0" smtClean="0">
                <a:solidFill>
                  <a:schemeClr val="accent5">
                    <a:lumMod val="50000"/>
                  </a:schemeClr>
                </a:solidFill>
              </a:rPr>
              <a:t>Max </a:t>
            </a:r>
            <a:r>
              <a:rPr lang="en-US" i="1" dirty="0" err="1" smtClean="0">
                <a:solidFill>
                  <a:schemeClr val="accent5">
                    <a:lumMod val="50000"/>
                  </a:schemeClr>
                </a:solidFill>
              </a:rPr>
              <a:t>Bramer</a:t>
            </a:r>
            <a:r>
              <a:rPr lang="en-US" i="1" dirty="0" smtClean="0">
                <a:solidFill>
                  <a:schemeClr val="accent5">
                    <a:lumMod val="50000"/>
                  </a:schemeClr>
                </a:solidFill>
              </a:rPr>
              <a:t>, “Principles of Data Mining”,  Springer-</a:t>
            </a:r>
            <a:r>
              <a:rPr lang="en-US" i="1" dirty="0" err="1" smtClean="0">
                <a:solidFill>
                  <a:schemeClr val="accent5">
                    <a:lumMod val="50000"/>
                  </a:schemeClr>
                </a:solidFill>
              </a:rPr>
              <a:t>Verlag</a:t>
            </a:r>
            <a:r>
              <a:rPr lang="en-US" i="1" dirty="0" smtClean="0">
                <a:solidFill>
                  <a:schemeClr val="accent5">
                    <a:lumMod val="50000"/>
                  </a:schemeClr>
                </a:solidFill>
              </a:rPr>
              <a:t> London Limited 2007.</a:t>
            </a:r>
          </a:p>
          <a:p>
            <a:r>
              <a:rPr lang="en-US" i="1" dirty="0" smtClean="0">
                <a:solidFill>
                  <a:schemeClr val="accent5">
                    <a:lumMod val="50000"/>
                  </a:schemeClr>
                </a:solidFill>
              </a:rPr>
              <a:t>Association </a:t>
            </a:r>
            <a:r>
              <a:rPr lang="en-US" i="1" dirty="0">
                <a:solidFill>
                  <a:schemeClr val="accent5">
                    <a:lumMod val="50000"/>
                  </a:schemeClr>
                </a:solidFill>
              </a:rPr>
              <a:t>R</a:t>
            </a:r>
            <a:r>
              <a:rPr lang="en-US" i="1" dirty="0" smtClean="0">
                <a:solidFill>
                  <a:schemeClr val="accent5">
                    <a:lumMod val="50000"/>
                  </a:schemeClr>
                </a:solidFill>
              </a:rPr>
              <a:t>ules by Dr. </a:t>
            </a:r>
            <a:r>
              <a:rPr lang="en-US" i="1" dirty="0" err="1" smtClean="0">
                <a:solidFill>
                  <a:schemeClr val="accent5">
                    <a:lumMod val="50000"/>
                  </a:schemeClr>
                </a:solidFill>
              </a:rPr>
              <a:t>Elsayed</a:t>
            </a:r>
            <a:r>
              <a:rPr lang="en-US" i="1" dirty="0" smtClean="0">
                <a:solidFill>
                  <a:schemeClr val="accent5">
                    <a:lumMod val="50000"/>
                  </a:schemeClr>
                </a:solidFill>
              </a:rPr>
              <a:t> </a:t>
            </a:r>
            <a:r>
              <a:rPr lang="en-US" i="1" dirty="0" err="1" smtClean="0">
                <a:solidFill>
                  <a:schemeClr val="accent5">
                    <a:lumMod val="50000"/>
                  </a:schemeClr>
                </a:solidFill>
              </a:rPr>
              <a:t>Hamayed</a:t>
            </a:r>
            <a:r>
              <a:rPr lang="en-US" i="1" dirty="0" smtClean="0">
                <a:solidFill>
                  <a:schemeClr val="accent5">
                    <a:lumMod val="50000"/>
                  </a:schemeClr>
                </a:solidFill>
              </a:rPr>
              <a:t>.</a:t>
            </a:r>
          </a:p>
          <a:p>
            <a:endParaRPr lang="en-US" dirty="0"/>
          </a:p>
        </p:txBody>
      </p:sp>
      <p:sp>
        <p:nvSpPr>
          <p:cNvPr id="4" name="Date Placeholder 3"/>
          <p:cNvSpPr>
            <a:spLocks noGrp="1"/>
          </p:cNvSpPr>
          <p:nvPr>
            <p:ph type="dt" sz="half" idx="10"/>
          </p:nvPr>
        </p:nvSpPr>
        <p:spPr/>
        <p:txBody>
          <a:bodyPr/>
          <a:lstStyle/>
          <a:p>
            <a:fld id="{27FF41C5-BFBE-4E99-A686-BE09DA96BCA8}"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26</a:t>
            </a:fld>
            <a:endParaRPr lang="en-US"/>
          </a:p>
        </p:txBody>
      </p:sp>
    </p:spTree>
    <p:extLst>
      <p:ext uri="{BB962C8B-B14F-4D97-AF65-F5344CB8AC3E}">
        <p14:creationId xmlns:p14="http://schemas.microsoft.com/office/powerpoint/2010/main" val="561723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000" b="1" u="sng" dirty="0">
                <a:solidFill>
                  <a:schemeClr val="accent1">
                    <a:lumMod val="50000"/>
                  </a:schemeClr>
                </a:solidFill>
              </a:rPr>
              <a:t>Marketing and Sales Promotion:</a:t>
            </a:r>
          </a:p>
          <a:p>
            <a:pPr marL="0" indent="0">
              <a:buNone/>
            </a:pPr>
            <a:r>
              <a:rPr lang="en-US" sz="3200" dirty="0" smtClean="0">
                <a:solidFill>
                  <a:schemeClr val="accent6">
                    <a:lumMod val="50000"/>
                  </a:schemeClr>
                </a:solidFill>
              </a:rPr>
              <a:t>Let </a:t>
            </a:r>
            <a:r>
              <a:rPr lang="en-US" sz="3200" dirty="0">
                <a:solidFill>
                  <a:schemeClr val="accent6">
                    <a:lumMod val="50000"/>
                  </a:schemeClr>
                </a:solidFill>
              </a:rPr>
              <a:t>the rule discovered </a:t>
            </a:r>
            <a:r>
              <a:rPr lang="en-US" sz="3200" dirty="0" smtClean="0">
                <a:solidFill>
                  <a:schemeClr val="accent6">
                    <a:lumMod val="50000"/>
                  </a:schemeClr>
                </a:solidFill>
              </a:rPr>
              <a:t>be </a:t>
            </a:r>
            <a:r>
              <a:rPr lang="en-US" sz="3200" i="1" dirty="0" smtClean="0">
                <a:solidFill>
                  <a:schemeClr val="accent6">
                    <a:lumMod val="50000"/>
                  </a:schemeClr>
                </a:solidFill>
              </a:rPr>
              <a:t>{Bagels</a:t>
            </a:r>
            <a:r>
              <a:rPr lang="en-US" sz="3200" i="1" dirty="0">
                <a:solidFill>
                  <a:schemeClr val="accent6">
                    <a:lumMod val="50000"/>
                  </a:schemeClr>
                </a:solidFill>
              </a:rPr>
              <a:t>, … } --&gt; {Potato Chips</a:t>
            </a:r>
            <a:r>
              <a:rPr lang="en-US" sz="3200" i="1" dirty="0" smtClean="0">
                <a:solidFill>
                  <a:schemeClr val="accent6">
                    <a:lumMod val="50000"/>
                  </a:schemeClr>
                </a:solidFill>
              </a:rPr>
              <a:t>}</a:t>
            </a:r>
          </a:p>
          <a:p>
            <a:pPr marL="0" indent="0">
              <a:buNone/>
            </a:pPr>
            <a:r>
              <a:rPr lang="en-US" sz="3200" i="1" dirty="0" smtClean="0">
                <a:solidFill>
                  <a:srgbClr val="FF66CC"/>
                </a:solidFill>
              </a:rPr>
              <a:t>We can use this information in :</a:t>
            </a:r>
            <a:endParaRPr lang="en-US" sz="3200" i="1" dirty="0">
              <a:solidFill>
                <a:srgbClr val="FF66CC"/>
              </a:solidFill>
            </a:endParaRPr>
          </a:p>
          <a:p>
            <a:pPr lvl="1"/>
            <a:r>
              <a:rPr lang="en-US" dirty="0" smtClean="0"/>
              <a:t>How to boost </a:t>
            </a:r>
            <a:r>
              <a:rPr lang="en-US" b="1" dirty="0"/>
              <a:t>P</a:t>
            </a:r>
            <a:r>
              <a:rPr lang="en-US" b="1" dirty="0" smtClean="0"/>
              <a:t>otato </a:t>
            </a:r>
            <a:r>
              <a:rPr lang="en-US" b="1" dirty="0"/>
              <a:t>C</a:t>
            </a:r>
            <a:r>
              <a:rPr lang="en-US" b="1" dirty="0" smtClean="0"/>
              <a:t>hips</a:t>
            </a:r>
            <a:r>
              <a:rPr lang="en-US" dirty="0" smtClean="0"/>
              <a:t> sales ?</a:t>
            </a:r>
          </a:p>
          <a:p>
            <a:pPr lvl="1"/>
            <a:r>
              <a:rPr lang="en-US" dirty="0" smtClean="0"/>
              <a:t>What will happen if not selling </a:t>
            </a:r>
            <a:r>
              <a:rPr lang="en-US" b="1" dirty="0" smtClean="0"/>
              <a:t>Bagels</a:t>
            </a:r>
            <a:r>
              <a:rPr lang="en-US" dirty="0" smtClean="0"/>
              <a:t> any more ?</a:t>
            </a:r>
          </a:p>
          <a:p>
            <a:pPr lvl="1"/>
            <a:r>
              <a:rPr lang="en-US" dirty="0" smtClean="0"/>
              <a:t>How we can use </a:t>
            </a:r>
            <a:r>
              <a:rPr lang="en-US" b="1" dirty="0" smtClean="0"/>
              <a:t>Bagels</a:t>
            </a:r>
            <a:r>
              <a:rPr lang="en-US" dirty="0" smtClean="0"/>
              <a:t> to promote sales ? </a:t>
            </a:r>
          </a:p>
          <a:p>
            <a:pPr lvl="1"/>
            <a:r>
              <a:rPr lang="en-US" dirty="0" smtClean="0"/>
              <a:t>And many more … </a:t>
            </a:r>
            <a:endParaRPr lang="en-US" dirty="0"/>
          </a:p>
        </p:txBody>
      </p:sp>
      <p:sp>
        <p:nvSpPr>
          <p:cNvPr id="4" name="Date Placeholder 3"/>
          <p:cNvSpPr>
            <a:spLocks noGrp="1"/>
          </p:cNvSpPr>
          <p:nvPr>
            <p:ph type="dt" sz="half" idx="10"/>
          </p:nvPr>
        </p:nvSpPr>
        <p:spPr/>
        <p:txBody>
          <a:bodyPr/>
          <a:lstStyle/>
          <a:p>
            <a:fld id="{2EBC118F-45CC-452D-AF8A-3B68A2232554}"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3</a:t>
            </a:fld>
            <a:endParaRPr lang="en-US"/>
          </a:p>
        </p:txBody>
      </p:sp>
    </p:spTree>
    <p:extLst>
      <p:ext uri="{BB962C8B-B14F-4D97-AF65-F5344CB8AC3E}">
        <p14:creationId xmlns:p14="http://schemas.microsoft.com/office/powerpoint/2010/main" val="163672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sz="3000" dirty="0" smtClean="0">
                <a:solidFill>
                  <a:srgbClr val="002060"/>
                </a:solidFill>
              </a:rPr>
              <a:t>Supermarket shelf management.</a:t>
            </a:r>
          </a:p>
          <a:p>
            <a:pPr marL="514350" indent="-514350">
              <a:buFont typeface="+mj-lt"/>
              <a:buAutoNum type="arabicPeriod" startAt="2"/>
            </a:pPr>
            <a:r>
              <a:rPr lang="en-US" sz="3000" dirty="0" smtClean="0">
                <a:solidFill>
                  <a:srgbClr val="002060"/>
                </a:solidFill>
              </a:rPr>
              <a:t>Analysis </a:t>
            </a:r>
            <a:r>
              <a:rPr lang="en-US" sz="3000" dirty="0">
                <a:solidFill>
                  <a:srgbClr val="002060"/>
                </a:solidFill>
              </a:rPr>
              <a:t>of items purchased by credit </a:t>
            </a:r>
            <a:r>
              <a:rPr lang="en-US" sz="3000" dirty="0" smtClean="0">
                <a:solidFill>
                  <a:srgbClr val="002060"/>
                </a:solidFill>
              </a:rPr>
              <a:t>card.</a:t>
            </a:r>
            <a:endParaRPr lang="en-US" sz="3000" dirty="0">
              <a:solidFill>
                <a:srgbClr val="002060"/>
              </a:solidFill>
            </a:endParaRPr>
          </a:p>
          <a:p>
            <a:pPr marL="514350" indent="-514350">
              <a:buFont typeface="+mj-lt"/>
              <a:buAutoNum type="arabicPeriod" startAt="2"/>
            </a:pPr>
            <a:r>
              <a:rPr lang="en-US" sz="3000" dirty="0" smtClean="0">
                <a:solidFill>
                  <a:srgbClr val="002060"/>
                </a:solidFill>
              </a:rPr>
              <a:t>Analysis of patients</a:t>
            </a:r>
            <a:r>
              <a:rPr lang="en-US" sz="3000" dirty="0">
                <a:solidFill>
                  <a:srgbClr val="002060"/>
                </a:solidFill>
              </a:rPr>
              <a:t>’ medical </a:t>
            </a:r>
            <a:r>
              <a:rPr lang="en-US" sz="3000" dirty="0" smtClean="0">
                <a:solidFill>
                  <a:srgbClr val="002060"/>
                </a:solidFill>
              </a:rPr>
              <a:t>records.</a:t>
            </a:r>
            <a:endParaRPr lang="en-US" sz="3000" dirty="0">
              <a:solidFill>
                <a:srgbClr val="002060"/>
              </a:solidFill>
            </a:endParaRPr>
          </a:p>
          <a:p>
            <a:pPr marL="514350" indent="-514350">
              <a:buFont typeface="+mj-lt"/>
              <a:buAutoNum type="arabicPeriod" startAt="2"/>
            </a:pPr>
            <a:r>
              <a:rPr lang="en-US" sz="3000" dirty="0" smtClean="0">
                <a:solidFill>
                  <a:srgbClr val="002060"/>
                </a:solidFill>
              </a:rPr>
              <a:t>Analysis of </a:t>
            </a:r>
            <a:r>
              <a:rPr lang="en-US" sz="3000" dirty="0">
                <a:solidFill>
                  <a:srgbClr val="002060"/>
                </a:solidFill>
              </a:rPr>
              <a:t>crime </a:t>
            </a:r>
            <a:r>
              <a:rPr lang="en-US" sz="3000" dirty="0" smtClean="0">
                <a:solidFill>
                  <a:srgbClr val="002060"/>
                </a:solidFill>
              </a:rPr>
              <a:t>data.</a:t>
            </a:r>
            <a:endParaRPr lang="en-US" sz="3000" dirty="0">
              <a:solidFill>
                <a:srgbClr val="002060"/>
              </a:solidFill>
            </a:endParaRPr>
          </a:p>
          <a:p>
            <a:pPr marL="514350" indent="-514350">
              <a:buFont typeface="+mj-lt"/>
              <a:buAutoNum type="arabicPeriod" startAt="2"/>
            </a:pPr>
            <a:r>
              <a:rPr lang="en-US" sz="3000" dirty="0" smtClean="0">
                <a:solidFill>
                  <a:srgbClr val="002060"/>
                </a:solidFill>
              </a:rPr>
              <a:t>Analysis of data </a:t>
            </a:r>
            <a:r>
              <a:rPr lang="en-US" sz="3000" dirty="0">
                <a:solidFill>
                  <a:srgbClr val="002060"/>
                </a:solidFill>
              </a:rPr>
              <a:t>from satellites.</a:t>
            </a:r>
          </a:p>
        </p:txBody>
      </p:sp>
      <p:sp>
        <p:nvSpPr>
          <p:cNvPr id="4" name="Date Placeholder 3"/>
          <p:cNvSpPr>
            <a:spLocks noGrp="1"/>
          </p:cNvSpPr>
          <p:nvPr>
            <p:ph type="dt" sz="half" idx="10"/>
          </p:nvPr>
        </p:nvSpPr>
        <p:spPr/>
        <p:txBody>
          <a:bodyPr/>
          <a:lstStyle/>
          <a:p>
            <a:fld id="{4F179FF6-7541-494B-AFA8-4A558B67E856}"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4</a:t>
            </a:fld>
            <a:endParaRPr lang="en-US"/>
          </a:p>
        </p:txBody>
      </p:sp>
    </p:spTree>
    <p:extLst>
      <p:ext uri="{BB962C8B-B14F-4D97-AF65-F5344CB8AC3E}">
        <p14:creationId xmlns:p14="http://schemas.microsoft.com/office/powerpoint/2010/main" val="3320438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Association Rule Mining</a:t>
            </a:r>
          </a:p>
        </p:txBody>
      </p:sp>
      <p:sp>
        <p:nvSpPr>
          <p:cNvPr id="3" name="Content Placeholder 2"/>
          <p:cNvSpPr>
            <a:spLocks noGrp="1"/>
          </p:cNvSpPr>
          <p:nvPr>
            <p:ph idx="1"/>
          </p:nvPr>
        </p:nvSpPr>
        <p:spPr/>
        <p:txBody>
          <a:bodyPr/>
          <a:lstStyle/>
          <a:p>
            <a:r>
              <a:rPr lang="en-US" dirty="0"/>
              <a:t>There are large number of possible </a:t>
            </a:r>
            <a:r>
              <a:rPr lang="en-US" dirty="0" smtClean="0"/>
              <a:t>association </a:t>
            </a:r>
            <a:r>
              <a:rPr lang="en-US" dirty="0"/>
              <a:t>r</a:t>
            </a:r>
            <a:r>
              <a:rPr lang="en-US" dirty="0" smtClean="0"/>
              <a:t>ules for </a:t>
            </a:r>
            <a:r>
              <a:rPr lang="en-US" dirty="0"/>
              <a:t>a </a:t>
            </a:r>
            <a:r>
              <a:rPr lang="en-US" dirty="0" smtClean="0"/>
              <a:t>given dataset</a:t>
            </a:r>
            <a:r>
              <a:rPr lang="en-US" dirty="0"/>
              <a:t>.</a:t>
            </a:r>
          </a:p>
          <a:p>
            <a:r>
              <a:rPr lang="en-US" dirty="0"/>
              <a:t> However, a high proportion of these rules are of </a:t>
            </a:r>
            <a:r>
              <a:rPr lang="en-US" dirty="0" smtClean="0"/>
              <a:t>little (if </a:t>
            </a:r>
            <a:r>
              <a:rPr lang="en-US" dirty="0"/>
              <a:t>any) value</a:t>
            </a:r>
            <a:r>
              <a:rPr lang="en-US" dirty="0" smtClean="0"/>
              <a:t>.</a:t>
            </a:r>
            <a:endParaRPr lang="en-US" dirty="0" smtClean="0">
              <a:solidFill>
                <a:srgbClr val="FF66CC"/>
              </a:solidFill>
            </a:endParaRPr>
          </a:p>
          <a:p>
            <a:pPr marL="0" indent="0" algn="ctr">
              <a:buNone/>
            </a:pPr>
            <a:r>
              <a:rPr lang="en-US" dirty="0" smtClean="0">
                <a:solidFill>
                  <a:srgbClr val="FF66CC"/>
                </a:solidFill>
              </a:rPr>
              <a:t> How to choose them ?</a:t>
            </a:r>
            <a:endParaRPr lang="en-US" dirty="0">
              <a:solidFill>
                <a:srgbClr val="FF66CC"/>
              </a:solidFill>
            </a:endParaRPr>
          </a:p>
        </p:txBody>
      </p:sp>
      <p:sp>
        <p:nvSpPr>
          <p:cNvPr id="4" name="Date Placeholder 3"/>
          <p:cNvSpPr>
            <a:spLocks noGrp="1"/>
          </p:cNvSpPr>
          <p:nvPr>
            <p:ph type="dt" sz="half" idx="10"/>
          </p:nvPr>
        </p:nvSpPr>
        <p:spPr/>
        <p:txBody>
          <a:bodyPr/>
          <a:lstStyle/>
          <a:p>
            <a:fld id="{6BC20803-304E-4F37-9616-9C220A5317FA}"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5</a:t>
            </a:fld>
            <a:endParaRPr lang="en-US"/>
          </a:p>
        </p:txBody>
      </p:sp>
    </p:spTree>
    <p:extLst>
      <p:ext uri="{BB962C8B-B14F-4D97-AF65-F5344CB8AC3E}">
        <p14:creationId xmlns:p14="http://schemas.microsoft.com/office/powerpoint/2010/main" val="302530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Measure of rule interestingness</a:t>
            </a:r>
            <a:endParaRPr lang="en-US" b="1" dirty="0"/>
          </a:p>
        </p:txBody>
      </p:sp>
      <p:sp>
        <p:nvSpPr>
          <p:cNvPr id="3" name="Content Placeholder 2"/>
          <p:cNvSpPr>
            <a:spLocks noGrp="1"/>
          </p:cNvSpPr>
          <p:nvPr>
            <p:ph idx="1"/>
          </p:nvPr>
        </p:nvSpPr>
        <p:spPr/>
        <p:txBody>
          <a:bodyPr/>
          <a:lstStyle/>
          <a:p>
            <a:r>
              <a:rPr lang="en-US" dirty="0"/>
              <a:t>To distinguish between one rule and another </a:t>
            </a:r>
            <a:r>
              <a:rPr lang="en-US" dirty="0" smtClean="0"/>
              <a:t>we </a:t>
            </a:r>
            <a:r>
              <a:rPr lang="en-US" dirty="0" smtClean="0">
                <a:solidFill>
                  <a:srgbClr val="FF66CC"/>
                </a:solidFill>
              </a:rPr>
              <a:t>need </a:t>
            </a:r>
            <a:r>
              <a:rPr lang="en-US" dirty="0">
                <a:solidFill>
                  <a:srgbClr val="FF66CC"/>
                </a:solidFill>
              </a:rPr>
              <a:t>some measures of rule </a:t>
            </a:r>
            <a:r>
              <a:rPr lang="en-US" dirty="0" smtClean="0">
                <a:solidFill>
                  <a:srgbClr val="FF66CC"/>
                </a:solidFill>
              </a:rPr>
              <a:t>quality !!! .</a:t>
            </a:r>
            <a:endParaRPr lang="en-US" dirty="0">
              <a:solidFill>
                <a:srgbClr val="FF66CC"/>
              </a:solidFill>
            </a:endParaRPr>
          </a:p>
        </p:txBody>
      </p:sp>
      <p:sp>
        <p:nvSpPr>
          <p:cNvPr id="4" name="Date Placeholder 3"/>
          <p:cNvSpPr>
            <a:spLocks noGrp="1"/>
          </p:cNvSpPr>
          <p:nvPr>
            <p:ph type="dt" sz="half" idx="10"/>
          </p:nvPr>
        </p:nvSpPr>
        <p:spPr/>
        <p:txBody>
          <a:bodyPr/>
          <a:lstStyle/>
          <a:p>
            <a:fld id="{0ECF293D-9BC2-41FB-B848-816594A94EF4}"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6</a:t>
            </a:fld>
            <a:endParaRPr lang="en-US"/>
          </a:p>
        </p:txBody>
      </p:sp>
    </p:spTree>
    <p:extLst>
      <p:ext uri="{BB962C8B-B14F-4D97-AF65-F5344CB8AC3E}">
        <p14:creationId xmlns:p14="http://schemas.microsoft.com/office/powerpoint/2010/main" val="116223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Notation Used</a:t>
            </a:r>
          </a:p>
        </p:txBody>
      </p:sp>
      <p:sp>
        <p:nvSpPr>
          <p:cNvPr id="3" name="Content Placeholder 2"/>
          <p:cNvSpPr>
            <a:spLocks noGrp="1"/>
          </p:cNvSpPr>
          <p:nvPr>
            <p:ph idx="1"/>
          </p:nvPr>
        </p:nvSpPr>
        <p:spPr/>
        <p:txBody>
          <a:bodyPr/>
          <a:lstStyle/>
          <a:p>
            <a:r>
              <a:rPr lang="en-US" dirty="0"/>
              <a:t>If we have a rule in the form of</a:t>
            </a:r>
          </a:p>
          <a:p>
            <a:pPr marL="0" indent="0" algn="ctr">
              <a:buNone/>
            </a:pPr>
            <a:r>
              <a:rPr lang="en-US" dirty="0">
                <a:solidFill>
                  <a:schemeClr val="accent6">
                    <a:lumMod val="50000"/>
                  </a:schemeClr>
                </a:solidFill>
              </a:rPr>
              <a:t> If LEFT then RIGHT</a:t>
            </a:r>
          </a:p>
          <a:p>
            <a:r>
              <a:rPr lang="en-US" dirty="0"/>
              <a:t> We define the following counters:</a:t>
            </a:r>
          </a:p>
          <a:p>
            <a:pPr>
              <a:buFont typeface="Wingdings" panose="05000000000000000000" pitchFamily="2" charset="2"/>
              <a:buChar char="ü"/>
            </a:pPr>
            <a:r>
              <a:rPr lang="en-US" i="1" dirty="0" smtClean="0">
                <a:solidFill>
                  <a:srgbClr val="FF66CC"/>
                </a:solidFill>
              </a:rPr>
              <a:t>NLEFT</a:t>
            </a:r>
            <a:r>
              <a:rPr lang="en-US" i="1" dirty="0" smtClean="0"/>
              <a:t> </a:t>
            </a:r>
            <a:r>
              <a:rPr lang="en-US" i="1" dirty="0"/>
              <a:t>Number of instances matching </a:t>
            </a:r>
            <a:r>
              <a:rPr lang="en-US" i="1" dirty="0" smtClean="0"/>
              <a:t>LEFT</a:t>
            </a:r>
          </a:p>
          <a:p>
            <a:pPr>
              <a:buFont typeface="Wingdings" panose="05000000000000000000" pitchFamily="2" charset="2"/>
              <a:buChar char="ü"/>
            </a:pPr>
            <a:r>
              <a:rPr lang="en-US" i="1" dirty="0" smtClean="0">
                <a:solidFill>
                  <a:srgbClr val="FF66CC"/>
                </a:solidFill>
              </a:rPr>
              <a:t>NRIGHT</a:t>
            </a:r>
            <a:r>
              <a:rPr lang="en-US" i="1" dirty="0" smtClean="0"/>
              <a:t> </a:t>
            </a:r>
            <a:r>
              <a:rPr lang="en-US" i="1" dirty="0"/>
              <a:t>Number of instances matching RIGHT</a:t>
            </a:r>
          </a:p>
          <a:p>
            <a:pPr>
              <a:buFont typeface="Wingdings" panose="05000000000000000000" pitchFamily="2" charset="2"/>
              <a:buChar char="ü"/>
            </a:pPr>
            <a:r>
              <a:rPr lang="en-US" i="1" dirty="0" smtClean="0">
                <a:solidFill>
                  <a:srgbClr val="FF66CC"/>
                </a:solidFill>
              </a:rPr>
              <a:t>NBOTH</a:t>
            </a:r>
            <a:r>
              <a:rPr lang="en-US" i="1" dirty="0" smtClean="0"/>
              <a:t> </a:t>
            </a:r>
            <a:r>
              <a:rPr lang="en-US" i="1" dirty="0"/>
              <a:t>Number of instances matching both LEFT </a:t>
            </a:r>
            <a:r>
              <a:rPr lang="en-US" i="1" dirty="0" smtClean="0"/>
              <a:t>and RIGHT</a:t>
            </a:r>
          </a:p>
          <a:p>
            <a:pPr>
              <a:buFont typeface="Wingdings" panose="05000000000000000000" pitchFamily="2" charset="2"/>
              <a:buChar char="ü"/>
            </a:pPr>
            <a:r>
              <a:rPr lang="en-US" i="1" dirty="0" smtClean="0">
                <a:solidFill>
                  <a:srgbClr val="FF66CC"/>
                </a:solidFill>
              </a:rPr>
              <a:t>NTOTAL</a:t>
            </a:r>
            <a:r>
              <a:rPr lang="en-US" i="1" dirty="0" smtClean="0"/>
              <a:t> </a:t>
            </a:r>
            <a:r>
              <a:rPr lang="en-US" i="1" dirty="0"/>
              <a:t>Total number of instances</a:t>
            </a:r>
            <a:endParaRPr lang="en-US" dirty="0"/>
          </a:p>
        </p:txBody>
      </p:sp>
      <p:sp>
        <p:nvSpPr>
          <p:cNvPr id="4" name="Date Placeholder 3"/>
          <p:cNvSpPr>
            <a:spLocks noGrp="1"/>
          </p:cNvSpPr>
          <p:nvPr>
            <p:ph type="dt" sz="half" idx="10"/>
          </p:nvPr>
        </p:nvSpPr>
        <p:spPr/>
        <p:txBody>
          <a:bodyPr/>
          <a:lstStyle/>
          <a:p>
            <a:fld id="{6E4E35C3-9074-4B63-B79B-9F666F60AB9F}"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7</a:t>
            </a:fld>
            <a:endParaRPr lang="en-US"/>
          </a:p>
        </p:txBody>
      </p:sp>
    </p:spTree>
    <p:extLst>
      <p:ext uri="{BB962C8B-B14F-4D97-AF65-F5344CB8AC3E}">
        <p14:creationId xmlns:p14="http://schemas.microsoft.com/office/powerpoint/2010/main" val="64199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a:t>
            </a:r>
            <a:r>
              <a:rPr lang="en-US" b="1" dirty="0"/>
              <a:t>Measures of Rule </a:t>
            </a:r>
            <a:r>
              <a:rPr lang="en-US" b="1" dirty="0" smtClean="0"/>
              <a:t>Interestingness</a:t>
            </a:r>
            <a:endParaRPr lang="en-US" b="1" dirty="0"/>
          </a:p>
        </p:txBody>
      </p:sp>
      <p:sp>
        <p:nvSpPr>
          <p:cNvPr id="3" name="Content Placeholder 2"/>
          <p:cNvSpPr>
            <a:spLocks noGrp="1"/>
          </p:cNvSpPr>
          <p:nvPr>
            <p:ph idx="1"/>
          </p:nvPr>
        </p:nvSpPr>
        <p:spPr/>
        <p:txBody>
          <a:bodyPr>
            <a:normAutofit lnSpcReduction="10000"/>
          </a:bodyPr>
          <a:lstStyle/>
          <a:p>
            <a:r>
              <a:rPr lang="en-US" dirty="0"/>
              <a:t> </a:t>
            </a:r>
            <a:r>
              <a:rPr lang="en-US" sz="3000" dirty="0">
                <a:solidFill>
                  <a:srgbClr val="FF66CC"/>
                </a:solidFill>
              </a:rPr>
              <a:t>Confidence</a:t>
            </a:r>
            <a:r>
              <a:rPr lang="en-US" dirty="0">
                <a:solidFill>
                  <a:srgbClr val="FF66CC"/>
                </a:solidFill>
              </a:rPr>
              <a:t> </a:t>
            </a:r>
            <a:r>
              <a:rPr lang="en-US" dirty="0"/>
              <a:t>= </a:t>
            </a:r>
            <a:r>
              <a:rPr lang="en-US" dirty="0">
                <a:solidFill>
                  <a:schemeClr val="accent6">
                    <a:lumMod val="75000"/>
                  </a:schemeClr>
                </a:solidFill>
              </a:rPr>
              <a:t>NBOTH / NLEFT </a:t>
            </a:r>
            <a:r>
              <a:rPr lang="en-US" dirty="0"/>
              <a:t>(Predictive Accuracy, Reliability)</a:t>
            </a:r>
          </a:p>
          <a:p>
            <a:pPr lvl="1"/>
            <a:r>
              <a:rPr lang="en-US" dirty="0"/>
              <a:t> The proportion of right-hand sides predicted by the </a:t>
            </a:r>
            <a:r>
              <a:rPr lang="en-US" dirty="0" smtClean="0"/>
              <a:t>rule that </a:t>
            </a:r>
            <a:r>
              <a:rPr lang="en-US" dirty="0"/>
              <a:t>are correctly predicted</a:t>
            </a:r>
          </a:p>
          <a:p>
            <a:r>
              <a:rPr lang="en-US" dirty="0"/>
              <a:t> </a:t>
            </a:r>
            <a:r>
              <a:rPr lang="en-US" sz="3000" dirty="0">
                <a:solidFill>
                  <a:srgbClr val="FF66CC"/>
                </a:solidFill>
              </a:rPr>
              <a:t>Support</a:t>
            </a:r>
            <a:r>
              <a:rPr lang="en-US" dirty="0"/>
              <a:t> = </a:t>
            </a:r>
            <a:r>
              <a:rPr lang="en-US" dirty="0">
                <a:solidFill>
                  <a:schemeClr val="accent6">
                    <a:lumMod val="50000"/>
                  </a:schemeClr>
                </a:solidFill>
              </a:rPr>
              <a:t>NBOTH/NTOTAL</a:t>
            </a:r>
          </a:p>
          <a:p>
            <a:pPr lvl="1"/>
            <a:r>
              <a:rPr lang="en-US" dirty="0"/>
              <a:t> The proportion of the training set correctly predicted </a:t>
            </a:r>
            <a:r>
              <a:rPr lang="en-US" dirty="0" smtClean="0"/>
              <a:t>by the </a:t>
            </a:r>
            <a:r>
              <a:rPr lang="en-US" dirty="0"/>
              <a:t>rule</a:t>
            </a:r>
          </a:p>
          <a:p>
            <a:r>
              <a:rPr lang="en-US" dirty="0"/>
              <a:t> </a:t>
            </a:r>
            <a:r>
              <a:rPr lang="en-US" sz="3000" dirty="0">
                <a:solidFill>
                  <a:srgbClr val="FF66CC"/>
                </a:solidFill>
              </a:rPr>
              <a:t>Completeness</a:t>
            </a:r>
            <a:r>
              <a:rPr lang="en-US" dirty="0"/>
              <a:t> = </a:t>
            </a:r>
            <a:r>
              <a:rPr lang="en-US" dirty="0">
                <a:solidFill>
                  <a:schemeClr val="accent6">
                    <a:lumMod val="75000"/>
                  </a:schemeClr>
                </a:solidFill>
              </a:rPr>
              <a:t>NBOTH/NRIGHT</a:t>
            </a:r>
          </a:p>
          <a:p>
            <a:pPr lvl="1"/>
            <a:r>
              <a:rPr lang="en-US" dirty="0" smtClean="0"/>
              <a:t> The proportion of the matching right-hand sides that are correctly predicted by the rule.</a:t>
            </a:r>
          </a:p>
          <a:p>
            <a:r>
              <a:rPr lang="en-US" dirty="0"/>
              <a:t> </a:t>
            </a:r>
            <a:r>
              <a:rPr lang="en-US" sz="3000" dirty="0" smtClean="0">
                <a:solidFill>
                  <a:srgbClr val="FF66CC"/>
                </a:solidFill>
              </a:rPr>
              <a:t>Lift</a:t>
            </a:r>
            <a:r>
              <a:rPr lang="en-US" dirty="0" smtClean="0">
                <a:solidFill>
                  <a:srgbClr val="FF66CC"/>
                </a:solidFill>
              </a:rPr>
              <a:t> </a:t>
            </a:r>
            <a:r>
              <a:rPr lang="en-US" dirty="0" smtClean="0"/>
              <a:t>= </a:t>
            </a:r>
            <a:r>
              <a:rPr lang="en-US" dirty="0" smtClean="0">
                <a:solidFill>
                  <a:schemeClr val="accent6">
                    <a:lumMod val="75000"/>
                  </a:schemeClr>
                </a:solidFill>
              </a:rPr>
              <a:t>Support (LEFT </a:t>
            </a:r>
            <a:r>
              <a:rPr lang="en-US" dirty="0">
                <a:solidFill>
                  <a:schemeClr val="accent6">
                    <a:lumMod val="75000"/>
                  </a:schemeClr>
                </a:solidFill>
              </a:rPr>
              <a:t>^ RIGHT</a:t>
            </a:r>
            <a:r>
              <a:rPr lang="en-US" dirty="0" smtClean="0">
                <a:solidFill>
                  <a:schemeClr val="accent6">
                    <a:lumMod val="75000"/>
                  </a:schemeClr>
                </a:solidFill>
              </a:rPr>
              <a:t>)/Support </a:t>
            </a:r>
            <a:r>
              <a:rPr lang="en-US" dirty="0">
                <a:solidFill>
                  <a:schemeClr val="accent6">
                    <a:lumMod val="75000"/>
                  </a:schemeClr>
                </a:solidFill>
              </a:rPr>
              <a:t>(LEFT) * Support(RIGHT)</a:t>
            </a:r>
          </a:p>
          <a:p>
            <a:pPr lvl="1"/>
            <a:r>
              <a:rPr lang="en-US" dirty="0" smtClean="0"/>
              <a:t>How </a:t>
            </a:r>
            <a:r>
              <a:rPr lang="en-US" dirty="0"/>
              <a:t>many times </a:t>
            </a:r>
            <a:r>
              <a:rPr lang="en-US" b="1" dirty="0"/>
              <a:t>LEFT</a:t>
            </a:r>
            <a:r>
              <a:rPr lang="en-US" dirty="0"/>
              <a:t> and </a:t>
            </a:r>
            <a:r>
              <a:rPr lang="en-US" b="1" dirty="0"/>
              <a:t>RIGHT</a:t>
            </a:r>
            <a:r>
              <a:rPr lang="en-US" dirty="0"/>
              <a:t> appear together if they are </a:t>
            </a:r>
            <a:r>
              <a:rPr lang="en-US" b="1" dirty="0"/>
              <a:t>statistically independent</a:t>
            </a:r>
            <a:r>
              <a:rPr lang="en-US" b="1" i="1" dirty="0"/>
              <a:t>.</a:t>
            </a:r>
            <a:endParaRPr lang="en-US" b="1" dirty="0"/>
          </a:p>
          <a:p>
            <a:pPr lvl="1"/>
            <a:endParaRPr lang="en-US" dirty="0"/>
          </a:p>
        </p:txBody>
      </p:sp>
      <p:sp>
        <p:nvSpPr>
          <p:cNvPr id="4" name="Date Placeholder 3"/>
          <p:cNvSpPr>
            <a:spLocks noGrp="1"/>
          </p:cNvSpPr>
          <p:nvPr>
            <p:ph type="dt" sz="half" idx="10"/>
          </p:nvPr>
        </p:nvSpPr>
        <p:spPr/>
        <p:txBody>
          <a:bodyPr/>
          <a:lstStyle/>
          <a:p>
            <a:fld id="{D0ED3EDD-9CC0-4083-96E0-B99197DF4BAB}" type="datetime1">
              <a:rPr lang="en-US" smtClean="0"/>
              <a:t>3/19/2018</a:t>
            </a:fld>
            <a:endParaRPr lang="en-US"/>
          </a:p>
        </p:txBody>
      </p:sp>
      <p:sp>
        <p:nvSpPr>
          <p:cNvPr id="5" name="Slide Number Placeholder 4"/>
          <p:cNvSpPr>
            <a:spLocks noGrp="1"/>
          </p:cNvSpPr>
          <p:nvPr>
            <p:ph type="sldNum" sz="quarter" idx="12"/>
          </p:nvPr>
        </p:nvSpPr>
        <p:spPr/>
        <p:txBody>
          <a:bodyPr/>
          <a:lstStyle/>
          <a:p>
            <a:fld id="{77DB2DFC-7815-4297-A57E-D07A5CECC202}" type="slidenum">
              <a:rPr lang="en-US" smtClean="0"/>
              <a:t>8</a:t>
            </a:fld>
            <a:endParaRPr lang="en-US"/>
          </a:p>
        </p:txBody>
      </p:sp>
    </p:spTree>
    <p:extLst>
      <p:ext uri="{BB962C8B-B14F-4D97-AF65-F5344CB8AC3E}">
        <p14:creationId xmlns:p14="http://schemas.microsoft.com/office/powerpoint/2010/main" val="78482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Market Store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99228438"/>
              </p:ext>
            </p:extLst>
          </p:nvPr>
        </p:nvGraphicFramePr>
        <p:xfrm>
          <a:off x="889819" y="1690688"/>
          <a:ext cx="10412361" cy="3731333"/>
        </p:xfrm>
        <a:graphic>
          <a:graphicData uri="http://schemas.openxmlformats.org/drawingml/2006/table">
            <a:tbl>
              <a:tblPr firstRow="1" bandRow="1">
                <a:tableStyleId>{5FD0F851-EC5A-4D38-B0AD-8093EC10F338}</a:tableStyleId>
              </a:tblPr>
              <a:tblGrid>
                <a:gridCol w="3117645"/>
                <a:gridCol w="3117645"/>
                <a:gridCol w="4177071"/>
              </a:tblGrid>
              <a:tr h="544532">
                <a:tc>
                  <a:txBody>
                    <a:bodyPr/>
                    <a:lstStyle/>
                    <a:p>
                      <a:pPr algn="l"/>
                      <a:r>
                        <a:rPr lang="en-US" sz="3200" dirty="0" smtClean="0"/>
                        <a:t>Transaction_Id</a:t>
                      </a:r>
                      <a:endParaRPr lang="en-US" sz="3200" dirty="0"/>
                    </a:p>
                  </a:txBody>
                  <a:tcPr anchor="ctr"/>
                </a:tc>
                <a:tc>
                  <a:txBody>
                    <a:bodyPr/>
                    <a:lstStyle/>
                    <a:p>
                      <a:pPr algn="l"/>
                      <a:r>
                        <a:rPr lang="en-US" sz="3200" dirty="0" smtClean="0"/>
                        <a:t>Time</a:t>
                      </a:r>
                      <a:endParaRPr lang="en-US" sz="3200" dirty="0"/>
                    </a:p>
                  </a:txBody>
                  <a:tcPr anchor="ctr"/>
                </a:tc>
                <a:tc>
                  <a:txBody>
                    <a:bodyPr/>
                    <a:lstStyle/>
                    <a:p>
                      <a:pPr algn="l"/>
                      <a:r>
                        <a:rPr lang="en-US" sz="3200" dirty="0" smtClean="0"/>
                        <a:t>Items_bought</a:t>
                      </a:r>
                      <a:endParaRPr lang="en-US" sz="3200" dirty="0"/>
                    </a:p>
                  </a:txBody>
                  <a:tcPr anchor="ctr"/>
                </a:tc>
              </a:tr>
              <a:tr h="724115">
                <a:tc>
                  <a:txBody>
                    <a:bodyPr/>
                    <a:lstStyle/>
                    <a:p>
                      <a:pPr algn="l"/>
                      <a:r>
                        <a:rPr lang="en-US" sz="2400" dirty="0" smtClean="0"/>
                        <a:t>101</a:t>
                      </a:r>
                      <a:endParaRPr lang="en-US" sz="2400" dirty="0"/>
                    </a:p>
                  </a:txBody>
                  <a:tcPr anchor="ctr"/>
                </a:tc>
                <a:tc>
                  <a:txBody>
                    <a:bodyPr/>
                    <a:lstStyle/>
                    <a:p>
                      <a:pPr algn="l"/>
                      <a:r>
                        <a:rPr lang="en-US" sz="2400" dirty="0" smtClean="0"/>
                        <a:t>6:30</a:t>
                      </a:r>
                      <a:endParaRPr lang="en-US"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Milk, Bread, Cookies, Juice</a:t>
                      </a:r>
                    </a:p>
                  </a:txBody>
                  <a:tcPr anchor="ctr"/>
                </a:tc>
              </a:tr>
              <a:tr h="773809">
                <a:tc>
                  <a:txBody>
                    <a:bodyPr/>
                    <a:lstStyle/>
                    <a:p>
                      <a:pPr algn="l"/>
                      <a:r>
                        <a:rPr lang="en-US" sz="2400" dirty="0" smtClean="0"/>
                        <a:t>792</a:t>
                      </a:r>
                      <a:endParaRPr lang="en-US" sz="2400" dirty="0"/>
                    </a:p>
                  </a:txBody>
                  <a:tcPr anchor="ctr"/>
                </a:tc>
                <a:tc>
                  <a:txBody>
                    <a:bodyPr/>
                    <a:lstStyle/>
                    <a:p>
                      <a:pPr algn="l"/>
                      <a:r>
                        <a:rPr lang="en-US" sz="2400" dirty="0" smtClean="0"/>
                        <a:t>7:35</a:t>
                      </a:r>
                      <a:endParaRPr lang="en-US"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Milk, Juice</a:t>
                      </a:r>
                    </a:p>
                  </a:txBody>
                  <a:tcPr anchor="ctr"/>
                </a:tc>
              </a:tr>
              <a:tr h="666627">
                <a:tc>
                  <a:txBody>
                    <a:bodyPr/>
                    <a:lstStyle/>
                    <a:p>
                      <a:pPr algn="l"/>
                      <a:r>
                        <a:rPr lang="en-US" sz="2400" dirty="0" smtClean="0"/>
                        <a:t>1130</a:t>
                      </a:r>
                      <a:endParaRPr lang="en-US" sz="2400" dirty="0"/>
                    </a:p>
                  </a:txBody>
                  <a:tcPr anchor="ctr"/>
                </a:tc>
                <a:tc>
                  <a:txBody>
                    <a:bodyPr/>
                    <a:lstStyle/>
                    <a:p>
                      <a:pPr algn="l"/>
                      <a:r>
                        <a:rPr lang="en-US" sz="2400" dirty="0" smtClean="0"/>
                        <a:t>8:05</a:t>
                      </a:r>
                      <a:endParaRPr lang="en-US"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Milk, Eggs</a:t>
                      </a:r>
                    </a:p>
                  </a:txBody>
                  <a:tcPr anchor="ctr"/>
                </a:tc>
              </a:tr>
              <a:tr h="987662">
                <a:tc>
                  <a:txBody>
                    <a:bodyPr/>
                    <a:lstStyle/>
                    <a:p>
                      <a:pPr algn="l"/>
                      <a:r>
                        <a:rPr lang="en-US" sz="2400" dirty="0" smtClean="0"/>
                        <a:t>1730</a:t>
                      </a:r>
                      <a:endParaRPr lang="en-US" sz="2400" dirty="0"/>
                    </a:p>
                  </a:txBody>
                  <a:tcPr anchor="ctr"/>
                </a:tc>
                <a:tc>
                  <a:txBody>
                    <a:bodyPr/>
                    <a:lstStyle/>
                    <a:p>
                      <a:pPr algn="l"/>
                      <a:r>
                        <a:rPr lang="en-US" sz="2400" dirty="0" smtClean="0"/>
                        <a:t>8:40</a:t>
                      </a:r>
                      <a:endParaRPr lang="en-US" sz="2400" dirty="0"/>
                    </a:p>
                  </a:txBody>
                  <a:tcPr anchor="ctr"/>
                </a:tc>
                <a:tc>
                  <a:txBody>
                    <a:bodyPr/>
                    <a:lstStyle/>
                    <a:p>
                      <a:pPr algn="l"/>
                      <a:r>
                        <a:rPr lang="en-US" sz="2400" dirty="0" smtClean="0"/>
                        <a:t>Bread, Cookies, Coffee</a:t>
                      </a:r>
                    </a:p>
                  </a:txBody>
                  <a:tcPr anchor="ctr"/>
                </a:tc>
              </a:tr>
            </a:tbl>
          </a:graphicData>
        </a:graphic>
      </p:graphicFrame>
      <p:sp>
        <p:nvSpPr>
          <p:cNvPr id="6" name="Date Placeholder 5"/>
          <p:cNvSpPr>
            <a:spLocks noGrp="1"/>
          </p:cNvSpPr>
          <p:nvPr>
            <p:ph type="dt" sz="half" idx="10"/>
          </p:nvPr>
        </p:nvSpPr>
        <p:spPr/>
        <p:txBody>
          <a:bodyPr/>
          <a:lstStyle/>
          <a:p>
            <a:fld id="{1425D1F6-5C04-4E94-B06C-13E9783C787E}" type="datetime1">
              <a:rPr lang="en-US" smtClean="0"/>
              <a:t>3/19/2018</a:t>
            </a:fld>
            <a:endParaRPr lang="en-US"/>
          </a:p>
        </p:txBody>
      </p:sp>
      <p:sp>
        <p:nvSpPr>
          <p:cNvPr id="7" name="Slide Number Placeholder 6"/>
          <p:cNvSpPr>
            <a:spLocks noGrp="1"/>
          </p:cNvSpPr>
          <p:nvPr>
            <p:ph type="sldNum" sz="quarter" idx="12"/>
          </p:nvPr>
        </p:nvSpPr>
        <p:spPr/>
        <p:txBody>
          <a:bodyPr/>
          <a:lstStyle/>
          <a:p>
            <a:fld id="{77DB2DFC-7815-4297-A57E-D07A5CECC202}" type="slidenum">
              <a:rPr lang="en-US" smtClean="0"/>
              <a:t>9</a:t>
            </a:fld>
            <a:endParaRPr lang="en-US"/>
          </a:p>
        </p:txBody>
      </p:sp>
    </p:spTree>
    <p:extLst>
      <p:ext uri="{BB962C8B-B14F-4D97-AF65-F5344CB8AC3E}">
        <p14:creationId xmlns:p14="http://schemas.microsoft.com/office/powerpoint/2010/main" val="2995157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TotalTime>
  <Words>1659</Words>
  <Application>Microsoft Office PowerPoint</Application>
  <PresentationFormat>Widescreen</PresentationFormat>
  <Paragraphs>465</Paragraphs>
  <Slides>26</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Wingdings</vt:lpstr>
      <vt:lpstr>Office Theme</vt:lpstr>
      <vt:lpstr>Association Rules </vt:lpstr>
      <vt:lpstr>Introduction</vt:lpstr>
      <vt:lpstr>Applications</vt:lpstr>
      <vt:lpstr>Applications</vt:lpstr>
      <vt:lpstr>Association Rule Mining</vt:lpstr>
      <vt:lpstr>Measure of rule interestingness</vt:lpstr>
      <vt:lpstr>Notation Used</vt:lpstr>
      <vt:lpstr>Basic Measures of Rule Interestingness</vt:lpstr>
      <vt:lpstr>Example : Market Store  </vt:lpstr>
      <vt:lpstr>Example: Market Store </vt:lpstr>
      <vt:lpstr>Example: Market Store </vt:lpstr>
      <vt:lpstr>Example: Market Store </vt:lpstr>
      <vt:lpstr>Example: Market Store </vt:lpstr>
      <vt:lpstr>Apriori Algorithm</vt:lpstr>
      <vt:lpstr>Apriori Algorithm</vt:lpstr>
      <vt:lpstr>Apriori Algorithm</vt:lpstr>
      <vt:lpstr>Example : Credit Records</vt:lpstr>
      <vt:lpstr>Example : Credit Records</vt:lpstr>
      <vt:lpstr>Example : Credit Records</vt:lpstr>
      <vt:lpstr>Example : Credit Records</vt:lpstr>
      <vt:lpstr>Example : Credit Records</vt:lpstr>
      <vt:lpstr>Example : Credit Records</vt:lpstr>
      <vt:lpstr>Example : Credit Records</vt:lpstr>
      <vt:lpstr>Speeding up the generation process</vt:lpstr>
      <vt:lpstr>Exercise</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rules </dc:title>
  <dc:creator>salma cmp</dc:creator>
  <cp:lastModifiedBy>Hussein</cp:lastModifiedBy>
  <cp:revision>78</cp:revision>
  <dcterms:created xsi:type="dcterms:W3CDTF">2018-03-10T02:02:49Z</dcterms:created>
  <dcterms:modified xsi:type="dcterms:W3CDTF">2018-03-18T22:08:52Z</dcterms:modified>
</cp:coreProperties>
</file>