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6" r:id="rId2"/>
  </p:sldMasterIdLst>
  <p:notesMasterIdLst>
    <p:notesMasterId r:id="rId22"/>
  </p:notesMasterIdLst>
  <p:sldIdLst>
    <p:sldId id="256" r:id="rId3"/>
    <p:sldId id="257" r:id="rId4"/>
    <p:sldId id="258" r:id="rId5"/>
    <p:sldId id="270" r:id="rId6"/>
    <p:sldId id="271" r:id="rId7"/>
    <p:sldId id="259" r:id="rId8"/>
    <p:sldId id="260" r:id="rId9"/>
    <p:sldId id="261" r:id="rId10"/>
    <p:sldId id="272" r:id="rId11"/>
    <p:sldId id="262" r:id="rId12"/>
    <p:sldId id="273" r:id="rId13"/>
    <p:sldId id="263" r:id="rId14"/>
    <p:sldId id="264" r:id="rId15"/>
    <p:sldId id="275" r:id="rId16"/>
    <p:sldId id="277" r:id="rId17"/>
    <p:sldId id="278" r:id="rId18"/>
    <p:sldId id="265" r:id="rId19"/>
    <p:sldId id="266"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57" autoAdjust="0"/>
    <p:restoredTop sz="94660"/>
  </p:normalViewPr>
  <p:slideViewPr>
    <p:cSldViewPr snapToGrid="0">
      <p:cViewPr varScale="1">
        <p:scale>
          <a:sx n="82" d="100"/>
          <a:sy n="82" d="100"/>
        </p:scale>
        <p:origin x="89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0C37B7BD-9AF0-4B7E-8007-20B7265E9186}"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US" sz="1200" b="0" strike="noStrike" spc="-1">
                <a:solidFill>
                  <a:srgbClr val="000000"/>
                </a:solidFill>
                <a:uFill>
                  <a:solidFill>
                    <a:srgbClr val="FFFFFF"/>
                  </a:solidFill>
                </a:uFill>
                <a:latin typeface="Calibri"/>
                <a:ea typeface="Calibri"/>
              </a:rPr>
              <a:t>References:</a:t>
            </a:r>
            <a:endParaRPr lang="en-US" sz="2000" b="0" strike="noStrike" spc="-1">
              <a:solidFill>
                <a:srgbClr val="000000"/>
              </a:solidFill>
              <a:uFill>
                <a:solidFill>
                  <a:srgbClr val="FFFFFF"/>
                </a:solidFill>
              </a:uFill>
              <a:latin typeface="Arial"/>
            </a:endParaRPr>
          </a:p>
          <a:p>
            <a:pPr marL="216000" indent="-216000">
              <a:lnSpc>
                <a:spcPct val="100000"/>
              </a:lnSpc>
            </a:pPr>
            <a:r>
              <a:rPr lang="en-US" sz="1200" b="0" strike="noStrike" spc="-1">
                <a:solidFill>
                  <a:srgbClr val="000000"/>
                </a:solidFill>
                <a:uFill>
                  <a:solidFill>
                    <a:srgbClr val="FFFFFF"/>
                  </a:solidFill>
                </a:uFill>
                <a:latin typeface="Calibri"/>
                <a:ea typeface="Calibri"/>
              </a:rPr>
              <a:t>http://www.javatpoint.com/java-networking</a:t>
            </a:r>
            <a:endParaRPr lang="en-US" sz="2000" b="0" strike="noStrike" spc="-1">
              <a:solidFill>
                <a:srgbClr val="000000"/>
              </a:solidFill>
              <a:uFill>
                <a:solidFill>
                  <a:srgbClr val="FFFFFF"/>
                </a:solidFill>
              </a:uFill>
              <a:latin typeface="Arial"/>
            </a:endParaRPr>
          </a:p>
          <a:p>
            <a:pPr marL="216000" indent="-216000">
              <a:lnSpc>
                <a:spcPct val="100000"/>
              </a:lnSpc>
            </a:pPr>
            <a:r>
              <a:rPr lang="en-US" sz="1200" b="0" strike="noStrike" spc="-1">
                <a:solidFill>
                  <a:srgbClr val="000000"/>
                </a:solidFill>
                <a:uFill>
                  <a:solidFill>
                    <a:srgbClr val="FFFFFF"/>
                  </a:solidFill>
                </a:uFill>
                <a:latin typeface="Calibri"/>
                <a:ea typeface="Calibri"/>
              </a:rPr>
              <a:t>http://cs.lmu.edu/~ray/notes/javanetexamples/</a:t>
            </a:r>
            <a:endParaRPr lang="en-US" sz="2000" b="0" strike="noStrike" spc="-1">
              <a:solidFill>
                <a:srgbClr val="000000"/>
              </a:solidFill>
              <a:uFill>
                <a:solidFill>
                  <a:srgbClr val="FFFFFF"/>
                </a:solidFill>
              </a:uFill>
              <a:latin typeface="Arial"/>
            </a:endParaRPr>
          </a:p>
        </p:txBody>
      </p:sp>
      <p:sp>
        <p:nvSpPr>
          <p:cNvPr id="108" name="CustomShape 2"/>
          <p:cNvSpPr/>
          <p:nvPr/>
        </p:nvSpPr>
        <p:spPr>
          <a:xfrm>
            <a:off x="144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rtl="1">
              <a:lnSpc>
                <a:spcPct val="100000"/>
              </a:lnSpc>
            </a:pPr>
            <a:fld id="{7ACEDC10-6798-485B-A116-456884C37AF7}" type="slidenum">
              <a:rPr lang="en-US" sz="1200" b="0" strike="noStrike" spc="-1">
                <a:solidFill>
                  <a:srgbClr val="000000"/>
                </a:solidFill>
                <a:uFill>
                  <a:solidFill>
                    <a:srgbClr val="FFFFFF"/>
                  </a:solidFill>
                </a:uFill>
                <a:latin typeface="Calibri"/>
                <a:ea typeface="Calibri"/>
              </a:r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US" sz="1200" b="0" strike="noStrike" spc="-1">
                <a:solidFill>
                  <a:srgbClr val="000000"/>
                </a:solidFill>
                <a:uFill>
                  <a:solidFill>
                    <a:srgbClr val="FFFFFF"/>
                  </a:solidFill>
                </a:uFill>
                <a:latin typeface="Calibri"/>
                <a:ea typeface="Calibri"/>
              </a:rPr>
              <a:t>Background Information</a:t>
            </a:r>
            <a:endParaRPr lang="en-US" sz="2000" b="0" strike="noStrike" spc="-1">
              <a:solidFill>
                <a:srgbClr val="000000"/>
              </a:solidFill>
              <a:uFill>
                <a:solidFill>
                  <a:srgbClr val="FFFFFF"/>
                </a:solidFill>
              </a:uFill>
              <a:latin typeface="Arial"/>
            </a:endParaRPr>
          </a:p>
          <a:p>
            <a:pPr marL="216000" indent="-216000">
              <a:lnSpc>
                <a:spcPct val="100000"/>
              </a:lnSpc>
            </a:pPr>
            <a:r>
              <a:rPr lang="en-US" sz="1200" b="0" strike="noStrike" spc="-1">
                <a:solidFill>
                  <a:srgbClr val="000000"/>
                </a:solidFill>
                <a:uFill>
                  <a:solidFill>
                    <a:srgbClr val="FFFFFF"/>
                  </a:solidFill>
                </a:uFill>
                <a:latin typeface="Calibri"/>
                <a:ea typeface="Calibri"/>
              </a:rPr>
              <a:t>- Hosts have </a:t>
            </a:r>
            <a:r>
              <a:rPr lang="en-US" sz="1200" b="0" i="1" strike="noStrike" spc="-1">
                <a:solidFill>
                  <a:srgbClr val="000000"/>
                </a:solidFill>
                <a:uFill>
                  <a:solidFill>
                    <a:srgbClr val="FFFFFF"/>
                  </a:solidFill>
                </a:uFill>
                <a:latin typeface="Calibri"/>
                <a:ea typeface="Calibri"/>
              </a:rPr>
              <a:t>ports</a:t>
            </a:r>
            <a:r>
              <a:rPr lang="en-US" sz="1200" b="0" strike="noStrike" spc="-1">
                <a:solidFill>
                  <a:srgbClr val="000000"/>
                </a:solidFill>
                <a:uFill>
                  <a:solidFill>
                    <a:srgbClr val="FFFFFF"/>
                  </a:solidFill>
                </a:uFill>
                <a:latin typeface="Calibri"/>
                <a:ea typeface="Calibri"/>
              </a:rPr>
              <a:t>, numbered from 0-65535. Servers listen on a port. Some port numbers are reserved so you can't use them when you write your own server.</a:t>
            </a:r>
            <a:endParaRPr lang="en-US" sz="2000" b="0" strike="noStrike" spc="-1">
              <a:solidFill>
                <a:srgbClr val="000000"/>
              </a:solidFill>
              <a:uFill>
                <a:solidFill>
                  <a:srgbClr val="FFFFFF"/>
                </a:solidFill>
              </a:uFill>
              <a:latin typeface="Arial"/>
            </a:endParaRPr>
          </a:p>
          <a:p>
            <a:pPr marL="216000" indent="-216000">
              <a:lnSpc>
                <a:spcPct val="100000"/>
              </a:lnSpc>
            </a:pPr>
            <a:r>
              <a:rPr lang="en-US" sz="1200" b="0" strike="noStrike" spc="-1">
                <a:solidFill>
                  <a:srgbClr val="000000"/>
                </a:solidFill>
                <a:uFill>
                  <a:solidFill>
                    <a:srgbClr val="FFFFFF"/>
                  </a:solidFill>
                </a:uFill>
                <a:latin typeface="Calibri"/>
                <a:ea typeface="Calibri"/>
              </a:rPr>
              <a:t>- Multiple clients can be communicating with a server on a given port. Each client connection is assigned a separate </a:t>
            </a:r>
            <a:r>
              <a:rPr lang="en-US" sz="1200" b="0" i="1" strike="noStrike" spc="-1">
                <a:solidFill>
                  <a:srgbClr val="000000"/>
                </a:solidFill>
                <a:uFill>
                  <a:solidFill>
                    <a:srgbClr val="FFFFFF"/>
                  </a:solidFill>
                </a:uFill>
                <a:latin typeface="Calibri"/>
                <a:ea typeface="Calibri"/>
              </a:rPr>
              <a:t>socket</a:t>
            </a:r>
            <a:r>
              <a:rPr lang="en-US" sz="1200" b="0" strike="noStrike" spc="-1">
                <a:solidFill>
                  <a:srgbClr val="000000"/>
                </a:solidFill>
                <a:uFill>
                  <a:solidFill>
                    <a:srgbClr val="FFFFFF"/>
                  </a:solidFill>
                </a:uFill>
                <a:latin typeface="Calibri"/>
                <a:ea typeface="Calibri"/>
              </a:rPr>
              <a:t> on that port.</a:t>
            </a:r>
            <a:endParaRPr lang="en-US" sz="2000" b="0" strike="noStrike" spc="-1">
              <a:solidFill>
                <a:srgbClr val="000000"/>
              </a:solidFill>
              <a:uFill>
                <a:solidFill>
                  <a:srgbClr val="FFFFFF"/>
                </a:solidFill>
              </a:uFill>
              <a:latin typeface="Arial"/>
            </a:endParaRPr>
          </a:p>
          <a:p>
            <a:pPr marL="216000" indent="-216000">
              <a:lnSpc>
                <a:spcPct val="100000"/>
              </a:lnSpc>
            </a:pPr>
            <a:r>
              <a:rPr lang="en-US" sz="1200" b="0" strike="noStrike" spc="-1">
                <a:solidFill>
                  <a:srgbClr val="000000"/>
                </a:solidFill>
                <a:uFill>
                  <a:solidFill>
                    <a:srgbClr val="FFFFFF"/>
                  </a:solidFill>
                </a:uFill>
                <a:latin typeface="Calibri"/>
                <a:ea typeface="Calibri"/>
              </a:rPr>
              <a:t>- Client applications get a port and a socket on the client machine when they connect successfully with a server.</a:t>
            </a:r>
            <a:endParaRPr lang="en-US" sz="2000" b="0" strike="noStrike" spc="-1">
              <a:solidFill>
                <a:srgbClr val="000000"/>
              </a:solidFill>
              <a:uFill>
                <a:solidFill>
                  <a:srgbClr val="FFFFFF"/>
                </a:solidFill>
              </a:uFill>
              <a:latin typeface="Arial"/>
            </a:endParaRPr>
          </a:p>
          <a:p>
            <a:pPr marL="216000" indent="-216000">
              <a:lnSpc>
                <a:spcPct val="100000"/>
              </a:lnSpc>
            </a:pPr>
            <a:endParaRPr lang="en-US" sz="2000" b="0" strike="noStrike" spc="-1">
              <a:solidFill>
                <a:srgbClr val="000000"/>
              </a:solidFill>
              <a:uFill>
                <a:solidFill>
                  <a:srgbClr val="FFFFFF"/>
                </a:solidFill>
              </a:uFill>
              <a:latin typeface="Arial"/>
            </a:endParaRPr>
          </a:p>
        </p:txBody>
      </p:sp>
      <p:sp>
        <p:nvSpPr>
          <p:cNvPr id="110" name="CustomShape 2"/>
          <p:cNvSpPr/>
          <p:nvPr/>
        </p:nvSpPr>
        <p:spPr>
          <a:xfrm>
            <a:off x="144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rtl="1">
              <a:lnSpc>
                <a:spcPct val="100000"/>
              </a:lnSpc>
            </a:pPr>
            <a:fld id="{99A6855C-36BA-45F7-BAC1-E084B516CA91}" type="slidenum">
              <a:rPr lang="en-US" sz="1200" b="0" strike="noStrike" spc="-1">
                <a:solidFill>
                  <a:srgbClr val="000000"/>
                </a:solidFill>
                <a:uFill>
                  <a:solidFill>
                    <a:srgbClr val="FFFFFF"/>
                  </a:solidFill>
                </a:uFill>
                <a:latin typeface="Calibri"/>
                <a:ea typeface="Calibri"/>
              </a:rPr>
              <a:t>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792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2865497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82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63875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3/17/2017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2118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3/17/2017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42002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pPr/>
              <a:t>3/17/2017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481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pPr/>
              <a:t>3/17/2017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6911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8367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92040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7812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5E48206-6208-4002-9AF5-B38F54CDB384}" type="datetimeFigureOut">
              <a:rPr lang="en-US" dirty="0"/>
              <a:t>3/17/2017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0250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8" Type="http://schemas.openxmlformats.org/officeDocument/2006/relationships/hyperlink" Target="https://docs.oracle.com/javase/7/docs/api/java/net/DatagramSocket.html#receive%28java.net.DatagramPacket%29" TargetMode="External"/><Relationship Id="rId3" Type="http://schemas.openxmlformats.org/officeDocument/2006/relationships/hyperlink" Target="https://docs.oracle.com/javase/7/docs/api/java/net/DatagramSocket.html#DatagramSocket%28int%29" TargetMode="External"/><Relationship Id="rId7" Type="http://schemas.openxmlformats.org/officeDocument/2006/relationships/hyperlink" Target="https://docs.oracle.com/javase/7/docs/api/java/net/DatagramPacket.html" TargetMode="External"/><Relationship Id="rId2" Type="http://schemas.openxmlformats.org/officeDocument/2006/relationships/hyperlink" Target="https://docs.oracle.com/javase/7/docs/api/java/net/DatagramSocket.html#DatagramSocket%28%29" TargetMode="External"/><Relationship Id="rId1" Type="http://schemas.openxmlformats.org/officeDocument/2006/relationships/slideLayout" Target="../slideLayouts/slideLayout19.xml"/><Relationship Id="rId6" Type="http://schemas.openxmlformats.org/officeDocument/2006/relationships/hyperlink" Target="https://docs.oracle.com/javase/7/docs/api/java/net/DatagramSocket.html#send%28java.net.DatagramPacket%29" TargetMode="External"/><Relationship Id="rId5" Type="http://schemas.openxmlformats.org/officeDocument/2006/relationships/hyperlink" Target="https://docs.oracle.com/javase/7/docs/api/java/net/InetAddress.html" TargetMode="External"/><Relationship Id="rId4" Type="http://schemas.openxmlformats.org/officeDocument/2006/relationships/hyperlink" Target="https://docs.oracle.com/javase/7/docs/api/java/net/DatagramSocket.html#DatagramSocket%28int,%20java.net.InetAddress%29"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7/docs/api/java/net/InetAddress.html" TargetMode="External"/><Relationship Id="rId2" Type="http://schemas.openxmlformats.org/officeDocument/2006/relationships/hyperlink" Target="https://docs.oracle.com/javase/7/docs/api/java/net/DatagramPacket.html#DatagramPacket%28byte[],%20int,%20java.net.InetAddress,%20int%29" TargetMode="External"/><Relationship Id="rId1" Type="http://schemas.openxmlformats.org/officeDocument/2006/relationships/slideLayout" Target="../slideLayouts/slideLayout19.xml"/><Relationship Id="rId5" Type="http://schemas.openxmlformats.org/officeDocument/2006/relationships/hyperlink" Target="https://docs.oracle.com/javase/7/docs/api/java/net/DatagramPacket.html#getAddress%28%29" TargetMode="External"/><Relationship Id="rId4" Type="http://schemas.openxmlformats.org/officeDocument/2006/relationships/hyperlink" Target="https://docs.oracle.com/javase/7/docs/api/java/net/DatagramPacket.html#getData%28%2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Network Programming in Java</a:t>
            </a:r>
            <a:endParaRPr lang="en-US" sz="1800" b="0" strike="noStrike" spc="-1">
              <a:solidFill>
                <a:srgbClr val="000000"/>
              </a:solidFill>
              <a:uFill>
                <a:solidFill>
                  <a:srgbClr val="FFFFFF"/>
                </a:solidFill>
              </a:uFill>
              <a:latin typeface="Arial"/>
            </a:endParaRPr>
          </a:p>
        </p:txBody>
      </p:sp>
      <p:sp>
        <p:nvSpPr>
          <p:cNvPr id="78" name="CustomShape 2"/>
          <p:cNvSpPr/>
          <p:nvPr/>
        </p:nvSpPr>
        <p:spPr>
          <a:xfrm>
            <a:off x="1371600" y="3886200"/>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59" b="0" strike="noStrike" spc="-1" dirty="0">
                <a:solidFill>
                  <a:srgbClr val="000000"/>
                </a:solidFill>
                <a:uFill>
                  <a:solidFill>
                    <a:srgbClr val="FFFFFF"/>
                  </a:solidFill>
                </a:uFill>
                <a:latin typeface="Calibri"/>
                <a:ea typeface="Calibri"/>
              </a:rPr>
              <a:t>Ex1. Connection-oriented socket programming</a:t>
            </a:r>
            <a:endParaRPr lang="en-US" sz="1800" b="0" strike="noStrike" spc="-1" dirty="0">
              <a:solidFill>
                <a:srgbClr val="000000"/>
              </a:solidFill>
              <a:uFill>
                <a:solidFill>
                  <a:srgbClr val="FFFFFF"/>
                </a:solidFill>
              </a:uFill>
              <a:latin typeface="Arial"/>
            </a:endParaRPr>
          </a:p>
        </p:txBody>
      </p:sp>
      <p:sp>
        <p:nvSpPr>
          <p:cNvPr id="90" name="CustomShape 2"/>
          <p:cNvSpPr/>
          <p:nvPr/>
        </p:nvSpPr>
        <p:spPr>
          <a:xfrm>
            <a:off x="457200" y="1600200"/>
            <a:ext cx="840024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2400" b="0" strike="noStrike" spc="-1" dirty="0">
                <a:solidFill>
                  <a:srgbClr val="000000"/>
                </a:solidFill>
                <a:uFill>
                  <a:solidFill>
                    <a:srgbClr val="FFFFFF"/>
                  </a:solidFill>
                </a:uFill>
                <a:latin typeface="Calibri"/>
                <a:ea typeface="Calibri"/>
              </a:rPr>
              <a:t>Check example 1. </a:t>
            </a:r>
          </a:p>
          <a:p>
            <a:pPr marL="800280" lvl="1" indent="-342360">
              <a:buClr>
                <a:srgbClr val="000000"/>
              </a:buClr>
              <a:buFont typeface="Arial"/>
              <a:buChar char="•"/>
            </a:pPr>
            <a:r>
              <a:rPr lang="en-US" sz="2400" b="0" strike="noStrike" spc="-1" dirty="0">
                <a:solidFill>
                  <a:srgbClr val="000000"/>
                </a:solidFill>
                <a:uFill>
                  <a:solidFill>
                    <a:srgbClr val="FFFFFF"/>
                  </a:solidFill>
                </a:uFill>
                <a:latin typeface="Calibri"/>
                <a:ea typeface="Calibri"/>
              </a:rPr>
              <a:t>Run server program first in a </a:t>
            </a:r>
            <a:r>
              <a:rPr lang="en-US" sz="2400" b="0" strike="noStrike" spc="-1" dirty="0" err="1">
                <a:solidFill>
                  <a:srgbClr val="000000"/>
                </a:solidFill>
                <a:uFill>
                  <a:solidFill>
                    <a:srgbClr val="FFFFFF"/>
                  </a:solidFill>
                </a:uFill>
                <a:latin typeface="Calibri"/>
                <a:ea typeface="Calibri"/>
              </a:rPr>
              <a:t>cmd</a:t>
            </a:r>
            <a:r>
              <a:rPr lang="en-US" sz="2400" b="0" strike="noStrike" spc="-1" dirty="0">
                <a:solidFill>
                  <a:srgbClr val="000000"/>
                </a:solidFill>
                <a:uFill>
                  <a:solidFill>
                    <a:srgbClr val="FFFFFF"/>
                  </a:solidFill>
                </a:uFill>
                <a:latin typeface="Calibri"/>
                <a:ea typeface="Calibri"/>
              </a:rPr>
              <a:t> window (or your IDE)</a:t>
            </a:r>
          </a:p>
          <a:p>
            <a:pPr marL="800280" lvl="1" indent="-342360">
              <a:buClr>
                <a:srgbClr val="000000"/>
              </a:buClr>
              <a:buFont typeface="Arial"/>
              <a:buChar char="•"/>
            </a:pPr>
            <a:r>
              <a:rPr lang="en-US" sz="2400" b="0" strike="noStrike" spc="-1" dirty="0">
                <a:solidFill>
                  <a:srgbClr val="000000"/>
                </a:solidFill>
                <a:uFill>
                  <a:solidFill>
                    <a:srgbClr val="FFFFFF"/>
                  </a:solidFill>
                </a:uFill>
                <a:latin typeface="Calibri"/>
                <a:ea typeface="Calibri"/>
              </a:rPr>
              <a:t>then open another </a:t>
            </a:r>
            <a:r>
              <a:rPr lang="en-US" sz="2400" b="0" strike="noStrike" spc="-1" dirty="0" err="1">
                <a:solidFill>
                  <a:srgbClr val="000000"/>
                </a:solidFill>
                <a:uFill>
                  <a:solidFill>
                    <a:srgbClr val="FFFFFF"/>
                  </a:solidFill>
                </a:uFill>
                <a:latin typeface="Calibri"/>
                <a:ea typeface="Calibri"/>
              </a:rPr>
              <a:t>cmd</a:t>
            </a:r>
            <a:r>
              <a:rPr lang="en-US" sz="2400" b="0" strike="noStrike" spc="-1" dirty="0">
                <a:solidFill>
                  <a:srgbClr val="000000"/>
                </a:solidFill>
                <a:uFill>
                  <a:solidFill>
                    <a:srgbClr val="FFFFFF"/>
                  </a:solidFill>
                </a:uFill>
                <a:latin typeface="Calibri"/>
                <a:ea typeface="Calibri"/>
              </a:rPr>
              <a:t> and run client program.</a:t>
            </a:r>
          </a:p>
          <a:p>
            <a:pPr marL="343080" indent="-342360">
              <a:lnSpc>
                <a:spcPct val="100000"/>
              </a:lnSpc>
              <a:buClr>
                <a:srgbClr val="000000"/>
              </a:buClr>
              <a:buFont typeface="Arial"/>
              <a:buChar char="•"/>
            </a:pPr>
            <a:endParaRPr lang="en-US" sz="2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59" spc="-1" dirty="0">
                <a:solidFill>
                  <a:srgbClr val="000000"/>
                </a:solidFill>
                <a:uFill>
                  <a:solidFill>
                    <a:srgbClr val="FFFFFF"/>
                  </a:solidFill>
                </a:uFill>
                <a:ea typeface="Calibri"/>
              </a:rPr>
              <a:t>Ex1. Connection-oriented </a:t>
            </a:r>
            <a:r>
              <a:rPr lang="en-US" sz="3959" b="0" strike="noStrike" spc="-1" dirty="0">
                <a:solidFill>
                  <a:srgbClr val="000000"/>
                </a:solidFill>
                <a:uFill>
                  <a:solidFill>
                    <a:srgbClr val="FFFFFF"/>
                  </a:solidFill>
                </a:uFill>
                <a:latin typeface="Calibri"/>
                <a:ea typeface="Calibri"/>
              </a:rPr>
              <a:t>socket programming</a:t>
            </a:r>
            <a:endParaRPr lang="en-US" sz="1800" b="0" strike="noStrike" spc="-1" dirty="0">
              <a:solidFill>
                <a:srgbClr val="000000"/>
              </a:solidFill>
              <a:uFill>
                <a:solidFill>
                  <a:srgbClr val="FFFFFF"/>
                </a:solidFill>
              </a:uFill>
              <a:latin typeface="Arial"/>
            </a:endParaRPr>
          </a:p>
        </p:txBody>
      </p:sp>
      <p:sp>
        <p:nvSpPr>
          <p:cNvPr id="90" name="CustomShape 2"/>
          <p:cNvSpPr/>
          <p:nvPr/>
        </p:nvSpPr>
        <p:spPr>
          <a:xfrm>
            <a:off x="457200" y="1600200"/>
            <a:ext cx="840024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nSpc>
                <a:spcPct val="100000"/>
              </a:lnSpc>
              <a:buClr>
                <a:srgbClr val="000000"/>
              </a:buClr>
            </a:pPr>
            <a:endParaRPr lang="en-US" sz="24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b="0" strike="noStrike" spc="-1" dirty="0" err="1">
                <a:solidFill>
                  <a:srgbClr val="000000"/>
                </a:solidFill>
                <a:uFill>
                  <a:solidFill>
                    <a:srgbClr val="FFFFFF"/>
                  </a:solidFill>
                </a:uFill>
                <a:latin typeface="Calibri"/>
                <a:ea typeface="Calibri"/>
              </a:rPr>
              <a:t>ServerSocket</a:t>
            </a:r>
            <a:r>
              <a:rPr lang="en-US" sz="2400" b="0" strike="noStrike" spc="-1" dirty="0">
                <a:solidFill>
                  <a:srgbClr val="000000"/>
                </a:solidFill>
                <a:uFill>
                  <a:solidFill>
                    <a:srgbClr val="FFFFFF"/>
                  </a:solidFill>
                </a:uFill>
                <a:latin typeface="Calibri"/>
                <a:ea typeface="Calibri"/>
              </a:rPr>
              <a:t> class: can be used to create a server socket. This object is used </a:t>
            </a:r>
            <a:r>
              <a:rPr lang="en-US" sz="2400" b="1" strike="noStrike" spc="-1" dirty="0">
                <a:solidFill>
                  <a:srgbClr val="000000"/>
                </a:solidFill>
                <a:uFill>
                  <a:solidFill>
                    <a:srgbClr val="FFFFFF"/>
                  </a:solidFill>
                </a:uFill>
                <a:latin typeface="Calibri"/>
                <a:ea typeface="Calibri"/>
              </a:rPr>
              <a:t>by the server </a:t>
            </a:r>
            <a:r>
              <a:rPr lang="en-US" sz="2400" b="0" strike="noStrike" spc="-1" dirty="0">
                <a:solidFill>
                  <a:srgbClr val="000000"/>
                </a:solidFill>
                <a:uFill>
                  <a:solidFill>
                    <a:srgbClr val="FFFFFF"/>
                  </a:solidFill>
                </a:uFill>
                <a:latin typeface="Calibri"/>
                <a:ea typeface="Calibri"/>
              </a:rPr>
              <a:t>to establish communication with the clients. Once </a:t>
            </a:r>
            <a:r>
              <a:rPr lang="en-US" sz="2400" b="0" strike="noStrike" spc="-1" dirty="0" err="1">
                <a:solidFill>
                  <a:srgbClr val="000000"/>
                </a:solidFill>
                <a:uFill>
                  <a:solidFill>
                    <a:srgbClr val="FFFFFF"/>
                  </a:solidFill>
                </a:uFill>
                <a:latin typeface="Calibri"/>
                <a:ea typeface="Calibri"/>
              </a:rPr>
              <a:t>ths</a:t>
            </a:r>
            <a:r>
              <a:rPr lang="en-US" sz="2400" b="0" strike="noStrike" spc="-1" dirty="0">
                <a:solidFill>
                  <a:srgbClr val="000000"/>
                </a:solidFill>
                <a:uFill>
                  <a:solidFill>
                    <a:srgbClr val="FFFFFF"/>
                  </a:solidFill>
                </a:uFill>
                <a:latin typeface="Calibri"/>
                <a:ea typeface="Calibri"/>
              </a:rPr>
              <a:t> connection is established you can read and write from it directly using socket class</a:t>
            </a:r>
            <a:endParaRPr lang="en-US" sz="2400" b="0" strike="noStrike" spc="-1" dirty="0">
              <a:solidFill>
                <a:srgbClr val="000000"/>
              </a:solidFill>
              <a:uFill>
                <a:solidFill>
                  <a:srgbClr val="FFFFFF"/>
                </a:solidFill>
              </a:uFill>
              <a:latin typeface="Arial"/>
            </a:endParaRPr>
          </a:p>
          <a:p>
            <a:pPr marL="343080" indent="-342360">
              <a:lnSpc>
                <a:spcPct val="100000"/>
              </a:lnSpc>
            </a:pPr>
            <a:endParaRPr lang="en-US" sz="2400" b="0" strike="noStrike" spc="-1" dirty="0">
              <a:solidFill>
                <a:srgbClr val="000000"/>
              </a:solidFill>
              <a:uFill>
                <a:solidFill>
                  <a:srgbClr val="FFFFFF"/>
                </a:solidFill>
              </a:uFill>
              <a:latin typeface="Arial"/>
            </a:endParaRPr>
          </a:p>
          <a:p>
            <a:pPr marL="343080" indent="-342360">
              <a:lnSpc>
                <a:spcPct val="100000"/>
              </a:lnSpc>
            </a:pPr>
            <a:endParaRPr lang="en-US" sz="2400" b="0" strike="noStrike" spc="-1" dirty="0">
              <a:solidFill>
                <a:srgbClr val="000000"/>
              </a:solidFill>
              <a:uFill>
                <a:solidFill>
                  <a:srgbClr val="FFFFFF"/>
                </a:solidFill>
              </a:uFill>
              <a:latin typeface="Arial"/>
            </a:endParaRPr>
          </a:p>
          <a:p>
            <a:pPr marL="343080" indent="-342360">
              <a:lnSpc>
                <a:spcPct val="100000"/>
              </a:lnSpc>
            </a:pPr>
            <a:endParaRPr lang="en-US" sz="24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b="0" strike="noStrike" spc="-1" dirty="0">
                <a:solidFill>
                  <a:srgbClr val="000000"/>
                </a:solidFill>
                <a:uFill>
                  <a:solidFill>
                    <a:srgbClr val="FFFFFF"/>
                  </a:solidFill>
                </a:uFill>
                <a:latin typeface="Calibri"/>
                <a:ea typeface="Calibri"/>
              </a:rPr>
              <a:t>Socket class: can be used to create a socket.</a:t>
            </a:r>
            <a:endParaRPr lang="en-US" sz="2400" b="0" strike="noStrike" spc="-1" dirty="0">
              <a:solidFill>
                <a:srgbClr val="000000"/>
              </a:solidFill>
              <a:uFill>
                <a:solidFill>
                  <a:srgbClr val="FFFFFF"/>
                </a:solidFill>
              </a:uFill>
              <a:latin typeface="Arial"/>
            </a:endParaRPr>
          </a:p>
        </p:txBody>
      </p:sp>
      <p:pic>
        <p:nvPicPr>
          <p:cNvPr id="91" name="Shape 128"/>
          <p:cNvPicPr/>
          <p:nvPr/>
        </p:nvPicPr>
        <p:blipFill>
          <a:blip r:embed="rId2"/>
          <a:stretch/>
        </p:blipFill>
        <p:spPr>
          <a:xfrm>
            <a:off x="561960" y="3454310"/>
            <a:ext cx="8190720" cy="1018440"/>
          </a:xfrm>
          <a:prstGeom prst="rect">
            <a:avLst/>
          </a:prstGeom>
          <a:ln>
            <a:noFill/>
          </a:ln>
        </p:spPr>
      </p:pic>
      <p:pic>
        <p:nvPicPr>
          <p:cNvPr id="92" name="Shape 129"/>
          <p:cNvPicPr/>
          <p:nvPr/>
        </p:nvPicPr>
        <p:blipFill>
          <a:blip r:embed="rId3"/>
          <a:stretch/>
        </p:blipFill>
        <p:spPr>
          <a:xfrm>
            <a:off x="561960" y="4928400"/>
            <a:ext cx="8181360" cy="1380240"/>
          </a:xfrm>
          <a:prstGeom prst="rect">
            <a:avLst/>
          </a:prstGeom>
          <a:ln>
            <a:noFill/>
          </a:ln>
        </p:spPr>
      </p:pic>
    </p:spTree>
    <p:extLst>
      <p:ext uri="{BB962C8B-B14F-4D97-AF65-F5344CB8AC3E}">
        <p14:creationId xmlns:p14="http://schemas.microsoft.com/office/powerpoint/2010/main" val="1013154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59" b="0" strike="noStrike" spc="-1" dirty="0">
                <a:solidFill>
                  <a:srgbClr val="000000"/>
                </a:solidFill>
                <a:uFill>
                  <a:solidFill>
                    <a:srgbClr val="FFFFFF"/>
                  </a:solidFill>
                </a:uFill>
                <a:latin typeface="Calibri"/>
                <a:ea typeface="Calibri"/>
              </a:rPr>
              <a:t>Ex2. Multithreading Connection-oriented socket programming</a:t>
            </a:r>
            <a:endParaRPr lang="en-US" sz="1800" b="0" strike="noStrike" spc="-1" dirty="0">
              <a:solidFill>
                <a:srgbClr val="000000"/>
              </a:solidFill>
              <a:uFill>
                <a:solidFill>
                  <a:srgbClr val="FFFFFF"/>
                </a:solidFill>
              </a:uFill>
              <a:latin typeface="Arial"/>
            </a:endParaRPr>
          </a:p>
        </p:txBody>
      </p:sp>
      <p:sp>
        <p:nvSpPr>
          <p:cNvPr id="9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ea typeface="Calibri"/>
              </a:rPr>
              <a:t>The server can establish connections with multiple clients at the same time using multithreading.</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ea typeface="Calibri"/>
              </a:rPr>
              <a:t>The server starts a new thread for communicating with each client.</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ea typeface="Calibri"/>
              </a:rPr>
              <a:t>Check example 2. Run server program first. Then run client program N times to create N clients.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Ex3. </a:t>
            </a:r>
            <a:r>
              <a:rPr lang="en-US" sz="4400" b="0" strike="noStrike" spc="-1" dirty="0" err="1">
                <a:solidFill>
                  <a:srgbClr val="000000"/>
                </a:solidFill>
                <a:uFill>
                  <a:solidFill>
                    <a:srgbClr val="FFFFFF"/>
                  </a:solidFill>
                </a:uFill>
                <a:latin typeface="Calibri"/>
                <a:ea typeface="Calibri"/>
              </a:rPr>
              <a:t>InetAddress</a:t>
            </a:r>
            <a:r>
              <a:rPr lang="en-US" sz="4400" b="0" strike="noStrike" spc="-1" dirty="0">
                <a:solidFill>
                  <a:srgbClr val="000000"/>
                </a:solidFill>
                <a:uFill>
                  <a:solidFill>
                    <a:srgbClr val="FFFFFF"/>
                  </a:solidFill>
                </a:uFill>
                <a:latin typeface="Calibri"/>
                <a:ea typeface="Calibri"/>
              </a:rPr>
              <a:t> class</a:t>
            </a:r>
            <a:endParaRPr lang="en-US" sz="1800" b="0" strike="noStrike" spc="-1" dirty="0">
              <a:solidFill>
                <a:srgbClr val="000000"/>
              </a:solidFill>
              <a:uFill>
                <a:solidFill>
                  <a:srgbClr val="FFFFFF"/>
                </a:solidFill>
              </a:uFill>
              <a:latin typeface="Arial"/>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3200" b="1" strike="noStrike" spc="-1">
                <a:solidFill>
                  <a:srgbClr val="000000"/>
                </a:solidFill>
                <a:uFill>
                  <a:solidFill>
                    <a:srgbClr val="FFFFFF"/>
                  </a:solidFill>
                </a:uFill>
                <a:latin typeface="Calibri"/>
                <a:ea typeface="Calibri"/>
              </a:rPr>
              <a:t>InetAddress</a:t>
            </a:r>
            <a:r>
              <a:rPr lang="en-US" sz="3200" b="0" strike="noStrike" spc="-1">
                <a:solidFill>
                  <a:srgbClr val="000000"/>
                </a:solidFill>
                <a:uFill>
                  <a:solidFill>
                    <a:srgbClr val="FFFFFF"/>
                  </a:solidFill>
                </a:uFill>
                <a:latin typeface="Calibri"/>
                <a:ea typeface="Calibri"/>
              </a:rPr>
              <a:t> class represents an IP address. The java.net.InetAddress class provides methods to get the IP of any host name </a:t>
            </a:r>
            <a:r>
              <a:rPr lang="en-US" sz="3200" b="0" i="1" strike="noStrike" spc="-1">
                <a:solidFill>
                  <a:srgbClr val="000000"/>
                </a:solidFill>
                <a:uFill>
                  <a:solidFill>
                    <a:srgbClr val="FFFFFF"/>
                  </a:solidFill>
                </a:uFill>
                <a:latin typeface="Calibri"/>
                <a:ea typeface="Calibri"/>
              </a:rPr>
              <a:t>for example</a:t>
            </a:r>
            <a:r>
              <a:rPr lang="en-US" sz="3200" b="0" strike="noStrike" spc="-1">
                <a:solidFill>
                  <a:srgbClr val="000000"/>
                </a:solidFill>
                <a:uFill>
                  <a:solidFill>
                    <a:srgbClr val="FFFFFF"/>
                  </a:solidFill>
                </a:uFill>
                <a:latin typeface="Calibri"/>
                <a:ea typeface="Calibri"/>
              </a:rPr>
              <a:t> www.google.com, www.facebook.com etc.</a:t>
            </a:r>
            <a:endParaRPr lang="en-US" sz="1800" b="0" strike="noStrike" spc="-1">
              <a:solidFill>
                <a:srgbClr val="000000"/>
              </a:solidFill>
              <a:uFill>
                <a:solidFill>
                  <a:srgbClr val="FFFFFF"/>
                </a:solidFill>
              </a:uFill>
              <a:latin typeface="Arial"/>
            </a:endParaRPr>
          </a:p>
          <a:p>
            <a:pPr marL="343080" indent="-342360">
              <a:lnSpc>
                <a:spcPct val="100000"/>
              </a:lnSpc>
            </a:pP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a:solidFill>
                  <a:srgbClr val="000000"/>
                </a:solidFill>
                <a:uFill>
                  <a:solidFill>
                    <a:srgbClr val="FFFFFF"/>
                  </a:solidFill>
                </a:uFill>
                <a:latin typeface="Calibri"/>
                <a:ea typeface="Calibri"/>
              </a:rPr>
              <a:t>Check example 3</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r>
              <a:rPr lang="en-US" sz="4400" b="0" strike="noStrike" spc="-1" dirty="0">
                <a:solidFill>
                  <a:srgbClr val="000000"/>
                </a:solidFill>
                <a:uFill>
                  <a:solidFill>
                    <a:srgbClr val="FFFFFF"/>
                  </a:solidFill>
                </a:uFill>
                <a:latin typeface="Calibri"/>
                <a:ea typeface="Calibri"/>
              </a:rPr>
              <a:t>Ex4.</a:t>
            </a:r>
            <a:r>
              <a:rPr lang="en-US" sz="4400" spc="-1" dirty="0">
                <a:solidFill>
                  <a:srgbClr val="000000"/>
                </a:solidFill>
                <a:uFill>
                  <a:solidFill>
                    <a:srgbClr val="FFFFFF"/>
                  </a:solidFill>
                </a:uFill>
                <a:ea typeface="Calibri"/>
              </a:rPr>
              <a:t> Connection-less socket programming</a:t>
            </a:r>
            <a:endParaRPr lang="en-US" sz="2000" b="0" strike="noStrike" spc="-1" dirty="0">
              <a:solidFill>
                <a:srgbClr val="000000"/>
              </a:solidFill>
              <a:uFill>
                <a:solidFill>
                  <a:srgbClr val="FFFFFF"/>
                </a:solidFill>
              </a:uFill>
              <a:latin typeface="Arial"/>
            </a:endParaRPr>
          </a:p>
          <a:p>
            <a:pPr algn="ctr" rtl="1">
              <a:lnSpc>
                <a:spcPct val="100000"/>
              </a:lnSpc>
            </a:pPr>
            <a:endParaRPr lang="en-US" sz="1800" b="0" strike="noStrike" spc="-1" dirty="0">
              <a:solidFill>
                <a:srgbClr val="000000"/>
              </a:solidFill>
              <a:uFill>
                <a:solidFill>
                  <a:srgbClr val="FFFFFF"/>
                </a:solidFill>
              </a:uFill>
              <a:latin typeface="Arial"/>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US" sz="2400" spc="-1" dirty="0">
                <a:solidFill>
                  <a:srgbClr val="000000"/>
                </a:solidFill>
                <a:uFill>
                  <a:solidFill>
                    <a:srgbClr val="FFFFFF"/>
                  </a:solidFill>
                </a:uFill>
                <a:ea typeface="Calibri"/>
              </a:rPr>
              <a:t>Check example 4. </a:t>
            </a:r>
          </a:p>
          <a:p>
            <a:pPr marL="800280" lvl="1" indent="-342360">
              <a:buClr>
                <a:srgbClr val="000000"/>
              </a:buClr>
              <a:buFont typeface="Arial"/>
              <a:buChar char="•"/>
            </a:pPr>
            <a:r>
              <a:rPr lang="en-US" sz="2400" spc="-1" dirty="0">
                <a:solidFill>
                  <a:srgbClr val="000000"/>
                </a:solidFill>
                <a:uFill>
                  <a:solidFill>
                    <a:srgbClr val="FFFFFF"/>
                  </a:solidFill>
                </a:uFill>
                <a:ea typeface="Calibri"/>
              </a:rPr>
              <a:t>Run server program first in a </a:t>
            </a:r>
            <a:r>
              <a:rPr lang="en-US" sz="2400" spc="-1" dirty="0" err="1">
                <a:solidFill>
                  <a:srgbClr val="000000"/>
                </a:solidFill>
                <a:uFill>
                  <a:solidFill>
                    <a:srgbClr val="FFFFFF"/>
                  </a:solidFill>
                </a:uFill>
                <a:ea typeface="Calibri"/>
              </a:rPr>
              <a:t>cmd</a:t>
            </a:r>
            <a:r>
              <a:rPr lang="en-US" sz="2400" spc="-1" dirty="0">
                <a:solidFill>
                  <a:srgbClr val="000000"/>
                </a:solidFill>
                <a:uFill>
                  <a:solidFill>
                    <a:srgbClr val="FFFFFF"/>
                  </a:solidFill>
                </a:uFill>
                <a:ea typeface="Calibri"/>
              </a:rPr>
              <a:t> window (or your IDE)</a:t>
            </a:r>
          </a:p>
          <a:p>
            <a:pPr marL="800280" lvl="1" indent="-342360">
              <a:buClr>
                <a:srgbClr val="000000"/>
              </a:buClr>
              <a:buFont typeface="Arial"/>
              <a:buChar char="•"/>
            </a:pPr>
            <a:r>
              <a:rPr lang="en-US" sz="2400" spc="-1" dirty="0">
                <a:solidFill>
                  <a:srgbClr val="000000"/>
                </a:solidFill>
                <a:uFill>
                  <a:solidFill>
                    <a:srgbClr val="FFFFFF"/>
                  </a:solidFill>
                </a:uFill>
                <a:ea typeface="Calibri"/>
              </a:rPr>
              <a:t>then open another </a:t>
            </a:r>
            <a:r>
              <a:rPr lang="en-US" sz="2400" spc="-1" dirty="0" err="1">
                <a:solidFill>
                  <a:srgbClr val="000000"/>
                </a:solidFill>
                <a:uFill>
                  <a:solidFill>
                    <a:srgbClr val="FFFFFF"/>
                  </a:solidFill>
                </a:uFill>
                <a:ea typeface="Calibri"/>
              </a:rPr>
              <a:t>cmd</a:t>
            </a:r>
            <a:r>
              <a:rPr lang="en-US" sz="2400" spc="-1" dirty="0">
                <a:solidFill>
                  <a:srgbClr val="000000"/>
                </a:solidFill>
                <a:uFill>
                  <a:solidFill>
                    <a:srgbClr val="FFFFFF"/>
                  </a:solidFill>
                </a:uFill>
                <a:ea typeface="Calibri"/>
              </a:rPr>
              <a:t> and run client program.</a:t>
            </a:r>
          </a:p>
          <a:p>
            <a:pPr marL="800280" lvl="1" indent="-342360">
              <a:buClr>
                <a:srgbClr val="000000"/>
              </a:buClr>
              <a:buFont typeface="Arial"/>
              <a:buChar char="•"/>
            </a:pPr>
            <a:endParaRPr lang="en-US" sz="2400" spc="-1" dirty="0">
              <a:solidFill>
                <a:srgbClr val="000000"/>
              </a:solidFill>
              <a:uFill>
                <a:solidFill>
                  <a:srgbClr val="FFFFFF"/>
                </a:solidFill>
              </a:uFill>
              <a:ea typeface="Calibri"/>
            </a:endParaRPr>
          </a:p>
          <a:p>
            <a:pPr marL="343080" indent="-342360">
              <a:buClr>
                <a:srgbClr val="000000"/>
              </a:buClr>
              <a:buFont typeface="Arial"/>
              <a:buChar char="•"/>
            </a:pPr>
            <a:r>
              <a:rPr lang="en-US" sz="2400" dirty="0"/>
              <a:t>Each packet sent or received on a datagram socket (connection-less way) is individually addressed and routed. Multiple packets sent from one machine to another may be routed differently, and may arrive in any order.  (this is exactly opposite to connection-oriented)</a:t>
            </a:r>
            <a:endParaRPr lang="en-US" sz="2400" spc="-1" dirty="0">
              <a:solidFill>
                <a:srgbClr val="000000"/>
              </a:solidFill>
              <a:uFill>
                <a:solidFill>
                  <a:srgbClr val="FFFFFF"/>
                </a:solidFill>
              </a:uFill>
              <a:ea typeface="Calibri"/>
            </a:endParaRPr>
          </a:p>
          <a:p>
            <a:pPr marL="343080" indent="-342360">
              <a:buClr>
                <a:srgbClr val="000000"/>
              </a:buClr>
              <a:buFont typeface="Arial"/>
              <a:buChar char="•"/>
            </a:pPr>
            <a:endParaRPr lang="en-US" sz="2400" spc="-1" dirty="0">
              <a:solidFill>
                <a:srgbClr val="000000"/>
              </a:solidFill>
              <a:uFill>
                <a:solidFill>
                  <a:srgbClr val="FFFFFF"/>
                </a:solidFill>
              </a:uFill>
              <a:ea typeface="Calibri"/>
            </a:endParaRPr>
          </a:p>
        </p:txBody>
      </p:sp>
    </p:spTree>
    <p:extLst>
      <p:ext uri="{BB962C8B-B14F-4D97-AF65-F5344CB8AC3E}">
        <p14:creationId xmlns:p14="http://schemas.microsoft.com/office/powerpoint/2010/main" val="31167955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r>
              <a:rPr lang="en-US" sz="4400" b="0" strike="noStrike" spc="-1" dirty="0">
                <a:solidFill>
                  <a:srgbClr val="000000"/>
                </a:solidFill>
                <a:uFill>
                  <a:solidFill>
                    <a:srgbClr val="FFFFFF"/>
                  </a:solidFill>
                </a:uFill>
                <a:latin typeface="Calibri"/>
                <a:ea typeface="Calibri"/>
              </a:rPr>
              <a:t>Ex4.</a:t>
            </a:r>
            <a:r>
              <a:rPr lang="en-US" sz="4400" spc="-1" dirty="0">
                <a:solidFill>
                  <a:srgbClr val="000000"/>
                </a:solidFill>
                <a:uFill>
                  <a:solidFill>
                    <a:srgbClr val="FFFFFF"/>
                  </a:solidFill>
                </a:uFill>
                <a:ea typeface="Calibri"/>
              </a:rPr>
              <a:t> Connection-less socket programming</a:t>
            </a:r>
            <a:endParaRPr lang="en-US" sz="2000" b="0" strike="noStrike" spc="-1" dirty="0">
              <a:solidFill>
                <a:srgbClr val="000000"/>
              </a:solidFill>
              <a:uFill>
                <a:solidFill>
                  <a:srgbClr val="FFFFFF"/>
                </a:solidFill>
              </a:uFill>
              <a:latin typeface="Arial"/>
            </a:endParaRPr>
          </a:p>
          <a:p>
            <a:pPr algn="ctr" rtl="1">
              <a:lnSpc>
                <a:spcPct val="100000"/>
              </a:lnSpc>
            </a:pPr>
            <a:endParaRPr lang="en-US" sz="1800" b="0" strike="noStrike" spc="-1" dirty="0">
              <a:solidFill>
                <a:srgbClr val="000000"/>
              </a:solidFill>
              <a:uFill>
                <a:solidFill>
                  <a:srgbClr val="FFFFFF"/>
                </a:solidFill>
              </a:uFill>
              <a:latin typeface="Arial"/>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000000"/>
              </a:buClr>
              <a:buFont typeface="Arial"/>
              <a:buChar char="•"/>
            </a:pPr>
            <a:r>
              <a:rPr lang="en-US" sz="2000" spc="-1" dirty="0" err="1">
                <a:solidFill>
                  <a:srgbClr val="000000"/>
                </a:solidFill>
                <a:uFill>
                  <a:solidFill>
                    <a:srgbClr val="FFFFFF"/>
                  </a:solidFill>
                </a:uFill>
                <a:ea typeface="Calibri"/>
              </a:rPr>
              <a:t>DatagramSocket</a:t>
            </a:r>
            <a:r>
              <a:rPr lang="en-US" sz="2000" spc="-1" dirty="0">
                <a:solidFill>
                  <a:srgbClr val="000000"/>
                </a:solidFill>
                <a:uFill>
                  <a:solidFill>
                    <a:srgbClr val="FFFFFF"/>
                  </a:solidFill>
                </a:uFill>
                <a:ea typeface="Calibri"/>
              </a:rPr>
              <a:t> class: </a:t>
            </a:r>
            <a:r>
              <a:rPr lang="en-US" sz="2000" dirty="0"/>
              <a:t>A datagram socket is the sending or receiving point (</a:t>
            </a:r>
            <a:r>
              <a:rPr lang="en-US" sz="2000" dirty="0" err="1"/>
              <a:t>Ipaddress+portno</a:t>
            </a:r>
            <a:r>
              <a:rPr lang="en-US" sz="2000" dirty="0"/>
              <a:t>) for a packet delivery.</a:t>
            </a: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720">
              <a:buClr>
                <a:srgbClr val="000000"/>
              </a:buClr>
            </a:pPr>
            <a:endParaRPr lang="en-US" sz="2400" spc="-1" dirty="0">
              <a:solidFill>
                <a:srgbClr val="000000"/>
              </a:solidFill>
              <a:uFill>
                <a:solidFill>
                  <a:srgbClr val="FFFFFF"/>
                </a:solidFill>
              </a:uFill>
              <a:ea typeface="Calibri"/>
            </a:endParaRPr>
          </a:p>
          <a:p>
            <a:pPr marL="343080" indent="-342360">
              <a:buClr>
                <a:srgbClr val="000000"/>
              </a:buClr>
              <a:buFont typeface="Arial"/>
              <a:buChar char="•"/>
            </a:pPr>
            <a:endParaRPr lang="en-US" sz="2400" spc="-1" dirty="0">
              <a:solidFill>
                <a:srgbClr val="000000"/>
              </a:solidFill>
              <a:uFill>
                <a:solidFill>
                  <a:srgbClr val="FFFFFF"/>
                </a:solidFill>
              </a:uFill>
              <a:ea typeface="Calibri"/>
            </a:endParaRPr>
          </a:p>
          <a:p>
            <a:pPr marL="343080" indent="-342360">
              <a:buClr>
                <a:srgbClr val="000000"/>
              </a:buClr>
              <a:buFont typeface="Arial"/>
              <a:buChar char="•"/>
            </a:pPr>
            <a:endParaRPr lang="en-US" sz="2400" spc="-1" dirty="0">
              <a:solidFill>
                <a:srgbClr val="000000"/>
              </a:solidFill>
              <a:uFill>
                <a:solidFill>
                  <a:srgbClr val="FFFFFF"/>
                </a:solidFill>
              </a:uFill>
              <a:ea typeface="Calibri"/>
            </a:endParaRPr>
          </a:p>
          <a:p>
            <a:pPr marL="343080" indent="-342360">
              <a:buClr>
                <a:srgbClr val="000000"/>
              </a:buClr>
              <a:buFont typeface="Arial"/>
              <a:buChar char="•"/>
            </a:pPr>
            <a:endParaRPr lang="en-US" sz="2400" spc="-1" dirty="0">
              <a:solidFill>
                <a:srgbClr val="000000"/>
              </a:solidFill>
              <a:uFill>
                <a:solidFill>
                  <a:srgbClr val="FFFFFF"/>
                </a:solidFill>
              </a:uFill>
              <a:ea typeface="Calibri"/>
            </a:endParaRPr>
          </a:p>
          <a:p>
            <a:pPr marL="343080" indent="-342360">
              <a:buClr>
                <a:srgbClr val="000000"/>
              </a:buClr>
              <a:buFont typeface="Arial"/>
              <a:buChar char="•"/>
            </a:pPr>
            <a:endParaRPr lang="en-US" sz="2400" spc="-1" dirty="0">
              <a:solidFill>
                <a:srgbClr val="000000"/>
              </a:solidFill>
              <a:uFill>
                <a:solidFill>
                  <a:srgbClr val="FFFFFF"/>
                </a:solidFill>
              </a:uFill>
              <a:ea typeface="Calibri"/>
            </a:endParaRPr>
          </a:p>
          <a:p>
            <a:pPr marL="720">
              <a:buClr>
                <a:srgbClr val="000000"/>
              </a:buClr>
            </a:pPr>
            <a:endParaRPr lang="en-US" sz="2400" spc="-1" dirty="0">
              <a:solidFill>
                <a:srgbClr val="000000"/>
              </a:solidFill>
              <a:uFill>
                <a:solidFill>
                  <a:srgbClr val="FFFFFF"/>
                </a:solidFill>
              </a:uFill>
              <a:ea typeface="Calibri"/>
            </a:endParaRPr>
          </a:p>
          <a:p>
            <a:pPr marL="720">
              <a:buClr>
                <a:srgbClr val="000000"/>
              </a:buClr>
            </a:pPr>
            <a:r>
              <a:rPr lang="en-US" sz="1200" spc="-1" dirty="0">
                <a:solidFill>
                  <a:srgbClr val="000000"/>
                </a:solidFill>
                <a:uFill>
                  <a:solidFill>
                    <a:srgbClr val="FFFFFF"/>
                  </a:solidFill>
                </a:uFill>
                <a:ea typeface="Calibri"/>
              </a:rPr>
              <a:t>Full documentation here https://docs.oracle.com/javase/7/docs/api/java/net/DatagramSocket.html</a:t>
            </a:r>
          </a:p>
        </p:txBody>
      </p:sp>
      <p:graphicFrame>
        <p:nvGraphicFramePr>
          <p:cNvPr id="3" name="Table 2"/>
          <p:cNvGraphicFramePr>
            <a:graphicFrameLocks noGrp="1"/>
          </p:cNvGraphicFramePr>
          <p:nvPr>
            <p:extLst>
              <p:ext uri="{D42A27DB-BD31-4B8C-83A1-F6EECF244321}">
                <p14:modId xmlns:p14="http://schemas.microsoft.com/office/powerpoint/2010/main" val="1903615273"/>
              </p:ext>
            </p:extLst>
          </p:nvPr>
        </p:nvGraphicFramePr>
        <p:xfrm>
          <a:off x="888281" y="2467736"/>
          <a:ext cx="7649872" cy="2850708"/>
        </p:xfrm>
        <a:graphic>
          <a:graphicData uri="http://schemas.openxmlformats.org/drawingml/2006/table">
            <a:tbl>
              <a:tblPr firstRow="1" firstCol="1" bandRow="1">
                <a:tableStyleId>{616DA210-FB5B-4158-B5E0-FEB733F419BA}</a:tableStyleId>
              </a:tblPr>
              <a:tblGrid>
                <a:gridCol w="2221695">
                  <a:extLst>
                    <a:ext uri="{9D8B030D-6E8A-4147-A177-3AD203B41FA5}">
                      <a16:colId xmlns:a16="http://schemas.microsoft.com/office/drawing/2014/main" val="2346746419"/>
                    </a:ext>
                  </a:extLst>
                </a:gridCol>
                <a:gridCol w="5428177">
                  <a:extLst>
                    <a:ext uri="{9D8B030D-6E8A-4147-A177-3AD203B41FA5}">
                      <a16:colId xmlns:a16="http://schemas.microsoft.com/office/drawing/2014/main" val="3178185678"/>
                    </a:ext>
                  </a:extLst>
                </a:gridCol>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b="0" u="sng" dirty="0" err="1">
                          <a:effectLst/>
                          <a:hlinkClick r:id="rId2"/>
                        </a:rPr>
                        <a:t>DatagramSocket</a:t>
                      </a:r>
                      <a:r>
                        <a:rPr lang="en-US" sz="1400" b="0" dirty="0">
                          <a:effectLst/>
                        </a:rPr>
                        <a:t>()</a:t>
                      </a:r>
                      <a:r>
                        <a:rPr lang="en-US" sz="2000" b="0" dirty="0">
                          <a:effectLst/>
                        </a:rPr>
                        <a:t> </a:t>
                      </a:r>
                      <a:endParaRPr lang="en-US" sz="18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b="0" dirty="0">
                          <a:effectLst/>
                        </a:rPr>
                        <a:t>Constructs a datagram socket and binds it to any available port on the local host machine.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1687742903"/>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b="0" u="sng" dirty="0" err="1">
                          <a:effectLst/>
                          <a:hlinkClick r:id="rId3"/>
                        </a:rPr>
                        <a:t>DatagramSocket</a:t>
                      </a:r>
                      <a:r>
                        <a:rPr lang="en-US" sz="1400" b="0" dirty="0">
                          <a:effectLst/>
                        </a:rPr>
                        <a:t>(</a:t>
                      </a:r>
                      <a:r>
                        <a:rPr lang="en-US" sz="1400" b="0" dirty="0" err="1">
                          <a:effectLst/>
                        </a:rPr>
                        <a:t>int</a:t>
                      </a:r>
                      <a:r>
                        <a:rPr lang="en-US" sz="1400" b="0" dirty="0">
                          <a:effectLst/>
                        </a:rPr>
                        <a:t> port)</a:t>
                      </a:r>
                      <a:r>
                        <a:rPr lang="en-US" sz="2000" b="0" dirty="0">
                          <a:effectLst/>
                        </a:rPr>
                        <a:t> </a:t>
                      </a:r>
                      <a:endParaRPr lang="en-US" sz="18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b="0" dirty="0">
                          <a:effectLst/>
                        </a:rPr>
                        <a:t>Constructs a datagram socket and binds it to the specified port on the local host machine.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3984253141"/>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b="0" u="sng" dirty="0" err="1">
                          <a:effectLst/>
                          <a:hlinkClick r:id="rId4"/>
                        </a:rPr>
                        <a:t>DatagramSocket</a:t>
                      </a:r>
                      <a:r>
                        <a:rPr lang="en-US" sz="1400" b="0" dirty="0">
                          <a:effectLst/>
                        </a:rPr>
                        <a:t>(</a:t>
                      </a:r>
                      <a:r>
                        <a:rPr lang="en-US" sz="1400" b="0" dirty="0" err="1">
                          <a:effectLst/>
                        </a:rPr>
                        <a:t>int</a:t>
                      </a:r>
                      <a:r>
                        <a:rPr lang="en-US" sz="1400" b="0" dirty="0">
                          <a:effectLst/>
                        </a:rPr>
                        <a:t> port, </a:t>
                      </a:r>
                      <a:r>
                        <a:rPr lang="en-US" sz="1400" b="0" u="sng" dirty="0" err="1">
                          <a:effectLst/>
                          <a:hlinkClick r:id="rId5" tooltip="class in java.net"/>
                        </a:rPr>
                        <a:t>InetAddress</a:t>
                      </a:r>
                      <a:r>
                        <a:rPr lang="en-US" sz="1400" b="0" dirty="0">
                          <a:effectLst/>
                        </a:rPr>
                        <a:t> </a:t>
                      </a:r>
                      <a:r>
                        <a:rPr lang="en-US" sz="1400" b="0" dirty="0" err="1">
                          <a:effectLst/>
                        </a:rPr>
                        <a:t>laddr</a:t>
                      </a:r>
                      <a:r>
                        <a:rPr lang="en-US" sz="1400" b="0" dirty="0">
                          <a:effectLst/>
                        </a:rPr>
                        <a:t>)</a:t>
                      </a:r>
                      <a:r>
                        <a:rPr lang="en-US" sz="2000" b="0" dirty="0">
                          <a:effectLst/>
                        </a:rPr>
                        <a:t> </a:t>
                      </a:r>
                      <a:endParaRPr lang="en-US" sz="18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b="0" dirty="0">
                          <a:effectLst/>
                        </a:rPr>
                        <a:t>Creates a datagram socket, bound to the specified local address.</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4111712047"/>
                  </a:ext>
                </a:extLst>
              </a:tr>
              <a:tr h="0">
                <a:tc>
                  <a:txBody>
                    <a:bodyPr/>
                    <a:lstStyle/>
                    <a:p>
                      <a:pPr marL="0" marR="0">
                        <a:lnSpc>
                          <a:spcPct val="107000"/>
                        </a:lnSpc>
                        <a:spcBef>
                          <a:spcPts val="0"/>
                        </a:spcBef>
                        <a:spcAft>
                          <a:spcPts val="0"/>
                        </a:spcAft>
                      </a:pPr>
                      <a:r>
                        <a:rPr lang="en-US" sz="1400" b="0" dirty="0">
                          <a:hlinkClick r:id="rId6"/>
                        </a:rPr>
                        <a:t>send</a:t>
                      </a:r>
                      <a:r>
                        <a:rPr lang="en-US" sz="1400" b="0" dirty="0"/>
                        <a:t>(</a:t>
                      </a:r>
                      <a:r>
                        <a:rPr lang="en-US" sz="1400" b="0" dirty="0" err="1">
                          <a:hlinkClick r:id="rId7" tooltip="class in java.net"/>
                        </a:rPr>
                        <a:t>DatagramPacket</a:t>
                      </a:r>
                      <a:r>
                        <a:rPr lang="en-US" sz="1400" b="0" dirty="0"/>
                        <a:t> p) </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a:t>Sends a datagram packet from this socket.</a:t>
                      </a:r>
                    </a:p>
                  </a:txBody>
                  <a:tcPr marL="22860" marR="22860" marT="22860" marB="22860" anchor="ctr"/>
                </a:tc>
                <a:extLst>
                  <a:ext uri="{0D108BD9-81ED-4DB2-BD59-A6C34878D82A}">
                    <a16:rowId xmlns:a16="http://schemas.microsoft.com/office/drawing/2014/main" val="77222018"/>
                  </a:ext>
                </a:extLst>
              </a:tr>
              <a:tr h="0">
                <a:tc>
                  <a:txBody>
                    <a:bodyPr/>
                    <a:lstStyle/>
                    <a:p>
                      <a:pPr marL="0" marR="0">
                        <a:lnSpc>
                          <a:spcPct val="107000"/>
                        </a:lnSpc>
                        <a:spcBef>
                          <a:spcPts val="0"/>
                        </a:spcBef>
                        <a:spcAft>
                          <a:spcPts val="0"/>
                        </a:spcAft>
                      </a:pPr>
                      <a:r>
                        <a:rPr lang="en-US" sz="1400" b="0" dirty="0">
                          <a:hlinkClick r:id="rId8"/>
                        </a:rPr>
                        <a:t>receive</a:t>
                      </a:r>
                      <a:r>
                        <a:rPr lang="en-US" sz="1400" b="0" dirty="0"/>
                        <a:t>(</a:t>
                      </a:r>
                      <a:r>
                        <a:rPr lang="en-US" sz="1400" b="0" dirty="0" err="1">
                          <a:hlinkClick r:id="rId7" tooltip="class in java.net"/>
                        </a:rPr>
                        <a:t>DatagramPacket</a:t>
                      </a:r>
                      <a:r>
                        <a:rPr lang="en-US" sz="1400" b="0" dirty="0"/>
                        <a:t> p) </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a:t>Receives a datagram packet from this socket.</a:t>
                      </a:r>
                    </a:p>
                  </a:txBody>
                  <a:tcPr marL="22860" marR="22860" marT="22860" marB="22860" anchor="ctr"/>
                </a:tc>
                <a:extLst>
                  <a:ext uri="{0D108BD9-81ED-4DB2-BD59-A6C34878D82A}">
                    <a16:rowId xmlns:a16="http://schemas.microsoft.com/office/drawing/2014/main" val="2019462617"/>
                  </a:ext>
                </a:extLst>
              </a:tr>
              <a:tr h="0">
                <a:tc>
                  <a:txBody>
                    <a:bodyPr/>
                    <a:lstStyle/>
                    <a:p>
                      <a:pPr marL="0" marR="0">
                        <a:lnSpc>
                          <a:spcPct val="107000"/>
                        </a:lnSpc>
                        <a:spcBef>
                          <a:spcPts val="0"/>
                        </a:spcBef>
                        <a:spcAft>
                          <a:spcPts val="0"/>
                        </a:spcAft>
                      </a:pPr>
                      <a:r>
                        <a:rPr lang="en-US" sz="1400" b="0" dirty="0">
                          <a:effectLst/>
                          <a:latin typeface="Calibri" panose="020F0502020204030204" pitchFamily="34" charset="0"/>
                          <a:ea typeface="Calibri" panose="020F0502020204030204" pitchFamily="34" charset="0"/>
                          <a:cs typeface="Arial" panose="020B0604020202020204" pitchFamily="34" charset="0"/>
                        </a:rPr>
                        <a:t>Close()</a:t>
                      </a:r>
                    </a:p>
                  </a:txBody>
                  <a:tcPr marL="22860" marR="22860" marT="22860" marB="22860" anchor="ctr"/>
                </a:tc>
                <a:tc>
                  <a:txBody>
                    <a:bodyPr/>
                    <a:lstStyle/>
                    <a:p>
                      <a:pPr marL="0" marR="0">
                        <a:lnSpc>
                          <a:spcPct val="107000"/>
                        </a:lnSpc>
                        <a:spcBef>
                          <a:spcPts val="0"/>
                        </a:spcBef>
                        <a:spcAft>
                          <a:spcPts val="0"/>
                        </a:spcAft>
                      </a:pPr>
                      <a:r>
                        <a:rPr lang="en-US" sz="1400" dirty="0"/>
                        <a:t>Closes this datagram socket.</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801516428"/>
                  </a:ext>
                </a:extLst>
              </a:tr>
            </a:tbl>
          </a:graphicData>
        </a:graphic>
      </p:graphicFrame>
    </p:spTree>
    <p:extLst>
      <p:ext uri="{BB962C8B-B14F-4D97-AF65-F5344CB8AC3E}">
        <p14:creationId xmlns:p14="http://schemas.microsoft.com/office/powerpoint/2010/main" val="25396671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r>
              <a:rPr lang="en-US" sz="4400" b="0" strike="noStrike" spc="-1" dirty="0">
                <a:solidFill>
                  <a:srgbClr val="000000"/>
                </a:solidFill>
                <a:uFill>
                  <a:solidFill>
                    <a:srgbClr val="FFFFFF"/>
                  </a:solidFill>
                </a:uFill>
                <a:latin typeface="Calibri"/>
                <a:ea typeface="Calibri"/>
              </a:rPr>
              <a:t>Ex4.</a:t>
            </a:r>
            <a:r>
              <a:rPr lang="en-US" sz="4400" spc="-1" dirty="0">
                <a:solidFill>
                  <a:srgbClr val="000000"/>
                </a:solidFill>
                <a:uFill>
                  <a:solidFill>
                    <a:srgbClr val="FFFFFF"/>
                  </a:solidFill>
                </a:uFill>
                <a:ea typeface="Calibri"/>
              </a:rPr>
              <a:t> Connection-less socket programming</a:t>
            </a:r>
            <a:endParaRPr lang="en-US" sz="2000" b="0" strike="noStrike" spc="-1" dirty="0">
              <a:solidFill>
                <a:srgbClr val="000000"/>
              </a:solidFill>
              <a:uFill>
                <a:solidFill>
                  <a:srgbClr val="FFFFFF"/>
                </a:solidFill>
              </a:uFill>
              <a:latin typeface="Arial"/>
            </a:endParaRPr>
          </a:p>
          <a:p>
            <a:pPr algn="ctr" rtl="1">
              <a:lnSpc>
                <a:spcPct val="100000"/>
              </a:lnSpc>
            </a:pPr>
            <a:endParaRPr lang="en-US" sz="1800" b="0" strike="noStrike" spc="-1" dirty="0">
              <a:solidFill>
                <a:srgbClr val="000000"/>
              </a:solidFill>
              <a:uFill>
                <a:solidFill>
                  <a:srgbClr val="FFFFFF"/>
                </a:solidFill>
              </a:uFill>
              <a:latin typeface="Arial"/>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000000"/>
              </a:buClr>
              <a:buFont typeface="Arial"/>
              <a:buChar char="•"/>
            </a:pPr>
            <a:r>
              <a:rPr lang="en-US" sz="2000" spc="-1" dirty="0" err="1">
                <a:solidFill>
                  <a:srgbClr val="000000"/>
                </a:solidFill>
                <a:uFill>
                  <a:solidFill>
                    <a:srgbClr val="FFFFFF"/>
                  </a:solidFill>
                </a:uFill>
                <a:ea typeface="Calibri"/>
              </a:rPr>
              <a:t>DatagramPacket</a:t>
            </a:r>
            <a:r>
              <a:rPr lang="en-US" sz="2000" spc="-1" dirty="0">
                <a:solidFill>
                  <a:srgbClr val="000000"/>
                </a:solidFill>
                <a:uFill>
                  <a:solidFill>
                    <a:srgbClr val="FFFFFF"/>
                  </a:solidFill>
                </a:uFill>
                <a:ea typeface="Calibri"/>
              </a:rPr>
              <a:t> class:</a:t>
            </a:r>
            <a:r>
              <a:rPr lang="en-US" sz="2000" dirty="0"/>
              <a:t> are used to implement a connectionless packet. Each message is routed from one machine to another</a:t>
            </a:r>
            <a:r>
              <a:rPr lang="en-US" sz="2000" b="1" dirty="0"/>
              <a:t> based solely on information contained within that packet</a:t>
            </a:r>
            <a:r>
              <a:rPr lang="en-US" sz="2000" dirty="0"/>
              <a:t>.</a:t>
            </a: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endParaRPr lang="en-US" sz="2000" spc="-1" dirty="0">
              <a:solidFill>
                <a:srgbClr val="000000"/>
              </a:solidFill>
              <a:uFill>
                <a:solidFill>
                  <a:srgbClr val="FFFFFF"/>
                </a:solidFill>
              </a:uFill>
              <a:ea typeface="Calibri"/>
            </a:endParaRPr>
          </a:p>
          <a:p>
            <a:pPr marL="343080" indent="-342360">
              <a:buClr>
                <a:srgbClr val="000000"/>
              </a:buClr>
              <a:buFont typeface="Arial"/>
              <a:buChar char="•"/>
            </a:pPr>
            <a:r>
              <a:rPr lang="en-US" sz="1600" spc="-1" dirty="0">
                <a:solidFill>
                  <a:srgbClr val="000000"/>
                </a:solidFill>
                <a:uFill>
                  <a:solidFill>
                    <a:srgbClr val="FFFFFF"/>
                  </a:solidFill>
                </a:uFill>
                <a:ea typeface="Calibri"/>
              </a:rPr>
              <a:t>Full documentation https://docs.oracle.com/javase/7/docs/api/java/net/DatagramPacket.html</a:t>
            </a:r>
            <a:endParaRPr lang="en-US" spc="-1" dirty="0">
              <a:solidFill>
                <a:srgbClr val="000000"/>
              </a:solidFill>
              <a:uFill>
                <a:solidFill>
                  <a:srgbClr val="FFFFFF"/>
                </a:solidFill>
              </a:uFill>
              <a:ea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784733118"/>
              </p:ext>
            </p:extLst>
          </p:nvPr>
        </p:nvGraphicFramePr>
        <p:xfrm>
          <a:off x="879815" y="3210867"/>
          <a:ext cx="7649872" cy="2139697"/>
        </p:xfrm>
        <a:graphic>
          <a:graphicData uri="http://schemas.openxmlformats.org/drawingml/2006/table">
            <a:tbl>
              <a:tblPr firstRow="1" firstCol="1" bandRow="1">
                <a:tableStyleId>{616DA210-FB5B-4158-B5E0-FEB733F419BA}</a:tableStyleId>
              </a:tblPr>
              <a:tblGrid>
                <a:gridCol w="2833769">
                  <a:extLst>
                    <a:ext uri="{9D8B030D-6E8A-4147-A177-3AD203B41FA5}">
                      <a16:colId xmlns:a16="http://schemas.microsoft.com/office/drawing/2014/main" val="2346746419"/>
                    </a:ext>
                  </a:extLst>
                </a:gridCol>
                <a:gridCol w="4816103">
                  <a:extLst>
                    <a:ext uri="{9D8B030D-6E8A-4147-A177-3AD203B41FA5}">
                      <a16:colId xmlns:a16="http://schemas.microsoft.com/office/drawing/2014/main" val="3178185678"/>
                    </a:ext>
                  </a:extLst>
                </a:gridCol>
              </a:tblGrid>
              <a:tr h="0">
                <a:tc>
                  <a:txBody>
                    <a:bodyPr/>
                    <a:lstStyle/>
                    <a:p>
                      <a:pPr marL="0" marR="0">
                        <a:lnSpc>
                          <a:spcPct val="107000"/>
                        </a:lnSpc>
                        <a:spcBef>
                          <a:spcPts val="0"/>
                        </a:spcBef>
                        <a:spcAft>
                          <a:spcPts val="0"/>
                        </a:spcAft>
                      </a:pPr>
                      <a:r>
                        <a:rPr lang="en-US" sz="1400" b="0" dirty="0" err="1">
                          <a:hlinkClick r:id="rId2"/>
                        </a:rPr>
                        <a:t>DatagramPacket</a:t>
                      </a:r>
                      <a:r>
                        <a:rPr lang="en-US" sz="1400" b="0" dirty="0"/>
                        <a:t>(byte[] </a:t>
                      </a:r>
                      <a:r>
                        <a:rPr lang="en-US" sz="1400" b="0" dirty="0" err="1"/>
                        <a:t>buf</a:t>
                      </a:r>
                      <a:r>
                        <a:rPr lang="en-US" sz="1400" b="0" dirty="0"/>
                        <a:t>, </a:t>
                      </a:r>
                      <a:r>
                        <a:rPr lang="en-US" sz="1400" b="0" dirty="0" err="1"/>
                        <a:t>int</a:t>
                      </a:r>
                      <a:r>
                        <a:rPr lang="en-US" sz="1400" b="0" dirty="0"/>
                        <a:t> length, </a:t>
                      </a:r>
                      <a:r>
                        <a:rPr lang="en-US" sz="1400" b="0" dirty="0" err="1">
                          <a:hlinkClick r:id="rId3" tooltip="class in java.net"/>
                        </a:rPr>
                        <a:t>InetAddress</a:t>
                      </a:r>
                      <a:r>
                        <a:rPr lang="en-US" sz="1400" b="0" dirty="0"/>
                        <a:t> address, </a:t>
                      </a:r>
                      <a:r>
                        <a:rPr lang="en-US" sz="1400" b="0" dirty="0" err="1"/>
                        <a:t>int</a:t>
                      </a:r>
                      <a:r>
                        <a:rPr lang="en-US" sz="1400" b="0" dirty="0"/>
                        <a:t> port)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400" b="0" dirty="0"/>
                        <a:t>Constructs a datagram packet for sending packets of length “length” to the specified port number on the specified host.</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1687742903"/>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b="0" dirty="0">
                          <a:hlinkClick r:id="rId4"/>
                        </a:rPr>
                        <a:t>Byte [] </a:t>
                      </a:r>
                      <a:r>
                        <a:rPr lang="en-US" sz="1400" b="0" dirty="0" err="1">
                          <a:hlinkClick r:id="rId4"/>
                        </a:rPr>
                        <a:t>getData</a:t>
                      </a:r>
                      <a:r>
                        <a:rPr lang="en-US" sz="1400" b="0" dirty="0"/>
                        <a:t>()</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dirty="0"/>
                        <a:t>Returns the data buffer.</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3984253141"/>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b="0" dirty="0" err="1">
                          <a:hlinkClick r:id="rId5"/>
                        </a:rPr>
                        <a:t>InetAddress</a:t>
                      </a:r>
                      <a:r>
                        <a:rPr lang="en-US" sz="1400" b="0" dirty="0">
                          <a:hlinkClick r:id="rId5"/>
                        </a:rPr>
                        <a:t> </a:t>
                      </a:r>
                      <a:r>
                        <a:rPr lang="en-US" sz="1400" b="0" dirty="0" err="1">
                          <a:hlinkClick r:id="rId5"/>
                        </a:rPr>
                        <a:t>getAddress</a:t>
                      </a:r>
                      <a:r>
                        <a:rPr lang="en-US" sz="1400" b="0" dirty="0"/>
                        <a:t>()</a:t>
                      </a:r>
                      <a:endParaRPr lang="en-US" sz="14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dirty="0"/>
                        <a:t>Returns the IP address of the machine to which this datagram is being sent or from which the datagram was received.</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4111712047"/>
                  </a:ext>
                </a:extLst>
              </a:tr>
              <a:tr h="0">
                <a:tc>
                  <a:txBody>
                    <a:bodyPr/>
                    <a:lstStyle/>
                    <a:p>
                      <a:pPr marL="0" marR="0">
                        <a:lnSpc>
                          <a:spcPct val="107000"/>
                        </a:lnSpc>
                        <a:spcBef>
                          <a:spcPts val="0"/>
                        </a:spcBef>
                        <a:spcAft>
                          <a:spcPts val="0"/>
                        </a:spcAft>
                      </a:pPr>
                      <a:r>
                        <a:rPr lang="en-US" sz="1400" b="0" dirty="0" err="1">
                          <a:solidFill>
                            <a:schemeClr val="accent1">
                              <a:lumMod val="75000"/>
                            </a:schemeClr>
                          </a:solidFill>
                        </a:rPr>
                        <a:t>int</a:t>
                      </a:r>
                      <a:r>
                        <a:rPr lang="en-US" sz="1400" b="0" dirty="0">
                          <a:solidFill>
                            <a:schemeClr val="accent1">
                              <a:lumMod val="75000"/>
                            </a:schemeClr>
                          </a:solidFill>
                        </a:rPr>
                        <a:t> </a:t>
                      </a:r>
                      <a:r>
                        <a:rPr lang="en-US" sz="1400" b="0" dirty="0" err="1">
                          <a:solidFill>
                            <a:schemeClr val="accent1">
                              <a:lumMod val="75000"/>
                            </a:schemeClr>
                          </a:solidFill>
                        </a:rPr>
                        <a:t>getPort</a:t>
                      </a:r>
                      <a:r>
                        <a:rPr lang="en-US" sz="1400" b="0" dirty="0">
                          <a:solidFill>
                            <a:schemeClr val="accent1">
                              <a:lumMod val="75000"/>
                            </a:schemeClr>
                          </a:solidFill>
                        </a:rPr>
                        <a:t>()</a:t>
                      </a:r>
                      <a:endParaRPr lang="en-US" sz="1400" b="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a:t>Returns the port number on the remote host to which this datagram is being sent or from which the datagram was received.</a:t>
                      </a:r>
                    </a:p>
                  </a:txBody>
                  <a:tcPr marL="22860" marR="22860" marT="22860" marB="22860" anchor="ctr"/>
                </a:tc>
                <a:extLst>
                  <a:ext uri="{0D108BD9-81ED-4DB2-BD59-A6C34878D82A}">
                    <a16:rowId xmlns:a16="http://schemas.microsoft.com/office/drawing/2014/main" val="77222018"/>
                  </a:ext>
                </a:extLst>
              </a:tr>
            </a:tbl>
          </a:graphicData>
        </a:graphic>
      </p:graphicFrame>
    </p:spTree>
    <p:extLst>
      <p:ext uri="{BB962C8B-B14F-4D97-AF65-F5344CB8AC3E}">
        <p14:creationId xmlns:p14="http://schemas.microsoft.com/office/powerpoint/2010/main" val="20282959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Ex5. Dealing with URLs</a:t>
            </a:r>
            <a:endParaRPr lang="en-US" sz="1800" b="0" strike="noStrike" spc="-1" dirty="0">
              <a:solidFill>
                <a:srgbClr val="000000"/>
              </a:solidFill>
              <a:uFill>
                <a:solidFill>
                  <a:srgbClr val="FFFFFF"/>
                </a:solidFill>
              </a:uFill>
              <a:latin typeface="Arial"/>
            </a:endParaRPr>
          </a:p>
        </p:txBody>
      </p:sp>
      <p:sp>
        <p:nvSpPr>
          <p:cNvPr id="98" name="CustomShape 2"/>
          <p:cNvSpPr/>
          <p:nvPr/>
        </p:nvSpPr>
        <p:spPr>
          <a:xfrm>
            <a:off x="457200" y="1600200"/>
            <a:ext cx="8471880" cy="49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80000"/>
              </a:lnSpc>
              <a:buClr>
                <a:srgbClr val="000000"/>
              </a:buClr>
              <a:buSzPct val="99000"/>
              <a:buFont typeface="Arial"/>
              <a:buChar char="•"/>
            </a:pPr>
            <a:r>
              <a:rPr lang="en-US" sz="2480" b="1" strike="noStrike" spc="-1">
                <a:solidFill>
                  <a:srgbClr val="000000"/>
                </a:solidFill>
                <a:uFill>
                  <a:solidFill>
                    <a:srgbClr val="FFFFFF"/>
                  </a:solidFill>
                </a:uFill>
                <a:latin typeface="Calibri"/>
                <a:ea typeface="Calibri"/>
              </a:rPr>
              <a:t>URL</a:t>
            </a:r>
            <a:r>
              <a:rPr lang="en-US" sz="2480" b="0" strike="noStrike" spc="-1">
                <a:solidFill>
                  <a:srgbClr val="000000"/>
                </a:solidFill>
                <a:uFill>
                  <a:solidFill>
                    <a:srgbClr val="FFFFFF"/>
                  </a:solidFill>
                </a:uFill>
                <a:latin typeface="Calibri"/>
                <a:ea typeface="Calibri"/>
              </a:rPr>
              <a:t> class represents an URL. URL is an acronym for Uniform Resource Locator. It points to a resource on the World Wide Web. For example: http://www.javatpoint.com/java-tutorial/ </a:t>
            </a:r>
            <a:endParaRPr lang="en-US" sz="1800" b="0" strike="noStrike" spc="-1">
              <a:solidFill>
                <a:srgbClr val="000000"/>
              </a:solidFill>
              <a:uFill>
                <a:solidFill>
                  <a:srgbClr val="FFFFFF"/>
                </a:solidFill>
              </a:uFill>
              <a:latin typeface="Arial"/>
            </a:endParaRPr>
          </a:p>
          <a:p>
            <a:pPr marL="343080" indent="-342360">
              <a:lnSpc>
                <a:spcPct val="80000"/>
              </a:lnSpc>
            </a:pPr>
            <a:endParaRPr lang="en-US" sz="1800" b="0" strike="noStrike" spc="-1">
              <a:solidFill>
                <a:srgbClr val="000000"/>
              </a:solidFill>
              <a:uFill>
                <a:solidFill>
                  <a:srgbClr val="FFFFFF"/>
                </a:solidFill>
              </a:uFill>
              <a:latin typeface="Arial"/>
            </a:endParaRPr>
          </a:p>
          <a:p>
            <a:pPr marL="343080" indent="-342360">
              <a:lnSpc>
                <a:spcPct val="80000"/>
              </a:lnSpc>
              <a:buClr>
                <a:srgbClr val="000000"/>
              </a:buClr>
              <a:buSzPct val="99000"/>
              <a:buFont typeface="Arial"/>
              <a:buChar char="•"/>
            </a:pPr>
            <a:r>
              <a:rPr lang="en-US" sz="2480" b="0" strike="noStrike" spc="-1">
                <a:solidFill>
                  <a:srgbClr val="000000"/>
                </a:solidFill>
                <a:uFill>
                  <a:solidFill>
                    <a:srgbClr val="FFFFFF"/>
                  </a:solidFill>
                </a:uFill>
                <a:latin typeface="Calibri"/>
                <a:ea typeface="Calibri"/>
              </a:rPr>
              <a:t>A URL contains many information:</a:t>
            </a:r>
            <a:endParaRPr lang="en-US" sz="1800" b="0" strike="noStrike" spc="-1">
              <a:solidFill>
                <a:srgbClr val="000000"/>
              </a:solidFill>
              <a:uFill>
                <a:solidFill>
                  <a:srgbClr val="FFFFFF"/>
                </a:solidFill>
              </a:uFill>
              <a:latin typeface="Arial"/>
            </a:endParaRPr>
          </a:p>
          <a:p>
            <a:pPr marL="743040" lvl="1" indent="-285120">
              <a:lnSpc>
                <a:spcPct val="80000"/>
              </a:lnSpc>
              <a:buClr>
                <a:srgbClr val="000000"/>
              </a:buClr>
              <a:buSzPct val="98000"/>
              <a:buFont typeface="Arial"/>
              <a:buChar char="–"/>
            </a:pPr>
            <a:r>
              <a:rPr lang="en-US" sz="2170" b="1" strike="noStrike" spc="-1">
                <a:solidFill>
                  <a:srgbClr val="000000"/>
                </a:solidFill>
                <a:uFill>
                  <a:solidFill>
                    <a:srgbClr val="FFFFFF"/>
                  </a:solidFill>
                </a:uFill>
                <a:latin typeface="Calibri"/>
                <a:ea typeface="Calibri"/>
              </a:rPr>
              <a:t>Protocol:</a:t>
            </a:r>
            <a:r>
              <a:rPr lang="en-US" sz="2170" b="0" strike="noStrike" spc="-1">
                <a:solidFill>
                  <a:srgbClr val="000000"/>
                </a:solidFill>
                <a:uFill>
                  <a:solidFill>
                    <a:srgbClr val="FFFFFF"/>
                  </a:solidFill>
                </a:uFill>
                <a:latin typeface="Calibri"/>
                <a:ea typeface="Calibri"/>
              </a:rPr>
              <a:t> In this case, http is the protocol.</a:t>
            </a:r>
            <a:endParaRPr lang="en-US" sz="1800" b="0" strike="noStrike" spc="-1">
              <a:solidFill>
                <a:srgbClr val="000000"/>
              </a:solidFill>
              <a:uFill>
                <a:solidFill>
                  <a:srgbClr val="FFFFFF"/>
                </a:solidFill>
              </a:uFill>
              <a:latin typeface="Arial"/>
            </a:endParaRPr>
          </a:p>
          <a:p>
            <a:pPr marL="743040" lvl="1" indent="-285120">
              <a:lnSpc>
                <a:spcPct val="80000"/>
              </a:lnSpc>
              <a:buClr>
                <a:srgbClr val="000000"/>
              </a:buClr>
              <a:buSzPct val="98000"/>
              <a:buFont typeface="Arial"/>
              <a:buChar char="–"/>
            </a:pPr>
            <a:r>
              <a:rPr lang="en-US" sz="2170" b="1" strike="noStrike" spc="-1">
                <a:solidFill>
                  <a:srgbClr val="000000"/>
                </a:solidFill>
                <a:uFill>
                  <a:solidFill>
                    <a:srgbClr val="FFFFFF"/>
                  </a:solidFill>
                </a:uFill>
                <a:latin typeface="Calibri"/>
                <a:ea typeface="Calibri"/>
              </a:rPr>
              <a:t>Server name or IP Address:</a:t>
            </a:r>
            <a:r>
              <a:rPr lang="en-US" sz="2170" b="0" strike="noStrike" spc="-1">
                <a:solidFill>
                  <a:srgbClr val="000000"/>
                </a:solidFill>
                <a:uFill>
                  <a:solidFill>
                    <a:srgbClr val="FFFFFF"/>
                  </a:solidFill>
                </a:uFill>
                <a:latin typeface="Calibri"/>
                <a:ea typeface="Calibri"/>
              </a:rPr>
              <a:t> In this case, www.javatpoint.com is the server name.</a:t>
            </a:r>
            <a:endParaRPr lang="en-US" sz="1800" b="0" strike="noStrike" spc="-1">
              <a:solidFill>
                <a:srgbClr val="000000"/>
              </a:solidFill>
              <a:uFill>
                <a:solidFill>
                  <a:srgbClr val="FFFFFF"/>
                </a:solidFill>
              </a:uFill>
              <a:latin typeface="Arial"/>
            </a:endParaRPr>
          </a:p>
          <a:p>
            <a:pPr marL="743040" lvl="1" indent="-285120">
              <a:lnSpc>
                <a:spcPct val="80000"/>
              </a:lnSpc>
              <a:buClr>
                <a:srgbClr val="000000"/>
              </a:buClr>
              <a:buSzPct val="98000"/>
              <a:buFont typeface="Arial"/>
              <a:buChar char="–"/>
            </a:pPr>
            <a:r>
              <a:rPr lang="en-US" sz="2170" b="1" strike="noStrike" spc="-1">
                <a:solidFill>
                  <a:srgbClr val="000000"/>
                </a:solidFill>
                <a:uFill>
                  <a:solidFill>
                    <a:srgbClr val="FFFFFF"/>
                  </a:solidFill>
                </a:uFill>
                <a:latin typeface="Calibri"/>
                <a:ea typeface="Calibri"/>
              </a:rPr>
              <a:t>Port Number:</a:t>
            </a:r>
            <a:r>
              <a:rPr lang="en-US" sz="2170" b="0" strike="noStrike" spc="-1">
                <a:solidFill>
                  <a:srgbClr val="000000"/>
                </a:solidFill>
                <a:uFill>
                  <a:solidFill>
                    <a:srgbClr val="FFFFFF"/>
                  </a:solidFill>
                </a:uFill>
                <a:latin typeface="Calibri"/>
                <a:ea typeface="Calibri"/>
              </a:rPr>
              <a:t> It is an optional attribute. If we write http//ww.javatpoint.com:80/java-tutorial/ , 80 is the port number. If port number is not mentioned in the URL, it returns -1.</a:t>
            </a:r>
            <a:endParaRPr lang="en-US" sz="1800" b="0" strike="noStrike" spc="-1">
              <a:solidFill>
                <a:srgbClr val="000000"/>
              </a:solidFill>
              <a:uFill>
                <a:solidFill>
                  <a:srgbClr val="FFFFFF"/>
                </a:solidFill>
              </a:uFill>
              <a:latin typeface="Arial"/>
            </a:endParaRPr>
          </a:p>
          <a:p>
            <a:pPr marL="743040" lvl="1" indent="-285120">
              <a:lnSpc>
                <a:spcPct val="80000"/>
              </a:lnSpc>
              <a:buClr>
                <a:srgbClr val="000000"/>
              </a:buClr>
              <a:buSzPct val="98000"/>
              <a:buFont typeface="Arial"/>
              <a:buChar char="–"/>
            </a:pPr>
            <a:r>
              <a:rPr lang="en-US" sz="2170" b="1" strike="noStrike" spc="-1">
                <a:solidFill>
                  <a:srgbClr val="000000"/>
                </a:solidFill>
                <a:uFill>
                  <a:solidFill>
                    <a:srgbClr val="FFFFFF"/>
                  </a:solidFill>
                </a:uFill>
                <a:latin typeface="Calibri"/>
                <a:ea typeface="Calibri"/>
              </a:rPr>
              <a:t>File Name or directory name:</a:t>
            </a:r>
            <a:r>
              <a:rPr lang="en-US" sz="2170" b="0" strike="noStrike" spc="-1">
                <a:solidFill>
                  <a:srgbClr val="000000"/>
                </a:solidFill>
                <a:uFill>
                  <a:solidFill>
                    <a:srgbClr val="FFFFFF"/>
                  </a:solidFill>
                </a:uFill>
                <a:latin typeface="Calibri"/>
                <a:ea typeface="Calibri"/>
              </a:rPr>
              <a:t> In this case, index.jsp is the file name.</a:t>
            </a:r>
            <a:endParaRPr lang="en-US" sz="1800" b="0" strike="noStrike" spc="-1">
              <a:solidFill>
                <a:srgbClr val="000000"/>
              </a:solidFill>
              <a:uFill>
                <a:solidFill>
                  <a:srgbClr val="FFFFFF"/>
                </a:solidFill>
              </a:uFill>
              <a:latin typeface="Arial"/>
            </a:endParaRPr>
          </a:p>
          <a:p>
            <a:pPr marL="343080" indent="-342360">
              <a:lnSpc>
                <a:spcPct val="80000"/>
              </a:lnSpc>
            </a:pPr>
            <a:endParaRPr lang="en-US" sz="1800" b="0" strike="noStrike" spc="-1">
              <a:solidFill>
                <a:srgbClr val="000000"/>
              </a:solidFill>
              <a:uFill>
                <a:solidFill>
                  <a:srgbClr val="FFFFFF"/>
                </a:solidFill>
              </a:uFill>
              <a:latin typeface="Arial"/>
            </a:endParaRPr>
          </a:p>
          <a:p>
            <a:pPr marL="343080" indent="-342360">
              <a:lnSpc>
                <a:spcPct val="8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spc="-1" dirty="0">
                <a:solidFill>
                  <a:srgbClr val="000000"/>
                </a:solidFill>
                <a:uFill>
                  <a:solidFill>
                    <a:srgbClr val="FFFFFF"/>
                  </a:solidFill>
                </a:uFill>
                <a:ea typeface="Calibri"/>
              </a:rPr>
              <a:t>Ex5. Dealing </a:t>
            </a:r>
            <a:r>
              <a:rPr lang="en-US" sz="4400" b="0" strike="noStrike" spc="-1" dirty="0">
                <a:solidFill>
                  <a:srgbClr val="000000"/>
                </a:solidFill>
                <a:uFill>
                  <a:solidFill>
                    <a:srgbClr val="FFFFFF"/>
                  </a:solidFill>
                </a:uFill>
                <a:latin typeface="Calibri"/>
                <a:ea typeface="Calibri"/>
              </a:rPr>
              <a:t>with URLs</a:t>
            </a:r>
            <a:endParaRPr lang="en-US" sz="1800" b="0" strike="noStrike" spc="-1" dirty="0">
              <a:solidFill>
                <a:srgbClr val="000000"/>
              </a:solidFill>
              <a:uFill>
                <a:solidFill>
                  <a:srgbClr val="FFFFFF"/>
                </a:solidFill>
              </a:uFill>
              <a:latin typeface="Arial"/>
            </a:endParaRPr>
          </a:p>
        </p:txBody>
      </p:sp>
      <p:sp>
        <p:nvSpPr>
          <p:cNvPr id="10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80000"/>
              </a:lnSpc>
              <a:buClr>
                <a:srgbClr val="000000"/>
              </a:buClr>
              <a:buSzPct val="98000"/>
              <a:buFont typeface="Arial"/>
              <a:buChar char="•"/>
            </a:pPr>
            <a:r>
              <a:rPr lang="en-US" sz="2960" b="1" strike="noStrike" spc="-1" dirty="0" err="1">
                <a:solidFill>
                  <a:srgbClr val="000000"/>
                </a:solidFill>
                <a:uFill>
                  <a:solidFill>
                    <a:srgbClr val="FFFFFF"/>
                  </a:solidFill>
                </a:uFill>
                <a:latin typeface="Calibri"/>
                <a:ea typeface="Calibri"/>
              </a:rPr>
              <a:t>URLConnection</a:t>
            </a:r>
            <a:r>
              <a:rPr lang="en-US" sz="2960" b="0" strike="noStrike" spc="-1" dirty="0">
                <a:solidFill>
                  <a:srgbClr val="000000"/>
                </a:solidFill>
                <a:uFill>
                  <a:solidFill>
                    <a:srgbClr val="FFFFFF"/>
                  </a:solidFill>
                </a:uFill>
                <a:latin typeface="Calibri"/>
                <a:ea typeface="Calibri"/>
              </a:rPr>
              <a:t> class represents a communication link between the URL and the application. This class can be used to read and write data to the specified resource referred by the URL.</a:t>
            </a:r>
            <a:endParaRPr lang="en-US" sz="1800" b="0" strike="noStrike" spc="-1" dirty="0">
              <a:solidFill>
                <a:srgbClr val="000000"/>
              </a:solidFill>
              <a:uFill>
                <a:solidFill>
                  <a:srgbClr val="FFFFFF"/>
                </a:solidFill>
              </a:uFill>
              <a:latin typeface="Arial"/>
            </a:endParaRPr>
          </a:p>
          <a:p>
            <a:pPr marL="343080" indent="-342360">
              <a:lnSpc>
                <a:spcPct val="80000"/>
              </a:lnSpc>
            </a:pPr>
            <a:endParaRPr lang="en-US" sz="1800" b="0" strike="noStrike" spc="-1" dirty="0">
              <a:solidFill>
                <a:srgbClr val="000000"/>
              </a:solidFill>
              <a:uFill>
                <a:solidFill>
                  <a:srgbClr val="FFFFFF"/>
                </a:solidFill>
              </a:uFill>
              <a:latin typeface="Arial"/>
            </a:endParaRPr>
          </a:p>
          <a:p>
            <a:pPr marL="343080" indent="-342360">
              <a:lnSpc>
                <a:spcPct val="80000"/>
              </a:lnSpc>
              <a:buClr>
                <a:srgbClr val="000000"/>
              </a:buClr>
              <a:buSzPct val="98000"/>
              <a:buFont typeface="Arial"/>
              <a:buChar char="•"/>
            </a:pPr>
            <a:r>
              <a:rPr lang="en-US" sz="2960" b="1" strike="noStrike" spc="-1" dirty="0" err="1">
                <a:solidFill>
                  <a:srgbClr val="000000"/>
                </a:solidFill>
                <a:uFill>
                  <a:solidFill>
                    <a:srgbClr val="FFFFFF"/>
                  </a:solidFill>
                </a:uFill>
                <a:latin typeface="Calibri"/>
                <a:ea typeface="Calibri"/>
              </a:rPr>
              <a:t>HttpURLConnection</a:t>
            </a:r>
            <a:r>
              <a:rPr lang="en-US" sz="2960" b="0" strike="noStrike" spc="-1" dirty="0">
                <a:solidFill>
                  <a:srgbClr val="000000"/>
                </a:solidFill>
                <a:uFill>
                  <a:solidFill>
                    <a:srgbClr val="FFFFFF"/>
                  </a:solidFill>
                </a:uFill>
                <a:latin typeface="Calibri"/>
                <a:ea typeface="Calibri"/>
              </a:rPr>
              <a:t> class is http specific </a:t>
            </a:r>
            <a:r>
              <a:rPr lang="en-US" sz="2960" b="0" strike="noStrike" spc="-1" dirty="0" err="1">
                <a:solidFill>
                  <a:srgbClr val="000000"/>
                </a:solidFill>
                <a:uFill>
                  <a:solidFill>
                    <a:srgbClr val="FFFFFF"/>
                  </a:solidFill>
                </a:uFill>
                <a:latin typeface="Calibri"/>
                <a:ea typeface="Calibri"/>
              </a:rPr>
              <a:t>URLConnection</a:t>
            </a:r>
            <a:r>
              <a:rPr lang="en-US" sz="2960" b="0" strike="noStrike" spc="-1" dirty="0">
                <a:solidFill>
                  <a:srgbClr val="000000"/>
                </a:solidFill>
                <a:uFill>
                  <a:solidFill>
                    <a:srgbClr val="FFFFFF"/>
                  </a:solidFill>
                </a:uFill>
                <a:latin typeface="Calibri"/>
                <a:ea typeface="Calibri"/>
              </a:rPr>
              <a:t>. It works for HTTP protocol only.</a:t>
            </a:r>
            <a:endParaRPr lang="en-US" sz="1800" b="0" strike="noStrike" spc="-1" dirty="0">
              <a:solidFill>
                <a:srgbClr val="000000"/>
              </a:solidFill>
              <a:uFill>
                <a:solidFill>
                  <a:srgbClr val="FFFFFF"/>
                </a:solidFill>
              </a:uFill>
              <a:latin typeface="Arial"/>
            </a:endParaRPr>
          </a:p>
          <a:p>
            <a:pPr marL="343080" indent="-342360">
              <a:lnSpc>
                <a:spcPct val="80000"/>
              </a:lnSpc>
            </a:pPr>
            <a:endParaRPr lang="en-US" sz="1800" b="0" strike="noStrike" spc="-1" dirty="0">
              <a:solidFill>
                <a:srgbClr val="000000"/>
              </a:solidFill>
              <a:uFill>
                <a:solidFill>
                  <a:srgbClr val="FFFFFF"/>
                </a:solidFill>
              </a:uFill>
              <a:latin typeface="Arial"/>
            </a:endParaRPr>
          </a:p>
          <a:p>
            <a:pPr marL="343080" indent="-342360">
              <a:lnSpc>
                <a:spcPct val="80000"/>
              </a:lnSpc>
              <a:buClr>
                <a:srgbClr val="000000"/>
              </a:buClr>
              <a:buSzPct val="98000"/>
              <a:buFont typeface="Arial"/>
              <a:buChar char="•"/>
            </a:pPr>
            <a:r>
              <a:rPr lang="en-US" sz="2960" b="0" strike="noStrike" spc="-1" dirty="0">
                <a:solidFill>
                  <a:srgbClr val="000000"/>
                </a:solidFill>
                <a:uFill>
                  <a:solidFill>
                    <a:srgbClr val="FFFFFF"/>
                  </a:solidFill>
                </a:uFill>
                <a:latin typeface="Calibri"/>
                <a:ea typeface="Calibri"/>
              </a:rPr>
              <a:t>Check example 5</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spc="-1" dirty="0">
                <a:solidFill>
                  <a:srgbClr val="000000"/>
                </a:solidFill>
                <a:uFill>
                  <a:solidFill>
                    <a:srgbClr val="FFFFFF"/>
                  </a:solidFill>
                </a:uFill>
                <a:ea typeface="Calibri"/>
              </a:rPr>
              <a:t>Ex6. Serializable</a:t>
            </a:r>
            <a:endParaRPr lang="en-US" sz="1800" b="0" strike="noStrike" spc="-1" dirty="0">
              <a:solidFill>
                <a:srgbClr val="000000"/>
              </a:solidFill>
              <a:uFill>
                <a:solidFill>
                  <a:srgbClr val="FFFFFF"/>
                </a:solidFill>
              </a:uFill>
              <a:latin typeface="Arial"/>
            </a:endParaRPr>
          </a:p>
        </p:txBody>
      </p:sp>
      <p:sp>
        <p:nvSpPr>
          <p:cNvPr id="10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80000"/>
              </a:lnSpc>
            </a:pPr>
            <a:endParaRPr lang="en-US" sz="1600" b="0" strike="noStrike" spc="-1" dirty="0">
              <a:solidFill>
                <a:srgbClr val="000000"/>
              </a:solidFill>
              <a:uFill>
                <a:solidFill>
                  <a:srgbClr val="FFFFFF"/>
                </a:solidFill>
              </a:uFill>
              <a:latin typeface="Arial"/>
            </a:endParaRPr>
          </a:p>
          <a:p>
            <a:pPr marL="343080" indent="-342360">
              <a:lnSpc>
                <a:spcPct val="80000"/>
              </a:lnSpc>
              <a:buClr>
                <a:srgbClr val="000000"/>
              </a:buClr>
              <a:buSzPct val="98000"/>
              <a:buFont typeface="Arial"/>
              <a:buChar char="•"/>
            </a:pPr>
            <a:r>
              <a:rPr lang="en-US" sz="2800" b="0" strike="noStrike" spc="-1" dirty="0">
                <a:solidFill>
                  <a:srgbClr val="000000"/>
                </a:solidFill>
                <a:uFill>
                  <a:solidFill>
                    <a:srgbClr val="FFFFFF"/>
                  </a:solidFill>
                </a:uFill>
                <a:latin typeface="Calibri"/>
                <a:ea typeface="Calibri"/>
              </a:rPr>
              <a:t>When Sending data throw networks, it doesn’t matter what is the content of the data, it deals with it as a stream of bytes.</a:t>
            </a:r>
          </a:p>
          <a:p>
            <a:pPr marL="720">
              <a:lnSpc>
                <a:spcPct val="80000"/>
              </a:lnSpc>
              <a:buClr>
                <a:srgbClr val="000000"/>
              </a:buClr>
              <a:buSzPct val="98000"/>
            </a:pPr>
            <a:endParaRPr lang="en-US" sz="1600" spc="-1" dirty="0">
              <a:solidFill>
                <a:srgbClr val="000000"/>
              </a:solidFill>
              <a:uFill>
                <a:solidFill>
                  <a:srgbClr val="FFFFFF"/>
                </a:solidFill>
              </a:uFill>
              <a:latin typeface="Arial"/>
              <a:ea typeface="Calibri"/>
            </a:endParaRPr>
          </a:p>
          <a:p>
            <a:pPr marL="343080" indent="-342360">
              <a:lnSpc>
                <a:spcPct val="80000"/>
              </a:lnSpc>
              <a:buClr>
                <a:srgbClr val="000000"/>
              </a:buClr>
              <a:buSzPct val="98000"/>
              <a:buFont typeface="Arial"/>
              <a:buChar char="•"/>
            </a:pPr>
            <a:r>
              <a:rPr lang="en-US" sz="2800" spc="-1" dirty="0">
                <a:solidFill>
                  <a:srgbClr val="000000"/>
                </a:solidFill>
                <a:uFill>
                  <a:solidFill>
                    <a:srgbClr val="FFFFFF"/>
                  </a:solidFill>
                </a:uFill>
                <a:latin typeface="Arial"/>
                <a:ea typeface="Calibri"/>
              </a:rPr>
              <a:t>So to send any data through the network, we need to make sure that it is serializable (can be changed to serial data </a:t>
            </a:r>
            <a:r>
              <a:rPr lang="en-US" sz="2800" spc="-1" dirty="0" err="1">
                <a:solidFill>
                  <a:srgbClr val="000000"/>
                </a:solidFill>
                <a:uFill>
                  <a:solidFill>
                    <a:srgbClr val="FFFFFF"/>
                  </a:solidFill>
                </a:uFill>
                <a:latin typeface="Arial"/>
                <a:ea typeface="Calibri"/>
              </a:rPr>
              <a:t>a.k.a</a:t>
            </a:r>
            <a:r>
              <a:rPr lang="en-US" sz="2800" spc="-1" dirty="0">
                <a:solidFill>
                  <a:srgbClr val="000000"/>
                </a:solidFill>
                <a:uFill>
                  <a:solidFill>
                    <a:srgbClr val="FFFFFF"/>
                  </a:solidFill>
                </a:uFill>
                <a:latin typeface="Arial"/>
                <a:ea typeface="Calibri"/>
              </a:rPr>
              <a:t> stream of bytes)</a:t>
            </a:r>
          </a:p>
          <a:p>
            <a:pPr marL="343080" indent="-342360">
              <a:lnSpc>
                <a:spcPct val="80000"/>
              </a:lnSpc>
              <a:buClr>
                <a:srgbClr val="000000"/>
              </a:buClr>
              <a:buSzPct val="98000"/>
              <a:buFont typeface="Arial"/>
              <a:buChar char="•"/>
            </a:pPr>
            <a:endParaRPr lang="en-US" sz="2800" b="0" strike="noStrike" spc="-1" dirty="0">
              <a:solidFill>
                <a:srgbClr val="000000"/>
              </a:solidFill>
              <a:uFill>
                <a:solidFill>
                  <a:srgbClr val="FFFFFF"/>
                </a:solidFill>
              </a:uFill>
              <a:latin typeface="Arial"/>
              <a:ea typeface="Calibri"/>
            </a:endParaRPr>
          </a:p>
          <a:p>
            <a:pPr marL="343080" indent="-342360">
              <a:lnSpc>
                <a:spcPct val="80000"/>
              </a:lnSpc>
              <a:buClr>
                <a:srgbClr val="000000"/>
              </a:buClr>
              <a:buSzPct val="98000"/>
              <a:buFont typeface="Arial"/>
              <a:buChar char="•"/>
            </a:pPr>
            <a:r>
              <a:rPr lang="en-US" sz="2800" b="0" strike="noStrike" spc="-1" dirty="0">
                <a:solidFill>
                  <a:srgbClr val="000000"/>
                </a:solidFill>
                <a:uFill>
                  <a:solidFill>
                    <a:srgbClr val="FFFFFF"/>
                  </a:solidFill>
                </a:uFill>
                <a:latin typeface="Arial"/>
                <a:ea typeface="Calibri"/>
              </a:rPr>
              <a:t>To make an object serializable, all you need to do is to implement the serializable in</a:t>
            </a:r>
            <a:r>
              <a:rPr lang="en-US" sz="2800" spc="-1" dirty="0">
                <a:solidFill>
                  <a:srgbClr val="000000"/>
                </a:solidFill>
                <a:uFill>
                  <a:solidFill>
                    <a:srgbClr val="FFFFFF"/>
                  </a:solidFill>
                </a:uFill>
                <a:latin typeface="Arial"/>
                <a:ea typeface="Calibri"/>
              </a:rPr>
              <a:t>terface</a:t>
            </a:r>
            <a:br>
              <a:rPr lang="en-US" sz="2800" spc="-1" dirty="0">
                <a:solidFill>
                  <a:srgbClr val="000000"/>
                </a:solidFill>
                <a:uFill>
                  <a:solidFill>
                    <a:srgbClr val="FFFFFF"/>
                  </a:solidFill>
                </a:uFill>
                <a:latin typeface="Arial"/>
                <a:ea typeface="Calibri"/>
              </a:rPr>
            </a:br>
            <a:endParaRPr lang="en-US" sz="2800" spc="-1" dirty="0">
              <a:solidFill>
                <a:srgbClr val="000000"/>
              </a:solidFill>
              <a:uFill>
                <a:solidFill>
                  <a:srgbClr val="FFFFFF"/>
                </a:solidFill>
              </a:uFill>
              <a:latin typeface="Arial"/>
              <a:ea typeface="Calibri"/>
            </a:endParaRPr>
          </a:p>
          <a:p>
            <a:pPr marL="343080" indent="-342360">
              <a:lnSpc>
                <a:spcPct val="80000"/>
              </a:lnSpc>
              <a:buClr>
                <a:srgbClr val="000000"/>
              </a:buClr>
              <a:buSzPct val="98000"/>
              <a:buFont typeface="Arial"/>
              <a:buChar char="•"/>
            </a:pPr>
            <a:r>
              <a:rPr lang="en-US" sz="2800" b="0" strike="noStrike" spc="-1" dirty="0">
                <a:solidFill>
                  <a:srgbClr val="000000"/>
                </a:solidFill>
                <a:uFill>
                  <a:solidFill>
                    <a:srgbClr val="FFFFFF"/>
                  </a:solidFill>
                </a:uFill>
                <a:latin typeface="Arial"/>
                <a:ea typeface="Calibri"/>
              </a:rPr>
              <a:t>Check example 6. run </a:t>
            </a:r>
            <a:r>
              <a:rPr lang="en-US" sz="2800" spc="-1" dirty="0" err="1">
                <a:solidFill>
                  <a:srgbClr val="000000"/>
                </a:solidFill>
                <a:uFill>
                  <a:solidFill>
                    <a:srgbClr val="FFFFFF"/>
                  </a:solidFill>
                </a:uFill>
                <a:latin typeface="Arial"/>
                <a:ea typeface="Calibri"/>
              </a:rPr>
              <a:t>S</a:t>
            </a:r>
            <a:r>
              <a:rPr lang="en-US" sz="2800" b="0" strike="noStrike" spc="-1" dirty="0" err="1">
                <a:solidFill>
                  <a:srgbClr val="000000"/>
                </a:solidFill>
                <a:uFill>
                  <a:solidFill>
                    <a:srgbClr val="FFFFFF"/>
                  </a:solidFill>
                </a:uFill>
                <a:latin typeface="Arial"/>
                <a:ea typeface="Calibri"/>
              </a:rPr>
              <a:t>er</a:t>
            </a:r>
            <a:r>
              <a:rPr lang="en-US" sz="2800" spc="-1" dirty="0" err="1">
                <a:solidFill>
                  <a:srgbClr val="000000"/>
                </a:solidFill>
                <a:uFill>
                  <a:solidFill>
                    <a:srgbClr val="FFFFFF"/>
                  </a:solidFill>
                </a:uFill>
                <a:latin typeface="Arial"/>
                <a:ea typeface="Calibri"/>
              </a:rPr>
              <a:t>ializeTest</a:t>
            </a:r>
            <a:r>
              <a:rPr lang="en-US" sz="2800" spc="-1" dirty="0">
                <a:solidFill>
                  <a:srgbClr val="000000"/>
                </a:solidFill>
                <a:uFill>
                  <a:solidFill>
                    <a:srgbClr val="FFFFFF"/>
                  </a:solidFill>
                </a:uFill>
                <a:latin typeface="Arial"/>
                <a:ea typeface="Calibri"/>
              </a:rPr>
              <a:t> </a:t>
            </a:r>
            <a:r>
              <a:rPr lang="en-US" sz="2800" b="0" strike="noStrike" spc="-1" dirty="0">
                <a:solidFill>
                  <a:srgbClr val="000000"/>
                </a:solidFill>
                <a:uFill>
                  <a:solidFill>
                    <a:srgbClr val="FFFFFF"/>
                  </a:solidFill>
                </a:uFill>
                <a:latin typeface="Arial"/>
                <a:ea typeface="Calibri"/>
              </a:rPr>
              <a:t>first then </a:t>
            </a:r>
            <a:r>
              <a:rPr lang="en-US" sz="2800" spc="-1" dirty="0" err="1">
                <a:solidFill>
                  <a:srgbClr val="000000"/>
                </a:solidFill>
                <a:uFill>
                  <a:solidFill>
                    <a:srgbClr val="FFFFFF"/>
                  </a:solidFill>
                </a:uFill>
                <a:latin typeface="Arial"/>
                <a:ea typeface="Calibri"/>
              </a:rPr>
              <a:t>D</a:t>
            </a:r>
            <a:r>
              <a:rPr lang="en-US" sz="2800" b="0" strike="noStrike" spc="-1" dirty="0" err="1">
                <a:solidFill>
                  <a:srgbClr val="000000"/>
                </a:solidFill>
                <a:uFill>
                  <a:solidFill>
                    <a:srgbClr val="FFFFFF"/>
                  </a:solidFill>
                </a:uFill>
                <a:latin typeface="Arial"/>
                <a:ea typeface="Calibri"/>
              </a:rPr>
              <a:t>eserializeTest</a:t>
            </a:r>
            <a:r>
              <a:rPr lang="en-US" sz="2800" b="0" strike="noStrike" spc="-1" dirty="0">
                <a:solidFill>
                  <a:srgbClr val="000000"/>
                </a:solidFill>
                <a:uFill>
                  <a:solidFill>
                    <a:srgbClr val="FFFFFF"/>
                  </a:solidFill>
                </a:uFill>
                <a:latin typeface="Arial"/>
                <a:ea typeface="Calibri"/>
              </a:rPr>
              <a:t>, also open f.txt and check the </a:t>
            </a:r>
            <a:r>
              <a:rPr lang="en-US" sz="2800" b="0" strike="noStrike" spc="-1">
                <a:solidFill>
                  <a:srgbClr val="000000"/>
                </a:solidFill>
                <a:uFill>
                  <a:solidFill>
                    <a:srgbClr val="FFFFFF"/>
                  </a:solidFill>
                </a:uFill>
                <a:latin typeface="Arial"/>
                <a:ea typeface="Calibri"/>
              </a:rPr>
              <a:t>byte stream</a:t>
            </a:r>
            <a:endParaRPr lang="en-US" sz="2800" b="0" strike="noStrike" spc="-1" dirty="0">
              <a:solidFill>
                <a:srgbClr val="000000"/>
              </a:solidFill>
              <a:uFill>
                <a:solidFill>
                  <a:srgbClr val="FFFFFF"/>
                </a:solidFill>
              </a:uFill>
              <a:latin typeface="Calibri"/>
              <a:ea typeface="Calibri"/>
            </a:endParaRPr>
          </a:p>
        </p:txBody>
      </p:sp>
    </p:spTree>
    <p:extLst>
      <p:ext uri="{BB962C8B-B14F-4D97-AF65-F5344CB8AC3E}">
        <p14:creationId xmlns:p14="http://schemas.microsoft.com/office/powerpoint/2010/main" val="21454386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Java Networking Programming</a:t>
            </a:r>
            <a:endParaRPr lang="en-US" sz="1800" b="0" strike="noStrike" spc="-1">
              <a:solidFill>
                <a:srgbClr val="000000"/>
              </a:solidFill>
              <a:uFill>
                <a:solidFill>
                  <a:srgbClr val="FFFFFF"/>
                </a:solidFill>
              </a:uFill>
              <a:latin typeface="Arial"/>
            </a:endParaRPr>
          </a:p>
        </p:txBody>
      </p:sp>
      <p:sp>
        <p:nvSpPr>
          <p:cNvPr id="8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b="0" strike="noStrike" spc="-1" dirty="0">
                <a:solidFill>
                  <a:srgbClr val="000000"/>
                </a:solidFill>
                <a:uFill>
                  <a:solidFill>
                    <a:srgbClr val="FFFFFF"/>
                  </a:solidFill>
                </a:uFill>
                <a:latin typeface="Calibri"/>
                <a:ea typeface="Calibri"/>
              </a:rPr>
              <a:t>Java Networking is a concept of connecting two or more computing devices together so that we can share resources.</a:t>
            </a:r>
            <a:endParaRPr lang="en-US" sz="1800" b="0" strike="noStrike" spc="-1" dirty="0">
              <a:solidFill>
                <a:srgbClr val="000000"/>
              </a:solidFill>
              <a:uFill>
                <a:solidFill>
                  <a:srgbClr val="FFFFFF"/>
                </a:solidFill>
              </a:uFill>
              <a:latin typeface="Arial"/>
            </a:endParaRPr>
          </a:p>
          <a:p>
            <a:pPr marL="720">
              <a:lnSpc>
                <a:spcPct val="100000"/>
              </a:lnSpc>
              <a:buClr>
                <a:srgbClr val="000000"/>
              </a:buClr>
            </a:pPr>
            <a:r>
              <a:rPr lang="en-US" sz="3200" b="0" strike="noStrike" spc="-1" dirty="0">
                <a:solidFill>
                  <a:srgbClr val="000000"/>
                </a:solidFill>
                <a:uFill>
                  <a:solidFill>
                    <a:srgbClr val="FFFFFF"/>
                  </a:solidFill>
                </a:uFill>
                <a:latin typeface="Calibri"/>
                <a:ea typeface="Calibri"/>
              </a:rPr>
              <a:t> </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Java Networking Terminology</a:t>
            </a:r>
            <a:endParaRPr lang="en-US" sz="1800" b="0" strike="noStrike" spc="-1">
              <a:solidFill>
                <a:srgbClr val="000000"/>
              </a:solidFill>
              <a:uFill>
                <a:solidFill>
                  <a:srgbClr val="FFFFFF"/>
                </a:solidFill>
              </a:uFill>
              <a:latin typeface="Arial"/>
            </a:endParaRPr>
          </a:p>
        </p:txBody>
      </p:sp>
      <p:graphicFrame>
        <p:nvGraphicFramePr>
          <p:cNvPr id="82" name="Table 2"/>
          <p:cNvGraphicFramePr/>
          <p:nvPr>
            <p:extLst>
              <p:ext uri="{D42A27DB-BD31-4B8C-83A1-F6EECF244321}">
                <p14:modId xmlns:p14="http://schemas.microsoft.com/office/powerpoint/2010/main" val="1502826400"/>
              </p:ext>
            </p:extLst>
          </p:nvPr>
        </p:nvGraphicFramePr>
        <p:xfrm>
          <a:off x="457200" y="1600200"/>
          <a:ext cx="8228880" cy="4348237"/>
        </p:xfrm>
        <a:graphic>
          <a:graphicData uri="http://schemas.openxmlformats.org/drawingml/2006/table">
            <a:tbl>
              <a:tblPr/>
              <a:tblGrid>
                <a:gridCol w="2183699">
                  <a:extLst>
                    <a:ext uri="{9D8B030D-6E8A-4147-A177-3AD203B41FA5}">
                      <a16:colId xmlns:a16="http://schemas.microsoft.com/office/drawing/2014/main" val="20000"/>
                    </a:ext>
                  </a:extLst>
                </a:gridCol>
                <a:gridCol w="6045181">
                  <a:extLst>
                    <a:ext uri="{9D8B030D-6E8A-4147-A177-3AD203B41FA5}">
                      <a16:colId xmlns:a16="http://schemas.microsoft.com/office/drawing/2014/main" val="20001"/>
                    </a:ext>
                  </a:extLst>
                </a:gridCol>
              </a:tblGrid>
              <a:tr h="1898780">
                <a:tc>
                  <a:txBody>
                    <a:bodyPr/>
                    <a:lstStyle/>
                    <a:p>
                      <a:pPr>
                        <a:lnSpc>
                          <a:spcPct val="100000"/>
                        </a:lnSpc>
                      </a:pPr>
                      <a:r>
                        <a:rPr lang="en-US" sz="1800" b="0" strike="noStrike" spc="-1">
                          <a:solidFill>
                            <a:srgbClr val="000000"/>
                          </a:solidFill>
                          <a:uFill>
                            <a:solidFill>
                              <a:srgbClr val="FFFFFF"/>
                            </a:solidFill>
                          </a:uFill>
                          <a:latin typeface="Calibri"/>
                          <a:ea typeface="Calibri"/>
                        </a:rPr>
                        <a:t>IP Address</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tc>
                  <a:txBody>
                    <a:bodyPr/>
                    <a:lstStyle/>
                    <a:p>
                      <a:pPr>
                        <a:lnSpc>
                          <a:spcPct val="100000"/>
                        </a:lnSpc>
                      </a:pPr>
                      <a:r>
                        <a:rPr lang="en-US" sz="1800" b="0" strike="noStrike" spc="-1" dirty="0">
                          <a:solidFill>
                            <a:srgbClr val="000000"/>
                          </a:solidFill>
                          <a:uFill>
                            <a:solidFill>
                              <a:srgbClr val="FFFFFF"/>
                            </a:solidFill>
                          </a:uFill>
                          <a:latin typeface="Calibri"/>
                          <a:ea typeface="Calibri"/>
                        </a:rPr>
                        <a:t>is a numerical label assigned to each device participating in a computer network (e.g. 192.168.0.1). </a:t>
                      </a:r>
                    </a:p>
                    <a:p>
                      <a:pPr>
                        <a:lnSpc>
                          <a:spcPct val="100000"/>
                        </a:lnSpc>
                      </a:pPr>
                      <a:endParaRPr lang="en-US" sz="1800" b="0" strike="noStrike" spc="-1" dirty="0">
                        <a:solidFill>
                          <a:srgbClr val="000000"/>
                        </a:solidFill>
                        <a:uFill>
                          <a:solidFill>
                            <a:srgbClr val="FFFFFF"/>
                          </a:solidFill>
                        </a:uFill>
                        <a:latin typeface="Calibri"/>
                        <a:ea typeface="Calibri"/>
                      </a:endParaRPr>
                    </a:p>
                    <a:p>
                      <a:pPr>
                        <a:lnSpc>
                          <a:spcPct val="100000"/>
                        </a:lnSpc>
                      </a:pPr>
                      <a:r>
                        <a:rPr lang="en-US" sz="1800" b="0" strike="noStrike" spc="-1" dirty="0">
                          <a:solidFill>
                            <a:srgbClr val="000000"/>
                          </a:solidFill>
                          <a:uFill>
                            <a:solidFill>
                              <a:srgbClr val="FFFFFF"/>
                            </a:solidFill>
                          </a:uFill>
                          <a:latin typeface="Calibri"/>
                          <a:ea typeface="Calibri"/>
                        </a:rPr>
                        <a:t>Its role has been characterized as follows: "A name indicates what we seek. An address indicates where it is. A route indicates how to get there."</a:t>
                      </a:r>
                      <a:endParaRPr lang="en-US"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extLst>
                  <a:ext uri="{0D108BD9-81ED-4DB2-BD59-A6C34878D82A}">
                    <a16:rowId xmlns:a16="http://schemas.microsoft.com/office/drawing/2014/main" val="10000"/>
                  </a:ext>
                </a:extLst>
              </a:tr>
              <a:tr h="882516">
                <a:tc>
                  <a:txBody>
                    <a:bodyPr/>
                    <a:lstStyle/>
                    <a:p>
                      <a:pPr>
                        <a:lnSpc>
                          <a:spcPct val="100000"/>
                        </a:lnSpc>
                      </a:pPr>
                      <a:r>
                        <a:rPr lang="en-US" sz="1800" b="0" strike="noStrike" spc="-1">
                          <a:solidFill>
                            <a:srgbClr val="000000"/>
                          </a:solidFill>
                          <a:uFill>
                            <a:solidFill>
                              <a:srgbClr val="FFFFFF"/>
                            </a:solidFill>
                          </a:uFill>
                          <a:latin typeface="Arial"/>
                          <a:ea typeface="Arial"/>
                        </a:rPr>
                        <a:t>Protocol</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nSpc>
                          <a:spcPct val="100000"/>
                        </a:lnSpc>
                      </a:pPr>
                      <a:r>
                        <a:rPr lang="en-US" sz="1800" b="0" strike="noStrike" spc="-1" dirty="0">
                          <a:solidFill>
                            <a:srgbClr val="000000"/>
                          </a:solidFill>
                          <a:uFill>
                            <a:solidFill>
                              <a:srgbClr val="FFFFFF"/>
                            </a:solidFill>
                          </a:uFill>
                          <a:latin typeface="Arial"/>
                          <a:ea typeface="Arial"/>
                        </a:rPr>
                        <a:t>A protocol is a set of rules basically that is followed for communication. </a:t>
                      </a:r>
                    </a:p>
                    <a:p>
                      <a:pPr>
                        <a:lnSpc>
                          <a:spcPct val="100000"/>
                        </a:lnSpc>
                      </a:pPr>
                      <a:endParaRPr lang="en-US" sz="1800" b="0" strike="noStrike" spc="-1" dirty="0">
                        <a:solidFill>
                          <a:srgbClr val="000000"/>
                        </a:solidFill>
                        <a:uFill>
                          <a:solidFill>
                            <a:srgbClr val="FFFFFF"/>
                          </a:solidFill>
                        </a:uFill>
                        <a:latin typeface="Arial"/>
                        <a:ea typeface="Arial"/>
                      </a:endParaRPr>
                    </a:p>
                    <a:p>
                      <a:pPr>
                        <a:lnSpc>
                          <a:spcPct val="100000"/>
                        </a:lnSpc>
                      </a:pPr>
                      <a:r>
                        <a:rPr lang="en-US" sz="1800" b="0" strike="noStrike" spc="-1" dirty="0">
                          <a:solidFill>
                            <a:srgbClr val="000000"/>
                          </a:solidFill>
                          <a:uFill>
                            <a:solidFill>
                              <a:srgbClr val="FFFFFF"/>
                            </a:solidFill>
                          </a:uFill>
                          <a:latin typeface="Arial"/>
                          <a:ea typeface="Arial"/>
                        </a:rPr>
                        <a:t>For example: TCP, FTP, HTTP,…</a:t>
                      </a:r>
                      <a:endParaRPr lang="en-US"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extLst>
                  <a:ext uri="{0D108BD9-81ED-4DB2-BD59-A6C34878D82A}">
                    <a16:rowId xmlns:a16="http://schemas.microsoft.com/office/drawing/2014/main" val="10001"/>
                  </a:ext>
                </a:extLst>
              </a:tr>
              <a:tr h="1260737">
                <a:tc>
                  <a:txBody>
                    <a:bodyPr/>
                    <a:lstStyle/>
                    <a:p>
                      <a:pPr>
                        <a:lnSpc>
                          <a:spcPct val="100000"/>
                        </a:lnSpc>
                      </a:pPr>
                      <a:r>
                        <a:rPr lang="en-US" sz="1800" b="0" strike="noStrike" spc="-1">
                          <a:solidFill>
                            <a:srgbClr val="000000"/>
                          </a:solidFill>
                          <a:uFill>
                            <a:solidFill>
                              <a:srgbClr val="FFFFFF"/>
                            </a:solidFill>
                          </a:uFill>
                          <a:latin typeface="Arial"/>
                          <a:ea typeface="Arial"/>
                        </a:rPr>
                        <a:t>Port Number</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dirty="0">
                          <a:solidFill>
                            <a:srgbClr val="000000"/>
                          </a:solidFill>
                          <a:uFill>
                            <a:solidFill>
                              <a:srgbClr val="FFFFFF"/>
                            </a:solidFill>
                          </a:uFill>
                          <a:latin typeface="Arial"/>
                          <a:ea typeface="Arial"/>
                        </a:rPr>
                        <a:t>The port number is used to uniquely identify different applications. The port number is associated with the IP address for communication between two applications.</a:t>
                      </a:r>
                      <a:endParaRPr lang="en-US"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Java Networking Terminology</a:t>
            </a:r>
            <a:endParaRPr lang="en-US" sz="1800" b="0" strike="noStrike" spc="-1">
              <a:solidFill>
                <a:srgbClr val="000000"/>
              </a:solidFill>
              <a:uFill>
                <a:solidFill>
                  <a:srgbClr val="FFFFFF"/>
                </a:solidFill>
              </a:uFill>
              <a:latin typeface="Arial"/>
            </a:endParaRPr>
          </a:p>
        </p:txBody>
      </p:sp>
      <p:graphicFrame>
        <p:nvGraphicFramePr>
          <p:cNvPr id="82" name="Table 2"/>
          <p:cNvGraphicFramePr/>
          <p:nvPr>
            <p:extLst>
              <p:ext uri="{D42A27DB-BD31-4B8C-83A1-F6EECF244321}">
                <p14:modId xmlns:p14="http://schemas.microsoft.com/office/powerpoint/2010/main" val="2840950518"/>
              </p:ext>
            </p:extLst>
          </p:nvPr>
        </p:nvGraphicFramePr>
        <p:xfrm>
          <a:off x="457200" y="1600199"/>
          <a:ext cx="8228880" cy="2903921"/>
        </p:xfrm>
        <a:graphic>
          <a:graphicData uri="http://schemas.openxmlformats.org/drawingml/2006/table">
            <a:tbl>
              <a:tblPr/>
              <a:tblGrid>
                <a:gridCol w="2313992">
                  <a:extLst>
                    <a:ext uri="{9D8B030D-6E8A-4147-A177-3AD203B41FA5}">
                      <a16:colId xmlns:a16="http://schemas.microsoft.com/office/drawing/2014/main" val="20000"/>
                    </a:ext>
                  </a:extLst>
                </a:gridCol>
                <a:gridCol w="5914888">
                  <a:extLst>
                    <a:ext uri="{9D8B030D-6E8A-4147-A177-3AD203B41FA5}">
                      <a16:colId xmlns:a16="http://schemas.microsoft.com/office/drawing/2014/main" val="20001"/>
                    </a:ext>
                  </a:extLst>
                </a:gridCol>
              </a:tblGrid>
              <a:tr h="1749491">
                <a:tc>
                  <a:txBody>
                    <a:bodyPr/>
                    <a:lstStyle/>
                    <a:p>
                      <a:pPr>
                        <a:lnSpc>
                          <a:spcPct val="100000"/>
                        </a:lnSpc>
                      </a:pPr>
                      <a:r>
                        <a:rPr lang="en-US" sz="1800" b="0" strike="noStrike" spc="-1" dirty="0">
                          <a:solidFill>
                            <a:srgbClr val="000000"/>
                          </a:solidFill>
                          <a:uFill>
                            <a:solidFill>
                              <a:srgbClr val="FFFFFF"/>
                            </a:solidFill>
                          </a:uFill>
                          <a:latin typeface="Arial"/>
                          <a:ea typeface="Arial"/>
                        </a:rPr>
                        <a:t>Connection-oriented </a:t>
                      </a:r>
                    </a:p>
                    <a:p>
                      <a:pPr>
                        <a:lnSpc>
                          <a:spcPct val="100000"/>
                        </a:lnSpc>
                      </a:pPr>
                      <a:r>
                        <a:rPr lang="en-US" sz="1800" b="0" strike="noStrike" spc="-1" dirty="0">
                          <a:solidFill>
                            <a:srgbClr val="000000"/>
                          </a:solidFill>
                          <a:uFill>
                            <a:solidFill>
                              <a:srgbClr val="FFFFFF"/>
                            </a:solidFill>
                          </a:uFill>
                          <a:latin typeface="Arial"/>
                          <a:ea typeface="Arial"/>
                        </a:rPr>
                        <a:t>and </a:t>
                      </a:r>
                    </a:p>
                    <a:p>
                      <a:pPr>
                        <a:lnSpc>
                          <a:spcPct val="100000"/>
                        </a:lnSpc>
                      </a:pPr>
                      <a:r>
                        <a:rPr lang="en-US" sz="1800" b="0" strike="noStrike" spc="-1" dirty="0">
                          <a:solidFill>
                            <a:srgbClr val="000000"/>
                          </a:solidFill>
                          <a:uFill>
                            <a:solidFill>
                              <a:srgbClr val="FFFFFF"/>
                            </a:solidFill>
                          </a:uFill>
                          <a:latin typeface="Arial"/>
                          <a:ea typeface="Arial"/>
                        </a:rPr>
                        <a:t>connection-less protocol</a:t>
                      </a:r>
                      <a:endParaRPr lang="en-US" sz="1800" b="0" strike="noStrike" spc="-1" dirty="0">
                        <a:solidFill>
                          <a:srgbClr val="000000"/>
                        </a:solidFill>
                        <a:uFill>
                          <a:solidFill>
                            <a:srgbClr val="FFFFFF"/>
                          </a:solidFill>
                        </a:uFill>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000000">
                        <a:alpha val="20000"/>
                      </a:srgbClr>
                    </a:solidFill>
                  </a:tcPr>
                </a:tc>
                <a:tc>
                  <a:txBody>
                    <a:bodyPr/>
                    <a:lstStyle/>
                    <a:p>
                      <a:pPr>
                        <a:lnSpc>
                          <a:spcPct val="100000"/>
                        </a:lnSpc>
                      </a:pPr>
                      <a:r>
                        <a:rPr lang="en-US" sz="1800" b="0" strike="noStrike" spc="-1" dirty="0">
                          <a:solidFill>
                            <a:srgbClr val="000000"/>
                          </a:solidFill>
                          <a:uFill>
                            <a:solidFill>
                              <a:srgbClr val="FFFFFF"/>
                            </a:solidFill>
                          </a:uFill>
                          <a:latin typeface="Arial"/>
                          <a:ea typeface="Arial"/>
                        </a:rPr>
                        <a:t>In connection-oriented protocol, acknowledgement is sent by the receiver. So it is reliable but slow. </a:t>
                      </a:r>
                    </a:p>
                    <a:p>
                      <a:pPr>
                        <a:lnSpc>
                          <a:spcPct val="100000"/>
                        </a:lnSpc>
                      </a:pPr>
                      <a:endParaRPr lang="en-US" sz="1800" b="0" strike="noStrike" spc="-1" dirty="0">
                        <a:solidFill>
                          <a:srgbClr val="000000"/>
                        </a:solidFill>
                        <a:uFill>
                          <a:solidFill>
                            <a:srgbClr val="FFFFFF"/>
                          </a:solidFill>
                        </a:uFill>
                        <a:latin typeface="Arial"/>
                        <a:ea typeface="Arial"/>
                      </a:endParaRPr>
                    </a:p>
                    <a:p>
                      <a:pPr>
                        <a:lnSpc>
                          <a:spcPct val="100000"/>
                        </a:lnSpc>
                      </a:pPr>
                      <a:r>
                        <a:rPr lang="en-US" sz="1800" b="0" strike="noStrike" spc="-1" dirty="0">
                          <a:solidFill>
                            <a:srgbClr val="000000"/>
                          </a:solidFill>
                          <a:uFill>
                            <a:solidFill>
                              <a:srgbClr val="FFFFFF"/>
                            </a:solidFill>
                          </a:uFill>
                          <a:latin typeface="Arial"/>
                          <a:ea typeface="Arial"/>
                        </a:rPr>
                        <a:t>But, in connection-less protocol, acknowledgement is not sent by the receiver. So it is not reliable but fast.</a:t>
                      </a:r>
                      <a:endParaRPr lang="en-US" sz="1800" b="0" strike="noStrike" spc="-1" dirty="0">
                        <a:solidFill>
                          <a:srgbClr val="000000"/>
                        </a:solidFill>
                        <a:uFill>
                          <a:solidFill>
                            <a:srgbClr val="FFFFFF"/>
                          </a:solidFill>
                        </a:uFill>
                        <a:latin typeface="Arial"/>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3"/>
                  </a:ext>
                </a:extLst>
              </a:tr>
              <a:tr h="1154430">
                <a:tc>
                  <a:txBody>
                    <a:bodyPr/>
                    <a:lstStyle/>
                    <a:p>
                      <a:pPr>
                        <a:lnSpc>
                          <a:spcPct val="100000"/>
                        </a:lnSpc>
                      </a:pPr>
                      <a:r>
                        <a:rPr lang="en-US" sz="1800" b="0" strike="noStrike" spc="-1">
                          <a:solidFill>
                            <a:srgbClr val="000000"/>
                          </a:solidFill>
                          <a:uFill>
                            <a:solidFill>
                              <a:srgbClr val="FFFFFF"/>
                            </a:solidFill>
                          </a:uFill>
                          <a:latin typeface="Arial"/>
                          <a:ea typeface="Arial"/>
                        </a:rPr>
                        <a:t>Socket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dirty="0">
                          <a:solidFill>
                            <a:srgbClr val="000000"/>
                          </a:solidFill>
                          <a:uFill>
                            <a:solidFill>
                              <a:srgbClr val="FFFFFF"/>
                            </a:solidFill>
                          </a:uFill>
                          <a:latin typeface="Arial"/>
                          <a:ea typeface="Arial"/>
                        </a:rPr>
                        <a:t>A socket is an endpoint between two way communication.</a:t>
                      </a:r>
                      <a:endParaRPr lang="en-US"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46735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Clients and servers</a:t>
            </a:r>
            <a:br>
              <a:rPr lang="en-US" sz="4400" b="0" strike="noStrike" spc="-1" dirty="0">
                <a:solidFill>
                  <a:srgbClr val="000000"/>
                </a:solidFill>
                <a:uFill>
                  <a:solidFill>
                    <a:srgbClr val="FFFFFF"/>
                  </a:solidFill>
                </a:uFill>
                <a:latin typeface="Calibri"/>
                <a:ea typeface="Calibri"/>
              </a:rPr>
            </a:br>
            <a:r>
              <a:rPr lang="en-US" spc="-1" dirty="0">
                <a:solidFill>
                  <a:srgbClr val="000000"/>
                </a:solidFill>
                <a:uFill>
                  <a:solidFill>
                    <a:srgbClr val="FFFFFF"/>
                  </a:solidFill>
                </a:uFill>
                <a:ea typeface="Calibri"/>
              </a:rPr>
              <a:t>connection-oriented communications</a:t>
            </a:r>
            <a:endParaRPr lang="en-US" sz="1800" b="0" strike="noStrike" spc="-1" dirty="0">
              <a:solidFill>
                <a:srgbClr val="000000"/>
              </a:solidFill>
              <a:uFill>
                <a:solidFill>
                  <a:srgbClr val="FFFFFF"/>
                </a:solidFill>
              </a:uFill>
              <a:latin typeface="Arial"/>
            </a:endParaRPr>
          </a:p>
        </p:txBody>
      </p:sp>
      <p:sp>
        <p:nvSpPr>
          <p:cNvPr id="8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920" indent="-457200">
              <a:lnSpc>
                <a:spcPct val="90000"/>
              </a:lnSpc>
              <a:buClr>
                <a:srgbClr val="000000"/>
              </a:buClr>
              <a:buFont typeface="Arial" panose="020B0604020202020204" pitchFamily="34" charset="0"/>
              <a:buChar char="•"/>
            </a:pPr>
            <a:r>
              <a:rPr lang="en-US" sz="2720" b="0" strike="noStrike" spc="-1" dirty="0">
                <a:solidFill>
                  <a:srgbClr val="000000"/>
                </a:solidFill>
                <a:uFill>
                  <a:solidFill>
                    <a:srgbClr val="FFFFFF"/>
                  </a:solidFill>
                </a:uFill>
                <a:latin typeface="Calibri"/>
                <a:ea typeface="Calibri"/>
              </a:rPr>
              <a:t>For connection-oriented communications, communication parties usually have different roles. </a:t>
            </a:r>
            <a:br>
              <a:rPr lang="en-US" sz="2720" b="0" strike="noStrike" spc="-1" dirty="0">
                <a:solidFill>
                  <a:srgbClr val="000000"/>
                </a:solidFill>
                <a:uFill>
                  <a:solidFill>
                    <a:srgbClr val="FFFFFF"/>
                  </a:solidFill>
                </a:uFill>
                <a:latin typeface="Calibri"/>
                <a:ea typeface="Calibri"/>
              </a:rPr>
            </a:br>
            <a:endParaRPr lang="en-US" sz="2720" b="0" strike="noStrike" spc="-1" dirty="0">
              <a:solidFill>
                <a:srgbClr val="000000"/>
              </a:solidFill>
              <a:uFill>
                <a:solidFill>
                  <a:srgbClr val="FFFFFF"/>
                </a:solidFill>
              </a:uFill>
              <a:latin typeface="Calibri"/>
              <a:ea typeface="Calibri"/>
            </a:endParaRPr>
          </a:p>
          <a:p>
            <a:pPr marL="915120" lvl="1" indent="-457200">
              <a:lnSpc>
                <a:spcPct val="90000"/>
              </a:lnSpc>
              <a:buClr>
                <a:srgbClr val="000000"/>
              </a:buClr>
              <a:buFont typeface="Courier New" panose="02070309020205020404" pitchFamily="49" charset="0"/>
              <a:buChar char="o"/>
            </a:pPr>
            <a:r>
              <a:rPr lang="en-US" sz="2400" b="0" strike="noStrike" spc="-1" dirty="0">
                <a:solidFill>
                  <a:srgbClr val="000000"/>
                </a:solidFill>
                <a:uFill>
                  <a:solidFill>
                    <a:srgbClr val="FFFFFF"/>
                  </a:solidFill>
                </a:uFill>
                <a:latin typeface="Calibri"/>
                <a:ea typeface="Calibri"/>
              </a:rPr>
              <a:t>One party is usually waiting for incoming connections; this party is usually referred to as "server".</a:t>
            </a:r>
            <a:br>
              <a:rPr lang="en-US" sz="2400" b="0" strike="noStrike" spc="-1" dirty="0">
                <a:solidFill>
                  <a:srgbClr val="000000"/>
                </a:solidFill>
                <a:uFill>
                  <a:solidFill>
                    <a:srgbClr val="FFFFFF"/>
                  </a:solidFill>
                </a:uFill>
                <a:latin typeface="Calibri"/>
                <a:ea typeface="Calibri"/>
              </a:rPr>
            </a:br>
            <a:endParaRPr lang="en-US" sz="2400" b="0" strike="noStrike" spc="-1" dirty="0">
              <a:solidFill>
                <a:srgbClr val="000000"/>
              </a:solidFill>
              <a:uFill>
                <a:solidFill>
                  <a:srgbClr val="FFFFFF"/>
                </a:solidFill>
              </a:uFill>
              <a:latin typeface="Calibri"/>
              <a:ea typeface="Calibri"/>
            </a:endParaRPr>
          </a:p>
          <a:p>
            <a:pPr marL="915120" lvl="1" indent="-457200">
              <a:lnSpc>
                <a:spcPct val="90000"/>
              </a:lnSpc>
              <a:buClr>
                <a:srgbClr val="000000"/>
              </a:buClr>
              <a:buFont typeface="Courier New" panose="02070309020205020404" pitchFamily="49" charset="0"/>
              <a:buChar char="o"/>
            </a:pPr>
            <a:r>
              <a:rPr lang="en-US" sz="2400" b="0" strike="noStrike" spc="-1" dirty="0">
                <a:solidFill>
                  <a:srgbClr val="000000"/>
                </a:solidFill>
                <a:uFill>
                  <a:solidFill>
                    <a:srgbClr val="FFFFFF"/>
                  </a:solidFill>
                </a:uFill>
                <a:latin typeface="Calibri"/>
                <a:ea typeface="Calibri"/>
              </a:rPr>
              <a:t> Another party is the one which initiates connection; this party is usually referred to as "client".</a:t>
            </a:r>
            <a:endParaRPr lang="en-US" sz="1600" b="0" strike="noStrike" spc="-1" dirty="0">
              <a:solidFill>
                <a:srgbClr val="000000"/>
              </a:solidFill>
              <a:uFill>
                <a:solidFill>
                  <a:srgbClr val="FFFFFF"/>
                </a:solidFill>
              </a:uFill>
              <a:latin typeface="Arial"/>
            </a:endParaRPr>
          </a:p>
          <a:p>
            <a:pPr marL="343080" indent="-342360">
              <a:lnSpc>
                <a:spcPct val="90000"/>
              </a:lnSpc>
            </a:pPr>
            <a:endParaRPr lang="en-US" sz="1800" b="0" strike="noStrike" spc="-1" dirty="0">
              <a:solidFill>
                <a:srgbClr val="000000"/>
              </a:solidFill>
              <a:uFill>
                <a:solidFill>
                  <a:srgbClr val="FFFFFF"/>
                </a:solidFill>
              </a:uFill>
              <a:latin typeface="Arial"/>
            </a:endParaRPr>
          </a:p>
          <a:p>
            <a:pPr marL="343080" indent="-342360">
              <a:lnSpc>
                <a:spcPct val="9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9251996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Clients and servers</a:t>
            </a:r>
            <a:br>
              <a:rPr lang="en-US" sz="4400" b="0" strike="noStrike" spc="-1" dirty="0">
                <a:solidFill>
                  <a:srgbClr val="000000"/>
                </a:solidFill>
                <a:uFill>
                  <a:solidFill>
                    <a:srgbClr val="FFFFFF"/>
                  </a:solidFill>
                </a:uFill>
                <a:latin typeface="Calibri"/>
                <a:ea typeface="Calibri"/>
              </a:rPr>
            </a:br>
            <a:r>
              <a:rPr lang="en-US" spc="-1" dirty="0">
                <a:solidFill>
                  <a:srgbClr val="000000"/>
                </a:solidFill>
                <a:uFill>
                  <a:solidFill>
                    <a:srgbClr val="FFFFFF"/>
                  </a:solidFill>
                </a:uFill>
                <a:ea typeface="Calibri"/>
              </a:rPr>
              <a:t> connectionless communications</a:t>
            </a:r>
            <a:endParaRPr lang="en-US" sz="1800" b="0" strike="noStrike" spc="-1" dirty="0">
              <a:solidFill>
                <a:srgbClr val="000000"/>
              </a:solidFill>
              <a:uFill>
                <a:solidFill>
                  <a:srgbClr val="FFFFFF"/>
                </a:solidFill>
              </a:uFill>
              <a:latin typeface="Arial"/>
            </a:endParaRPr>
          </a:p>
        </p:txBody>
      </p:sp>
      <p:sp>
        <p:nvSpPr>
          <p:cNvPr id="8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buClr>
                <a:srgbClr val="000000"/>
              </a:buClr>
              <a:buFont typeface="Arial"/>
              <a:buChar char="•"/>
            </a:pPr>
            <a:r>
              <a:rPr lang="en-US" sz="2720" b="0" strike="noStrike" spc="-1" dirty="0">
                <a:solidFill>
                  <a:srgbClr val="000000"/>
                </a:solidFill>
                <a:uFill>
                  <a:solidFill>
                    <a:srgbClr val="FFFFFF"/>
                  </a:solidFill>
                </a:uFill>
                <a:latin typeface="Calibri"/>
                <a:ea typeface="Calibri"/>
              </a:rPr>
              <a:t>For connectionless communications, </a:t>
            </a:r>
          </a:p>
          <a:p>
            <a:pPr marL="915120" lvl="1" indent="-457200">
              <a:lnSpc>
                <a:spcPct val="90000"/>
              </a:lnSpc>
              <a:buClr>
                <a:srgbClr val="000000"/>
              </a:buClr>
              <a:buFont typeface="Courier New" panose="02070309020205020404" pitchFamily="49" charset="0"/>
              <a:buChar char="o"/>
            </a:pPr>
            <a:r>
              <a:rPr lang="en-US" sz="2720" b="0" strike="noStrike" spc="-1" dirty="0">
                <a:solidFill>
                  <a:srgbClr val="000000"/>
                </a:solidFill>
                <a:uFill>
                  <a:solidFill>
                    <a:srgbClr val="FFFFFF"/>
                  </a:solidFill>
                </a:uFill>
                <a:latin typeface="Calibri"/>
                <a:ea typeface="Calibri"/>
              </a:rPr>
              <a:t>one party ("server") is usually waiting for an incoming packet, </a:t>
            </a:r>
            <a:br>
              <a:rPr lang="en-US" sz="2720" b="0" strike="noStrike" spc="-1" dirty="0">
                <a:solidFill>
                  <a:srgbClr val="000000"/>
                </a:solidFill>
                <a:uFill>
                  <a:solidFill>
                    <a:srgbClr val="FFFFFF"/>
                  </a:solidFill>
                </a:uFill>
                <a:latin typeface="Calibri"/>
                <a:ea typeface="Calibri"/>
              </a:rPr>
            </a:br>
            <a:endParaRPr lang="en-US" sz="2720" b="0" strike="noStrike" spc="-1" dirty="0">
              <a:solidFill>
                <a:srgbClr val="000000"/>
              </a:solidFill>
              <a:uFill>
                <a:solidFill>
                  <a:srgbClr val="FFFFFF"/>
                </a:solidFill>
              </a:uFill>
              <a:latin typeface="Calibri"/>
              <a:ea typeface="Calibri"/>
            </a:endParaRPr>
          </a:p>
          <a:p>
            <a:pPr marL="915120" lvl="1" indent="-457200">
              <a:lnSpc>
                <a:spcPct val="90000"/>
              </a:lnSpc>
              <a:buClr>
                <a:srgbClr val="000000"/>
              </a:buClr>
              <a:buFont typeface="Courier New" panose="02070309020205020404" pitchFamily="49" charset="0"/>
              <a:buChar char="o"/>
            </a:pPr>
            <a:r>
              <a:rPr lang="en-US" sz="2720" b="0" strike="noStrike" spc="-1" dirty="0">
                <a:solidFill>
                  <a:srgbClr val="000000"/>
                </a:solidFill>
                <a:uFill>
                  <a:solidFill>
                    <a:srgbClr val="FFFFFF"/>
                  </a:solidFill>
                </a:uFill>
                <a:latin typeface="Calibri"/>
                <a:ea typeface="Calibri"/>
              </a:rPr>
              <a:t>another party ("client") is usually understood as the one which sends an unsolicited packet to "server".</a:t>
            </a:r>
            <a:endParaRPr lang="en-US" b="0" strike="noStrike" spc="-1" dirty="0">
              <a:solidFill>
                <a:srgbClr val="000000"/>
              </a:solidFill>
              <a:uFill>
                <a:solidFill>
                  <a:srgbClr val="FFFFFF"/>
                </a:solidFill>
              </a:uFill>
              <a:latin typeface="Arial"/>
            </a:endParaRPr>
          </a:p>
          <a:p>
            <a:pPr marL="343080" indent="-342360">
              <a:lnSpc>
                <a:spcPct val="9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i="1" strike="noStrike" spc="-1">
                <a:solidFill>
                  <a:srgbClr val="000000"/>
                </a:solidFill>
                <a:uFill>
                  <a:solidFill>
                    <a:srgbClr val="FFFFFF"/>
                  </a:solidFill>
                </a:uFill>
                <a:latin typeface="Calibri"/>
                <a:ea typeface="Calibri"/>
              </a:rPr>
              <a:t>client-server</a:t>
            </a:r>
            <a:r>
              <a:rPr lang="en-US" sz="4400" b="0" strike="noStrike" spc="-1">
                <a:solidFill>
                  <a:srgbClr val="000000"/>
                </a:solidFill>
                <a:uFill>
                  <a:solidFill>
                    <a:srgbClr val="FFFFFF"/>
                  </a:solidFill>
                </a:uFill>
                <a:latin typeface="Calibri"/>
                <a:ea typeface="Calibri"/>
              </a:rPr>
              <a:t> paradigm</a:t>
            </a:r>
            <a:endParaRPr lang="en-US" sz="1800" b="0" strike="noStrike" spc="-1">
              <a:solidFill>
                <a:srgbClr val="000000"/>
              </a:solidFill>
              <a:uFill>
                <a:solidFill>
                  <a:srgbClr val="FFFFFF"/>
                </a:solidFill>
              </a:uFill>
              <a:latin typeface="Arial"/>
            </a:endParaRPr>
          </a:p>
        </p:txBody>
      </p:sp>
      <p:sp>
        <p:nvSpPr>
          <p:cNvPr id="8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One program, called the </a:t>
            </a:r>
            <a:r>
              <a:rPr lang="en-US" sz="3200" b="0" i="1" strike="noStrike" spc="-1">
                <a:solidFill>
                  <a:srgbClr val="000000"/>
                </a:solidFill>
                <a:uFill>
                  <a:solidFill>
                    <a:srgbClr val="FFFFFF"/>
                  </a:solidFill>
                </a:uFill>
                <a:latin typeface="Calibri"/>
                <a:ea typeface="Calibri"/>
              </a:rPr>
              <a:t>server</a:t>
            </a:r>
            <a:r>
              <a:rPr lang="en-US" sz="3200" b="0" strike="noStrike" spc="-1">
                <a:solidFill>
                  <a:srgbClr val="000000"/>
                </a:solidFill>
                <a:uFill>
                  <a:solidFill>
                    <a:srgbClr val="FFFFFF"/>
                  </a:solidFill>
                </a:uFill>
                <a:latin typeface="Calibri"/>
                <a:ea typeface="Calibri"/>
              </a:rPr>
              <a:t> blocks waiting for a client to connect to it</a:t>
            </a:r>
            <a:endParaRPr lang="en-US" sz="1800" b="0" strike="noStrike" spc="-1">
              <a:solidFill>
                <a:srgbClr val="000000"/>
              </a:solidFill>
              <a:uFill>
                <a:solidFill>
                  <a:srgbClr val="FFFFFF"/>
                </a:solidFill>
              </a:uFill>
              <a:latin typeface="Arial"/>
            </a:endParaRPr>
          </a:p>
          <a:p>
            <a:pPr marL="514440" indent="-513720">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A client connects</a:t>
            </a:r>
            <a:endParaRPr lang="en-US" sz="1800" b="0" strike="noStrike" spc="-1">
              <a:solidFill>
                <a:srgbClr val="000000"/>
              </a:solidFill>
              <a:uFill>
                <a:solidFill>
                  <a:srgbClr val="FFFFFF"/>
                </a:solidFill>
              </a:uFill>
              <a:latin typeface="Arial"/>
            </a:endParaRPr>
          </a:p>
          <a:p>
            <a:pPr marL="514440" indent="-513720">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The server and the client exchange information until they're done</a:t>
            </a:r>
            <a:endParaRPr lang="en-US" sz="1800" b="0" strike="noStrike" spc="-1">
              <a:solidFill>
                <a:srgbClr val="000000"/>
              </a:solidFill>
              <a:uFill>
                <a:solidFill>
                  <a:srgbClr val="FFFFFF"/>
                </a:solidFill>
              </a:uFill>
              <a:latin typeface="Arial"/>
            </a:endParaRPr>
          </a:p>
          <a:p>
            <a:pPr marL="514440" indent="-513720">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The client and the server both close their connection</a:t>
            </a:r>
            <a:endParaRPr lang="en-US" sz="1800" b="0" strike="noStrike" spc="-1">
              <a:solidFill>
                <a:srgbClr val="000000"/>
              </a:solidFill>
              <a:uFill>
                <a:solidFill>
                  <a:srgbClr val="FFFFFF"/>
                </a:solidFill>
              </a:uFill>
              <a:latin typeface="Arial"/>
            </a:endParaRPr>
          </a:p>
          <a:p>
            <a:pPr marL="514440" indent="-513720">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59" b="0" strike="noStrike" spc="-1">
                <a:solidFill>
                  <a:srgbClr val="000000"/>
                </a:solidFill>
                <a:uFill>
                  <a:solidFill>
                    <a:srgbClr val="FFFFFF"/>
                  </a:solidFill>
                </a:uFill>
                <a:latin typeface="Calibri"/>
                <a:ea typeface="Calibri"/>
              </a:rPr>
              <a:t>Build your own server and client programs</a:t>
            </a:r>
            <a:endParaRPr lang="en-US" sz="1800" b="0" strike="noStrike" spc="-1">
              <a:solidFill>
                <a:srgbClr val="000000"/>
              </a:solidFill>
              <a:uFill>
                <a:solidFill>
                  <a:srgbClr val="FFFFFF"/>
                </a:solidFill>
              </a:uFill>
              <a:latin typeface="Arial"/>
            </a:endParaRPr>
          </a:p>
        </p:txBody>
      </p:sp>
      <p:sp>
        <p:nvSpPr>
          <p:cNvPr id="8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buClr>
                <a:srgbClr val="000000"/>
              </a:buClr>
              <a:buFont typeface="Arial"/>
              <a:buChar char="•"/>
            </a:pPr>
            <a:r>
              <a:rPr lang="en-US" sz="2600" b="0" strike="noStrike" spc="-1" dirty="0">
                <a:solidFill>
                  <a:srgbClr val="000000"/>
                </a:solidFill>
                <a:uFill>
                  <a:solidFill>
                    <a:srgbClr val="FFFFFF"/>
                  </a:solidFill>
                </a:uFill>
                <a:latin typeface="Calibri"/>
                <a:ea typeface="Calibri"/>
              </a:rPr>
              <a:t>To build your own server and client programs you need to know socket programming.</a:t>
            </a:r>
            <a:endParaRPr lang="en-US" sz="1800" b="0" strike="noStrike" spc="-1" dirty="0">
              <a:solidFill>
                <a:srgbClr val="000000"/>
              </a:solidFill>
              <a:uFill>
                <a:solidFill>
                  <a:srgbClr val="FFFFFF"/>
                </a:solidFill>
              </a:uFill>
              <a:latin typeface="Arial"/>
            </a:endParaRPr>
          </a:p>
          <a:p>
            <a:pPr marL="343080" indent="-342360">
              <a:lnSpc>
                <a:spcPct val="90000"/>
              </a:lnSpc>
            </a:pPr>
            <a:endParaRPr lang="en-US" sz="1800" b="0" strike="noStrike" spc="-1" dirty="0">
              <a:solidFill>
                <a:srgbClr val="000000"/>
              </a:solidFill>
              <a:uFill>
                <a:solidFill>
                  <a:srgbClr val="FFFFFF"/>
                </a:solidFill>
              </a:uFill>
              <a:latin typeface="Arial"/>
            </a:endParaRPr>
          </a:p>
          <a:p>
            <a:pPr marL="343080" indent="-342360">
              <a:lnSpc>
                <a:spcPct val="90000"/>
              </a:lnSpc>
              <a:buClr>
                <a:srgbClr val="000000"/>
              </a:buClr>
              <a:buFont typeface="Arial"/>
              <a:buChar char="•"/>
            </a:pPr>
            <a:r>
              <a:rPr lang="en-US" sz="2600" b="0" strike="noStrike" spc="-1" dirty="0">
                <a:solidFill>
                  <a:srgbClr val="000000"/>
                </a:solidFill>
                <a:uFill>
                  <a:solidFill>
                    <a:srgbClr val="FFFFFF"/>
                  </a:solidFill>
                </a:uFill>
                <a:latin typeface="Calibri"/>
                <a:ea typeface="Calibri"/>
              </a:rPr>
              <a:t>Socket programming can be connection-oriented or connection-less. </a:t>
            </a:r>
            <a:endParaRPr lang="en-US" sz="1800" b="0" strike="noStrike" spc="-1" dirty="0">
              <a:solidFill>
                <a:srgbClr val="000000"/>
              </a:solidFill>
              <a:uFill>
                <a:solidFill>
                  <a:srgbClr val="FFFFFF"/>
                </a:solidFill>
              </a:uFill>
              <a:latin typeface="Arial"/>
            </a:endParaRPr>
          </a:p>
          <a:p>
            <a:pPr marL="915120" lvl="1" indent="-457200">
              <a:lnSpc>
                <a:spcPct val="90000"/>
              </a:lnSpc>
              <a:buClr>
                <a:srgbClr val="000000"/>
              </a:buClr>
              <a:buFont typeface="Courier New" panose="02070309020205020404" pitchFamily="49" charset="0"/>
              <a:buChar char="o"/>
            </a:pPr>
            <a:r>
              <a:rPr lang="en-US" sz="2600" b="0" strike="noStrike" spc="-1" dirty="0">
                <a:solidFill>
                  <a:srgbClr val="000000"/>
                </a:solidFill>
                <a:uFill>
                  <a:solidFill>
                    <a:srgbClr val="FFFFFF"/>
                  </a:solidFill>
                </a:uFill>
                <a:latin typeface="Calibri"/>
                <a:ea typeface="Calibri"/>
              </a:rPr>
              <a:t>Socket and </a:t>
            </a:r>
            <a:r>
              <a:rPr lang="en-US" sz="2600" b="0" strike="noStrike" spc="-1" dirty="0" err="1">
                <a:solidFill>
                  <a:srgbClr val="000000"/>
                </a:solidFill>
                <a:uFill>
                  <a:solidFill>
                    <a:srgbClr val="FFFFFF"/>
                  </a:solidFill>
                </a:uFill>
                <a:latin typeface="Calibri"/>
                <a:ea typeface="Calibri"/>
              </a:rPr>
              <a:t>ServerSocket</a:t>
            </a:r>
            <a:r>
              <a:rPr lang="en-US" sz="2600" b="0" strike="noStrike" spc="-1" dirty="0">
                <a:solidFill>
                  <a:srgbClr val="000000"/>
                </a:solidFill>
                <a:uFill>
                  <a:solidFill>
                    <a:srgbClr val="FFFFFF"/>
                  </a:solidFill>
                </a:uFill>
                <a:latin typeface="Calibri"/>
                <a:ea typeface="Calibri"/>
              </a:rPr>
              <a:t> classes are used for connection-oriented socket programming</a:t>
            </a:r>
          </a:p>
          <a:p>
            <a:pPr marL="457920" lvl="1">
              <a:lnSpc>
                <a:spcPct val="90000"/>
              </a:lnSpc>
              <a:buClr>
                <a:srgbClr val="000000"/>
              </a:buClr>
            </a:pPr>
            <a:endParaRPr lang="en-US" sz="1800" b="0" strike="noStrike" spc="-1" dirty="0">
              <a:solidFill>
                <a:srgbClr val="000000"/>
              </a:solidFill>
              <a:uFill>
                <a:solidFill>
                  <a:srgbClr val="FFFFFF"/>
                </a:solidFill>
              </a:uFill>
              <a:latin typeface="Arial"/>
            </a:endParaRPr>
          </a:p>
          <a:p>
            <a:pPr marL="915120" lvl="1" indent="-457200">
              <a:lnSpc>
                <a:spcPct val="90000"/>
              </a:lnSpc>
              <a:buClr>
                <a:srgbClr val="000000"/>
              </a:buClr>
              <a:buFont typeface="Courier New" panose="02070309020205020404" pitchFamily="49" charset="0"/>
              <a:buChar char="o"/>
            </a:pPr>
            <a:r>
              <a:rPr lang="en-US" sz="2600" b="0" strike="noStrike" spc="-1" dirty="0" err="1">
                <a:solidFill>
                  <a:srgbClr val="000000"/>
                </a:solidFill>
                <a:uFill>
                  <a:solidFill>
                    <a:srgbClr val="FFFFFF"/>
                  </a:solidFill>
                </a:uFill>
                <a:latin typeface="Calibri"/>
                <a:ea typeface="Calibri"/>
              </a:rPr>
              <a:t>DatagramSocket</a:t>
            </a:r>
            <a:r>
              <a:rPr lang="en-US" sz="2600" b="0" strike="noStrike" spc="-1" dirty="0">
                <a:solidFill>
                  <a:srgbClr val="000000"/>
                </a:solidFill>
                <a:uFill>
                  <a:solidFill>
                    <a:srgbClr val="FFFFFF"/>
                  </a:solidFill>
                </a:uFill>
                <a:latin typeface="Calibri"/>
                <a:ea typeface="Calibri"/>
              </a:rPr>
              <a:t> and </a:t>
            </a:r>
            <a:r>
              <a:rPr lang="en-US" sz="2600" b="0" strike="noStrike" spc="-1" dirty="0" err="1">
                <a:solidFill>
                  <a:srgbClr val="000000"/>
                </a:solidFill>
                <a:uFill>
                  <a:solidFill>
                    <a:srgbClr val="FFFFFF"/>
                  </a:solidFill>
                </a:uFill>
                <a:latin typeface="Calibri"/>
                <a:ea typeface="Calibri"/>
              </a:rPr>
              <a:t>DatagramPacket</a:t>
            </a:r>
            <a:r>
              <a:rPr lang="en-US" sz="2600" b="0" strike="noStrike" spc="-1" dirty="0">
                <a:solidFill>
                  <a:srgbClr val="000000"/>
                </a:solidFill>
                <a:uFill>
                  <a:solidFill>
                    <a:srgbClr val="FFFFFF"/>
                  </a:solidFill>
                </a:uFill>
                <a:latin typeface="Calibri"/>
                <a:ea typeface="Calibri"/>
              </a:rPr>
              <a:t> classes are used for connection-less socket programming.</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Examples on network programming</a:t>
            </a:r>
          </a:p>
        </p:txBody>
      </p:sp>
      <p:sp>
        <p:nvSpPr>
          <p:cNvPr id="3" name="Text Placeholder 2"/>
          <p:cNvSpPr>
            <a:spLocks noGrp="1"/>
          </p:cNvSpPr>
          <p:nvPr>
            <p:ph type="body" idx="1"/>
          </p:nvPr>
        </p:nvSpPr>
        <p:spPr/>
        <p:txBody>
          <a:bodyPr/>
          <a:lstStyle/>
          <a:p>
            <a:r>
              <a:rPr lang="en-US"/>
              <a:t>6 examples</a:t>
            </a:r>
          </a:p>
        </p:txBody>
      </p:sp>
    </p:spTree>
    <p:extLst>
      <p:ext uri="{BB962C8B-B14F-4D97-AF65-F5344CB8AC3E}">
        <p14:creationId xmlns:p14="http://schemas.microsoft.com/office/powerpoint/2010/main" val="598061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TotalTime>
  <Words>882</Words>
  <Application>Microsoft Office PowerPoint</Application>
  <PresentationFormat>On-screen Show (4:3)</PresentationFormat>
  <Paragraphs>148</Paragraphs>
  <Slides>19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Calibri Light</vt:lpstr>
      <vt:lpstr>Courier New</vt:lpstr>
      <vt:lpstr>DejaVu Sans</vt:lpstr>
      <vt:lpstr>Symbol</vt:lpstr>
      <vt:lpstr>Times New Roman</vt:lpstr>
      <vt:lpstr>Wingdings</vt:lpstr>
      <vt:lpstr>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on network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Dena Tantwy Hasan Salah</cp:lastModifiedBy>
  <cp:revision>16</cp:revision>
  <dcterms:modified xsi:type="dcterms:W3CDTF">2017-03-17T14:07:36Z</dcterms:modified>
  <dc:language>en-US</dc:language>
</cp:coreProperties>
</file>