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19" r:id="rId2"/>
    <p:sldId id="320" r:id="rId3"/>
    <p:sldId id="374" r:id="rId4"/>
    <p:sldId id="346" r:id="rId5"/>
    <p:sldId id="347" r:id="rId6"/>
    <p:sldId id="348" r:id="rId7"/>
    <p:sldId id="375" r:id="rId8"/>
    <p:sldId id="349" r:id="rId9"/>
    <p:sldId id="376" r:id="rId10"/>
    <p:sldId id="367" r:id="rId11"/>
    <p:sldId id="377" r:id="rId12"/>
    <p:sldId id="351" r:id="rId13"/>
    <p:sldId id="352" r:id="rId14"/>
    <p:sldId id="368" r:id="rId15"/>
    <p:sldId id="378" r:id="rId16"/>
    <p:sldId id="369" r:id="rId17"/>
    <p:sldId id="372" r:id="rId18"/>
    <p:sldId id="353" r:id="rId19"/>
    <p:sldId id="354" r:id="rId20"/>
    <p:sldId id="370" r:id="rId21"/>
    <p:sldId id="356" r:id="rId22"/>
    <p:sldId id="371" r:id="rId23"/>
    <p:sldId id="379" r:id="rId24"/>
    <p:sldId id="357" r:id="rId25"/>
    <p:sldId id="358" r:id="rId26"/>
    <p:sldId id="359" r:id="rId27"/>
    <p:sldId id="360" r:id="rId28"/>
    <p:sldId id="361" r:id="rId29"/>
    <p:sldId id="362" r:id="rId30"/>
    <p:sldId id="380" r:id="rId31"/>
    <p:sldId id="363" r:id="rId32"/>
    <p:sldId id="373" r:id="rId33"/>
    <p:sldId id="382" r:id="rId34"/>
    <p:sldId id="28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6C5"/>
    <a:srgbClr val="0432FF"/>
    <a:srgbClr val="00427F"/>
    <a:srgbClr val="0171C5"/>
    <a:srgbClr val="194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1" autoAdjust="0"/>
    <p:restoredTop sz="76869" autoAdjust="0"/>
  </p:normalViewPr>
  <p:slideViewPr>
    <p:cSldViewPr snapToGrid="0">
      <p:cViewPr varScale="1">
        <p:scale>
          <a:sx n="88" d="100"/>
          <a:sy n="88" d="100"/>
        </p:scale>
        <p:origin x="2160" y="90"/>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2C098-1700-4DEE-8B7F-60AA852BEEA9}" type="datetimeFigureOut">
              <a:rPr lang="zh-CN" altLang="en-US" smtClean="0"/>
              <a:t>2016/11/23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704D3-4FEB-412E-B03F-320942E12D88}" type="slidenum">
              <a:rPr lang="zh-CN" altLang="en-US" smtClean="0"/>
              <a:t>‹#›</a:t>
            </a:fld>
            <a:endParaRPr lang="zh-CN" altLang="en-US"/>
          </a:p>
        </p:txBody>
      </p:sp>
    </p:spTree>
    <p:extLst>
      <p:ext uri="{BB962C8B-B14F-4D97-AF65-F5344CB8AC3E}">
        <p14:creationId xmlns:p14="http://schemas.microsoft.com/office/powerpoint/2010/main" val="29241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My name is </a:t>
            </a:r>
            <a:r>
              <a:rPr lang="en-US" altLang="zh-CN" dirty="0" err="1" smtClean="0"/>
              <a:t>Yanqiang</a:t>
            </a:r>
            <a:r>
              <a:rPr lang="en-US" altLang="zh-CN" dirty="0" smtClean="0"/>
              <a:t>, and I have taken</a:t>
            </a:r>
            <a:r>
              <a:rPr lang="en-US" altLang="zh-CN" baseline="0" dirty="0" smtClean="0"/>
              <a:t> over the project since Li, Yao graduated. </a:t>
            </a:r>
            <a:r>
              <a:rPr lang="en-US" altLang="zh-CN" dirty="0" smtClean="0"/>
              <a:t>today I am going</a:t>
            </a:r>
            <a:r>
              <a:rPr lang="en-US" altLang="zh-CN" baseline="0" dirty="0" smtClean="0"/>
              <a:t> to give a report of the work done in the project </a:t>
            </a:r>
            <a:r>
              <a:rPr lang="en-US" altLang="zh-CN" baseline="0" dirty="0" err="1" smtClean="0"/>
              <a:t>ScalaHDL</a:t>
            </a:r>
            <a:r>
              <a:rPr lang="en-US" altLang="zh-CN" baseline="0" dirty="0" smtClean="0"/>
              <a:t> Phase III</a:t>
            </a:r>
          </a:p>
          <a:p>
            <a:r>
              <a:rPr lang="en-US" altLang="zh-CN" baseline="0" dirty="0" smtClean="0"/>
              <a:t>Though the subtitle of the project is   </a:t>
            </a:r>
            <a:r>
              <a:rPr lang="en-US" altLang="zh-CN" baseline="0" dirty="0" err="1" smtClean="0"/>
              <a:t>blabla</a:t>
            </a:r>
            <a:r>
              <a:rPr lang="en-US" altLang="zh-CN" baseline="0" dirty="0" smtClean="0"/>
              <a:t>, we have gone much further than what this objective says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6704D3-4FEB-412E-B03F-320942E12D88}" type="slidenum">
              <a:rPr lang="zh-CN" altLang="en-US" smtClean="0"/>
              <a:t>1</a:t>
            </a:fld>
            <a:endParaRPr lang="zh-CN" altLang="en-US"/>
          </a:p>
        </p:txBody>
      </p:sp>
    </p:spTree>
    <p:extLst>
      <p:ext uri="{BB962C8B-B14F-4D97-AF65-F5344CB8AC3E}">
        <p14:creationId xmlns:p14="http://schemas.microsoft.com/office/powerpoint/2010/main" val="11259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836704D3-4FEB-412E-B03F-320942E12D88}" type="slidenum">
              <a:rPr lang="zh-CN" altLang="en-US" smtClean="0"/>
              <a:t>10</a:t>
            </a:fld>
            <a:endParaRPr lang="zh-CN" altLang="en-US"/>
          </a:p>
        </p:txBody>
      </p:sp>
    </p:spTree>
    <p:extLst>
      <p:ext uri="{BB962C8B-B14F-4D97-AF65-F5344CB8AC3E}">
        <p14:creationId xmlns:p14="http://schemas.microsoft.com/office/powerpoint/2010/main" val="23748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11</a:t>
            </a:fld>
            <a:endParaRPr lang="zh-CN" altLang="en-US"/>
          </a:p>
        </p:txBody>
      </p:sp>
    </p:spTree>
    <p:extLst>
      <p:ext uri="{BB962C8B-B14F-4D97-AF65-F5344CB8AC3E}">
        <p14:creationId xmlns:p14="http://schemas.microsoft.com/office/powerpoint/2010/main" val="250879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To achieve the goal in Phase III, we extend the </a:t>
            </a:r>
            <a:r>
              <a:rPr lang="en-US" altLang="zh-CN" baseline="0" dirty="0" err="1" smtClean="0"/>
              <a:t>ScalaHDL</a:t>
            </a:r>
            <a:r>
              <a:rPr lang="en-US" altLang="zh-CN" baseline="0" dirty="0" smtClean="0"/>
              <a:t> to a full system. This figure gives an overview of the new architecture. since now </a:t>
            </a:r>
            <a:r>
              <a:rPr lang="en-US" altLang="zh-CN" baseline="0" dirty="0" err="1" smtClean="0"/>
              <a:t>ScalaHDL</a:t>
            </a:r>
            <a:r>
              <a:rPr lang="en-US" altLang="zh-CN" baseline="0" dirty="0" smtClean="0"/>
              <a:t> is  no longer just a sort of DSL. It is now a framework for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Prototyping of acceleration system. </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12</a:t>
            </a:fld>
            <a:endParaRPr lang="zh-CN" altLang="en-US"/>
          </a:p>
        </p:txBody>
      </p:sp>
    </p:spTree>
    <p:extLst>
      <p:ext uri="{BB962C8B-B14F-4D97-AF65-F5344CB8AC3E}">
        <p14:creationId xmlns:p14="http://schemas.microsoft.com/office/powerpoint/2010/main" val="73410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Our extension of Phase II work is summarized in three parts: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Firstly we need to modify the </a:t>
            </a:r>
            <a:r>
              <a:rPr lang="en-US" altLang="zh-CN" baseline="0" dirty="0" err="1" smtClean="0"/>
              <a:t>compilar</a:t>
            </a:r>
            <a:r>
              <a:rPr lang="en-US" altLang="zh-CN" baseline="0" dirty="0" smtClean="0"/>
              <a:t> trait. We need a configuration file to record the information of module interface to achieve communication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two variants of controller code. Intuitively a controller is used to control the hardware module we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Secondly, we implement driver libraries to deal with the communication between host program and hardware. It reads configuration file and knows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Name and order of each interface signal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These libraries can be configured to serve two purposes, Debugging or invocation</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13</a:t>
            </a:fld>
            <a:endParaRPr lang="zh-CN" altLang="en-US"/>
          </a:p>
        </p:txBody>
      </p:sp>
    </p:spTree>
    <p:extLst>
      <p:ext uri="{BB962C8B-B14F-4D97-AF65-F5344CB8AC3E}">
        <p14:creationId xmlns:p14="http://schemas.microsoft.com/office/powerpoint/2010/main" val="24573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adopt a development board with SOC produced by </a:t>
            </a:r>
            <a:r>
              <a:rPr lang="en-US" altLang="zh-CN" baseline="0" dirty="0" err="1" smtClean="0"/>
              <a:t>altera</a:t>
            </a:r>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It has an arm processor on the chip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most complicated part is the server on this HPS. The server serves as a connection proxy between FPGA and the host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define simple APIs for the driver libraries</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14</a:t>
            </a:fld>
            <a:endParaRPr lang="zh-CN" altLang="en-US"/>
          </a:p>
        </p:txBody>
      </p:sp>
    </p:spTree>
    <p:extLst>
      <p:ext uri="{BB962C8B-B14F-4D97-AF65-F5344CB8AC3E}">
        <p14:creationId xmlns:p14="http://schemas.microsoft.com/office/powerpoint/2010/main" val="123574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15</a:t>
            </a:fld>
            <a:endParaRPr lang="zh-CN" altLang="en-US"/>
          </a:p>
        </p:txBody>
      </p:sp>
    </p:spTree>
    <p:extLst>
      <p:ext uri="{BB962C8B-B14F-4D97-AF65-F5344CB8AC3E}">
        <p14:creationId xmlns:p14="http://schemas.microsoft.com/office/powerpoint/2010/main" val="143301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To implement the framework.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software side, We have to modify the Scala DSL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line is part of the definition of the interface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There is only one compile method in Original </a:t>
            </a:r>
            <a:r>
              <a:rPr lang="en-US" altLang="zh-CN" baseline="0" dirty="0" err="1" smtClean="0"/>
              <a:t>ScalaHDL</a:t>
            </a:r>
            <a:r>
              <a:rPr lang="en-US" altLang="zh-CN" baseline="0" dirty="0" smtClean="0"/>
              <a:t> , for the purpose of generating controller and configuration file, we need to add three more method in the compile trait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16</a:t>
            </a:fld>
            <a:endParaRPr lang="zh-CN" altLang="en-US"/>
          </a:p>
        </p:txBody>
      </p:sp>
    </p:spTree>
    <p:extLst>
      <p:ext uri="{BB962C8B-B14F-4D97-AF65-F5344CB8AC3E}">
        <p14:creationId xmlns:p14="http://schemas.microsoft.com/office/powerpoint/2010/main" val="793888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have to implement different drivers for different modules.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take a </a:t>
            </a:r>
            <a:r>
              <a:rPr lang="en-US" altLang="zh-CN" baseline="0" dirty="0" err="1" smtClean="0"/>
              <a:t>RAMcontroller</a:t>
            </a:r>
            <a:r>
              <a:rPr lang="en-US" altLang="zh-CN" baseline="0" dirty="0" smtClean="0"/>
              <a:t> as example,  later I’ll talk about this </a:t>
            </a:r>
            <a:r>
              <a:rPr lang="en-US" altLang="zh-CN" baseline="0" dirty="0" err="1" smtClean="0"/>
              <a:t>detailly</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17</a:t>
            </a:fld>
            <a:endParaRPr lang="zh-CN" altLang="en-US"/>
          </a:p>
        </p:txBody>
      </p:sp>
    </p:spTree>
    <p:extLst>
      <p:ext uri="{BB962C8B-B14F-4D97-AF65-F5344CB8AC3E}">
        <p14:creationId xmlns:p14="http://schemas.microsoft.com/office/powerpoint/2010/main" val="1381132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hardware side of the implementation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Though we don’t need to </a:t>
            </a:r>
            <a:r>
              <a:rPr lang="en-US" altLang="zh-CN" baseline="0" dirty="0" err="1" smtClean="0"/>
              <a:t>mannully</a:t>
            </a:r>
            <a:r>
              <a:rPr lang="en-US" altLang="zh-CN" baseline="0" dirty="0" smtClean="0"/>
              <a:t> write the controller code, we have to design a universal pattern of the controller.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Ram in the controller is configured as a device in the </a:t>
            </a:r>
            <a:r>
              <a:rPr lang="en-US" altLang="zh-CN" baseline="0" dirty="0" err="1" smtClean="0"/>
              <a:t>linux</a:t>
            </a:r>
            <a:r>
              <a:rPr lang="en-US" altLang="zh-CN" baseline="0" dirty="0" smtClean="0"/>
              <a:t> where lies communication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server program builds an address mapping of the controller ram and manipulate this area as normal memory space.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18</a:t>
            </a:fld>
            <a:endParaRPr lang="zh-CN" altLang="en-US"/>
          </a:p>
        </p:txBody>
      </p:sp>
    </p:spTree>
    <p:extLst>
      <p:ext uri="{BB962C8B-B14F-4D97-AF65-F5344CB8AC3E}">
        <p14:creationId xmlns:p14="http://schemas.microsoft.com/office/powerpoint/2010/main" val="268213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Next I will explain some important components in our implementation in detail.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Firstly the controller.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controller Is like a wrapper, that contains the target module and a RAM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ram holds all signals of the module interface. Especially the </a:t>
            </a:r>
            <a:r>
              <a:rPr lang="en-US" altLang="zh-CN" baseline="0" dirty="0" err="1" smtClean="0"/>
              <a:t>clk</a:t>
            </a:r>
            <a:r>
              <a:rPr lang="en-US" altLang="zh-CN" baseline="0" dirty="0" smtClean="0"/>
              <a:t> signal, so that we can control the behavior of the module by altering the 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There are two kinds of controller. For controller that is aimed for </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19</a:t>
            </a:fld>
            <a:endParaRPr lang="zh-CN" altLang="en-US"/>
          </a:p>
        </p:txBody>
      </p:sp>
    </p:spTree>
    <p:extLst>
      <p:ext uri="{BB962C8B-B14F-4D97-AF65-F5344CB8AC3E}">
        <p14:creationId xmlns:p14="http://schemas.microsoft.com/office/powerpoint/2010/main" val="136703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However,  what we have done is heavily based on the achievement of last phase. Thanks li, </a:t>
            </a:r>
            <a:r>
              <a:rPr lang="en-US" altLang="zh-CN" baseline="0" dirty="0" err="1" smtClean="0"/>
              <a:t>yao</a:t>
            </a:r>
            <a:r>
              <a:rPr lang="en-US" altLang="zh-CN" baseline="0" dirty="0" smtClean="0"/>
              <a:t> for building so solid foundations so that we are able to extend the project easily.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Firstly, I’ </a:t>
            </a:r>
            <a:r>
              <a:rPr lang="en-US" altLang="zh-CN" baseline="0" dirty="0" err="1" smtClean="0"/>
              <a:t>ll</a:t>
            </a:r>
            <a:r>
              <a:rPr lang="en-US" altLang="zh-CN" baseline="0" dirty="0" smtClean="0"/>
              <a:t> review the Phase II of </a:t>
            </a:r>
            <a:r>
              <a:rPr lang="en-US" altLang="zh-CN" baseline="0" dirty="0" err="1" smtClean="0"/>
              <a:t>ScalaHDL</a:t>
            </a:r>
            <a:r>
              <a:rPr lang="en-US" altLang="zh-CN" baseline="0" dirty="0" smtClean="0"/>
              <a:t>. And then I’ll focus on the new contributions in phase III including explanation of motivation, a demo video and some details of the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last I am going to draw a conclusion and discuss the drawbacks of current implementation and possible future work</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a:t>
            </a:fld>
            <a:endParaRPr lang="zh-CN" altLang="en-US"/>
          </a:p>
        </p:txBody>
      </p:sp>
    </p:spTree>
    <p:extLst>
      <p:ext uri="{BB962C8B-B14F-4D97-AF65-F5344CB8AC3E}">
        <p14:creationId xmlns:p14="http://schemas.microsoft.com/office/powerpoint/2010/main" val="92043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20</a:t>
            </a:fld>
            <a:endParaRPr lang="zh-CN" altLang="en-US"/>
          </a:p>
        </p:txBody>
      </p:sp>
    </p:spTree>
    <p:extLst>
      <p:ext uri="{BB962C8B-B14F-4D97-AF65-F5344CB8AC3E}">
        <p14:creationId xmlns:p14="http://schemas.microsoft.com/office/powerpoint/2010/main" val="70642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21</a:t>
            </a:fld>
            <a:endParaRPr lang="zh-CN" altLang="en-US"/>
          </a:p>
        </p:txBody>
      </p:sp>
    </p:spTree>
    <p:extLst>
      <p:ext uri="{BB962C8B-B14F-4D97-AF65-F5344CB8AC3E}">
        <p14:creationId xmlns:p14="http://schemas.microsoft.com/office/powerpoint/2010/main" val="1427121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22</a:t>
            </a:fld>
            <a:endParaRPr lang="zh-CN" altLang="en-US"/>
          </a:p>
        </p:txBody>
      </p:sp>
    </p:spTree>
    <p:extLst>
      <p:ext uri="{BB962C8B-B14F-4D97-AF65-F5344CB8AC3E}">
        <p14:creationId xmlns:p14="http://schemas.microsoft.com/office/powerpoint/2010/main" val="1773848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23</a:t>
            </a:fld>
            <a:endParaRPr lang="zh-CN" altLang="en-US"/>
          </a:p>
        </p:txBody>
      </p:sp>
    </p:spTree>
    <p:extLst>
      <p:ext uri="{BB962C8B-B14F-4D97-AF65-F5344CB8AC3E}">
        <p14:creationId xmlns:p14="http://schemas.microsoft.com/office/powerpoint/2010/main" val="107047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24</a:t>
            </a:fld>
            <a:endParaRPr lang="zh-CN" altLang="en-US"/>
          </a:p>
        </p:txBody>
      </p:sp>
    </p:spTree>
    <p:extLst>
      <p:ext uri="{BB962C8B-B14F-4D97-AF65-F5344CB8AC3E}">
        <p14:creationId xmlns:p14="http://schemas.microsoft.com/office/powerpoint/2010/main" val="472996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这部分文字和上一页一模一样？</a:t>
            </a:r>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25</a:t>
            </a:fld>
            <a:endParaRPr lang="zh-CN" altLang="en-US"/>
          </a:p>
        </p:txBody>
      </p:sp>
    </p:spTree>
    <p:extLst>
      <p:ext uri="{BB962C8B-B14F-4D97-AF65-F5344CB8AC3E}">
        <p14:creationId xmlns:p14="http://schemas.microsoft.com/office/powerpoint/2010/main" val="1720014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26</a:t>
            </a:fld>
            <a:endParaRPr lang="zh-CN" altLang="en-US"/>
          </a:p>
        </p:txBody>
      </p:sp>
    </p:spTree>
    <p:extLst>
      <p:ext uri="{BB962C8B-B14F-4D97-AF65-F5344CB8AC3E}">
        <p14:creationId xmlns:p14="http://schemas.microsoft.com/office/powerpoint/2010/main" val="768133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27</a:t>
            </a:fld>
            <a:endParaRPr lang="zh-CN" altLang="en-US"/>
          </a:p>
        </p:txBody>
      </p:sp>
    </p:spTree>
    <p:extLst>
      <p:ext uri="{BB962C8B-B14F-4D97-AF65-F5344CB8AC3E}">
        <p14:creationId xmlns:p14="http://schemas.microsoft.com/office/powerpoint/2010/main" val="158506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28</a:t>
            </a:fld>
            <a:endParaRPr lang="zh-CN" altLang="en-US"/>
          </a:p>
        </p:txBody>
      </p:sp>
    </p:spTree>
    <p:extLst>
      <p:ext uri="{BB962C8B-B14F-4D97-AF65-F5344CB8AC3E}">
        <p14:creationId xmlns:p14="http://schemas.microsoft.com/office/powerpoint/2010/main" val="146569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29</a:t>
            </a:fld>
            <a:endParaRPr lang="zh-CN" altLang="en-US"/>
          </a:p>
        </p:txBody>
      </p:sp>
    </p:spTree>
    <p:extLst>
      <p:ext uri="{BB962C8B-B14F-4D97-AF65-F5344CB8AC3E}">
        <p14:creationId xmlns:p14="http://schemas.microsoft.com/office/powerpoint/2010/main" val="42007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However,  what we have done is heavily based on the achievement of last phase. Thanks li, </a:t>
            </a:r>
            <a:r>
              <a:rPr lang="en-US" altLang="zh-CN" baseline="0" dirty="0" err="1" smtClean="0"/>
              <a:t>yao</a:t>
            </a:r>
            <a:r>
              <a:rPr lang="en-US" altLang="zh-CN" baseline="0" dirty="0" smtClean="0"/>
              <a:t> for building so solid foundations so that we are able to extend the project easily.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Firstly, I’ </a:t>
            </a:r>
            <a:r>
              <a:rPr lang="en-US" altLang="zh-CN" baseline="0" dirty="0" err="1" smtClean="0"/>
              <a:t>ll</a:t>
            </a:r>
            <a:r>
              <a:rPr lang="en-US" altLang="zh-CN" baseline="0" dirty="0" smtClean="0"/>
              <a:t> review the Phase II of </a:t>
            </a:r>
            <a:r>
              <a:rPr lang="en-US" altLang="zh-CN" baseline="0" dirty="0" err="1" smtClean="0"/>
              <a:t>ScalaHDL</a:t>
            </a:r>
            <a:r>
              <a:rPr lang="en-US" altLang="zh-CN" baseline="0" dirty="0" smtClean="0"/>
              <a:t>. And then I’ll focus on the new contributions in phase III including explanation of motivation, a demo video and some details of the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last I am going to draw a conclusion and discuss the drawbacks of current implementation and possible future work</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a:t>
            </a:fld>
            <a:endParaRPr lang="zh-CN" altLang="en-US"/>
          </a:p>
        </p:txBody>
      </p:sp>
    </p:spTree>
    <p:extLst>
      <p:ext uri="{BB962C8B-B14F-4D97-AF65-F5344CB8AC3E}">
        <p14:creationId xmlns:p14="http://schemas.microsoft.com/office/powerpoint/2010/main" val="34076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30</a:t>
            </a:fld>
            <a:endParaRPr lang="zh-CN" altLang="en-US"/>
          </a:p>
        </p:txBody>
      </p:sp>
    </p:spTree>
    <p:extLst>
      <p:ext uri="{BB962C8B-B14F-4D97-AF65-F5344CB8AC3E}">
        <p14:creationId xmlns:p14="http://schemas.microsoft.com/office/powerpoint/2010/main" val="3186004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31</a:t>
            </a:fld>
            <a:endParaRPr lang="zh-CN" altLang="en-US"/>
          </a:p>
        </p:txBody>
      </p:sp>
    </p:spTree>
    <p:extLst>
      <p:ext uri="{BB962C8B-B14F-4D97-AF65-F5344CB8AC3E}">
        <p14:creationId xmlns:p14="http://schemas.microsoft.com/office/powerpoint/2010/main" val="139014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32</a:t>
            </a:fld>
            <a:endParaRPr lang="zh-CN" altLang="en-US"/>
          </a:p>
        </p:txBody>
      </p:sp>
    </p:spTree>
    <p:extLst>
      <p:ext uri="{BB962C8B-B14F-4D97-AF65-F5344CB8AC3E}">
        <p14:creationId xmlns:p14="http://schemas.microsoft.com/office/powerpoint/2010/main" val="3430406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33</a:t>
            </a:fld>
            <a:endParaRPr lang="zh-CN" altLang="en-US"/>
          </a:p>
        </p:txBody>
      </p:sp>
    </p:spTree>
    <p:extLst>
      <p:ext uri="{BB962C8B-B14F-4D97-AF65-F5344CB8AC3E}">
        <p14:creationId xmlns:p14="http://schemas.microsoft.com/office/powerpoint/2010/main" val="3978918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34</a:t>
            </a:fld>
            <a:endParaRPr lang="zh-CN" altLang="en-US"/>
          </a:p>
        </p:txBody>
      </p:sp>
    </p:spTree>
    <p:extLst>
      <p:ext uri="{BB962C8B-B14F-4D97-AF65-F5344CB8AC3E}">
        <p14:creationId xmlns:p14="http://schemas.microsoft.com/office/powerpoint/2010/main" val="119495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figure describes the overview architecture of the DSL we implemented in last phase named </a:t>
            </a:r>
            <a:r>
              <a:rPr lang="en-US" altLang="zh-CN" baseline="0" dirty="0" err="1" smtClean="0"/>
              <a:t>ScalaHDL</a:t>
            </a:r>
            <a:r>
              <a:rPr lang="en-US" altLang="zh-CN" baseline="0" dirty="0" smtClean="0"/>
              <a:t>. It  is clear that the DSL consists of two series of libraries , one for hardware describing named design, and the other series for software emulation named test. That is to say, after phase II project of </a:t>
            </a:r>
            <a:r>
              <a:rPr lang="en-US" altLang="zh-CN" baseline="0" dirty="0" err="1" smtClean="0"/>
              <a:t>ScalaHDL</a:t>
            </a:r>
            <a:r>
              <a:rPr lang="en-US" altLang="zh-CN" baseline="0" dirty="0" smtClean="0"/>
              <a:t>, we are able to describe and test hardware design in </a:t>
            </a:r>
            <a:r>
              <a:rPr lang="en-US" altLang="zh-CN" baseline="0" dirty="0" err="1" smtClean="0"/>
              <a:t>scala</a:t>
            </a:r>
            <a:r>
              <a:rPr lang="en-US" altLang="zh-CN" baseline="0" dirty="0" smtClean="0"/>
              <a:t> context</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4</a:t>
            </a:fld>
            <a:endParaRPr lang="zh-CN" altLang="en-US"/>
          </a:p>
        </p:txBody>
      </p:sp>
    </p:spTree>
    <p:extLst>
      <p:ext uri="{BB962C8B-B14F-4D97-AF65-F5344CB8AC3E}">
        <p14:creationId xmlns:p14="http://schemas.microsoft.com/office/powerpoint/2010/main" val="90794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Here are examples of variants of adder implementations. From the adder defined in </a:t>
            </a:r>
            <a:r>
              <a:rPr lang="en-US" altLang="zh-CN" baseline="0" dirty="0" err="1" smtClean="0"/>
              <a:t>ScalaHDl</a:t>
            </a:r>
            <a:r>
              <a:rPr lang="en-US" altLang="zh-CN" baseline="0" dirty="0" smtClean="0"/>
              <a:t> , the upper middle part, we can easily derive a more abstract implementation to left, that takes any arithmetic method as </a:t>
            </a:r>
            <a:r>
              <a:rPr lang="en-US" altLang="zh-CN" baseline="0" dirty="0" err="1" smtClean="0"/>
              <a:t>arg</a:t>
            </a:r>
            <a:r>
              <a:rPr lang="en-US" altLang="zh-CN" baseline="0" dirty="0" smtClean="0"/>
              <a:t> to generate specific arithmetic module. To the right, we can define test class by extending the adder and mixing the  simulation traits. Downward, it is the generated Verilog code which is synthesizable , we give symbol view of the module at bottom left</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5</a:t>
            </a:fld>
            <a:endParaRPr lang="zh-CN" altLang="en-US"/>
          </a:p>
        </p:txBody>
      </p:sp>
    </p:spTree>
    <p:extLst>
      <p:ext uri="{BB962C8B-B14F-4D97-AF65-F5344CB8AC3E}">
        <p14:creationId xmlns:p14="http://schemas.microsoft.com/office/powerpoint/2010/main" val="7980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have done so much in phase II,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But there is still a critical problem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have no way to access the running hardware though we define it in </a:t>
            </a:r>
            <a:r>
              <a:rPr lang="en-US" altLang="zh-CN" baseline="0" dirty="0" err="1" smtClean="0"/>
              <a:t>Scalahdl</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Here comes the motivation of phase III</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6</a:t>
            </a:fld>
            <a:endParaRPr lang="zh-CN" altLang="en-US"/>
          </a:p>
        </p:txBody>
      </p:sp>
    </p:spTree>
    <p:extLst>
      <p:ext uri="{BB962C8B-B14F-4D97-AF65-F5344CB8AC3E}">
        <p14:creationId xmlns:p14="http://schemas.microsoft.com/office/powerpoint/2010/main" val="165966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7</a:t>
            </a:fld>
            <a:endParaRPr lang="zh-CN" altLang="en-US"/>
          </a:p>
        </p:txBody>
      </p:sp>
    </p:spTree>
    <p:extLst>
      <p:ext uri="{BB962C8B-B14F-4D97-AF65-F5344CB8AC3E}">
        <p14:creationId xmlns:p14="http://schemas.microsoft.com/office/powerpoint/2010/main" val="867531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Acceleration systems are often required by software developers when dealing with large scale of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Traditional ways of building acceleration system require knowledge of not only hardware but also several languages and framework such c language </a:t>
            </a:r>
            <a:r>
              <a:rPr lang="en-US" altLang="zh-CN" baseline="0" dirty="0" err="1" smtClean="0"/>
              <a:t>opencl</a:t>
            </a:r>
            <a:r>
              <a:rPr lang="en-US" altLang="zh-CN" baseline="0" dirty="0" smtClean="0"/>
              <a:t> etc.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Since the architecture is complicated, learning cost is high and productivity is relatively low.</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Phase III project is aimed for building a integrated framework that covers the design flow of acceleration system mostly in Scala context.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Next I’ll play a video to demonstrate the  whole work flow of design configuration and invocation in </a:t>
            </a:r>
            <a:r>
              <a:rPr lang="en-US" altLang="zh-CN" baseline="0" dirty="0" err="1" smtClean="0"/>
              <a:t>ScalaHDL</a:t>
            </a:r>
            <a:r>
              <a:rPr lang="en-US" altLang="zh-CN" baseline="0" dirty="0" smtClean="0"/>
              <a:t>.</a:t>
            </a: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8</a:t>
            </a:fld>
            <a:endParaRPr lang="zh-CN" altLang="en-US"/>
          </a:p>
        </p:txBody>
      </p:sp>
    </p:spTree>
    <p:extLst>
      <p:ext uri="{BB962C8B-B14F-4D97-AF65-F5344CB8AC3E}">
        <p14:creationId xmlns:p14="http://schemas.microsoft.com/office/powerpoint/2010/main" val="1293827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smtClean="0"/>
          </a:p>
        </p:txBody>
      </p:sp>
      <p:sp>
        <p:nvSpPr>
          <p:cNvPr id="4" name="幻灯片编号占位符 3"/>
          <p:cNvSpPr>
            <a:spLocks noGrp="1"/>
          </p:cNvSpPr>
          <p:nvPr>
            <p:ph type="sldNum" sz="quarter" idx="10"/>
          </p:nvPr>
        </p:nvSpPr>
        <p:spPr/>
        <p:txBody>
          <a:bodyPr/>
          <a:lstStyle/>
          <a:p>
            <a:fld id="{836704D3-4FEB-412E-B03F-320942E12D88}" type="slidenum">
              <a:rPr lang="zh-CN" altLang="en-US" smtClean="0"/>
              <a:t>9</a:t>
            </a:fld>
            <a:endParaRPr lang="zh-CN" altLang="en-US"/>
          </a:p>
        </p:txBody>
      </p:sp>
    </p:spTree>
    <p:extLst>
      <p:ext uri="{BB962C8B-B14F-4D97-AF65-F5344CB8AC3E}">
        <p14:creationId xmlns:p14="http://schemas.microsoft.com/office/powerpoint/2010/main" val="230021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9E904-F499-4811-9D8F-53BD6952AE4F}" type="datetime1">
              <a:rPr lang="zh-CN" altLang="en-US" smtClean="0"/>
              <a:t>2016/11/23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1851332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2FF3727-7CD9-46F9-B788-8428F201A0A8}" type="datetime1">
              <a:rPr lang="zh-CN" altLang="en-US" smtClean="0"/>
              <a:t>2016/11/23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93728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20E5F43-3B04-4B3C-BBD3-5FD5459B566B}" type="datetime1">
              <a:rPr lang="zh-CN" altLang="en-US" smtClean="0"/>
              <a:t>2016/11/23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111235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8324A8E-7A09-4E8F-804B-67E290F339F4}" type="datetime1">
              <a:rPr lang="zh-CN" altLang="en-US" smtClean="0"/>
              <a:t>2016/11/23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40258773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3C7ECD-6697-49CA-8644-ECF53A2E6A7C}" type="datetime1">
              <a:rPr lang="zh-CN" altLang="en-US" smtClean="0"/>
              <a:t>2016/11/23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373981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A1D1CB5-D11D-44B0-B928-27F74D2B6713}" type="datetime1">
              <a:rPr lang="zh-CN" altLang="en-US" smtClean="0"/>
              <a:t>2016/11/23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2299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1C734B3-86FF-4605-866C-848ACBA59F81}" type="datetime1">
              <a:rPr lang="zh-CN" altLang="en-US" smtClean="0"/>
              <a:t>2016/11/23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124042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BA2150-3730-494C-9207-9F5B3028B640}" type="datetime1">
              <a:rPr lang="zh-CN" altLang="en-US" smtClean="0"/>
              <a:t>2016/11/23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3DFD66-36CC-4344-8414-D417366ABA19}" type="slidenum">
              <a:rPr lang="zh-CN" altLang="en-US" smtClean="0"/>
              <a:t>‹#›</a:t>
            </a:fld>
            <a:endParaRPr lang="zh-CN" altLang="en-US"/>
          </a:p>
        </p:txBody>
      </p:sp>
      <p:sp>
        <p:nvSpPr>
          <p:cNvPr id="6" name="矩形 5"/>
          <p:cNvSpPr/>
          <p:nvPr userDrawn="1"/>
        </p:nvSpPr>
        <p:spPr>
          <a:xfrm>
            <a:off x="0" y="0"/>
            <a:ext cx="9144000" cy="539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0" y="335280"/>
            <a:ext cx="5321808" cy="539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直角三角形 7"/>
          <p:cNvSpPr/>
          <p:nvPr userDrawn="1"/>
        </p:nvSpPr>
        <p:spPr>
          <a:xfrm rot="5400000">
            <a:off x="5986272" y="-664464"/>
            <a:ext cx="874776" cy="2203704"/>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3640" y="-41220"/>
            <a:ext cx="2948940" cy="599004"/>
          </a:xfrm>
          <a:prstGeom prst="rect">
            <a:avLst/>
          </a:prstGeom>
        </p:spPr>
      </p:pic>
      <p:sp>
        <p:nvSpPr>
          <p:cNvPr id="2" name="Title 1"/>
          <p:cNvSpPr>
            <a:spLocks noGrp="1"/>
          </p:cNvSpPr>
          <p:nvPr>
            <p:ph type="title"/>
          </p:nvPr>
        </p:nvSpPr>
        <p:spPr>
          <a:xfrm>
            <a:off x="190906" y="53501"/>
            <a:ext cx="6267044" cy="862497"/>
          </a:xfrm>
        </p:spPr>
        <p:txBody>
          <a:bodyPr/>
          <a:lstStyle>
            <a:lvl1pPr>
              <a:defRPr>
                <a:solidFill>
                  <a:schemeClr val="bg1"/>
                </a:solidFill>
                <a:latin typeface="+mj-lt"/>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552583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7084F-1F4F-441A-B6D0-EDF8266A047C}" type="datetime1">
              <a:rPr lang="zh-CN" altLang="en-US" smtClean="0"/>
              <a:t>2016/11/23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3DFD66-36CC-4344-8414-D417366ABA19}" type="slidenum">
              <a:rPr lang="zh-CN" altLang="en-US" smtClean="0"/>
              <a:t>‹#›</a:t>
            </a:fld>
            <a:endParaRPr lang="zh-CN" altLang="en-US"/>
          </a:p>
        </p:txBody>
      </p:sp>
      <p:sp>
        <p:nvSpPr>
          <p:cNvPr id="5" name="矩形 4"/>
          <p:cNvSpPr/>
          <p:nvPr userDrawn="1"/>
        </p:nvSpPr>
        <p:spPr>
          <a:xfrm>
            <a:off x="0" y="6693408"/>
            <a:ext cx="9144000" cy="1645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userDrawn="1"/>
        </p:nvSpPr>
        <p:spPr>
          <a:xfrm>
            <a:off x="8184996" y="6355080"/>
            <a:ext cx="959004" cy="4937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97006" y="6379056"/>
            <a:ext cx="445827" cy="445827"/>
          </a:xfrm>
          <a:prstGeom prst="rect">
            <a:avLst/>
          </a:prstGeom>
        </p:spPr>
      </p:pic>
      <p:sp>
        <p:nvSpPr>
          <p:cNvPr id="8" name="直角三角形 7"/>
          <p:cNvSpPr/>
          <p:nvPr userDrawn="1"/>
        </p:nvSpPr>
        <p:spPr>
          <a:xfrm rot="16200000">
            <a:off x="7490051" y="6163056"/>
            <a:ext cx="502920" cy="886968"/>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879534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D3B59C3-9F73-466B-B93A-50AFB518093A}" type="datetime1">
              <a:rPr lang="zh-CN" altLang="en-US" smtClean="0"/>
              <a:t>2016/11/23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4147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5F4F6B1-E490-4D81-9CF9-F28E5EF078F3}" type="datetime1">
              <a:rPr lang="zh-CN" altLang="en-US" smtClean="0"/>
              <a:t>2016/11/23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312583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7253D-9DD5-44AE-9C49-E6508CBA5D21}" type="datetime1">
              <a:rPr lang="zh-CN" altLang="en-US" smtClean="0"/>
              <a:t>2016/11/23</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DFD66-36CC-4344-8414-D417366ABA19}" type="slidenum">
              <a:rPr lang="zh-CN" altLang="en-US" smtClean="0"/>
              <a:t>‹#›</a:t>
            </a:fld>
            <a:endParaRPr lang="zh-CN" altLang="en-US"/>
          </a:p>
        </p:txBody>
      </p:sp>
    </p:spTree>
    <p:extLst>
      <p:ext uri="{BB962C8B-B14F-4D97-AF65-F5344CB8AC3E}">
        <p14:creationId xmlns:p14="http://schemas.microsoft.com/office/powerpoint/2010/main" val="198147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3663731"/>
            <a:ext cx="9144000" cy="3194271"/>
            <a:chOff x="0" y="3663728"/>
            <a:chExt cx="9144000" cy="3194271"/>
          </a:xfrm>
        </p:grpSpPr>
        <p:sp>
          <p:nvSpPr>
            <p:cNvPr id="10" name="矩形 9"/>
            <p:cNvSpPr/>
            <p:nvPr/>
          </p:nvSpPr>
          <p:spPr>
            <a:xfrm>
              <a:off x="0" y="4377446"/>
              <a:ext cx="9144000" cy="2480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663728"/>
              <a:ext cx="3404681" cy="2480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a:off x="3404682" y="3663728"/>
              <a:ext cx="2840476" cy="81099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p:nvPr>
        </p:nvSpPr>
        <p:spPr>
          <a:xfrm>
            <a:off x="341282" y="1577523"/>
            <a:ext cx="8283631" cy="1269211"/>
          </a:xfrm>
        </p:spPr>
        <p:txBody>
          <a:bodyPr>
            <a:noAutofit/>
          </a:bodyPr>
          <a:lstStyle/>
          <a:p>
            <a:r>
              <a:rPr lang="en-US" altLang="zh-CN" sz="4400" b="1" dirty="0" err="1">
                <a:solidFill>
                  <a:srgbClr val="00B0F0"/>
                </a:solidFill>
              </a:rPr>
              <a:t>ScalaHDL</a:t>
            </a:r>
            <a:r>
              <a:rPr lang="en-US" altLang="zh-CN" sz="4400" b="1" dirty="0">
                <a:solidFill>
                  <a:srgbClr val="00B0F0"/>
                </a:solidFill>
              </a:rPr>
              <a:t> Phase III</a:t>
            </a:r>
            <a:br>
              <a:rPr lang="en-US" altLang="zh-CN" sz="4400" b="1" dirty="0">
                <a:solidFill>
                  <a:srgbClr val="00B0F0"/>
                </a:solidFill>
              </a:rPr>
            </a:br>
            <a:r>
              <a:rPr lang="en-US" altLang="zh-CN" sz="3200" b="1" dirty="0">
                <a:solidFill>
                  <a:srgbClr val="00B0F0"/>
                </a:solidFill>
              </a:rPr>
              <a:t>Express and Test Hardware Designs in a Scala DSL </a:t>
            </a:r>
            <a:endParaRPr lang="zh-CN" altLang="en-US" sz="3200" b="1" dirty="0">
              <a:solidFill>
                <a:srgbClr val="00B0F0"/>
              </a:solidFill>
            </a:endParaRPr>
          </a:p>
        </p:txBody>
      </p:sp>
      <p:sp>
        <p:nvSpPr>
          <p:cNvPr id="6" name="TextBox 5"/>
          <p:cNvSpPr txBox="1"/>
          <p:nvPr/>
        </p:nvSpPr>
        <p:spPr>
          <a:xfrm>
            <a:off x="-1" y="4575473"/>
            <a:ext cx="9144001" cy="1261884"/>
          </a:xfrm>
          <a:prstGeom prst="rect">
            <a:avLst/>
          </a:prstGeom>
          <a:noFill/>
        </p:spPr>
        <p:txBody>
          <a:bodyPr wrap="square" rtlCol="0">
            <a:spAutoFit/>
          </a:bodyPr>
          <a:lstStyle/>
          <a:p>
            <a:pPr algn="ctr"/>
            <a:r>
              <a:rPr lang="en-US" altLang="zh-CN" sz="2800" dirty="0" smtClean="0">
                <a:solidFill>
                  <a:schemeClr val="bg1"/>
                </a:solidFill>
              </a:rPr>
              <a:t> </a:t>
            </a:r>
          </a:p>
          <a:p>
            <a:pPr algn="ctr"/>
            <a:r>
              <a:rPr lang="en-US" altLang="zh-CN" sz="2000" dirty="0" smtClean="0">
                <a:solidFill>
                  <a:schemeClr val="bg1"/>
                </a:solidFill>
              </a:rPr>
              <a:t> </a:t>
            </a:r>
            <a:r>
              <a:rPr lang="en-US" altLang="zh-CN" sz="2000" dirty="0" err="1" smtClean="0">
                <a:solidFill>
                  <a:schemeClr val="bg1"/>
                </a:solidFill>
              </a:rPr>
              <a:t>Yanqiang</a:t>
            </a:r>
            <a:r>
              <a:rPr lang="en-US" altLang="zh-CN" sz="2000" dirty="0" smtClean="0">
                <a:solidFill>
                  <a:schemeClr val="bg1"/>
                </a:solidFill>
              </a:rPr>
              <a:t> Liu, Yao Li, Weilun Xiong, </a:t>
            </a:r>
            <a:r>
              <a:rPr lang="en-US" altLang="zh-CN" sz="2000" dirty="0" err="1" smtClean="0">
                <a:solidFill>
                  <a:schemeClr val="bg1"/>
                </a:solidFill>
              </a:rPr>
              <a:t>Meng</a:t>
            </a:r>
            <a:r>
              <a:rPr lang="en-US" altLang="zh-CN" sz="2000" dirty="0" smtClean="0">
                <a:solidFill>
                  <a:schemeClr val="bg1"/>
                </a:solidFill>
              </a:rPr>
              <a:t> Lai, Cheng Chen, Zhengwei Qi </a:t>
            </a:r>
          </a:p>
          <a:p>
            <a:pPr algn="ctr"/>
            <a:endParaRPr lang="en-US" altLang="zh-CN" sz="2800" dirty="0">
              <a:solidFill>
                <a:schemeClr val="bg1"/>
              </a:solidFill>
            </a:endParaRPr>
          </a:p>
        </p:txBody>
      </p:sp>
      <p:sp>
        <p:nvSpPr>
          <p:cNvPr id="9" name="矩形 8"/>
          <p:cNvSpPr/>
          <p:nvPr/>
        </p:nvSpPr>
        <p:spPr>
          <a:xfrm>
            <a:off x="2" y="2"/>
            <a:ext cx="9143999" cy="863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3449" y="5663655"/>
            <a:ext cx="723929" cy="723929"/>
          </a:xfrm>
          <a:prstGeom prst="rect">
            <a:avLst/>
          </a:prstGeom>
        </p:spPr>
      </p:pic>
      <p:sp>
        <p:nvSpPr>
          <p:cNvPr id="4" name="矩形 3"/>
          <p:cNvSpPr/>
          <p:nvPr/>
        </p:nvSpPr>
        <p:spPr>
          <a:xfrm>
            <a:off x="0" y="-9151"/>
            <a:ext cx="8624913" cy="677108"/>
          </a:xfrm>
          <a:prstGeom prst="rect">
            <a:avLst/>
          </a:prstGeom>
        </p:spPr>
        <p:txBody>
          <a:bodyPr wrap="square">
            <a:spAutoFit/>
          </a:bodyPr>
          <a:lstStyle/>
          <a:p>
            <a:endParaRPr lang="zh-CN" altLang="en-US" dirty="0">
              <a:solidFill>
                <a:schemeClr val="bg1"/>
              </a:solidFill>
              <a:latin typeface="Cambria" panose="02040503050406030204" pitchFamily="18" charset="0"/>
            </a:endParaRPr>
          </a:p>
          <a:p>
            <a:r>
              <a:rPr lang="en-US" altLang="zh-CN" dirty="0">
                <a:solidFill>
                  <a:schemeClr val="bg1"/>
                </a:solidFill>
                <a:latin typeface="Cambria" panose="02040503050406030204" pitchFamily="18" charset="0"/>
              </a:rPr>
              <a:t> </a:t>
            </a:r>
            <a:r>
              <a:rPr lang="en-US" altLang="zh-CN" sz="2000" dirty="0">
                <a:solidFill>
                  <a:schemeClr val="bg1"/>
                </a:solidFill>
                <a:latin typeface="Cambria" panose="02040503050406030204" pitchFamily="18" charset="0"/>
              </a:rPr>
              <a:t>Collaborative Applied Research and Development Project </a:t>
            </a:r>
            <a:endParaRPr lang="zh-CN" altLang="en-US" sz="2000" dirty="0">
              <a:solidFill>
                <a:schemeClr val="bg1"/>
              </a:solidFill>
            </a:endParaRPr>
          </a:p>
        </p:txBody>
      </p:sp>
      <p:pic>
        <p:nvPicPr>
          <p:cNvPr id="12" name="图片 11"/>
          <p:cNvPicPr>
            <a:picLocks noChangeAspect="1"/>
          </p:cNvPicPr>
          <p:nvPr/>
        </p:nvPicPr>
        <p:blipFill>
          <a:blip r:embed="rId4"/>
          <a:stretch>
            <a:fillRect/>
          </a:stretch>
        </p:blipFill>
        <p:spPr>
          <a:xfrm>
            <a:off x="5312181" y="5676782"/>
            <a:ext cx="1924319" cy="657317"/>
          </a:xfrm>
          <a:prstGeom prst="rect">
            <a:avLst/>
          </a:prstGeom>
        </p:spPr>
      </p:pic>
    </p:spTree>
    <p:extLst>
      <p:ext uri="{BB962C8B-B14F-4D97-AF65-F5344CB8AC3E}">
        <p14:creationId xmlns:p14="http://schemas.microsoft.com/office/powerpoint/2010/main" val="2964271118"/>
      </p:ext>
    </p:extLst>
  </p:cSld>
  <p:clrMapOvr>
    <a:masterClrMapping/>
  </p:clrMapOvr>
  <mc:AlternateContent xmlns:mc="http://schemas.openxmlformats.org/markup-compatibility/2006" xmlns:p14="http://schemas.microsoft.com/office/powerpoint/2010/main">
    <mc:Choice Requires="p14">
      <p:transition spd="slow" p14:dur="2000" advTm="20864"/>
    </mc:Choice>
    <mc:Fallback xmlns="">
      <p:transition spd="slow" advTm="208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82274" y="2472363"/>
            <a:ext cx="7886700" cy="1325563"/>
          </a:xfrm>
        </p:spPr>
        <p:txBody>
          <a:bodyPr>
            <a:normAutofit/>
          </a:bodyPr>
          <a:lstStyle/>
          <a:p>
            <a:pPr algn="ctr"/>
            <a:r>
              <a:rPr lang="en-US" altLang="zh-CN" sz="6600" dirty="0">
                <a:solidFill>
                  <a:srgbClr val="00B0F0"/>
                </a:solidFill>
                <a:latin typeface="+mn-lt"/>
              </a:rPr>
              <a:t>Demo Video</a:t>
            </a:r>
            <a:endParaRPr lang="zh-CN" altLang="en-US" sz="6000" dirty="0">
              <a:solidFill>
                <a:srgbClr val="00B0F0"/>
              </a:solidFill>
              <a:latin typeface="+mn-lt"/>
            </a:endParaRPr>
          </a:p>
        </p:txBody>
      </p:sp>
    </p:spTree>
    <p:extLst>
      <p:ext uri="{BB962C8B-B14F-4D97-AF65-F5344CB8AC3E}">
        <p14:creationId xmlns:p14="http://schemas.microsoft.com/office/powerpoint/2010/main" val="1538530855"/>
      </p:ext>
    </p:extLst>
  </p:cSld>
  <p:clrMapOvr>
    <a:masterClrMapping/>
  </p:clrMapOvr>
  <mc:AlternateContent xmlns:mc="http://schemas.openxmlformats.org/markup-compatibility/2006" xmlns:p14="http://schemas.microsoft.com/office/powerpoint/2010/main">
    <mc:Choice Requires="p14">
      <p:transition spd="slow" p14:dur="2000" advTm="53139"/>
    </mc:Choice>
    <mc:Fallback xmlns="">
      <p:transition spd="slow" advTm="5313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solidFill>
                  <a:srgbClr val="FF0000"/>
                </a:solidFill>
              </a:rPr>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solidFill>
                  <a:srgbClr val="FF0000"/>
                </a:solidFill>
              </a:rPr>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2516433549"/>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Methodology</a:t>
            </a:r>
            <a:r>
              <a:rPr lang="zh-CN" altLang="en-US" sz="2400" dirty="0" smtClean="0"/>
              <a:t> </a:t>
            </a:r>
            <a:r>
              <a:rPr lang="en-US" altLang="zh-CN" sz="2400" dirty="0">
                <a:solidFill>
                  <a:prstClr val="white"/>
                </a:solidFill>
              </a:rPr>
              <a:t>–</a:t>
            </a:r>
            <a:r>
              <a:rPr lang="zh-CN" altLang="en-US" sz="2400" dirty="0" smtClean="0"/>
              <a:t> </a:t>
            </a:r>
            <a:r>
              <a:rPr lang="en-US" altLang="zh-CN" sz="2400" dirty="0" smtClean="0"/>
              <a:t>Architecture</a:t>
            </a:r>
            <a:endParaRPr lang="zh-CN" altLang="en-US" sz="2400" dirty="0"/>
          </a:p>
        </p:txBody>
      </p:sp>
      <p:pic>
        <p:nvPicPr>
          <p:cNvPr id="3" name="图片 2"/>
          <p:cNvPicPr>
            <a:picLocks noChangeAspect="1"/>
          </p:cNvPicPr>
          <p:nvPr/>
        </p:nvPicPr>
        <p:blipFill>
          <a:blip r:embed="rId3"/>
          <a:stretch>
            <a:fillRect/>
          </a:stretch>
        </p:blipFill>
        <p:spPr>
          <a:xfrm>
            <a:off x="190906" y="1338942"/>
            <a:ext cx="8735380" cy="4836401"/>
          </a:xfrm>
          <a:prstGeom prst="rect">
            <a:avLst/>
          </a:prstGeom>
        </p:spPr>
      </p:pic>
    </p:spTree>
    <p:extLst>
      <p:ext uri="{BB962C8B-B14F-4D97-AF65-F5344CB8AC3E}">
        <p14:creationId xmlns:p14="http://schemas.microsoft.com/office/powerpoint/2010/main" val="1535110528"/>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Methodology </a:t>
            </a:r>
            <a:endParaRPr lang="zh-CN" altLang="en-US" sz="4000" dirty="0"/>
          </a:p>
        </p:txBody>
      </p:sp>
      <p:sp>
        <p:nvSpPr>
          <p:cNvPr id="3" name="文本框 2"/>
          <p:cNvSpPr txBox="1"/>
          <p:nvPr/>
        </p:nvSpPr>
        <p:spPr>
          <a:xfrm>
            <a:off x="654265" y="1232720"/>
            <a:ext cx="788670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Alteration in compilation</a:t>
            </a:r>
          </a:p>
          <a:p>
            <a:pPr marL="914400" lvl="1" indent="-457200">
              <a:buFont typeface="Arial" panose="020B0604020202020204" pitchFamily="34" charset="0"/>
              <a:buChar char="•"/>
            </a:pPr>
            <a:r>
              <a:rPr lang="en-US" altLang="zh-CN" sz="2800" dirty="0"/>
              <a:t>Generating </a:t>
            </a:r>
            <a:r>
              <a:rPr lang="en-US" altLang="zh-CN" sz="2800" dirty="0">
                <a:solidFill>
                  <a:srgbClr val="FF0000"/>
                </a:solidFill>
              </a:rPr>
              <a:t>configuration file </a:t>
            </a:r>
            <a:r>
              <a:rPr lang="en-US" altLang="zh-CN" sz="2800" dirty="0"/>
              <a:t>to record interface information of the compiled module</a:t>
            </a:r>
          </a:p>
          <a:p>
            <a:pPr marL="914400" lvl="1" indent="-457200">
              <a:buFont typeface="Arial" panose="020B0604020202020204" pitchFamily="34" charset="0"/>
              <a:buChar char="•"/>
            </a:pPr>
            <a:r>
              <a:rPr lang="en-US" altLang="zh-CN" sz="2800" dirty="0"/>
              <a:t>Generating two new variants of the hardware module called </a:t>
            </a:r>
            <a:r>
              <a:rPr lang="en-US" altLang="zh-CN" sz="2800" dirty="0">
                <a:solidFill>
                  <a:srgbClr val="FF0000"/>
                </a:solidFill>
              </a:rPr>
              <a:t>Controller</a:t>
            </a:r>
            <a:r>
              <a:rPr lang="en-US" altLang="zh-CN" sz="2800" dirty="0"/>
              <a:t> (one for debugging and the other for production)</a:t>
            </a:r>
          </a:p>
          <a:p>
            <a:pPr marL="457200" indent="-457200">
              <a:buFont typeface="Arial" panose="020B0604020202020204" pitchFamily="34" charset="0"/>
              <a:buChar char="•"/>
            </a:pPr>
            <a:r>
              <a:rPr lang="en-US" altLang="zh-CN" sz="2800" dirty="0"/>
              <a:t>Module driver libraries</a:t>
            </a:r>
          </a:p>
          <a:p>
            <a:pPr marL="914400" lvl="1" indent="-457200">
              <a:buFont typeface="Arial" panose="020B0604020202020204" pitchFamily="34" charset="0"/>
              <a:buChar char="•"/>
            </a:pPr>
            <a:r>
              <a:rPr lang="en-US" altLang="zh-CN" sz="2800" dirty="0"/>
              <a:t>Designed for interacting with the hardware in Scala context (Debugging or invocation)</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877049651"/>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Methodology </a:t>
            </a:r>
            <a:endParaRPr lang="zh-CN" altLang="en-US" sz="4000" dirty="0"/>
          </a:p>
        </p:txBody>
      </p:sp>
      <p:sp>
        <p:nvSpPr>
          <p:cNvPr id="3" name="文本框 2"/>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Utilizing </a:t>
            </a:r>
            <a:r>
              <a:rPr lang="en-US" altLang="zh-CN" sz="2800" dirty="0" err="1"/>
              <a:t>SoC</a:t>
            </a:r>
            <a:r>
              <a:rPr lang="en-US" altLang="zh-CN" sz="2800" dirty="0"/>
              <a:t> (System on Chip) </a:t>
            </a:r>
          </a:p>
          <a:p>
            <a:pPr marL="914400" lvl="1" indent="-457200">
              <a:buFont typeface="Arial" panose="020B0604020202020204" pitchFamily="34" charset="0"/>
              <a:buChar char="•"/>
            </a:pPr>
            <a:r>
              <a:rPr lang="en-US" altLang="zh-CN" sz="2800" dirty="0"/>
              <a:t>Adopting </a:t>
            </a:r>
            <a:r>
              <a:rPr lang="en-US" altLang="zh-CN" sz="2800" dirty="0">
                <a:solidFill>
                  <a:srgbClr val="FF0000"/>
                </a:solidFill>
              </a:rPr>
              <a:t>Avalon-MM</a:t>
            </a:r>
            <a:r>
              <a:rPr lang="en-US" altLang="zh-CN" sz="2800" dirty="0"/>
              <a:t> protocol </a:t>
            </a:r>
          </a:p>
          <a:p>
            <a:pPr marL="914400" lvl="1" indent="-457200">
              <a:buFont typeface="Arial" panose="020B0604020202020204" pitchFamily="34" charset="0"/>
              <a:buChar char="•"/>
            </a:pPr>
            <a:r>
              <a:rPr lang="en-US" altLang="zh-CN" sz="2800" dirty="0"/>
              <a:t>A sever lies between FPGA and the host program</a:t>
            </a:r>
          </a:p>
          <a:p>
            <a:pPr marL="1371600" lvl="2" indent="-457200">
              <a:buFont typeface="Arial" panose="020B0604020202020204" pitchFamily="34" charset="0"/>
              <a:buChar char="•"/>
            </a:pPr>
            <a:r>
              <a:rPr lang="en-US" altLang="zh-CN" sz="2800" dirty="0"/>
              <a:t>Serial port communication</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p:txBody>
      </p:sp>
      <p:pic>
        <p:nvPicPr>
          <p:cNvPr id="4" name="图片 3"/>
          <p:cNvPicPr>
            <a:picLocks noChangeAspect="1"/>
          </p:cNvPicPr>
          <p:nvPr/>
        </p:nvPicPr>
        <p:blipFill>
          <a:blip r:embed="rId3"/>
          <a:stretch>
            <a:fillRect/>
          </a:stretch>
        </p:blipFill>
        <p:spPr>
          <a:xfrm>
            <a:off x="309018" y="4201885"/>
            <a:ext cx="8519296" cy="1573137"/>
          </a:xfrm>
          <a:prstGeom prst="rect">
            <a:avLst/>
          </a:prstGeom>
        </p:spPr>
      </p:pic>
    </p:spTree>
    <p:extLst>
      <p:ext uri="{BB962C8B-B14F-4D97-AF65-F5344CB8AC3E}">
        <p14:creationId xmlns:p14="http://schemas.microsoft.com/office/powerpoint/2010/main" val="1383601397"/>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solidFill>
                  <a:srgbClr val="FF0000"/>
                </a:solidFill>
              </a:rPr>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solidFill>
                  <a:srgbClr val="FF0000"/>
                </a:solidFill>
              </a:rPr>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2023361156"/>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Implementation</a:t>
            </a:r>
            <a:r>
              <a:rPr lang="en-US" altLang="zh-CN" sz="2400" dirty="0"/>
              <a:t> – Overview </a:t>
            </a:r>
          </a:p>
        </p:txBody>
      </p:sp>
      <p:sp>
        <p:nvSpPr>
          <p:cNvPr id="3" name="文本框 2"/>
          <p:cNvSpPr txBox="1"/>
          <p:nvPr/>
        </p:nvSpPr>
        <p:spPr>
          <a:xfrm>
            <a:off x="654265" y="1232720"/>
            <a:ext cx="8359106" cy="501675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Scala DSL </a:t>
            </a:r>
          </a:p>
          <a:p>
            <a:pPr marL="914400" lvl="1" indent="-457200">
              <a:buFont typeface="Arial" panose="020B0604020202020204" pitchFamily="34" charset="0"/>
              <a:buChar char="•"/>
            </a:pPr>
            <a:r>
              <a:rPr lang="en-US" altLang="zh-CN" sz="2800" dirty="0"/>
              <a:t>Add semantics for explicitly defining debugging or invoking </a:t>
            </a:r>
            <a:r>
              <a:rPr lang="en-US" altLang="zh-CN" sz="2800" dirty="0" smtClean="0"/>
              <a:t>interface</a:t>
            </a:r>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r>
              <a:rPr lang="en-US" altLang="zh-CN" sz="2800" dirty="0"/>
              <a:t>Add method for generating Verilog code for Controller and Configuration file in trait </a:t>
            </a:r>
            <a:r>
              <a:rPr lang="en-US" altLang="zh-CN" sz="2800" dirty="0" smtClean="0"/>
              <a:t>Compile</a:t>
            </a:r>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smtClean="0"/>
          </a:p>
          <a:p>
            <a:pPr lvl="1"/>
            <a:endParaRPr lang="en-US" altLang="zh-CN" dirty="0"/>
          </a:p>
        </p:txBody>
      </p:sp>
      <p:sp>
        <p:nvSpPr>
          <p:cNvPr id="7" name="Rectangle 1"/>
          <p:cNvSpPr>
            <a:spLocks noChangeArrowheads="1"/>
          </p:cNvSpPr>
          <p:nvPr/>
        </p:nvSpPr>
        <p:spPr bwMode="auto">
          <a:xfrm>
            <a:off x="1544837" y="2671008"/>
            <a:ext cx="7174619"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override val </a:t>
            </a:r>
            <a:r>
              <a:rPr kumimoji="0" lang="zh-CN" altLang="zh-CN" sz="1600" b="0" i="1" u="none" strike="noStrike" cap="none" normalizeH="0" baseline="0" dirty="0" smtClean="0">
                <a:ln>
                  <a:noFill/>
                </a:ln>
                <a:solidFill>
                  <a:srgbClr val="660E7A"/>
                </a:solidFill>
                <a:effectLst/>
                <a:latin typeface="Consolas" panose="020B0609020204030204" pitchFamily="49" charset="0"/>
              </a:rPr>
              <a:t>interface </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0" i="1" u="none" strike="noStrike" cap="none" normalizeH="0" baseline="0" dirty="0" smtClean="0">
                <a:ln>
                  <a:noFill/>
                </a:ln>
                <a:solidFill>
                  <a:srgbClr val="660E7A"/>
                </a:solidFill>
                <a:effectLst/>
                <a:latin typeface="Consolas" panose="020B0609020204030204" pitchFamily="49" charset="0"/>
              </a:rPr>
              <a:t>List</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1" i="0" u="none" strike="noStrike" cap="none" normalizeH="0" baseline="0" dirty="0" smtClean="0">
                <a:ln>
                  <a:noFill/>
                </a:ln>
                <a:solidFill>
                  <a:srgbClr val="008000"/>
                </a:solidFill>
                <a:effectLst/>
                <a:latin typeface="Consolas" panose="020B0609020204030204" pitchFamily="49" charset="0"/>
              </a:rPr>
              <a:t>"clk"</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0" i="0" u="none" strike="noStrike" cap="none" normalizeH="0" baseline="0" dirty="0" smtClean="0">
                <a:ln>
                  <a:noFill/>
                </a:ln>
                <a:solidFill>
                  <a:srgbClr val="0000FF"/>
                </a:solidFill>
                <a:effectLst/>
                <a:latin typeface="Consolas" panose="020B0609020204030204" pitchFamily="49" charset="0"/>
              </a:rPr>
              <a:t>1</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1" i="0" u="none" strike="noStrike" cap="none" normalizeH="0" baseline="0" dirty="0" smtClean="0">
                <a:ln>
                  <a:noFill/>
                </a:ln>
                <a:solidFill>
                  <a:srgbClr val="008000"/>
                </a:solidFill>
                <a:effectLst/>
                <a:latin typeface="Consolas" panose="020B0609020204030204" pitchFamily="49" charset="0"/>
              </a:rPr>
              <a:t>"run"</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0" i="0" u="none" strike="noStrike" cap="none" normalizeH="0" baseline="0" dirty="0" smtClean="0">
                <a:ln>
                  <a:noFill/>
                </a:ln>
                <a:solidFill>
                  <a:srgbClr val="0000FF"/>
                </a:solidFill>
                <a:effectLst/>
                <a:latin typeface="Consolas" panose="020B0609020204030204" pitchFamily="49" charset="0"/>
              </a:rPr>
              <a:t>1</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1" i="0" u="none" strike="noStrike" cap="none" normalizeH="0" baseline="0" dirty="0" smtClean="0">
                <a:ln>
                  <a:noFill/>
                </a:ln>
                <a:solidFill>
                  <a:srgbClr val="008000"/>
                </a:solidFill>
                <a:effectLst/>
                <a:latin typeface="Consolas" panose="020B0609020204030204" pitchFamily="49" charset="0"/>
              </a:rPr>
              <a:t>"we"</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0" i="0" u="none" strike="noStrike" cap="none" normalizeH="0" baseline="0" dirty="0" smtClean="0">
                <a:ln>
                  <a:noFill/>
                </a:ln>
                <a:solidFill>
                  <a:srgbClr val="0000FF"/>
                </a:solidFill>
                <a:effectLst/>
                <a:latin typeface="Consolas" panose="020B0609020204030204" pitchFamily="49" charset="0"/>
              </a:rPr>
              <a:t>1</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544837" y="3923318"/>
            <a:ext cx="7053849" cy="2554545"/>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i="1" dirty="0">
                <a:solidFill>
                  <a:srgbClr val="808080"/>
                </a:solidFill>
                <a:latin typeface="Consolas" panose="020B0609020204030204" pitchFamily="49" charset="0"/>
              </a:rPr>
              <a:t>//For </a:t>
            </a:r>
            <a:r>
              <a:rPr lang="zh-CN" altLang="zh-CN" sz="1600" i="1" dirty="0" smtClean="0">
                <a:solidFill>
                  <a:srgbClr val="808080"/>
                </a:solidFill>
                <a:latin typeface="Consolas" panose="020B0609020204030204" pitchFamily="49" charset="0"/>
              </a:rPr>
              <a:t>Debugging</a:t>
            </a:r>
            <a:endParaRPr kumimoji="0" lang="en-US" altLang="zh-CN" sz="1600" b="1" i="0" u="none" strike="noStrike" cap="none" normalizeH="0" baseline="0" dirty="0" smtClean="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compileDebug : String =</a:t>
            </a:r>
            <a:r>
              <a:rPr lang="en-US" altLang="zh-CN" sz="1600" dirty="0">
                <a:solidFill>
                  <a:srgbClr val="000000"/>
                </a:solidFill>
                <a:latin typeface="Consolas" panose="020B0609020204030204" pitchFamily="49" charset="0"/>
              </a:rPr>
              <a:t> </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r>
              <a:rPr kumimoji="0" lang="zh-CN" altLang="zh-CN" sz="1600" b="1" i="0" u="none" strike="noStrike" cap="none" normalizeH="0" baseline="0" dirty="0" smtClean="0">
                <a:ln>
                  <a:noFill/>
                </a:ln>
                <a:solidFill>
                  <a:srgbClr val="000080"/>
                </a:solidFill>
                <a:effectLst/>
                <a:latin typeface="Consolas" panose="020B0609020204030204" pitchFamily="49" charset="0"/>
              </a:rPr>
              <a:t>for </a:t>
            </a:r>
            <a:r>
              <a:rPr kumimoji="0" lang="zh-CN" altLang="zh-CN" sz="1600" b="0" i="0" u="none" strike="noStrike" cap="none" normalizeH="0" baseline="0" dirty="0" smtClean="0">
                <a:ln>
                  <a:noFill/>
                </a:ln>
                <a:solidFill>
                  <a:srgbClr val="000000"/>
                </a:solidFill>
                <a:effectLst/>
                <a:latin typeface="Consolas" panose="020B0609020204030204" pitchFamily="49" charset="0"/>
              </a:rPr>
              <a:t>(module &lt;- </a:t>
            </a:r>
            <a:r>
              <a:rPr kumimoji="0" lang="zh-CN" altLang="zh-CN" sz="1600" b="0" i="1" u="none" strike="noStrike" cap="none" normalizeH="0" baseline="0" dirty="0" smtClean="0">
                <a:ln>
                  <a:noFill/>
                </a:ln>
                <a:solidFill>
                  <a:srgbClr val="660E7A"/>
                </a:solidFill>
                <a:effectLst/>
                <a:latin typeface="Consolas" panose="020B0609020204030204" pitchFamily="49" charset="0"/>
              </a:rPr>
              <a:t>toCompile</a:t>
            </a:r>
            <a:r>
              <a:rPr kumimoji="0" lang="zh-CN" altLang="zh-CN" sz="1600" b="0" i="0" u="none" strike="noStrike" cap="none" normalizeH="0" baseline="0" dirty="0" smtClean="0">
                <a:ln>
                  <a:noFill/>
                </a:ln>
                <a:solidFill>
                  <a:srgbClr val="000000"/>
                </a:solidFill>
                <a:effectLst/>
                <a:latin typeface="Consolas" panose="020B0609020204030204" pitchFamily="49" charset="0"/>
              </a:rPr>
              <a:t>) </a:t>
            </a:r>
            <a:r>
              <a:rPr kumimoji="0" lang="zh-CN" altLang="zh-CN" sz="1600" b="1" i="0" u="none" strike="noStrike" cap="none" normalizeH="0" baseline="0" dirty="0" smtClean="0">
                <a:ln>
                  <a:noFill/>
                </a:ln>
                <a:solidFill>
                  <a:srgbClr val="000080"/>
                </a:solidFill>
                <a:effectLst/>
                <a:latin typeface="Consolas" panose="020B0609020204030204" pitchFamily="49" charset="0"/>
              </a:rPr>
              <a:t>yield </a:t>
            </a:r>
            <a:r>
              <a:rPr kumimoji="0" lang="zh-CN" altLang="zh-CN" sz="1600" b="0" i="0" u="none" strike="noStrike" cap="none" normalizeH="0" baseline="0" dirty="0" smtClean="0">
                <a:ln>
                  <a:noFill/>
                </a:ln>
                <a:solidFill>
                  <a:srgbClr val="000000"/>
                </a:solidFill>
                <a:effectLst/>
                <a:latin typeface="Consolas" panose="020B0609020204030204" pitchFamily="49" charset="0"/>
              </a:rPr>
              <a:t>compileDebug(module)).mkString(</a:t>
            </a:r>
            <a:r>
              <a:rPr kumimoji="0" lang="zh-CN" altLang="zh-CN" sz="1600" b="1" i="0" u="none" strike="noStrike" cap="none" normalizeH="0" baseline="0" dirty="0" smtClean="0">
                <a:ln>
                  <a:noFill/>
                </a:ln>
                <a:solidFill>
                  <a:srgbClr val="008000"/>
                </a:solidFill>
                <a:effectLst/>
                <a:latin typeface="Consolas" panose="020B0609020204030204" pitchFamily="49" charset="0"/>
              </a:rPr>
              <a:t>""</a:t>
            </a:r>
            <a:r>
              <a:rPr kumimoji="0" lang="zh-CN" altLang="zh-CN" sz="1600" b="0" i="0" u="none" strike="noStrike" cap="none" normalizeH="0" baseline="0" dirty="0" smtClean="0">
                <a:ln>
                  <a:noFill/>
                </a:ln>
                <a:solidFill>
                  <a:srgbClr val="000000"/>
                </a:solidFill>
                <a:effectLst/>
                <a:latin typeface="Consolas" panose="020B0609020204030204" pitchFamily="49" charset="0"/>
              </a:rPr>
              <a:t>)</a:t>
            </a:r>
            <a:br>
              <a:rPr kumimoji="0" lang="zh-CN" altLang="zh-CN" sz="1600" b="0" i="0" u="none" strike="noStrike" cap="none" normalizeH="0" baseline="0" dirty="0" smtClean="0">
                <a:ln>
                  <a:noFill/>
                </a:ln>
                <a:solidFill>
                  <a:srgbClr val="000000"/>
                </a:solidFill>
                <a:effectLst/>
                <a:latin typeface="Consolas" panose="020B0609020204030204" pitchFamily="49" charset="0"/>
              </a:rPr>
            </a:b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compileDebug(m:HDLModule): String</a:t>
            </a:r>
            <a:r>
              <a:rPr kumimoji="0" lang="en-US" altLang="zh-CN" sz="1600" b="0" i="0" u="none" strike="noStrike" cap="none" normalizeH="0" baseline="0" dirty="0" smtClean="0">
                <a:ln>
                  <a:noFill/>
                </a:ln>
                <a:solidFill>
                  <a:srgbClr val="000000"/>
                </a:solidFill>
                <a:effectLst/>
                <a:latin typeface="Consolas" panose="020B0609020204030204" pitchFamily="49" charset="0"/>
              </a:rPr>
              <a:t> = {…}</a:t>
            </a:r>
          </a:p>
          <a:p>
            <a:pPr eaLnBrk="0" fontAlgn="base" hangingPunct="0">
              <a:spcBef>
                <a:spcPct val="0"/>
              </a:spcBef>
              <a:spcAft>
                <a:spcPct val="0"/>
              </a:spcAft>
            </a:pPr>
            <a:r>
              <a:rPr lang="zh-CN" altLang="zh-CN" sz="1600" i="1" dirty="0">
                <a:solidFill>
                  <a:srgbClr val="808080"/>
                </a:solidFill>
                <a:latin typeface="Consolas" panose="020B0609020204030204" pitchFamily="49" charset="0"/>
              </a:rPr>
              <a:t>//For </a:t>
            </a:r>
            <a:r>
              <a:rPr lang="en-US" altLang="zh-CN" sz="1600" i="1" dirty="0" smtClean="0">
                <a:solidFill>
                  <a:srgbClr val="808080"/>
                </a:solidFill>
                <a:latin typeface="Consolas" panose="020B0609020204030204" pitchFamily="49" charset="0"/>
              </a:rPr>
              <a:t>Invoking</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compileInvoke : </a:t>
            </a:r>
            <a:r>
              <a:rPr lang="zh-CN" altLang="zh-CN" sz="1600" dirty="0">
                <a:solidFill>
                  <a:srgbClr val="20999D"/>
                </a:solidFill>
                <a:latin typeface="Consolas" panose="020B0609020204030204" pitchFamily="49" charset="0"/>
              </a:rPr>
              <a:t>String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r>
              <a:rPr lang="zh-CN" altLang="zh-CN" sz="1600" dirty="0" smtClean="0">
                <a:solidFill>
                  <a:srgbClr val="000000"/>
                </a:solidFill>
                <a:latin typeface="Consolas" panose="020B0609020204030204" pitchFamily="49" charset="0"/>
              </a:rPr>
              <a:t>(</a:t>
            </a:r>
            <a:r>
              <a:rPr lang="zh-CN" altLang="zh-CN" sz="1600" b="1" dirty="0">
                <a:solidFill>
                  <a:srgbClr val="000080"/>
                </a:solidFill>
                <a:latin typeface="Consolas" panose="020B0609020204030204" pitchFamily="49" charset="0"/>
              </a:rPr>
              <a:t>for </a:t>
            </a:r>
            <a:r>
              <a:rPr lang="zh-CN" altLang="zh-CN" sz="1600" dirty="0">
                <a:solidFill>
                  <a:srgbClr val="000000"/>
                </a:solidFill>
                <a:latin typeface="Consolas" panose="020B0609020204030204" pitchFamily="49" charset="0"/>
              </a:rPr>
              <a:t>(module &lt;- </a:t>
            </a:r>
            <a:r>
              <a:rPr lang="zh-CN" altLang="zh-CN" sz="1600" i="1" dirty="0">
                <a:solidFill>
                  <a:srgbClr val="660E7A"/>
                </a:solidFill>
                <a:latin typeface="Consolas" panose="020B0609020204030204" pitchFamily="49" charset="0"/>
              </a:rPr>
              <a:t>toCompile</a:t>
            </a:r>
            <a:r>
              <a:rPr lang="zh-CN" altLang="zh-CN" sz="1600" dirty="0">
                <a:solidFill>
                  <a:srgbClr val="000000"/>
                </a:solidFill>
                <a:latin typeface="Consolas" panose="020B0609020204030204" pitchFamily="49" charset="0"/>
              </a:rPr>
              <a:t>) </a:t>
            </a:r>
            <a:r>
              <a:rPr lang="zh-CN" altLang="zh-CN" sz="1600" b="1" dirty="0">
                <a:solidFill>
                  <a:srgbClr val="000080"/>
                </a:solidFill>
                <a:latin typeface="Consolas" panose="020B0609020204030204" pitchFamily="49" charset="0"/>
              </a:rPr>
              <a:t>yield </a:t>
            </a:r>
            <a:r>
              <a:rPr lang="zh-CN" altLang="zh-CN" sz="1600" dirty="0">
                <a:solidFill>
                  <a:srgbClr val="000000"/>
                </a:solidFill>
                <a:latin typeface="Consolas" panose="020B0609020204030204" pitchFamily="49" charset="0"/>
              </a:rPr>
              <a:t>compileInvoke(module)).mkString(</a:t>
            </a:r>
            <a:r>
              <a:rPr lang="zh-CN" altLang="zh-CN" sz="1600" b="1" dirty="0">
                <a:solidFill>
                  <a:srgbClr val="008000"/>
                </a:solidFill>
                <a:latin typeface="Consolas" panose="020B0609020204030204" pitchFamily="49" charset="0"/>
              </a:rPr>
              <a:t>""</a:t>
            </a:r>
            <a:r>
              <a:rPr lang="zh-CN" altLang="zh-CN" sz="1600" dirty="0">
                <a:solidFill>
                  <a:srgbClr val="000000"/>
                </a:solidFill>
                <a:latin typeface="Consolas" panose="020B0609020204030204" pitchFamily="49" charset="0"/>
              </a:rPr>
              <a:t>)</a:t>
            </a:r>
            <a:br>
              <a:rPr lang="zh-CN" altLang="zh-CN" sz="1600" dirty="0">
                <a:solidFill>
                  <a:srgbClr val="000000"/>
                </a:solidFill>
                <a:latin typeface="Consolas" panose="020B0609020204030204" pitchFamily="49" charset="0"/>
              </a:rPr>
            </a:b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compileInvoke(m:HDLModule): </a:t>
            </a:r>
            <a:r>
              <a:rPr lang="zh-CN" altLang="zh-CN" sz="1600" dirty="0">
                <a:solidFill>
                  <a:srgbClr val="20999D"/>
                </a:solidFill>
                <a:latin typeface="Consolas" panose="020B0609020204030204" pitchFamily="49" charset="0"/>
              </a:rPr>
              <a:t>String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p>
          <a:p>
            <a:pPr eaLnBrk="0" fontAlgn="base" hangingPunct="0">
              <a:spcBef>
                <a:spcPct val="0"/>
              </a:spcBef>
              <a:spcAft>
                <a:spcPct val="0"/>
              </a:spcAft>
            </a:pPr>
            <a:r>
              <a:rPr lang="zh-CN" altLang="zh-CN" sz="1600" i="1" dirty="0" smtClean="0">
                <a:solidFill>
                  <a:srgbClr val="808080"/>
                </a:solidFill>
                <a:latin typeface="Consolas" panose="020B0609020204030204" pitchFamily="49" charset="0"/>
              </a:rPr>
              <a:t>//</a:t>
            </a:r>
            <a:r>
              <a:rPr lang="en-US" altLang="zh-CN" sz="1600" i="1" dirty="0" err="1" smtClean="0">
                <a:solidFill>
                  <a:srgbClr val="808080"/>
                </a:solidFill>
                <a:latin typeface="Consolas" panose="020B0609020204030204" pitchFamily="49" charset="0"/>
              </a:rPr>
              <a:t>Config</a:t>
            </a:r>
            <a:r>
              <a:rPr lang="en-US" altLang="zh-CN" sz="1600" i="1" dirty="0" smtClean="0">
                <a:solidFill>
                  <a:srgbClr val="808080"/>
                </a:solidFill>
                <a:latin typeface="Consolas" panose="020B0609020204030204" pitchFamily="49" charset="0"/>
              </a:rPr>
              <a:t> File</a:t>
            </a:r>
            <a:endParaRPr lang="en-US" altLang="zh-CN" sz="1600" dirty="0">
              <a:solidFill>
                <a:srgbClr val="000000"/>
              </a:solidFill>
              <a:latin typeface="Consolas" panose="020B0609020204030204" pitchFamily="49" charset="0"/>
            </a:endParaRPr>
          </a:p>
          <a:p>
            <a:pPr lvl="0"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compileConfig : </a:t>
            </a:r>
            <a:r>
              <a:rPr lang="zh-CN" altLang="zh-CN" sz="1600" dirty="0">
                <a:solidFill>
                  <a:srgbClr val="20999D"/>
                </a:solidFill>
                <a:latin typeface="Consolas" panose="020B0609020204030204" pitchFamily="49" charset="0"/>
              </a:rPr>
              <a:t>String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endParaRPr lang="zh-CN" altLang="zh-CN" sz="1600" dirty="0">
              <a:solidFill>
                <a:prstClr val="black"/>
              </a:solidFill>
              <a:latin typeface="Arial" panose="020B0604020202020204" pitchFamily="34" charset="0"/>
            </a:endParaRPr>
          </a:p>
        </p:txBody>
      </p:sp>
    </p:spTree>
    <p:extLst>
      <p:ext uri="{BB962C8B-B14F-4D97-AF65-F5344CB8AC3E}">
        <p14:creationId xmlns:p14="http://schemas.microsoft.com/office/powerpoint/2010/main" val="930235904"/>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Implementation</a:t>
            </a:r>
            <a:r>
              <a:rPr lang="en-US" altLang="zh-CN" sz="2400" dirty="0"/>
              <a:t> – Overview </a:t>
            </a:r>
          </a:p>
        </p:txBody>
      </p:sp>
      <p:sp>
        <p:nvSpPr>
          <p:cNvPr id="3" name="文本框 2"/>
          <p:cNvSpPr txBox="1"/>
          <p:nvPr/>
        </p:nvSpPr>
        <p:spPr>
          <a:xfrm>
            <a:off x="654265" y="1232720"/>
            <a:ext cx="7886700"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Scala DSL </a:t>
            </a:r>
          </a:p>
          <a:p>
            <a:pPr marL="914400" lvl="1" indent="-457200">
              <a:buFont typeface="Arial" panose="020B0604020202020204" pitchFamily="34" charset="0"/>
              <a:buChar char="•"/>
            </a:pPr>
            <a:r>
              <a:rPr lang="en-US" altLang="zh-CN" sz="2800" dirty="0"/>
              <a:t>Implement driver libraries for hardware </a:t>
            </a:r>
            <a:r>
              <a:rPr lang="en-US" altLang="zh-CN" sz="2800" dirty="0" smtClean="0"/>
              <a:t>modules</a:t>
            </a:r>
            <a:endParaRPr lang="en-US" altLang="zh-CN" sz="2800"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smtClean="0"/>
          </a:p>
          <a:p>
            <a:pPr marL="914400" lvl="1" indent="-457200">
              <a:buFont typeface="Arial" panose="020B0604020202020204" pitchFamily="34" charset="0"/>
              <a:buChar char="•"/>
            </a:pPr>
            <a:endParaRPr lang="en-US" altLang="zh-CN" dirty="0" smtClean="0"/>
          </a:p>
          <a:p>
            <a:pPr lvl="1"/>
            <a:endParaRPr lang="en-US" altLang="zh-CN" dirty="0"/>
          </a:p>
          <a:p>
            <a:pPr marL="457200" indent="-457200">
              <a:buFont typeface="Arial" panose="020B0604020202020204" pitchFamily="34" charset="0"/>
              <a:buChar char="•"/>
            </a:pPr>
            <a:endParaRPr lang="en-US" altLang="zh-CN" sz="2400" dirty="0"/>
          </a:p>
        </p:txBody>
      </p:sp>
      <p:sp>
        <p:nvSpPr>
          <p:cNvPr id="13" name="Rectangle 2"/>
          <p:cNvSpPr>
            <a:spLocks noChangeArrowheads="1"/>
          </p:cNvSpPr>
          <p:nvPr/>
        </p:nvSpPr>
        <p:spPr bwMode="auto">
          <a:xfrm>
            <a:off x="1562290" y="2823017"/>
            <a:ext cx="5654939" cy="584775"/>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class </a:t>
            </a:r>
            <a:r>
              <a:rPr kumimoji="0" lang="zh-CN" altLang="zh-CN" sz="1600" b="0" i="0" u="none" strike="noStrike" cap="none" normalizeH="0" baseline="0" dirty="0" smtClean="0">
                <a:ln>
                  <a:noFill/>
                </a:ln>
                <a:solidFill>
                  <a:srgbClr val="000000"/>
                </a:solidFill>
                <a:effectLst/>
                <a:latin typeface="Consolas" panose="020B0609020204030204" pitchFamily="49" charset="0"/>
              </a:rPr>
              <a:t>RAMController (s: Int, run: Int, clk: Int, we: Int, din: Int)</a:t>
            </a:r>
            <a:r>
              <a:rPr kumimoji="0" lang="en-US" altLang="zh-CN" sz="1600" b="0" i="0" u="none" strike="noStrike" cap="none" normalizeH="0" baseline="0" dirty="0" smtClean="0">
                <a:ln>
                  <a:noFill/>
                </a:ln>
                <a:solidFill>
                  <a:srgbClr val="000000"/>
                </a:solidFill>
                <a:effectLst/>
                <a:latin typeface="Consolas" panose="020B0609020204030204" pitchFamily="49" charset="0"/>
              </a:rPr>
              <a:t>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62289" y="3920871"/>
            <a:ext cx="5654939" cy="1077218"/>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start : </a:t>
            </a:r>
            <a:r>
              <a:rPr lang="zh-CN" altLang="zh-CN" sz="1600" dirty="0">
                <a:solidFill>
                  <a:srgbClr val="20999D"/>
                </a:solidFill>
                <a:latin typeface="Consolas" panose="020B0609020204030204" pitchFamily="49" charset="0"/>
              </a:rPr>
              <a:t>String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p>
          <a:p>
            <a:pPr lvl="0"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printSignal(name: </a:t>
            </a:r>
            <a:r>
              <a:rPr lang="zh-CN" altLang="zh-CN" sz="1600" dirty="0">
                <a:solidFill>
                  <a:srgbClr val="20999D"/>
                </a:solidFill>
                <a:latin typeface="Consolas" panose="020B0609020204030204" pitchFamily="49" charset="0"/>
              </a:rPr>
              <a:t>String</a:t>
            </a:r>
            <a:r>
              <a:rPr lang="zh-CN" altLang="zh-CN" sz="1600" dirty="0">
                <a:solidFill>
                  <a:srgbClr val="000000"/>
                </a:solidFill>
                <a:latin typeface="Consolas" panose="020B0609020204030204" pitchFamily="49" charset="0"/>
              </a:rPr>
              <a:t>) :Int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p>
          <a:p>
            <a:pPr lvl="0"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setSignal(name: </a:t>
            </a:r>
            <a:r>
              <a:rPr lang="zh-CN" altLang="zh-CN" sz="1600" dirty="0">
                <a:solidFill>
                  <a:srgbClr val="20999D"/>
                </a:solidFill>
                <a:latin typeface="Consolas" panose="020B0609020204030204" pitchFamily="49" charset="0"/>
              </a:rPr>
              <a:t>String</a:t>
            </a:r>
            <a:r>
              <a:rPr lang="zh-CN" altLang="zh-CN" sz="1600" dirty="0">
                <a:solidFill>
                  <a:srgbClr val="000000"/>
                </a:solidFill>
                <a:latin typeface="Consolas" panose="020B0609020204030204" pitchFamily="49" charset="0"/>
              </a:rPr>
              <a:t>) :Int </a:t>
            </a:r>
            <a:r>
              <a:rPr lang="zh-CN" altLang="zh-CN" sz="1600" dirty="0" smtClean="0">
                <a:solidFill>
                  <a:srgbClr val="000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p>
          <a:p>
            <a:pPr eaLnBrk="0" fontAlgn="base" hangingPunct="0">
              <a:spcBef>
                <a:spcPct val="0"/>
              </a:spcBef>
              <a:spcAft>
                <a:spcPct val="0"/>
              </a:spcAft>
            </a:pPr>
            <a:r>
              <a:rPr lang="zh-CN" altLang="zh-CN" sz="1600" b="1" dirty="0">
                <a:solidFill>
                  <a:srgbClr val="000080"/>
                </a:solidFill>
                <a:latin typeface="Consolas" panose="020B0609020204030204" pitchFamily="49" charset="0"/>
              </a:rPr>
              <a:t>def </a:t>
            </a:r>
            <a:r>
              <a:rPr lang="zh-CN" altLang="zh-CN" sz="1600" dirty="0">
                <a:solidFill>
                  <a:srgbClr val="000000"/>
                </a:solidFill>
                <a:latin typeface="Consolas" panose="020B0609020204030204" pitchFamily="49" charset="0"/>
              </a:rPr>
              <a:t>nextSteps(n: Int) :Int = </a:t>
            </a:r>
            <a:r>
              <a:rPr lang="en-US" altLang="zh-CN" sz="1600" dirty="0" smtClean="0">
                <a:solidFill>
                  <a:srgbClr val="000000"/>
                </a:solidFill>
                <a:latin typeface="Consolas" panose="020B0609020204030204" pitchFamily="49" charset="0"/>
              </a:rPr>
              <a:t>{…}</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95153244"/>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907353" y="3113914"/>
            <a:ext cx="5380524" cy="2292703"/>
          </a:xfrm>
          <a:prstGeom prst="rect">
            <a:avLst/>
          </a:prstGeom>
        </p:spPr>
      </p:pic>
      <p:sp>
        <p:nvSpPr>
          <p:cNvPr id="2" name="标题 1"/>
          <p:cNvSpPr>
            <a:spLocks noGrp="1"/>
          </p:cNvSpPr>
          <p:nvPr>
            <p:ph type="title"/>
          </p:nvPr>
        </p:nvSpPr>
        <p:spPr/>
        <p:txBody>
          <a:bodyPr>
            <a:normAutofit/>
          </a:bodyPr>
          <a:lstStyle/>
          <a:p>
            <a:r>
              <a:rPr lang="en-US" altLang="zh-CN" sz="4000" dirty="0"/>
              <a:t>Implementation</a:t>
            </a:r>
            <a:r>
              <a:rPr lang="en-US" altLang="zh-CN" sz="2400" dirty="0"/>
              <a:t> – Overview </a:t>
            </a:r>
            <a:endParaRPr lang="zh-CN" altLang="en-US" sz="2400" dirty="0"/>
          </a:p>
        </p:txBody>
      </p:sp>
      <p:sp>
        <p:nvSpPr>
          <p:cNvPr id="3" name="文本框 2"/>
          <p:cNvSpPr txBox="1"/>
          <p:nvPr/>
        </p:nvSpPr>
        <p:spPr>
          <a:xfrm>
            <a:off x="654265" y="1232720"/>
            <a:ext cx="7886700"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t>SoC</a:t>
            </a:r>
            <a:r>
              <a:rPr lang="en-US" altLang="zh-CN" sz="2800" dirty="0"/>
              <a:t> &amp; FPGA</a:t>
            </a:r>
          </a:p>
          <a:p>
            <a:pPr marL="457200" indent="-457200">
              <a:buFont typeface="Arial" panose="020B0604020202020204" pitchFamily="34" charset="0"/>
              <a:buChar char="•"/>
            </a:pPr>
            <a:endParaRPr lang="en-US" altLang="zh-CN" sz="2800" dirty="0"/>
          </a:p>
        </p:txBody>
      </p:sp>
      <p:sp>
        <p:nvSpPr>
          <p:cNvPr id="5" name="文本框 4"/>
          <p:cNvSpPr txBox="1"/>
          <p:nvPr/>
        </p:nvSpPr>
        <p:spPr>
          <a:xfrm>
            <a:off x="654265" y="1865187"/>
            <a:ext cx="3716783" cy="923330"/>
          </a:xfrm>
          <a:prstGeom prst="rect">
            <a:avLst/>
          </a:prstGeom>
          <a:noFill/>
        </p:spPr>
        <p:txBody>
          <a:bodyPr wrap="square" rtlCol="0">
            <a:spAutoFit/>
          </a:bodyPr>
          <a:lstStyle/>
          <a:p>
            <a:r>
              <a:rPr lang="en-US" altLang="zh-CN" dirty="0" smtClean="0"/>
              <a:t>Generated </a:t>
            </a:r>
            <a:r>
              <a:rPr lang="en-US" altLang="zh-CN" dirty="0" smtClean="0">
                <a:solidFill>
                  <a:srgbClr val="FF0000"/>
                </a:solidFill>
              </a:rPr>
              <a:t>Controller</a:t>
            </a:r>
            <a:r>
              <a:rPr lang="en-US" altLang="zh-CN" dirty="0" smtClean="0"/>
              <a:t> is downloaded to FPGA chip after being configured as a Avalon-MM slave device</a:t>
            </a:r>
            <a:endParaRPr lang="zh-CN" altLang="en-US" dirty="0"/>
          </a:p>
        </p:txBody>
      </p:sp>
      <p:sp>
        <p:nvSpPr>
          <p:cNvPr id="8" name="文本框 7"/>
          <p:cNvSpPr txBox="1"/>
          <p:nvPr/>
        </p:nvSpPr>
        <p:spPr>
          <a:xfrm>
            <a:off x="654265" y="5732015"/>
            <a:ext cx="4019550" cy="646331"/>
          </a:xfrm>
          <a:prstGeom prst="rect">
            <a:avLst/>
          </a:prstGeom>
          <a:noFill/>
        </p:spPr>
        <p:txBody>
          <a:bodyPr wrap="square" rtlCol="0">
            <a:spAutoFit/>
          </a:bodyPr>
          <a:lstStyle/>
          <a:p>
            <a:r>
              <a:rPr lang="en-US" altLang="zh-CN" dirty="0" smtClean="0">
                <a:solidFill>
                  <a:srgbClr val="FF0000"/>
                </a:solidFill>
              </a:rPr>
              <a:t>RAM</a:t>
            </a:r>
            <a:r>
              <a:rPr lang="en-US" altLang="zh-CN" dirty="0" smtClean="0"/>
              <a:t> in the Controller is mounted in the Linux running on HPS</a:t>
            </a:r>
            <a:endParaRPr lang="zh-CN" altLang="en-US" dirty="0"/>
          </a:p>
        </p:txBody>
      </p:sp>
      <p:sp>
        <p:nvSpPr>
          <p:cNvPr id="9" name="文本框 8"/>
          <p:cNvSpPr txBox="1"/>
          <p:nvPr/>
        </p:nvSpPr>
        <p:spPr>
          <a:xfrm>
            <a:off x="4603395" y="1840980"/>
            <a:ext cx="4540606" cy="923330"/>
          </a:xfrm>
          <a:prstGeom prst="rect">
            <a:avLst/>
          </a:prstGeom>
          <a:noFill/>
        </p:spPr>
        <p:txBody>
          <a:bodyPr wrap="square" rtlCol="0">
            <a:spAutoFit/>
          </a:bodyPr>
          <a:lstStyle/>
          <a:p>
            <a:r>
              <a:rPr lang="en-US" altLang="zh-CN" dirty="0" smtClean="0"/>
              <a:t>A </a:t>
            </a:r>
            <a:r>
              <a:rPr lang="en-US" altLang="zh-CN" dirty="0" smtClean="0">
                <a:solidFill>
                  <a:srgbClr val="FF0000"/>
                </a:solidFill>
              </a:rPr>
              <a:t>server</a:t>
            </a:r>
            <a:r>
              <a:rPr lang="en-US" altLang="zh-CN" dirty="0" smtClean="0"/>
              <a:t> implemented in C language lies between the FPGA and host PC to serve as a communication proxy by providing simple APIs</a:t>
            </a:r>
            <a:endParaRPr lang="zh-CN" altLang="en-US" dirty="0"/>
          </a:p>
        </p:txBody>
      </p:sp>
      <p:cxnSp>
        <p:nvCxnSpPr>
          <p:cNvPr id="10" name="直接箭头连接符 6"/>
          <p:cNvCxnSpPr/>
          <p:nvPr/>
        </p:nvCxnSpPr>
        <p:spPr>
          <a:xfrm flipH="1" flipV="1">
            <a:off x="1767155" y="2788517"/>
            <a:ext cx="369871" cy="1187579"/>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6"/>
          <p:cNvCxnSpPr/>
          <p:nvPr/>
        </p:nvCxnSpPr>
        <p:spPr>
          <a:xfrm flipV="1">
            <a:off x="6945330" y="2802715"/>
            <a:ext cx="565079" cy="1676815"/>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6"/>
          <p:cNvCxnSpPr/>
          <p:nvPr/>
        </p:nvCxnSpPr>
        <p:spPr>
          <a:xfrm flipH="1">
            <a:off x="2471685" y="4921318"/>
            <a:ext cx="353709" cy="810697"/>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5729462"/>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Implementation</a:t>
            </a:r>
            <a:r>
              <a:rPr lang="en-US" altLang="zh-CN" sz="2400" dirty="0"/>
              <a:t> – Controller </a:t>
            </a:r>
            <a:endParaRPr lang="zh-CN" altLang="en-US" sz="2400" dirty="0"/>
          </a:p>
        </p:txBody>
      </p:sp>
      <p:sp>
        <p:nvSpPr>
          <p:cNvPr id="3" name="文本框 2"/>
          <p:cNvSpPr txBox="1"/>
          <p:nvPr/>
        </p:nvSpPr>
        <p:spPr>
          <a:xfrm>
            <a:off x="2250932" y="1232720"/>
            <a:ext cx="6995808"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Automatic Generation</a:t>
            </a:r>
          </a:p>
          <a:p>
            <a:pPr marL="914400" lvl="1" indent="-457200">
              <a:buFont typeface="Arial" panose="020B0604020202020204" pitchFamily="34" charset="0"/>
              <a:buChar char="•"/>
            </a:pPr>
            <a:r>
              <a:rPr lang="en-US" altLang="zh-CN" sz="2800" dirty="0"/>
              <a:t>Controller for debugging</a:t>
            </a:r>
          </a:p>
          <a:p>
            <a:pPr marL="1371600" lvl="2" indent="-457200">
              <a:buFont typeface="Arial" panose="020B0604020202020204" pitchFamily="34" charset="0"/>
              <a:buChar char="•"/>
            </a:pPr>
            <a:r>
              <a:rPr lang="en-US" altLang="zh-CN" sz="2800" dirty="0"/>
              <a:t>Wire every interface </a:t>
            </a:r>
            <a:r>
              <a:rPr lang="en-US" altLang="zh-CN" sz="2800" dirty="0" smtClean="0"/>
              <a:t>signal </a:t>
            </a:r>
            <a:r>
              <a:rPr lang="en-US" altLang="zh-CN" sz="2800" dirty="0"/>
              <a:t>to the RAM by </a:t>
            </a:r>
            <a:r>
              <a:rPr lang="en-US" altLang="zh-CN" sz="2800" dirty="0" smtClean="0"/>
              <a:t>order</a:t>
            </a:r>
          </a:p>
          <a:p>
            <a:pPr marL="1371600" lvl="2" indent="-457200">
              <a:buFont typeface="Arial" panose="020B0604020202020204" pitchFamily="34" charset="0"/>
              <a:buChar char="•"/>
            </a:pPr>
            <a:endParaRPr lang="en-US" altLang="zh-CN" sz="2800" dirty="0"/>
          </a:p>
          <a:p>
            <a:pPr marL="1371600" lvl="2" indent="-457200">
              <a:buFont typeface="Arial" panose="020B0604020202020204" pitchFamily="34" charset="0"/>
              <a:buChar char="•"/>
            </a:pPr>
            <a:r>
              <a:rPr lang="en-US" altLang="zh-CN" sz="2800" dirty="0"/>
              <a:t>The first signal is a special signal “</a:t>
            </a:r>
            <a:r>
              <a:rPr lang="en-US" altLang="zh-CN" sz="2800" dirty="0" err="1"/>
              <a:t>clk</a:t>
            </a:r>
            <a:r>
              <a:rPr lang="en-US" altLang="zh-CN" sz="2800" dirty="0"/>
              <a:t>”</a:t>
            </a:r>
          </a:p>
          <a:p>
            <a:pPr marL="914400" lvl="1" indent="-457200">
              <a:buFont typeface="Arial" panose="020B0604020202020204" pitchFamily="34" charset="0"/>
              <a:buChar char="•"/>
            </a:pPr>
            <a:r>
              <a:rPr lang="en-US" altLang="zh-CN" sz="2800" dirty="0"/>
              <a:t>Controller for invocation</a:t>
            </a:r>
          </a:p>
          <a:p>
            <a:pPr marL="1371600" lvl="2" indent="-457200">
              <a:buFont typeface="Arial" panose="020B0604020202020204" pitchFamily="34" charset="0"/>
              <a:buChar char="•"/>
            </a:pPr>
            <a:r>
              <a:rPr lang="en-US" altLang="zh-CN" sz="2800" dirty="0"/>
              <a:t>“</a:t>
            </a:r>
            <a:r>
              <a:rPr lang="en-US" altLang="zh-CN" sz="2800" dirty="0" err="1"/>
              <a:t>clk</a:t>
            </a:r>
            <a:r>
              <a:rPr lang="en-US" altLang="zh-CN" sz="2800" dirty="0"/>
              <a:t>” signal is wired to the real clock generator on the </a:t>
            </a:r>
            <a:r>
              <a:rPr lang="en-US" altLang="zh-CN" sz="2800" dirty="0" smtClean="0"/>
              <a:t>board</a:t>
            </a:r>
            <a:endParaRPr lang="en-US" altLang="zh-CN" sz="2800" dirty="0"/>
          </a:p>
        </p:txBody>
      </p:sp>
      <p:pic>
        <p:nvPicPr>
          <p:cNvPr id="9" name="图片 8"/>
          <p:cNvPicPr>
            <a:picLocks noChangeAspect="1"/>
          </p:cNvPicPr>
          <p:nvPr/>
        </p:nvPicPr>
        <p:blipFill>
          <a:blip r:embed="rId3"/>
          <a:stretch>
            <a:fillRect/>
          </a:stretch>
        </p:blipFill>
        <p:spPr>
          <a:xfrm>
            <a:off x="44807" y="1232720"/>
            <a:ext cx="2206125" cy="2570000"/>
          </a:xfrm>
          <a:prstGeom prst="rect">
            <a:avLst/>
          </a:prstGeom>
        </p:spPr>
      </p:pic>
      <p:sp>
        <p:nvSpPr>
          <p:cNvPr id="8" name="文本框 7"/>
          <p:cNvSpPr txBox="1"/>
          <p:nvPr/>
        </p:nvSpPr>
        <p:spPr>
          <a:xfrm>
            <a:off x="3656892" y="5201248"/>
            <a:ext cx="3691809" cy="307777"/>
          </a:xfrm>
          <a:prstGeom prst="rect">
            <a:avLst/>
          </a:prstGeom>
          <a:noFill/>
          <a:ln w="19050">
            <a:solidFill>
              <a:srgbClr val="0432FF"/>
            </a:solidFill>
          </a:ln>
        </p:spPr>
        <p:txBody>
          <a:bodyPr wrap="square" rtlCol="0">
            <a:spAutoFit/>
          </a:bodyPr>
          <a:lstStyle/>
          <a:p>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clkin_export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(CLOCK4_50</a:t>
            </a:r>
            <a:r>
              <a:rPr lang="en-US" altLang="zh-CN" sz="1400" dirty="0" smtClean="0">
                <a:solidFill>
                  <a:srgbClr val="000000"/>
                </a:solidFill>
                <a:latin typeface="Consolas" panose="020B0609020204030204" pitchFamily="49" charset="0"/>
              </a:rPr>
              <a:t>)</a:t>
            </a:r>
            <a:endParaRPr lang="zh-CN" altLang="zh-CN" sz="1400" dirty="0">
              <a:solidFill>
                <a:srgbClr val="000000"/>
              </a:solidFill>
              <a:latin typeface="Consolas" panose="020B0609020204030204" pitchFamily="49" charset="0"/>
            </a:endParaRPr>
          </a:p>
        </p:txBody>
      </p:sp>
      <p:sp>
        <p:nvSpPr>
          <p:cNvPr id="10" name="文本框 9"/>
          <p:cNvSpPr txBox="1"/>
          <p:nvPr/>
        </p:nvSpPr>
        <p:spPr>
          <a:xfrm>
            <a:off x="2477143" y="3029639"/>
            <a:ext cx="6543386" cy="307777"/>
          </a:xfrm>
          <a:prstGeom prst="rect">
            <a:avLst/>
          </a:prstGeom>
          <a:noFill/>
          <a:ln w="19050">
            <a:solidFill>
              <a:srgbClr val="0432FF"/>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rgbClr val="000000"/>
                </a:solidFill>
                <a:latin typeface="Consolas" panose="020B0609020204030204" pitchFamily="49" charset="0"/>
              </a:rPr>
              <a:t>ram</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ins(buffer[</a:t>
            </a:r>
            <a:r>
              <a:rPr lang="en-US" altLang="zh-CN" sz="1400" dirty="0">
                <a:solidFill>
                  <a:srgbClr val="FF0000"/>
                </a:solidFill>
                <a:latin typeface="Consolas" panose="020B0609020204030204" pitchFamily="49" charset="0"/>
              </a:rPr>
              <a:t>0</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buffer[</a:t>
            </a:r>
            <a:r>
              <a:rPr lang="en-US" altLang="zh-CN" sz="1400" dirty="0">
                <a:solidFill>
                  <a:srgbClr val="FF0000"/>
                </a:solidFill>
                <a:latin typeface="Consolas" panose="020B0609020204030204" pitchFamily="49" charset="0"/>
              </a:rPr>
              <a:t>1</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buffer[</a:t>
            </a:r>
            <a:r>
              <a:rPr lang="en-US" altLang="zh-CN" sz="1400" dirty="0">
                <a:solidFill>
                  <a:srgbClr val="FF0000"/>
                </a:solidFill>
                <a:latin typeface="Consolas" panose="020B0609020204030204" pitchFamily="49" charset="0"/>
              </a:rPr>
              <a:t>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buffer[</a:t>
            </a:r>
            <a:r>
              <a:rPr lang="en-US" altLang="zh-CN" sz="1400" dirty="0">
                <a:solidFill>
                  <a:srgbClr val="FF0000"/>
                </a:solidFill>
                <a:latin typeface="Consolas" panose="020B0609020204030204" pitchFamily="49" charset="0"/>
              </a:rPr>
              <a:t>3</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dout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ready);</a:t>
            </a:r>
            <a:endParaRPr lang="zh-CN" altLang="zh-C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8976472"/>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Review </a:t>
            </a:r>
            <a:r>
              <a:rPr lang="en-US" altLang="zh-CN" sz="2800" dirty="0"/>
              <a:t>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1502684588"/>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prstClr val="white"/>
                </a:solidFill>
              </a:rPr>
              <a:t>Implementation</a:t>
            </a:r>
            <a:r>
              <a:rPr lang="en-US" altLang="zh-CN" sz="2400" dirty="0">
                <a:solidFill>
                  <a:prstClr val="white"/>
                </a:solidFill>
              </a:rPr>
              <a:t> – Controller </a:t>
            </a:r>
            <a:endParaRPr lang="zh-CN" altLang="en-US" sz="4000" dirty="0"/>
          </a:p>
        </p:txBody>
      </p:sp>
      <p:sp>
        <p:nvSpPr>
          <p:cNvPr id="3" name="文本框 2"/>
          <p:cNvSpPr txBox="1"/>
          <p:nvPr/>
        </p:nvSpPr>
        <p:spPr>
          <a:xfrm>
            <a:off x="2250932" y="1232720"/>
            <a:ext cx="6718407"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Avalon-MM protocol</a:t>
            </a:r>
          </a:p>
          <a:p>
            <a:pPr marL="914400" lvl="1" indent="-457200">
              <a:buFont typeface="Arial" panose="020B0604020202020204" pitchFamily="34" charset="0"/>
              <a:buChar char="•"/>
            </a:pPr>
            <a:r>
              <a:rPr lang="en-US" altLang="zh-CN" sz="2800" dirty="0"/>
              <a:t>An interface protocol for defining modules that interact with HPS</a:t>
            </a:r>
          </a:p>
          <a:p>
            <a:pPr marL="457200" indent="-457200">
              <a:buFont typeface="Arial" panose="020B0604020202020204" pitchFamily="34" charset="0"/>
              <a:buChar char="•"/>
            </a:pPr>
            <a:r>
              <a:rPr lang="en-US" altLang="zh-CN" sz="2800" dirty="0"/>
              <a:t>Controller</a:t>
            </a:r>
          </a:p>
          <a:p>
            <a:pPr marL="914400" lvl="1" indent="-457200">
              <a:buFont typeface="Arial" panose="020B0604020202020204" pitchFamily="34" charset="0"/>
              <a:buChar char="•"/>
            </a:pPr>
            <a:r>
              <a:rPr lang="en-US" altLang="zh-CN" sz="2800" dirty="0"/>
              <a:t>Defined as an </a:t>
            </a:r>
            <a:r>
              <a:rPr lang="en-US" altLang="zh-CN" sz="2800" dirty="0">
                <a:solidFill>
                  <a:srgbClr val="FF0000"/>
                </a:solidFill>
              </a:rPr>
              <a:t>Avalon-MM slave </a:t>
            </a:r>
            <a:r>
              <a:rPr lang="en-US" altLang="zh-CN" sz="2800" dirty="0"/>
              <a:t>that maps the inner RAM to the </a:t>
            </a:r>
            <a:r>
              <a:rPr lang="en-US" altLang="zh-CN" sz="2800" dirty="0">
                <a:solidFill>
                  <a:srgbClr val="FF0000"/>
                </a:solidFill>
              </a:rPr>
              <a:t>virtual memory </a:t>
            </a:r>
            <a:r>
              <a:rPr lang="en-US" altLang="zh-CN" sz="2800" dirty="0"/>
              <a:t>of the Linux in </a:t>
            </a:r>
            <a:r>
              <a:rPr lang="en-US" altLang="zh-CN" sz="2800" dirty="0" smtClean="0"/>
              <a:t>HPS</a:t>
            </a:r>
            <a:endParaRPr lang="en-US" altLang="zh-CN" sz="2800" dirty="0"/>
          </a:p>
        </p:txBody>
      </p:sp>
      <p:pic>
        <p:nvPicPr>
          <p:cNvPr id="6" name="图片 5"/>
          <p:cNvPicPr>
            <a:picLocks noChangeAspect="1"/>
          </p:cNvPicPr>
          <p:nvPr/>
        </p:nvPicPr>
        <p:blipFill>
          <a:blip r:embed="rId3"/>
          <a:stretch>
            <a:fillRect/>
          </a:stretch>
        </p:blipFill>
        <p:spPr>
          <a:xfrm>
            <a:off x="44807" y="1232720"/>
            <a:ext cx="2206125" cy="2570000"/>
          </a:xfrm>
          <a:prstGeom prst="rect">
            <a:avLst/>
          </a:prstGeom>
        </p:spPr>
      </p:pic>
      <p:sp>
        <p:nvSpPr>
          <p:cNvPr id="5" name="文本框 4"/>
          <p:cNvSpPr txBox="1"/>
          <p:nvPr/>
        </p:nvSpPr>
        <p:spPr>
          <a:xfrm>
            <a:off x="57324" y="3825022"/>
            <a:ext cx="2193608" cy="2923877"/>
          </a:xfrm>
          <a:prstGeom prst="rect">
            <a:avLst/>
          </a:prstGeom>
          <a:noFill/>
          <a:ln w="19050">
            <a:solidFill>
              <a:srgbClr val="0432FF"/>
            </a:solidFill>
          </a:ln>
        </p:spPr>
        <p:txBody>
          <a:bodyPr wrap="square" rtlCol="0">
            <a:spAutoFit/>
          </a:bodyPr>
          <a:lstStyle/>
          <a:p>
            <a:r>
              <a:rPr lang="en-US" altLang="zh-CN" sz="1600" b="1" dirty="0">
                <a:solidFill>
                  <a:srgbClr val="000080"/>
                </a:solidFill>
                <a:latin typeface="Consolas" panose="020B0609020204030204" pitchFamily="49" charset="0"/>
              </a:rPr>
              <a:t>module</a:t>
            </a:r>
            <a:r>
              <a:rPr lang="en-US" altLang="zh-CN" sz="1400" dirty="0">
                <a:solidFill>
                  <a:srgbClr val="0432FF"/>
                </a:solidFill>
                <a:latin typeface="Times" charset="0"/>
                <a:ea typeface="Times" charset="0"/>
                <a:cs typeface="Times" charset="0"/>
              </a:rPr>
              <a:t> </a:t>
            </a:r>
            <a:r>
              <a:rPr lang="en-US" altLang="zh-CN" sz="1400" dirty="0" err="1">
                <a:latin typeface="Times" charset="0"/>
                <a:ea typeface="Times" charset="0"/>
                <a:cs typeface="Times" charset="0"/>
              </a:rPr>
              <a:t>ramController</a:t>
            </a:r>
            <a:r>
              <a:rPr lang="en-US" altLang="zh-CN" sz="1400" dirty="0">
                <a:latin typeface="Times" charset="0"/>
                <a:ea typeface="Times" charset="0"/>
                <a:cs typeface="Times" charset="0"/>
              </a:rPr>
              <a:t> (</a:t>
            </a:r>
            <a:endParaRPr lang="zh-CN" altLang="zh-CN" sz="1400" dirty="0">
              <a:latin typeface="Times" charset="0"/>
              <a:ea typeface="Times" charset="0"/>
              <a:cs typeface="Times" charset="0"/>
            </a:endParaRPr>
          </a:p>
          <a:p>
            <a:r>
              <a:rPr lang="zh-CN" altLang="en-US" sz="1400" dirty="0">
                <a:latin typeface="Times" charset="0"/>
                <a:ea typeface="Times" charset="0"/>
                <a:cs typeface="Times" charset="0"/>
              </a:rPr>
              <a:t> </a:t>
            </a:r>
            <a:r>
              <a:rPr lang="zh-CN" altLang="en-US" sz="1400" dirty="0" smtClean="0">
                <a:latin typeface="Times" charset="0"/>
                <a:ea typeface="Times" charset="0"/>
                <a:cs typeface="Times" charset="0"/>
              </a:rPr>
              <a:t>       </a:t>
            </a:r>
            <a:r>
              <a:rPr lang="en-US" altLang="zh-CN" sz="1400" dirty="0" smtClean="0">
                <a:solidFill>
                  <a:srgbClr val="00B050"/>
                </a:solidFill>
                <a:latin typeface="Times" charset="0"/>
                <a:ea typeface="Times" charset="0"/>
                <a:cs typeface="Times" charset="0"/>
              </a:rPr>
              <a:t>//</a:t>
            </a:r>
            <a:r>
              <a:rPr lang="en-US" altLang="zh-CN" sz="1400" dirty="0">
                <a:solidFill>
                  <a:srgbClr val="00B050"/>
                </a:solidFill>
                <a:latin typeface="Times" charset="0"/>
                <a:ea typeface="Times" charset="0"/>
                <a:cs typeface="Times" charset="0"/>
              </a:rPr>
              <a:t>input</a:t>
            </a:r>
            <a:endParaRPr lang="zh-CN" altLang="zh-CN" sz="1400" dirty="0">
              <a:solidFill>
                <a:srgbClr val="00B050"/>
              </a:solidFill>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clk</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rst</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addr</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smtClean="0">
                <a:latin typeface="Times" charset="0"/>
                <a:ea typeface="Times" charset="0"/>
                <a:cs typeface="Times" charset="0"/>
              </a:rPr>
              <a:t>read</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smtClean="0">
                <a:latin typeface="Times" charset="0"/>
                <a:ea typeface="Times" charset="0"/>
                <a:cs typeface="Times" charset="0"/>
              </a:rPr>
              <a:t>write</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write_data</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en-US" altLang="zh-CN" sz="1400" dirty="0">
                <a:latin typeface="Times" charset="0"/>
                <a:ea typeface="Times" charset="0"/>
                <a:cs typeface="Times" charset="0"/>
              </a:rPr>
              <a:t> </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clkin</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smtClean="0">
                <a:solidFill>
                  <a:srgbClr val="00B050"/>
                </a:solidFill>
                <a:latin typeface="Times" charset="0"/>
                <a:ea typeface="Times" charset="0"/>
                <a:cs typeface="Times" charset="0"/>
              </a:rPr>
              <a:t>//</a:t>
            </a:r>
            <a:r>
              <a:rPr lang="en-US" altLang="zh-CN" sz="1400" dirty="0">
                <a:solidFill>
                  <a:srgbClr val="00B050"/>
                </a:solidFill>
                <a:latin typeface="Times" charset="0"/>
                <a:ea typeface="Times" charset="0"/>
                <a:cs typeface="Times" charset="0"/>
              </a:rPr>
              <a:t>output</a:t>
            </a:r>
            <a:endParaRPr lang="zh-CN" altLang="zh-CN" sz="1400" dirty="0">
              <a:solidFill>
                <a:srgbClr val="00B050"/>
              </a:solidFill>
              <a:latin typeface="Times" charset="0"/>
              <a:ea typeface="Times" charset="0"/>
              <a:cs typeface="Times" charset="0"/>
            </a:endParaRPr>
          </a:p>
          <a:p>
            <a:r>
              <a:rPr lang="zh-CN" altLang="en-US" sz="1400" dirty="0" smtClean="0">
                <a:latin typeface="Times" charset="0"/>
                <a:ea typeface="Times" charset="0"/>
                <a:cs typeface="Times" charset="0"/>
              </a:rPr>
              <a:t>        </a:t>
            </a:r>
            <a:r>
              <a:rPr lang="en-US" altLang="zh-CN" sz="1400" dirty="0" err="1" smtClean="0">
                <a:latin typeface="Times" charset="0"/>
                <a:ea typeface="Times" charset="0"/>
                <a:cs typeface="Times" charset="0"/>
              </a:rPr>
              <a:t>read_data</a:t>
            </a:r>
            <a:r>
              <a:rPr lang="en-US" altLang="zh-CN" sz="1400" dirty="0">
                <a:latin typeface="Times" charset="0"/>
                <a:ea typeface="Times" charset="0"/>
                <a:cs typeface="Times" charset="0"/>
              </a:rPr>
              <a:t>,</a:t>
            </a:r>
            <a:endParaRPr lang="zh-CN" altLang="zh-CN" sz="1400" dirty="0">
              <a:latin typeface="Times" charset="0"/>
              <a:ea typeface="Times" charset="0"/>
              <a:cs typeface="Times" charset="0"/>
            </a:endParaRPr>
          </a:p>
          <a:p>
            <a:r>
              <a:rPr lang="en-US" altLang="zh-CN" sz="1400" dirty="0" smtClean="0">
                <a:latin typeface="Times" charset="0"/>
                <a:ea typeface="Times" charset="0"/>
                <a:cs typeface="Times" charset="0"/>
              </a:rPr>
              <a:t>);</a:t>
            </a:r>
            <a:endParaRPr lang="zh-CN" altLang="zh-CN" sz="1400" dirty="0">
              <a:latin typeface="Times" charset="0"/>
              <a:ea typeface="Times" charset="0"/>
              <a:cs typeface="Times" charset="0"/>
            </a:endParaRPr>
          </a:p>
        </p:txBody>
      </p:sp>
    </p:spTree>
    <p:extLst>
      <p:ext uri="{BB962C8B-B14F-4D97-AF65-F5344CB8AC3E}">
        <p14:creationId xmlns:p14="http://schemas.microsoft.com/office/powerpoint/2010/main" val="622936229"/>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906" y="53501"/>
            <a:ext cx="6267044" cy="862497"/>
          </a:xfrm>
        </p:spPr>
        <p:txBody>
          <a:bodyPr>
            <a:normAutofit/>
          </a:bodyPr>
          <a:lstStyle/>
          <a:p>
            <a:r>
              <a:rPr lang="en-US" altLang="zh-CN" sz="4000" dirty="0" smtClean="0"/>
              <a:t>Implementation</a:t>
            </a:r>
            <a:r>
              <a:rPr lang="zh-CN" altLang="en-US" sz="4000" dirty="0" smtClean="0"/>
              <a:t> </a:t>
            </a:r>
            <a:r>
              <a:rPr lang="en-US" altLang="zh-CN" sz="2400" dirty="0" smtClean="0"/>
              <a:t>–</a:t>
            </a:r>
            <a:r>
              <a:rPr lang="zh-CN" altLang="en-US" sz="2400" dirty="0" smtClean="0"/>
              <a:t> </a:t>
            </a:r>
            <a:r>
              <a:rPr lang="en-US" altLang="zh-CN" sz="2400" dirty="0" smtClean="0"/>
              <a:t>Server </a:t>
            </a:r>
            <a:r>
              <a:rPr lang="en-US" altLang="zh-CN" sz="2400" dirty="0"/>
              <a:t>on HPS</a:t>
            </a:r>
            <a:endParaRPr lang="zh-CN" altLang="en-US" sz="2400" dirty="0"/>
          </a:p>
        </p:txBody>
      </p:sp>
      <p:sp>
        <p:nvSpPr>
          <p:cNvPr id="6" name="文本框 5"/>
          <p:cNvSpPr txBox="1"/>
          <p:nvPr/>
        </p:nvSpPr>
        <p:spPr>
          <a:xfrm>
            <a:off x="2253270" y="1232720"/>
            <a:ext cx="6593408" cy="4893647"/>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Address Mapping</a:t>
            </a:r>
          </a:p>
          <a:p>
            <a:pPr marL="914400" lvl="1" indent="-457200">
              <a:buFont typeface="Arial" panose="020B0604020202020204" pitchFamily="34" charset="0"/>
              <a:buChar char="•"/>
            </a:pPr>
            <a:r>
              <a:rPr lang="en-US" altLang="zh-CN" sz="2400" dirty="0"/>
              <a:t>Build a mapping between </a:t>
            </a:r>
            <a:r>
              <a:rPr lang="en-US" altLang="zh-CN" sz="2400" dirty="0">
                <a:solidFill>
                  <a:srgbClr val="FF0000"/>
                </a:solidFill>
              </a:rPr>
              <a:t>RAM</a:t>
            </a:r>
            <a:r>
              <a:rPr lang="en-US" altLang="zh-CN" sz="2400" dirty="0"/>
              <a:t> in </a:t>
            </a:r>
            <a:r>
              <a:rPr lang="en-US" altLang="zh-CN" sz="2400" dirty="0">
                <a:solidFill>
                  <a:srgbClr val="FF0000"/>
                </a:solidFill>
              </a:rPr>
              <a:t>Controller</a:t>
            </a:r>
            <a:r>
              <a:rPr lang="en-US" altLang="zh-CN" sz="2400" dirty="0"/>
              <a:t> and </a:t>
            </a:r>
            <a:r>
              <a:rPr lang="en-US" altLang="zh-CN" sz="2400" dirty="0">
                <a:solidFill>
                  <a:srgbClr val="FF0000"/>
                </a:solidFill>
              </a:rPr>
              <a:t>virtual memory </a:t>
            </a:r>
            <a:r>
              <a:rPr lang="en-US" altLang="zh-CN" sz="2400" dirty="0"/>
              <a:t>of Linux</a:t>
            </a:r>
          </a:p>
          <a:p>
            <a:pPr marL="457200" indent="-457200">
              <a:buFont typeface="Arial" panose="020B0604020202020204" pitchFamily="34" charset="0"/>
              <a:buChar char="•"/>
            </a:pPr>
            <a:r>
              <a:rPr lang="en-US" altLang="zh-CN" sz="2400" dirty="0"/>
              <a:t>APIs</a:t>
            </a:r>
          </a:p>
          <a:p>
            <a:pPr marL="914400" lvl="1" indent="-457200">
              <a:buFont typeface="Arial" panose="020B0604020202020204" pitchFamily="34" charset="0"/>
              <a:buChar char="•"/>
            </a:pPr>
            <a:r>
              <a:rPr lang="en-US" altLang="zh-CN" sz="2400" dirty="0"/>
              <a:t>Debug</a:t>
            </a:r>
          </a:p>
          <a:p>
            <a:pPr marL="1371600" lvl="2" indent="-457200">
              <a:buFont typeface="Arial" panose="020B0604020202020204" pitchFamily="34" charset="0"/>
              <a:buChar char="•"/>
            </a:pPr>
            <a:r>
              <a:rPr lang="en-US" altLang="zh-CN" sz="2400" i="1" dirty="0"/>
              <a:t>s</a:t>
            </a:r>
            <a:r>
              <a:rPr lang="en-US" altLang="zh-CN" sz="2400" dirty="0" smtClean="0"/>
              <a:t> </a:t>
            </a:r>
            <a:r>
              <a:rPr lang="en-US" altLang="zh-CN" sz="2400" i="1" dirty="0"/>
              <a:t>arg1 arg2 </a:t>
            </a:r>
            <a:r>
              <a:rPr lang="en-US" altLang="zh-CN" sz="2400" dirty="0"/>
              <a:t>:  buffer[</a:t>
            </a:r>
            <a:r>
              <a:rPr lang="en-US" altLang="zh-CN" sz="2400" i="1" dirty="0"/>
              <a:t>arg1</a:t>
            </a:r>
            <a:r>
              <a:rPr lang="en-US" altLang="zh-CN" sz="2400" dirty="0"/>
              <a:t>] </a:t>
            </a:r>
            <a:r>
              <a:rPr lang="en-US" altLang="zh-CN" sz="2400" dirty="0" smtClean="0"/>
              <a:t>&lt;= </a:t>
            </a:r>
            <a:r>
              <a:rPr lang="en-US" altLang="zh-CN" sz="2400" i="1" dirty="0"/>
              <a:t>arg2</a:t>
            </a:r>
          </a:p>
          <a:p>
            <a:pPr marL="1371600" lvl="2" indent="-457200">
              <a:buFont typeface="Arial" panose="020B0604020202020204" pitchFamily="34" charset="0"/>
              <a:buChar char="•"/>
            </a:pPr>
            <a:r>
              <a:rPr lang="en-US" altLang="zh-CN" sz="2400" i="1" dirty="0"/>
              <a:t>p</a:t>
            </a:r>
            <a:r>
              <a:rPr lang="en-US" altLang="zh-CN" sz="2400" dirty="0" smtClean="0"/>
              <a:t> </a:t>
            </a:r>
            <a:r>
              <a:rPr lang="en-US" altLang="zh-CN" sz="2400" i="1" dirty="0"/>
              <a:t>arg1</a:t>
            </a:r>
            <a:r>
              <a:rPr lang="en-US" altLang="zh-CN" sz="2400" dirty="0"/>
              <a:t> : print buffer[</a:t>
            </a:r>
            <a:r>
              <a:rPr lang="en-US" altLang="zh-CN" sz="2400" i="1" dirty="0"/>
              <a:t>arg1</a:t>
            </a:r>
            <a:r>
              <a:rPr lang="en-US" altLang="zh-CN" sz="2400" dirty="0" smtClean="0"/>
              <a:t>]</a:t>
            </a:r>
          </a:p>
          <a:p>
            <a:pPr marL="1371600" lvl="2" indent="-457200">
              <a:buFont typeface="Arial" panose="020B0604020202020204" pitchFamily="34" charset="0"/>
              <a:buChar char="•"/>
            </a:pPr>
            <a:r>
              <a:rPr lang="en-US" altLang="zh-CN" sz="2400" i="1" dirty="0"/>
              <a:t>n</a:t>
            </a:r>
            <a:r>
              <a:rPr lang="en-US" altLang="zh-CN" sz="2400" dirty="0" smtClean="0"/>
              <a:t> : flip </a:t>
            </a:r>
            <a:r>
              <a:rPr lang="en-US" altLang="zh-CN" sz="2400" i="1" dirty="0" err="1" smtClean="0"/>
              <a:t>clk</a:t>
            </a:r>
            <a:r>
              <a:rPr lang="en-US" altLang="zh-CN" sz="2400" dirty="0" smtClean="0"/>
              <a:t> signal</a:t>
            </a:r>
          </a:p>
          <a:p>
            <a:pPr marL="914400" lvl="1" indent="-457200">
              <a:buFont typeface="Arial" panose="020B0604020202020204" pitchFamily="34" charset="0"/>
              <a:buChar char="•"/>
            </a:pPr>
            <a:r>
              <a:rPr lang="en-US" altLang="zh-CN" sz="2400" dirty="0" smtClean="0"/>
              <a:t>Invoke</a:t>
            </a:r>
          </a:p>
          <a:p>
            <a:pPr marL="1371600" lvl="2" indent="-457200">
              <a:buFont typeface="Arial" panose="020B0604020202020204" pitchFamily="34" charset="0"/>
              <a:buChar char="•"/>
            </a:pPr>
            <a:r>
              <a:rPr lang="en-US" altLang="zh-CN" sz="2400" i="1" dirty="0"/>
              <a:t>s</a:t>
            </a:r>
            <a:r>
              <a:rPr lang="en-US" altLang="zh-CN" sz="2400" dirty="0"/>
              <a:t> </a:t>
            </a:r>
            <a:r>
              <a:rPr lang="en-US" altLang="zh-CN" sz="2400" i="1" dirty="0"/>
              <a:t>arg1 arg2 </a:t>
            </a:r>
            <a:r>
              <a:rPr lang="en-US" altLang="zh-CN" sz="2400" dirty="0"/>
              <a:t>:  buffer[</a:t>
            </a:r>
            <a:r>
              <a:rPr lang="en-US" altLang="zh-CN" sz="2400" i="1" dirty="0"/>
              <a:t>arg1</a:t>
            </a:r>
            <a:r>
              <a:rPr lang="en-US" altLang="zh-CN" sz="2400" dirty="0"/>
              <a:t>] &lt;= </a:t>
            </a:r>
            <a:r>
              <a:rPr lang="en-US" altLang="zh-CN" sz="2400" i="1" dirty="0"/>
              <a:t>arg2</a:t>
            </a:r>
          </a:p>
          <a:p>
            <a:pPr marL="1371600" lvl="2" indent="-457200">
              <a:buFont typeface="Arial" panose="020B0604020202020204" pitchFamily="34" charset="0"/>
              <a:buChar char="•"/>
            </a:pPr>
            <a:r>
              <a:rPr lang="en-US" altLang="zh-CN" sz="2400" i="1" dirty="0"/>
              <a:t>r</a:t>
            </a:r>
            <a:r>
              <a:rPr lang="en-US" altLang="zh-CN" sz="2400" i="1" dirty="0" smtClean="0"/>
              <a:t> arg1 arg2 </a:t>
            </a:r>
            <a:r>
              <a:rPr lang="en-US" altLang="zh-CN" sz="2400" dirty="0" smtClean="0"/>
              <a:t>:  run until buffer[</a:t>
            </a:r>
            <a:r>
              <a:rPr lang="en-US" altLang="zh-CN" sz="2400" i="1" dirty="0" smtClean="0"/>
              <a:t>arg1</a:t>
            </a:r>
            <a:r>
              <a:rPr lang="en-US" altLang="zh-CN" sz="2400" dirty="0" smtClean="0"/>
              <a:t>] is 		    	    ready, and buffer[</a:t>
            </a:r>
            <a:r>
              <a:rPr lang="en-US" altLang="zh-CN" sz="2400" i="1" dirty="0" smtClean="0"/>
              <a:t>arg2</a:t>
            </a:r>
            <a:r>
              <a:rPr lang="en-US" altLang="zh-CN" sz="2400" dirty="0" smtClean="0"/>
              <a:t>] is 		     	    the output data</a:t>
            </a:r>
            <a:endParaRPr lang="en-US" altLang="zh-CN" sz="2400" dirty="0"/>
          </a:p>
        </p:txBody>
      </p:sp>
      <p:pic>
        <p:nvPicPr>
          <p:cNvPr id="8" name="图片 7"/>
          <p:cNvPicPr>
            <a:picLocks noChangeAspect="1"/>
          </p:cNvPicPr>
          <p:nvPr/>
        </p:nvPicPr>
        <p:blipFill>
          <a:blip r:embed="rId3"/>
          <a:stretch>
            <a:fillRect/>
          </a:stretch>
        </p:blipFill>
        <p:spPr>
          <a:xfrm>
            <a:off x="44604" y="1232720"/>
            <a:ext cx="2207942" cy="2838670"/>
          </a:xfrm>
          <a:prstGeom prst="rect">
            <a:avLst/>
          </a:prstGeom>
        </p:spPr>
      </p:pic>
    </p:spTree>
    <p:extLst>
      <p:ext uri="{BB962C8B-B14F-4D97-AF65-F5344CB8AC3E}">
        <p14:creationId xmlns:p14="http://schemas.microsoft.com/office/powerpoint/2010/main" val="11967817"/>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906" y="53501"/>
            <a:ext cx="6267044" cy="862497"/>
          </a:xfrm>
        </p:spPr>
        <p:txBody>
          <a:bodyPr>
            <a:normAutofit/>
          </a:bodyPr>
          <a:lstStyle/>
          <a:p>
            <a:r>
              <a:rPr lang="en-US" altLang="zh-CN" sz="4000" dirty="0" smtClean="0"/>
              <a:t>Implementation</a:t>
            </a:r>
            <a:r>
              <a:rPr lang="zh-CN" altLang="en-US" sz="4000" dirty="0" smtClean="0"/>
              <a:t> </a:t>
            </a:r>
            <a:r>
              <a:rPr lang="en-US" altLang="zh-CN" sz="2400" dirty="0" smtClean="0"/>
              <a:t>–</a:t>
            </a:r>
            <a:r>
              <a:rPr lang="zh-CN" altLang="en-US" sz="2400" dirty="0" smtClean="0"/>
              <a:t> </a:t>
            </a:r>
            <a:r>
              <a:rPr lang="en-US" altLang="zh-CN" sz="2400" dirty="0" smtClean="0"/>
              <a:t>Driver Library</a:t>
            </a:r>
            <a:endParaRPr lang="zh-CN" altLang="en-US" sz="2400" dirty="0"/>
          </a:p>
        </p:txBody>
      </p:sp>
      <p:sp>
        <p:nvSpPr>
          <p:cNvPr id="6" name="文本框 5"/>
          <p:cNvSpPr txBox="1"/>
          <p:nvPr/>
        </p:nvSpPr>
        <p:spPr>
          <a:xfrm>
            <a:off x="190906" y="1210418"/>
            <a:ext cx="8778433"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Provide a software abstract for the Controller</a:t>
            </a:r>
          </a:p>
          <a:p>
            <a:pPr marL="457200" indent="-457200">
              <a:buFont typeface="Arial" panose="020B0604020202020204" pitchFamily="34" charset="0"/>
              <a:buChar char="•"/>
            </a:pPr>
            <a:endParaRPr lang="en-US" altLang="zh-CN" sz="2800" dirty="0"/>
          </a:p>
          <a:p>
            <a:pPr marL="914400" lvl="1" indent="-457200">
              <a:buFont typeface="Arial" panose="020B0604020202020204" pitchFamily="34" charset="0"/>
              <a:buChar char="•"/>
            </a:pPr>
            <a:r>
              <a:rPr lang="en-US" altLang="zh-CN" sz="2800" dirty="0" smtClean="0"/>
              <a:t>APIs for debugging</a:t>
            </a:r>
          </a:p>
          <a:p>
            <a:pPr marL="1371600" lvl="2" indent="-457200">
              <a:buFont typeface="Arial" panose="020B0604020202020204" pitchFamily="34" charset="0"/>
              <a:buChar char="•"/>
            </a:pPr>
            <a:r>
              <a:rPr lang="en-US" altLang="zh-CN" sz="2800" i="1" dirty="0" err="1" smtClean="0"/>
              <a:t>printSignal</a:t>
            </a:r>
            <a:r>
              <a:rPr lang="zh-CN" altLang="en-US" sz="2800" dirty="0" smtClean="0"/>
              <a:t> </a:t>
            </a:r>
            <a:r>
              <a:rPr lang="en-US" altLang="zh-CN" sz="2800" dirty="0" smtClean="0"/>
              <a:t>:</a:t>
            </a:r>
          </a:p>
          <a:p>
            <a:pPr marL="1371600" lvl="2" indent="-457200">
              <a:buFont typeface="Arial" panose="020B0604020202020204" pitchFamily="34" charset="0"/>
              <a:buChar char="•"/>
            </a:pPr>
            <a:r>
              <a:rPr lang="en-US" altLang="zh-CN" sz="2800" i="1" dirty="0" err="1" smtClean="0"/>
              <a:t>setSignal</a:t>
            </a:r>
            <a:r>
              <a:rPr lang="zh-CN" altLang="en-US" sz="2800" dirty="0" smtClean="0"/>
              <a:t> </a:t>
            </a:r>
            <a:r>
              <a:rPr lang="en-US" altLang="zh-CN" sz="2800" dirty="0" smtClean="0"/>
              <a:t>:</a:t>
            </a:r>
          </a:p>
          <a:p>
            <a:pPr marL="1371600" lvl="2" indent="-457200">
              <a:buFont typeface="Arial" panose="020B0604020202020204" pitchFamily="34" charset="0"/>
              <a:buChar char="•"/>
            </a:pPr>
            <a:r>
              <a:rPr lang="en-US" altLang="zh-CN" sz="2800" i="1" dirty="0" err="1" smtClean="0"/>
              <a:t>nextSteps</a:t>
            </a:r>
            <a:r>
              <a:rPr lang="zh-CN" altLang="en-US" sz="2800" dirty="0" smtClean="0"/>
              <a:t> </a:t>
            </a:r>
            <a:r>
              <a:rPr lang="en-US" altLang="zh-CN" sz="2800" dirty="0" smtClean="0"/>
              <a:t>:</a:t>
            </a:r>
          </a:p>
          <a:p>
            <a:pPr marL="914400" lvl="1" indent="-457200">
              <a:buFont typeface="Arial" panose="020B0604020202020204" pitchFamily="34" charset="0"/>
              <a:buChar char="•"/>
            </a:pPr>
            <a:r>
              <a:rPr lang="en-US" altLang="zh-CN" sz="2800" dirty="0" smtClean="0"/>
              <a:t>APIs for invoking</a:t>
            </a:r>
          </a:p>
          <a:p>
            <a:pPr marL="1371600" lvl="2" indent="-457200">
              <a:buFont typeface="Arial" panose="020B0604020202020204" pitchFamily="34" charset="0"/>
              <a:buChar char="•"/>
            </a:pPr>
            <a:r>
              <a:rPr lang="en-US" altLang="zh-CN" sz="2800" i="1" dirty="0" smtClean="0"/>
              <a:t>start</a:t>
            </a:r>
            <a:r>
              <a:rPr lang="zh-CN" altLang="en-US" sz="2800" dirty="0" smtClean="0"/>
              <a:t> </a:t>
            </a:r>
            <a:r>
              <a:rPr lang="en-US" altLang="zh-CN" sz="2800" dirty="0" smtClean="0"/>
              <a:t>:</a:t>
            </a:r>
          </a:p>
          <a:p>
            <a:pPr marL="457200" indent="-457200">
              <a:buFont typeface="Arial" panose="020B0604020202020204" pitchFamily="34" charset="0"/>
              <a:buChar char="•"/>
            </a:pPr>
            <a:endParaRPr lang="en-US" altLang="zh-CN" sz="2800" dirty="0" smtClean="0"/>
          </a:p>
          <a:p>
            <a:pPr marL="457200" indent="-457200">
              <a:buFont typeface="Arial" panose="020B0604020202020204" pitchFamily="34" charset="0"/>
              <a:buChar char="•"/>
            </a:pPr>
            <a:r>
              <a:rPr lang="en-US" altLang="zh-CN" sz="2800" dirty="0" smtClean="0"/>
              <a:t>Marvelous!</a:t>
            </a:r>
            <a:endParaRPr lang="en-US" altLang="zh-CN" sz="2800" dirty="0"/>
          </a:p>
        </p:txBody>
      </p:sp>
      <p:sp>
        <p:nvSpPr>
          <p:cNvPr id="5" name="Rectangle 2"/>
          <p:cNvSpPr>
            <a:spLocks noChangeArrowheads="1"/>
          </p:cNvSpPr>
          <p:nvPr/>
        </p:nvSpPr>
        <p:spPr bwMode="auto">
          <a:xfrm>
            <a:off x="620750" y="1741048"/>
            <a:ext cx="8120743"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class </a:t>
            </a:r>
            <a:r>
              <a:rPr kumimoji="0" lang="zh-CN" altLang="zh-CN" sz="1600" b="0" i="0" u="none" strike="noStrike" cap="none" normalizeH="0" baseline="0" dirty="0" smtClean="0">
                <a:ln>
                  <a:noFill/>
                </a:ln>
                <a:solidFill>
                  <a:srgbClr val="000000"/>
                </a:solidFill>
                <a:effectLst/>
                <a:latin typeface="Consolas" panose="020B0609020204030204" pitchFamily="49" charset="0"/>
              </a:rPr>
              <a:t>RAMController (s: Int, run: Int, clk: Int, we: Int, din: Int)</a:t>
            </a:r>
            <a:r>
              <a:rPr kumimoji="0" lang="en-US" altLang="zh-CN" sz="1600" b="0" i="0" u="none" strike="noStrike" cap="none" normalizeH="0" baseline="0" dirty="0" smtClean="0">
                <a:ln>
                  <a:noFill/>
                </a:ln>
                <a:solidFill>
                  <a:srgbClr val="000000"/>
                </a:solidFill>
                <a:effectLst/>
                <a:latin typeface="Consolas" panose="020B0609020204030204" pitchFamily="49" charset="0"/>
              </a:rPr>
              <a:t>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485418" y="2622088"/>
            <a:ext cx="4064782"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printSignal(name: </a:t>
            </a:r>
            <a:r>
              <a:rPr kumimoji="0" lang="zh-CN" altLang="zh-CN" sz="1600" b="0" i="0" u="none" strike="noStrike" cap="none" normalizeH="0" baseline="0" dirty="0" smtClean="0">
                <a:ln>
                  <a:noFill/>
                </a:ln>
                <a:solidFill>
                  <a:srgbClr val="20999D"/>
                </a:solidFill>
                <a:effectLst/>
                <a:latin typeface="Consolas" panose="020B0609020204030204" pitchFamily="49" charset="0"/>
              </a:rPr>
              <a:t>String</a:t>
            </a:r>
            <a:r>
              <a:rPr kumimoji="0" lang="zh-CN" altLang="zh-CN" sz="1600" b="0" i="0" u="none" strike="noStrike" cap="none" normalizeH="0" baseline="0" dirty="0" smtClean="0">
                <a:ln>
                  <a:noFill/>
                </a:ln>
                <a:solidFill>
                  <a:srgbClr val="000000"/>
                </a:solidFill>
                <a:effectLst/>
                <a:latin typeface="Consolas" panose="020B0609020204030204" pitchFamily="49" charset="0"/>
              </a:rPr>
              <a:t>) :Int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3485417" y="3040233"/>
            <a:ext cx="4064782"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setSignal(name: </a:t>
            </a:r>
            <a:r>
              <a:rPr kumimoji="0" lang="zh-CN" altLang="zh-CN" sz="1600" b="0" i="0" u="none" strike="noStrike" cap="none" normalizeH="0" baseline="0" dirty="0" smtClean="0">
                <a:ln>
                  <a:noFill/>
                </a:ln>
                <a:solidFill>
                  <a:srgbClr val="20999D"/>
                </a:solidFill>
                <a:effectLst/>
                <a:latin typeface="Consolas" panose="020B0609020204030204" pitchFamily="49" charset="0"/>
              </a:rPr>
              <a:t>String</a:t>
            </a:r>
            <a:r>
              <a:rPr kumimoji="0" lang="zh-CN" altLang="zh-CN" sz="1600" b="0" i="0" u="none" strike="noStrike" cap="none" normalizeH="0" baseline="0" dirty="0" smtClean="0">
                <a:ln>
                  <a:noFill/>
                </a:ln>
                <a:solidFill>
                  <a:srgbClr val="000000"/>
                </a:solidFill>
                <a:effectLst/>
                <a:latin typeface="Consolas" panose="020B0609020204030204" pitchFamily="49" charset="0"/>
              </a:rPr>
              <a:t>) :Int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3485418" y="3482977"/>
            <a:ext cx="4064781"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nextSteps(n: Int) :Int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2609385" y="4314488"/>
            <a:ext cx="2245377" cy="338554"/>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80"/>
                </a:solidFill>
                <a:effectLst/>
                <a:latin typeface="Consolas" panose="020B0609020204030204" pitchFamily="49" charset="0"/>
              </a:rPr>
              <a:t>def </a:t>
            </a:r>
            <a:r>
              <a:rPr kumimoji="0" lang="zh-CN" altLang="zh-CN" sz="1600" b="0" i="0" u="none" strike="noStrike" cap="none" normalizeH="0" baseline="0" dirty="0" smtClean="0">
                <a:ln>
                  <a:noFill/>
                </a:ln>
                <a:solidFill>
                  <a:srgbClr val="000000"/>
                </a:solidFill>
                <a:effectLst/>
                <a:latin typeface="Consolas" panose="020B0609020204030204" pitchFamily="49" charset="0"/>
              </a:rPr>
              <a:t>start : String</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2609385" y="5220459"/>
            <a:ext cx="5660571" cy="707886"/>
          </a:xfrm>
          <a:prstGeom prst="rect">
            <a:avLst/>
          </a:prstGeom>
          <a:solidFill>
            <a:srgbClr val="FFFFFF"/>
          </a:solidFill>
          <a:ln w="19050">
            <a:solidFill>
              <a:srgbClr val="0432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2000" b="1" i="0" u="none" strike="noStrike" cap="none" normalizeH="0" baseline="0" dirty="0" smtClean="0">
                <a:ln>
                  <a:noFill/>
                </a:ln>
                <a:solidFill>
                  <a:srgbClr val="000080"/>
                </a:solidFill>
                <a:effectLst/>
                <a:latin typeface="Consolas" panose="020B0609020204030204" pitchFamily="49" charset="0"/>
              </a:rPr>
              <a:t>val </a:t>
            </a:r>
            <a:r>
              <a:rPr kumimoji="0" lang="zh-CN" altLang="zh-CN" sz="2000" b="0" i="0" u="none" strike="noStrike" cap="none" normalizeH="0" baseline="0" dirty="0" smtClean="0">
                <a:ln>
                  <a:noFill/>
                </a:ln>
                <a:solidFill>
                  <a:srgbClr val="000000"/>
                </a:solidFill>
                <a:effectLst/>
                <a:latin typeface="Consolas" panose="020B0609020204030204" pitchFamily="49" charset="0"/>
              </a:rPr>
              <a:t>ins = </a:t>
            </a:r>
            <a:r>
              <a:rPr kumimoji="0" lang="zh-CN" altLang="zh-CN" sz="2000" b="1" i="0" u="none" strike="noStrike" cap="none" normalizeH="0" baseline="0" dirty="0" smtClean="0">
                <a:ln>
                  <a:noFill/>
                </a:ln>
                <a:solidFill>
                  <a:srgbClr val="000080"/>
                </a:solidFill>
                <a:effectLst/>
                <a:latin typeface="Consolas" panose="020B0609020204030204" pitchFamily="49" charset="0"/>
              </a:rPr>
              <a:t>new </a:t>
            </a:r>
            <a:r>
              <a:rPr kumimoji="0" lang="zh-CN" altLang="zh-CN" sz="2000" b="0" i="0" u="none" strike="noStrike" cap="none" normalizeH="0" baseline="0" dirty="0" smtClean="0">
                <a:ln>
                  <a:noFill/>
                </a:ln>
                <a:solidFill>
                  <a:srgbClr val="000000"/>
                </a:solidFill>
                <a:effectLst/>
                <a:latin typeface="Consolas" panose="020B0609020204030204" pitchFamily="49" charset="0"/>
              </a:rPr>
              <a:t>RAMController(</a:t>
            </a:r>
            <a:r>
              <a:rPr kumimoji="0" lang="zh-CN" altLang="zh-CN" sz="2000" b="0" i="0" u="none" strike="noStrike" cap="none" normalizeH="0" baseline="0" dirty="0" smtClean="0">
                <a:ln>
                  <a:noFill/>
                </a:ln>
                <a:solidFill>
                  <a:srgbClr val="0000FF"/>
                </a:solidFill>
                <a:effectLst/>
                <a:latin typeface="Consolas" panose="020B0609020204030204" pitchFamily="49" charset="0"/>
              </a:rPr>
              <a:t>1</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0" i="0" u="none" strike="noStrike" cap="none" normalizeH="0" baseline="0" dirty="0" smtClean="0">
                <a:ln>
                  <a:noFill/>
                </a:ln>
                <a:solidFill>
                  <a:srgbClr val="0000FF"/>
                </a:solidFill>
                <a:effectLst/>
                <a:latin typeface="Consolas" panose="020B0609020204030204" pitchFamily="49" charset="0"/>
              </a:rPr>
              <a:t>0</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0" i="0" u="none" strike="noStrike" cap="none" normalizeH="0" baseline="0" dirty="0" smtClean="0">
                <a:ln>
                  <a:noFill/>
                </a:ln>
                <a:solidFill>
                  <a:srgbClr val="0000FF"/>
                </a:solidFill>
                <a:effectLst/>
                <a:latin typeface="Consolas" panose="020B0609020204030204" pitchFamily="49" charset="0"/>
              </a:rPr>
              <a:t>0</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0" i="0" u="none" strike="noStrike" cap="none" normalizeH="0" baseline="0" dirty="0" smtClean="0">
                <a:ln>
                  <a:noFill/>
                </a:ln>
                <a:solidFill>
                  <a:srgbClr val="0000FF"/>
                </a:solidFill>
                <a:effectLst/>
                <a:latin typeface="Consolas" panose="020B0609020204030204" pitchFamily="49" charset="0"/>
              </a:rPr>
              <a:t>1</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0" i="0" u="none" strike="noStrike" cap="none" normalizeH="0" baseline="0" dirty="0" smtClean="0">
                <a:ln>
                  <a:noFill/>
                </a:ln>
                <a:solidFill>
                  <a:srgbClr val="0000FF"/>
                </a:solidFill>
                <a:effectLst/>
                <a:latin typeface="Consolas" panose="020B0609020204030204" pitchFamily="49" charset="0"/>
              </a:rPr>
              <a:t>33</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br>
              <a:rPr kumimoji="0" lang="zh-CN" altLang="zh-CN" sz="2000" b="0" i="0" u="none" strike="noStrike" cap="none" normalizeH="0" baseline="0" dirty="0" smtClean="0">
                <a:ln>
                  <a:noFill/>
                </a:ln>
                <a:solidFill>
                  <a:srgbClr val="000000"/>
                </a:solidFill>
                <a:effectLst/>
                <a:latin typeface="Consolas" panose="020B0609020204030204" pitchFamily="49" charset="0"/>
              </a:rPr>
            </a:br>
            <a:r>
              <a:rPr lang="zh-CN" altLang="zh-CN" sz="2000" b="1" dirty="0">
                <a:solidFill>
                  <a:srgbClr val="000080"/>
                </a:solidFill>
                <a:latin typeface="Consolas" panose="020B0609020204030204" pitchFamily="49" charset="0"/>
              </a:rPr>
              <a:t>val </a:t>
            </a:r>
            <a:r>
              <a:rPr lang="en-US" altLang="zh-CN" sz="2000" dirty="0" err="1" smtClean="0">
                <a:solidFill>
                  <a:srgbClr val="000000"/>
                </a:solidFill>
                <a:latin typeface="Consolas" panose="020B0609020204030204" pitchFamily="49" charset="0"/>
              </a:rPr>
              <a:t>ans</a:t>
            </a:r>
            <a:r>
              <a:rPr lang="zh-CN" altLang="zh-CN" sz="2000" dirty="0" smtClean="0">
                <a:solidFill>
                  <a:srgbClr val="000000"/>
                </a:solidFill>
                <a:latin typeface="Consolas" panose="020B0609020204030204" pitchFamily="49" charset="0"/>
              </a:rPr>
              <a:t> </a:t>
            </a:r>
            <a:r>
              <a:rPr lang="en-US" altLang="zh-CN" sz="2000" dirty="0" smtClean="0">
                <a:solidFill>
                  <a:srgbClr val="000000"/>
                </a:solidFill>
                <a:latin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rPr>
              <a:t>ins.start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806062"/>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solidFill>
                  <a:srgbClr val="FF0000"/>
                </a:solidFill>
              </a:rPr>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solidFill>
                  <a:srgbClr val="FF0000"/>
                </a:solidFill>
              </a:rPr>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1916614358"/>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Evaluation</a:t>
            </a:r>
            <a:r>
              <a:rPr lang="zh-CN" altLang="en-US" sz="2400" dirty="0"/>
              <a:t> </a:t>
            </a:r>
            <a:r>
              <a:rPr lang="en-US" altLang="zh-CN" sz="2400" dirty="0" smtClean="0"/>
              <a:t>– </a:t>
            </a:r>
            <a:r>
              <a:rPr lang="en-US" altLang="zh-CN" sz="2400" dirty="0"/>
              <a:t>Resource Consumption</a:t>
            </a:r>
            <a:endParaRPr lang="zh-CN" altLang="en-US" sz="4000" dirty="0"/>
          </a:p>
        </p:txBody>
      </p:sp>
      <p:sp>
        <p:nvSpPr>
          <p:cNvPr id="3" name="文本框 2"/>
          <p:cNvSpPr txBox="1"/>
          <p:nvPr/>
        </p:nvSpPr>
        <p:spPr>
          <a:xfrm>
            <a:off x="190906" y="1210418"/>
            <a:ext cx="7886700"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Resource consumptions of both variants (generated code/manual code). We measure the consumptions in </a:t>
            </a:r>
            <a:r>
              <a:rPr lang="en-US" altLang="zh-CN" sz="2800" dirty="0">
                <a:solidFill>
                  <a:srgbClr val="FF0000"/>
                </a:solidFill>
              </a:rPr>
              <a:t>ALMs</a:t>
            </a:r>
            <a:r>
              <a:rPr lang="en-US" altLang="zh-CN" sz="2800" dirty="0"/>
              <a:t>, </a:t>
            </a:r>
            <a:r>
              <a:rPr lang="en-US" altLang="zh-CN" sz="2800" dirty="0">
                <a:solidFill>
                  <a:srgbClr val="FF0000"/>
                </a:solidFill>
              </a:rPr>
              <a:t>Pins</a:t>
            </a:r>
            <a:r>
              <a:rPr lang="en-US" altLang="zh-CN" sz="2800" dirty="0"/>
              <a:t> and </a:t>
            </a:r>
            <a:r>
              <a:rPr lang="en-US" altLang="zh-CN" sz="2800" dirty="0">
                <a:solidFill>
                  <a:srgbClr val="FF0000"/>
                </a:solidFill>
              </a:rPr>
              <a:t>Registers</a:t>
            </a:r>
          </a:p>
          <a:p>
            <a:pPr marL="457200" indent="-457200">
              <a:buFont typeface="Arial" panose="020B0604020202020204" pitchFamily="34" charset="0"/>
              <a:buChar char="•"/>
            </a:pP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782955097"/>
              </p:ext>
            </p:extLst>
          </p:nvPr>
        </p:nvGraphicFramePr>
        <p:xfrm>
          <a:off x="512750" y="2710544"/>
          <a:ext cx="8163160" cy="3341914"/>
        </p:xfrm>
        <a:graphic>
          <a:graphicData uri="http://schemas.openxmlformats.org/drawingml/2006/table">
            <a:tbl>
              <a:tblPr>
                <a:tableStyleId>{5C22544A-7EE6-4342-B048-85BDC9FD1C3A}</a:tableStyleId>
              </a:tblPr>
              <a:tblGrid>
                <a:gridCol w="816316">
                  <a:extLst>
                    <a:ext uri="{9D8B030D-6E8A-4147-A177-3AD203B41FA5}">
                      <a16:colId xmlns:a16="http://schemas.microsoft.com/office/drawing/2014/main" val="4034017811"/>
                    </a:ext>
                  </a:extLst>
                </a:gridCol>
                <a:gridCol w="816316">
                  <a:extLst>
                    <a:ext uri="{9D8B030D-6E8A-4147-A177-3AD203B41FA5}">
                      <a16:colId xmlns:a16="http://schemas.microsoft.com/office/drawing/2014/main" val="1875688770"/>
                    </a:ext>
                  </a:extLst>
                </a:gridCol>
                <a:gridCol w="816316">
                  <a:extLst>
                    <a:ext uri="{9D8B030D-6E8A-4147-A177-3AD203B41FA5}">
                      <a16:colId xmlns:a16="http://schemas.microsoft.com/office/drawing/2014/main" val="2928355451"/>
                    </a:ext>
                  </a:extLst>
                </a:gridCol>
                <a:gridCol w="816316">
                  <a:extLst>
                    <a:ext uri="{9D8B030D-6E8A-4147-A177-3AD203B41FA5}">
                      <a16:colId xmlns:a16="http://schemas.microsoft.com/office/drawing/2014/main" val="1333697628"/>
                    </a:ext>
                  </a:extLst>
                </a:gridCol>
                <a:gridCol w="816316">
                  <a:extLst>
                    <a:ext uri="{9D8B030D-6E8A-4147-A177-3AD203B41FA5}">
                      <a16:colId xmlns:a16="http://schemas.microsoft.com/office/drawing/2014/main" val="2279818644"/>
                    </a:ext>
                  </a:extLst>
                </a:gridCol>
                <a:gridCol w="816316">
                  <a:extLst>
                    <a:ext uri="{9D8B030D-6E8A-4147-A177-3AD203B41FA5}">
                      <a16:colId xmlns:a16="http://schemas.microsoft.com/office/drawing/2014/main" val="2040024627"/>
                    </a:ext>
                  </a:extLst>
                </a:gridCol>
                <a:gridCol w="816316">
                  <a:extLst>
                    <a:ext uri="{9D8B030D-6E8A-4147-A177-3AD203B41FA5}">
                      <a16:colId xmlns:a16="http://schemas.microsoft.com/office/drawing/2014/main" val="3568762315"/>
                    </a:ext>
                  </a:extLst>
                </a:gridCol>
                <a:gridCol w="816316">
                  <a:extLst>
                    <a:ext uri="{9D8B030D-6E8A-4147-A177-3AD203B41FA5}">
                      <a16:colId xmlns:a16="http://schemas.microsoft.com/office/drawing/2014/main" val="633607620"/>
                    </a:ext>
                  </a:extLst>
                </a:gridCol>
                <a:gridCol w="816316">
                  <a:extLst>
                    <a:ext uri="{9D8B030D-6E8A-4147-A177-3AD203B41FA5}">
                      <a16:colId xmlns:a16="http://schemas.microsoft.com/office/drawing/2014/main" val="2794757532"/>
                    </a:ext>
                  </a:extLst>
                </a:gridCol>
                <a:gridCol w="816316">
                  <a:extLst>
                    <a:ext uri="{9D8B030D-6E8A-4147-A177-3AD203B41FA5}">
                      <a16:colId xmlns:a16="http://schemas.microsoft.com/office/drawing/2014/main" val="131492242"/>
                    </a:ext>
                  </a:extLst>
                </a:gridCol>
              </a:tblGrid>
              <a:tr h="440596">
                <a:tc gridSpan="2">
                  <a:txBody>
                    <a:bodyPr/>
                    <a:lstStyle/>
                    <a:p>
                      <a:pPr algn="ctr" fontAlgn="ctr"/>
                      <a:r>
                        <a:rPr lang="en-US" sz="1200" b="1" u="none" strike="noStrike">
                          <a:ln>
                            <a:solidFill>
                              <a:schemeClr val="bg1">
                                <a:alpha val="0"/>
                              </a:schemeClr>
                            </a:solidFill>
                          </a:ln>
                          <a:effectLst/>
                        </a:rPr>
                        <a:t>Module</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hMerge="1">
                  <a:txBody>
                    <a:bodyPr/>
                    <a:lstStyle/>
                    <a:p>
                      <a:endParaRPr lang="zh-CN" altLang="en-US"/>
                    </a:p>
                  </a:txBody>
                  <a:tcPr/>
                </a:tc>
                <a:tc>
                  <a:txBody>
                    <a:bodyPr/>
                    <a:lstStyle/>
                    <a:p>
                      <a:pPr algn="ctr" fontAlgn="ctr"/>
                      <a:r>
                        <a:rPr lang="en-US" sz="1200" b="1" u="none" strike="noStrike">
                          <a:ln>
                            <a:solidFill>
                              <a:schemeClr val="bg1">
                                <a:alpha val="0"/>
                              </a:schemeClr>
                            </a:solidFill>
                          </a:ln>
                          <a:effectLst/>
                        </a:rPr>
                        <a:t>#ALMs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sz="1200" b="1" u="none" strike="noStrike">
                          <a:ln>
                            <a:solidFill>
                              <a:schemeClr val="bg1">
                                <a:alpha val="0"/>
                              </a:schemeClr>
                            </a:solidFill>
                          </a:ln>
                          <a:effectLst/>
                        </a:rPr>
                        <a:t>#Pins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sz="1200" b="1" u="none" strike="noStrike">
                          <a:ln>
                            <a:solidFill>
                              <a:schemeClr val="bg1">
                                <a:alpha val="0"/>
                              </a:schemeClr>
                            </a:solidFill>
                          </a:ln>
                          <a:effectLst/>
                        </a:rPr>
                        <a:t>#Regs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gridSpan="2">
                  <a:txBody>
                    <a:bodyPr/>
                    <a:lstStyle/>
                    <a:p>
                      <a:pPr algn="ctr" fontAlgn="ctr"/>
                      <a:r>
                        <a:rPr lang="en-US" sz="1200" b="1" u="none" strike="noStrike">
                          <a:ln>
                            <a:solidFill>
                              <a:schemeClr val="bg1">
                                <a:alpha val="0"/>
                              </a:schemeClr>
                            </a:solidFill>
                          </a:ln>
                          <a:effectLst/>
                        </a:rPr>
                        <a:t>Module</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hMerge="1">
                  <a:txBody>
                    <a:bodyPr/>
                    <a:lstStyle/>
                    <a:p>
                      <a:endParaRPr lang="zh-CN" altLang="en-US"/>
                    </a:p>
                  </a:txBody>
                  <a:tcPr/>
                </a:tc>
                <a:tc>
                  <a:txBody>
                    <a:bodyPr/>
                    <a:lstStyle/>
                    <a:p>
                      <a:pPr algn="ctr" fontAlgn="ctr"/>
                      <a:r>
                        <a:rPr lang="en-US" sz="1200" b="1" u="none" strike="noStrike">
                          <a:ln>
                            <a:solidFill>
                              <a:schemeClr val="bg1">
                                <a:alpha val="0"/>
                              </a:schemeClr>
                            </a:solidFill>
                          </a:ln>
                          <a:effectLst/>
                        </a:rPr>
                        <a:t>#ALMs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sz="1200" b="1" u="none" strike="noStrike">
                          <a:ln>
                            <a:solidFill>
                              <a:schemeClr val="bg1">
                                <a:alpha val="0"/>
                              </a:schemeClr>
                            </a:solidFill>
                          </a:ln>
                          <a:effectLst/>
                        </a:rPr>
                        <a:t>#Pins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sz="1200" b="1" u="none" strike="noStrike" dirty="0">
                          <a:ln>
                            <a:solidFill>
                              <a:schemeClr val="bg1">
                                <a:alpha val="0"/>
                              </a:schemeClr>
                            </a:solidFill>
                          </a:ln>
                          <a:effectLst/>
                        </a:rPr>
                        <a:t>#</a:t>
                      </a:r>
                      <a:r>
                        <a:rPr lang="en-US" sz="1200" b="1" u="none" strike="noStrike" dirty="0" err="1">
                          <a:ln>
                            <a:solidFill>
                              <a:schemeClr val="bg1">
                                <a:alpha val="0"/>
                              </a:schemeClr>
                            </a:solidFill>
                          </a:ln>
                          <a:effectLst/>
                        </a:rPr>
                        <a:t>Regs</a:t>
                      </a:r>
                      <a:endParaRPr lang="en-US" sz="1200" b="1" i="0" u="none" strike="noStrike" dirty="0">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1008615153"/>
                  </a:ext>
                </a:extLst>
              </a:tr>
              <a:tr h="414474">
                <a:tc rowSpan="7">
                  <a:txBody>
                    <a:bodyPr/>
                    <a:lstStyle/>
                    <a:p>
                      <a:pPr algn="ctr" fontAlgn="ctr"/>
                      <a:r>
                        <a:rPr lang="en-US" sz="1200" b="1" u="none" strike="noStrike">
                          <a:ln>
                            <a:solidFill>
                              <a:schemeClr val="bg1">
                                <a:alpha val="0"/>
                              </a:schemeClr>
                            </a:solidFill>
                          </a:ln>
                          <a:effectLst/>
                        </a:rPr>
                        <a:t>Basic circuits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l" fontAlgn="ctr"/>
                      <a:r>
                        <a:rPr lang="en-US" sz="1200" b="1" u="none" strike="noStrike">
                          <a:ln>
                            <a:solidFill>
                              <a:schemeClr val="bg1">
                                <a:alpha val="0"/>
                              </a:schemeClr>
                            </a:solidFill>
                          </a:ln>
                          <a:effectLst/>
                        </a:rPr>
                        <a:t>RAM</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9 / 9</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10 / 10</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15 / 15</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rowSpan="5">
                  <a:txBody>
                    <a:bodyPr/>
                    <a:lstStyle/>
                    <a:p>
                      <a:pPr algn="ctr" fontAlgn="ctr"/>
                      <a:r>
                        <a:rPr lang="en-US" sz="1200" b="1" u="none" strike="noStrike">
                          <a:ln>
                            <a:solidFill>
                              <a:schemeClr val="bg1">
                                <a:alpha val="0"/>
                              </a:schemeClr>
                            </a:solidFill>
                          </a:ln>
                          <a:effectLst/>
                        </a:rPr>
                        <a:t>Common circuits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l" fontAlgn="ctr"/>
                      <a:r>
                        <a:rPr lang="en-US" sz="1200" b="1" u="none" strike="noStrike">
                          <a:ln>
                            <a:solidFill>
                              <a:schemeClr val="bg1">
                                <a:alpha val="0"/>
                              </a:schemeClr>
                            </a:solidFill>
                          </a:ln>
                          <a:effectLst/>
                        </a:rPr>
                        <a:t>Encoder</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2 / 2</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8 / 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0 / 0</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1430867716"/>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ROM</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2 / 2</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2 / 2</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Mealy FSM</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3 / 3</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10 / 10</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4195036786"/>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FIFO</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19 / 19</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14 / 14</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36 / 36</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Moore FSM</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7 / 7</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8 / 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7 / 7</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2763935352"/>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Add</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dirty="0">
                          <a:ln>
                            <a:solidFill>
                              <a:schemeClr val="bg1">
                                <a:alpha val="0"/>
                              </a:schemeClr>
                            </a:solidFill>
                          </a:ln>
                          <a:effectLst/>
                        </a:rPr>
                        <a:t>4 / 4</a:t>
                      </a:r>
                      <a:endParaRPr lang="en-US" altLang="zh-CN" sz="1200" b="1" i="0" u="none" strike="noStrike" dirty="0">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18 / 18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6 / 6</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Hash Map</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dirty="0">
                          <a:ln>
                            <a:solidFill>
                              <a:schemeClr val="bg1">
                                <a:alpha val="0"/>
                              </a:schemeClr>
                            </a:solidFill>
                          </a:ln>
                          <a:effectLst/>
                        </a:rPr>
                        <a:t>102 / 107</a:t>
                      </a:r>
                      <a:endParaRPr lang="en-US" altLang="zh-CN" sz="1200" b="1" i="0" u="none" strike="noStrike" dirty="0">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58 / 58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119 / 116</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2419122399"/>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Subtractor</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4 / 4</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18 / 18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6 / 6</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Bitonic Sort</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3 / 3</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dirty="0">
                          <a:ln>
                            <a:solidFill>
                              <a:schemeClr val="bg1">
                                <a:alpha val="0"/>
                              </a:schemeClr>
                            </a:solidFill>
                          </a:ln>
                          <a:effectLst/>
                        </a:rPr>
                        <a:t>6 / 6</a:t>
                      </a:r>
                      <a:endParaRPr lang="en-US" altLang="zh-CN" sz="1200" b="1" i="0" u="none" strike="noStrike" dirty="0">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6 / 6</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1394014015"/>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And</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5 / 5</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rowSpan="2">
                  <a:txBody>
                    <a:bodyPr/>
                    <a:lstStyle/>
                    <a:p>
                      <a:pPr algn="ctr" fontAlgn="ctr"/>
                      <a:r>
                        <a:rPr lang="en-US" sz="1200" b="1" u="none" strike="noStrike">
                          <a:ln>
                            <a:solidFill>
                              <a:schemeClr val="bg1">
                                <a:alpha val="0"/>
                              </a:schemeClr>
                            </a:solidFill>
                          </a:ln>
                          <a:effectLst/>
                        </a:rPr>
                        <a:t>Application systems</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l" fontAlgn="ctr"/>
                      <a:r>
                        <a:rPr lang="en-US" sz="1200" b="1" u="none" strike="noStrike">
                          <a:ln>
                            <a:solidFill>
                              <a:schemeClr val="bg1">
                                <a:alpha val="0"/>
                              </a:schemeClr>
                            </a:solidFill>
                          </a:ln>
                          <a:effectLst/>
                        </a:rPr>
                        <a:t>Mips CPU</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1356 / 1163</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108 / 108</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1094 / 1094</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201650581"/>
                  </a:ext>
                </a:extLst>
              </a:tr>
              <a:tr h="414474">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Or</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5 / 5</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1 / 1</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vMerge="1">
                  <a:txBody>
                    <a:bodyPr/>
                    <a:lstStyle/>
                    <a:p>
                      <a:endParaRPr lang="zh-CN" altLang="en-US"/>
                    </a:p>
                  </a:txBody>
                  <a:tcPr/>
                </a:tc>
                <a:tc>
                  <a:txBody>
                    <a:bodyPr/>
                    <a:lstStyle/>
                    <a:p>
                      <a:pPr algn="l" fontAlgn="ctr"/>
                      <a:r>
                        <a:rPr lang="en-US" sz="1200" b="1" u="none" strike="noStrike">
                          <a:ln>
                            <a:solidFill>
                              <a:schemeClr val="bg1">
                                <a:alpha val="0"/>
                              </a:schemeClr>
                            </a:solidFill>
                          </a:ln>
                          <a:effectLst/>
                        </a:rPr>
                        <a:t>Transcoder</a:t>
                      </a:r>
                      <a:endParaRPr lang="en-US"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786 / 785</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a:ln>
                            <a:solidFill>
                              <a:schemeClr val="bg1">
                                <a:alpha val="0"/>
                              </a:schemeClr>
                            </a:solidFill>
                          </a:ln>
                          <a:effectLst/>
                        </a:rPr>
                        <a:t>207 / 207</a:t>
                      </a:r>
                      <a:endParaRPr lang="en-US" altLang="zh-CN" sz="1200" b="1" i="0" u="none" strike="noStrike">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tc>
                  <a:txBody>
                    <a:bodyPr/>
                    <a:lstStyle/>
                    <a:p>
                      <a:pPr algn="ctr" fontAlgn="ctr"/>
                      <a:r>
                        <a:rPr lang="en-US" altLang="zh-CN" sz="1200" b="1" u="none" strike="noStrike" dirty="0">
                          <a:ln>
                            <a:solidFill>
                              <a:schemeClr val="bg1">
                                <a:alpha val="0"/>
                              </a:schemeClr>
                            </a:solidFill>
                          </a:ln>
                          <a:effectLst/>
                        </a:rPr>
                        <a:t>1349 / 1359</a:t>
                      </a:r>
                      <a:endParaRPr lang="en-US" altLang="zh-CN" sz="1200" b="1" i="0" u="none" strike="noStrike" dirty="0">
                        <a:ln>
                          <a:solidFill>
                            <a:schemeClr val="bg1">
                              <a:alpha val="0"/>
                            </a:schemeClr>
                          </a:solidFill>
                        </a:ln>
                        <a:solidFill>
                          <a:srgbClr val="000000"/>
                        </a:solidFill>
                        <a:effectLst/>
                        <a:latin typeface="Times New Roman" panose="02020603050405020304" pitchFamily="18" charset="0"/>
                        <a:ea typeface="宋体" panose="02010600030101010101" pitchFamily="2" charset="-122"/>
                      </a:endParaRPr>
                    </a:p>
                  </a:txBody>
                  <a:tcPr marL="8962" marR="8962" marT="8962" marB="0" anchor="ctr"/>
                </a:tc>
                <a:extLst>
                  <a:ext uri="{0D108BD9-81ED-4DB2-BD59-A6C34878D82A}">
                    <a16:rowId xmlns:a16="http://schemas.microsoft.com/office/drawing/2014/main" val="273501568"/>
                  </a:ext>
                </a:extLst>
              </a:tr>
            </a:tbl>
          </a:graphicData>
        </a:graphic>
      </p:graphicFrame>
    </p:spTree>
    <p:extLst>
      <p:ext uri="{BB962C8B-B14F-4D97-AF65-F5344CB8AC3E}">
        <p14:creationId xmlns:p14="http://schemas.microsoft.com/office/powerpoint/2010/main" val="380281093"/>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Evaluation</a:t>
            </a:r>
            <a:r>
              <a:rPr lang="en-US" altLang="zh-CN" sz="2400" dirty="0"/>
              <a:t> – Line Counts Comparison</a:t>
            </a:r>
            <a:endParaRPr lang="zh-CN" altLang="en-US" sz="2700" dirty="0"/>
          </a:p>
        </p:txBody>
      </p:sp>
      <p:sp>
        <p:nvSpPr>
          <p:cNvPr id="3" name="文本框 2"/>
          <p:cNvSpPr txBox="1"/>
          <p:nvPr/>
        </p:nvSpPr>
        <p:spPr>
          <a:xfrm>
            <a:off x="190906" y="1211100"/>
            <a:ext cx="8365265"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Line counts comparison among </a:t>
            </a:r>
            <a:r>
              <a:rPr lang="en-US" altLang="zh-CN" sz="2800" dirty="0" err="1" smtClean="0">
                <a:solidFill>
                  <a:srgbClr val="FF0000"/>
                </a:solidFill>
              </a:rPr>
              <a:t>VeriScala</a:t>
            </a:r>
            <a:r>
              <a:rPr lang="en-US" altLang="zh-CN" sz="2800" dirty="0" smtClean="0"/>
              <a:t>, </a:t>
            </a:r>
            <a:r>
              <a:rPr lang="en-US" altLang="zh-CN" sz="2800" dirty="0" smtClean="0">
                <a:solidFill>
                  <a:srgbClr val="FF0000"/>
                </a:solidFill>
              </a:rPr>
              <a:t>generated </a:t>
            </a:r>
            <a:r>
              <a:rPr lang="en-US" altLang="zh-CN" sz="2800" dirty="0">
                <a:solidFill>
                  <a:srgbClr val="FF0000"/>
                </a:solidFill>
              </a:rPr>
              <a:t>and manual implementation</a:t>
            </a:r>
            <a:r>
              <a:rPr lang="en-US" altLang="zh-CN" sz="2800" dirty="0"/>
              <a:t>. </a:t>
            </a:r>
            <a:r>
              <a:rPr lang="en-US" altLang="zh-CN" sz="2800" dirty="0" smtClean="0"/>
              <a:t>Upper line shows </a:t>
            </a:r>
            <a:r>
              <a:rPr lang="en-US" altLang="zh-CN" sz="2800" dirty="0"/>
              <a:t>the speed ratio of generated and </a:t>
            </a:r>
            <a:r>
              <a:rPr lang="en-US" altLang="zh-CN" sz="2800" dirty="0" smtClean="0"/>
              <a:t>manual implementation </a:t>
            </a:r>
            <a:r>
              <a:rPr lang="en-US" altLang="zh-CN" sz="2800" dirty="0"/>
              <a:t>running the same test.</a:t>
            </a:r>
          </a:p>
        </p:txBody>
      </p:sp>
      <p:sp>
        <p:nvSpPr>
          <p:cNvPr id="5" name="文本框 4"/>
          <p:cNvSpPr txBox="1"/>
          <p:nvPr/>
        </p:nvSpPr>
        <p:spPr>
          <a:xfrm>
            <a:off x="4479634" y="3244334"/>
            <a:ext cx="1847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a:p>
        </p:txBody>
      </p:sp>
      <p:pic>
        <p:nvPicPr>
          <p:cNvPr id="6" name="图片 5"/>
          <p:cNvPicPr>
            <a:picLocks noChangeAspect="1"/>
          </p:cNvPicPr>
          <p:nvPr/>
        </p:nvPicPr>
        <p:blipFill>
          <a:blip r:embed="rId3"/>
          <a:stretch>
            <a:fillRect/>
          </a:stretch>
        </p:blipFill>
        <p:spPr>
          <a:xfrm>
            <a:off x="1338941" y="2937774"/>
            <a:ext cx="6473513" cy="3674156"/>
          </a:xfrm>
          <a:prstGeom prst="rect">
            <a:avLst/>
          </a:prstGeom>
        </p:spPr>
      </p:pic>
    </p:spTree>
    <p:extLst>
      <p:ext uri="{BB962C8B-B14F-4D97-AF65-F5344CB8AC3E}">
        <p14:creationId xmlns:p14="http://schemas.microsoft.com/office/powerpoint/2010/main" val="1816525706"/>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Evaluation</a:t>
            </a:r>
            <a:r>
              <a:rPr lang="en-US" altLang="zh-CN" sz="2400" dirty="0"/>
              <a:t> – Line Counts Comparison</a:t>
            </a:r>
            <a:endParaRPr lang="zh-CN" altLang="en-US" sz="2400" dirty="0"/>
          </a:p>
        </p:txBody>
      </p:sp>
      <p:pic>
        <p:nvPicPr>
          <p:cNvPr id="4" name="内容占位符 3"/>
          <p:cNvPicPr>
            <a:picLocks noChangeAspect="1"/>
          </p:cNvPicPr>
          <p:nvPr/>
        </p:nvPicPr>
        <p:blipFill>
          <a:blip r:embed="rId3"/>
          <a:stretch>
            <a:fillRect/>
          </a:stretch>
        </p:blipFill>
        <p:spPr>
          <a:xfrm>
            <a:off x="1338491" y="1669586"/>
            <a:ext cx="5840154" cy="3689771"/>
          </a:xfrm>
          <a:prstGeom prst="rect">
            <a:avLst/>
          </a:prstGeom>
        </p:spPr>
      </p:pic>
      <p:sp>
        <p:nvSpPr>
          <p:cNvPr id="5" name="矩形 4"/>
          <p:cNvSpPr/>
          <p:nvPr/>
        </p:nvSpPr>
        <p:spPr>
          <a:xfrm>
            <a:off x="482529" y="5554316"/>
            <a:ext cx="8432370" cy="954107"/>
          </a:xfrm>
          <a:prstGeom prst="rect">
            <a:avLst/>
          </a:prstGeom>
        </p:spPr>
        <p:txBody>
          <a:bodyPr wrap="square">
            <a:spAutoFit/>
          </a:bodyPr>
          <a:lstStyle/>
          <a:p>
            <a:pPr algn="ctr"/>
            <a:r>
              <a:rPr lang="en-US" altLang="zh-CN" sz="2800" dirty="0"/>
              <a:t>Line counts of </a:t>
            </a:r>
            <a:r>
              <a:rPr lang="en-US" altLang="zh-CN" sz="2800" dirty="0" err="1"/>
              <a:t>Bitonic</a:t>
            </a:r>
            <a:r>
              <a:rPr lang="en-US" altLang="zh-CN" sz="2800" dirty="0"/>
              <a:t> Sort implementation</a:t>
            </a:r>
          </a:p>
          <a:p>
            <a:pPr algn="ctr"/>
            <a:r>
              <a:rPr lang="en-US" altLang="zh-CN" sz="2800" dirty="0"/>
              <a:t>with increasing amount of data to be sorted.</a:t>
            </a:r>
            <a:endParaRPr lang="zh-CN" altLang="en-US" sz="2800" dirty="0"/>
          </a:p>
        </p:txBody>
      </p:sp>
    </p:spTree>
    <p:extLst>
      <p:ext uri="{BB962C8B-B14F-4D97-AF65-F5344CB8AC3E}">
        <p14:creationId xmlns:p14="http://schemas.microsoft.com/office/powerpoint/2010/main" val="1014564663"/>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Evaluation</a:t>
            </a:r>
            <a:r>
              <a:rPr lang="en-US" altLang="zh-CN" sz="2400" dirty="0"/>
              <a:t> – Usability</a:t>
            </a:r>
            <a:endParaRPr lang="zh-CN" altLang="en-US" sz="4000" dirty="0"/>
          </a:p>
        </p:txBody>
      </p:sp>
      <p:sp>
        <p:nvSpPr>
          <p:cNvPr id="3" name="文本框 2"/>
          <p:cNvSpPr txBox="1"/>
          <p:nvPr/>
        </p:nvSpPr>
        <p:spPr>
          <a:xfrm>
            <a:off x="654265" y="1025892"/>
            <a:ext cx="788670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Steps</a:t>
            </a:r>
          </a:p>
          <a:p>
            <a:pPr marL="914400" lvl="1" indent="-457200">
              <a:buFont typeface="Arial" panose="020B0604020202020204" pitchFamily="34" charset="0"/>
              <a:buChar char="•"/>
            </a:pPr>
            <a:r>
              <a:rPr lang="en-US" altLang="zh-CN" sz="2800" dirty="0" smtClean="0"/>
              <a:t>Divide </a:t>
            </a:r>
            <a:r>
              <a:rPr lang="en-US" altLang="zh-CN" sz="2800" dirty="0"/>
              <a:t>ten people into </a:t>
            </a:r>
            <a:r>
              <a:rPr lang="en-US" altLang="zh-CN" sz="2800" dirty="0">
                <a:solidFill>
                  <a:srgbClr val="FF0000"/>
                </a:solidFill>
              </a:rPr>
              <a:t>two groups</a:t>
            </a:r>
            <a:r>
              <a:rPr lang="en-US" altLang="zh-CN" sz="2800" dirty="0"/>
              <a:t>. One is called </a:t>
            </a:r>
            <a:r>
              <a:rPr lang="en-US" altLang="zh-CN" sz="2800" dirty="0" err="1"/>
              <a:t>VeriScala</a:t>
            </a:r>
            <a:r>
              <a:rPr lang="en-US" altLang="zh-CN" sz="2800" dirty="0"/>
              <a:t> group, and the other Verilog group</a:t>
            </a:r>
          </a:p>
          <a:p>
            <a:pPr marL="914400" lvl="1" indent="-457200">
              <a:buFont typeface="Arial" panose="020B0604020202020204" pitchFamily="34" charset="0"/>
              <a:buChar char="•"/>
            </a:pPr>
            <a:r>
              <a:rPr lang="en-US" altLang="zh-CN" sz="2800" dirty="0"/>
              <a:t>Read the prepared specification booklet of </a:t>
            </a:r>
            <a:r>
              <a:rPr lang="en-US" altLang="zh-CN" sz="2800" dirty="0" err="1"/>
              <a:t>VeriScala</a:t>
            </a:r>
            <a:r>
              <a:rPr lang="en-US" altLang="zh-CN" sz="2800" dirty="0"/>
              <a:t> or Verilog corresponding to their groups, implement a </a:t>
            </a:r>
            <a:r>
              <a:rPr lang="en-US" altLang="zh-CN" sz="2800" dirty="0" err="1"/>
              <a:t>FlashLED</a:t>
            </a:r>
            <a:r>
              <a:rPr lang="en-US" altLang="zh-CN" sz="2800" dirty="0"/>
              <a:t> module after reading, and record the total costed time</a:t>
            </a:r>
          </a:p>
          <a:p>
            <a:pPr marL="914400" lvl="1" indent="-457200">
              <a:buFont typeface="Arial" panose="020B0604020202020204" pitchFamily="34" charset="0"/>
              <a:buChar char="•"/>
            </a:pPr>
            <a:r>
              <a:rPr lang="en-US" altLang="zh-CN" sz="2800" dirty="0"/>
              <a:t>Swap the group, and do the jobs in last step again</a:t>
            </a:r>
          </a:p>
          <a:p>
            <a:pPr marL="914400" lvl="1" indent="-457200">
              <a:buFont typeface="Arial" panose="020B0604020202020204" pitchFamily="34" charset="0"/>
              <a:buChar char="•"/>
            </a:pPr>
            <a:r>
              <a:rPr lang="en-US" altLang="zh-CN" sz="2800" dirty="0"/>
              <a:t>Count the code lines of each implementation and check the correctness</a:t>
            </a:r>
          </a:p>
          <a:p>
            <a:pPr marL="914400" lvl="1" indent="-457200">
              <a:buFont typeface="Arial" panose="020B0604020202020204" pitchFamily="34" charset="0"/>
              <a:buChar char="•"/>
            </a:pPr>
            <a:r>
              <a:rPr lang="en-US" altLang="zh-CN" sz="2800" dirty="0"/>
              <a:t>Analyze the collected data</a:t>
            </a:r>
          </a:p>
          <a:p>
            <a:pPr marL="457200" indent="-4572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1501599710"/>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prstClr val="white"/>
                </a:solidFill>
              </a:rPr>
              <a:t>Evaluation</a:t>
            </a:r>
            <a:r>
              <a:rPr lang="en-US" altLang="zh-CN" sz="2400" dirty="0">
                <a:solidFill>
                  <a:prstClr val="white"/>
                </a:solidFill>
              </a:rPr>
              <a:t> – Usability</a:t>
            </a:r>
            <a:endParaRPr lang="zh-CN" altLang="en-US" sz="4000" dirty="0"/>
          </a:p>
        </p:txBody>
      </p:sp>
      <p:pic>
        <p:nvPicPr>
          <p:cNvPr id="4" name="图片 3"/>
          <p:cNvPicPr>
            <a:picLocks noChangeAspect="1"/>
          </p:cNvPicPr>
          <p:nvPr/>
        </p:nvPicPr>
        <p:blipFill>
          <a:blip r:embed="rId3"/>
          <a:stretch>
            <a:fillRect/>
          </a:stretch>
        </p:blipFill>
        <p:spPr>
          <a:xfrm>
            <a:off x="1435917" y="1755940"/>
            <a:ext cx="6011885" cy="3833304"/>
          </a:xfrm>
          <a:prstGeom prst="rect">
            <a:avLst/>
          </a:prstGeom>
        </p:spPr>
      </p:pic>
      <p:sp>
        <p:nvSpPr>
          <p:cNvPr id="5" name="内容占位符 2"/>
          <p:cNvSpPr txBox="1">
            <a:spLocks/>
          </p:cNvSpPr>
          <p:nvPr/>
        </p:nvSpPr>
        <p:spPr>
          <a:xfrm>
            <a:off x="190906" y="5681711"/>
            <a:ext cx="9007930" cy="9964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smtClean="0"/>
              <a:t>Line counts comparison between </a:t>
            </a:r>
            <a:r>
              <a:rPr lang="en-US" altLang="zh-CN" dirty="0" err="1" smtClean="0"/>
              <a:t>VeriScala</a:t>
            </a:r>
            <a:r>
              <a:rPr lang="en-US" altLang="zh-CN" dirty="0" smtClean="0"/>
              <a:t> and Verilog in implementing </a:t>
            </a:r>
            <a:r>
              <a:rPr lang="en-US" altLang="zh-CN" dirty="0" err="1" smtClean="0"/>
              <a:t>FlashLED</a:t>
            </a:r>
            <a:r>
              <a:rPr lang="en-US" altLang="zh-CN" dirty="0" smtClean="0"/>
              <a:t> circuit of ten volunteers</a:t>
            </a:r>
            <a:endParaRPr lang="zh-CN" altLang="en-US" dirty="0"/>
          </a:p>
        </p:txBody>
      </p:sp>
    </p:spTree>
    <p:extLst>
      <p:ext uri="{BB962C8B-B14F-4D97-AF65-F5344CB8AC3E}">
        <p14:creationId xmlns:p14="http://schemas.microsoft.com/office/powerpoint/2010/main" val="1137779502"/>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prstClr val="white"/>
                </a:solidFill>
              </a:rPr>
              <a:t>Evaluation</a:t>
            </a:r>
            <a:r>
              <a:rPr lang="en-US" altLang="zh-CN" sz="2400" dirty="0">
                <a:solidFill>
                  <a:prstClr val="white"/>
                </a:solidFill>
              </a:rPr>
              <a:t> – Usability</a:t>
            </a:r>
            <a:endParaRPr lang="zh-CN" altLang="en-US" sz="4000" dirty="0"/>
          </a:p>
        </p:txBody>
      </p:sp>
      <p:pic>
        <p:nvPicPr>
          <p:cNvPr id="6" name="图片 5"/>
          <p:cNvPicPr>
            <a:picLocks noChangeAspect="1"/>
          </p:cNvPicPr>
          <p:nvPr/>
        </p:nvPicPr>
        <p:blipFill>
          <a:blip r:embed="rId3"/>
          <a:stretch>
            <a:fillRect/>
          </a:stretch>
        </p:blipFill>
        <p:spPr>
          <a:xfrm>
            <a:off x="1438231" y="1503434"/>
            <a:ext cx="6336048" cy="4090028"/>
          </a:xfrm>
          <a:prstGeom prst="rect">
            <a:avLst/>
          </a:prstGeom>
        </p:spPr>
      </p:pic>
      <p:sp>
        <p:nvSpPr>
          <p:cNvPr id="7" name="内容占位符 2"/>
          <p:cNvSpPr>
            <a:spLocks noGrp="1"/>
          </p:cNvSpPr>
          <p:nvPr/>
        </p:nvSpPr>
        <p:spPr>
          <a:xfrm>
            <a:off x="246126" y="5593462"/>
            <a:ext cx="8610195" cy="114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dirty="0"/>
              <a:t>Time costs comparison between groups applying different implementing order. The left group firstly implement the </a:t>
            </a:r>
            <a:r>
              <a:rPr lang="en-US" altLang="zh-CN" sz="2400" dirty="0" err="1"/>
              <a:t>VeriScala</a:t>
            </a:r>
            <a:r>
              <a:rPr lang="en-US" altLang="zh-CN" sz="2400" dirty="0"/>
              <a:t> version, while the right group do the opposite</a:t>
            </a:r>
            <a:endParaRPr lang="zh-CN" altLang="en-US" sz="2400" dirty="0"/>
          </a:p>
        </p:txBody>
      </p:sp>
    </p:spTree>
    <p:extLst>
      <p:ext uri="{BB962C8B-B14F-4D97-AF65-F5344CB8AC3E}">
        <p14:creationId xmlns:p14="http://schemas.microsoft.com/office/powerpoint/2010/main" val="188362645"/>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solidFill>
                  <a:srgbClr val="FF0000"/>
                </a:solidFill>
              </a:rPr>
              <a:t>Review of </a:t>
            </a:r>
            <a:r>
              <a:rPr lang="en-US" altLang="zh-CN" sz="2800" dirty="0" err="1">
                <a:solidFill>
                  <a:srgbClr val="FF0000"/>
                </a:solidFill>
              </a:rPr>
              <a:t>ScalaHDL</a:t>
            </a:r>
            <a:r>
              <a:rPr lang="en-US" altLang="zh-CN" sz="2800" dirty="0">
                <a:solidFill>
                  <a:srgbClr val="FF0000"/>
                </a:solidFill>
              </a:rPr>
              <a:t> Phase II</a:t>
            </a:r>
          </a:p>
          <a:p>
            <a:pPr marL="457200" indent="-457200">
              <a:buFont typeface="Arial" panose="020B0604020202020204" pitchFamily="34" charset="0"/>
              <a:buChar char="•"/>
            </a:pPr>
            <a:r>
              <a:rPr lang="en-US" altLang="zh-CN" sz="2800" dirty="0"/>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3889451154"/>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solidFill>
                  <a:srgbClr val="FF0000"/>
                </a:solidFill>
              </a:rPr>
              <a:t>Conclusion and Future work</a:t>
            </a:r>
          </a:p>
        </p:txBody>
      </p:sp>
    </p:spTree>
    <p:extLst>
      <p:ext uri="{BB962C8B-B14F-4D97-AF65-F5344CB8AC3E}">
        <p14:creationId xmlns:p14="http://schemas.microsoft.com/office/powerpoint/2010/main" val="1166227860"/>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Conclusion</a:t>
            </a:r>
            <a:endParaRPr lang="zh-CN" altLang="en-US" sz="4000" dirty="0"/>
          </a:p>
        </p:txBody>
      </p:sp>
      <p:sp>
        <p:nvSpPr>
          <p:cNvPr id="5" name="文本框 4"/>
          <p:cNvSpPr txBox="1"/>
          <p:nvPr/>
        </p:nvSpPr>
        <p:spPr>
          <a:xfrm>
            <a:off x="588951" y="1428664"/>
            <a:ext cx="7886700" cy="390876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New framework based on </a:t>
            </a:r>
            <a:r>
              <a:rPr lang="en-US" altLang="zh-CN" sz="2800" dirty="0" err="1" smtClean="0"/>
              <a:t>ScalaHDL</a:t>
            </a:r>
            <a:r>
              <a:rPr lang="en-US" altLang="zh-CN" sz="2800" dirty="0" smtClean="0"/>
              <a:t> provides an integrated design flow for </a:t>
            </a:r>
            <a:r>
              <a:rPr lang="en-US" altLang="zh-CN" sz="2800" dirty="0" smtClean="0">
                <a:solidFill>
                  <a:srgbClr val="FF0000"/>
                </a:solidFill>
              </a:rPr>
              <a:t>quick prototyping </a:t>
            </a:r>
            <a:r>
              <a:rPr lang="en-US" altLang="zh-CN" sz="2800" dirty="0" smtClean="0"/>
              <a:t>of hardware acceleration system</a:t>
            </a:r>
          </a:p>
          <a:p>
            <a:pPr marL="914400" lvl="1" indent="-457200">
              <a:buFont typeface="Arial" panose="020B0604020202020204" pitchFamily="34" charset="0"/>
              <a:buChar char="•"/>
            </a:pPr>
            <a:r>
              <a:rPr lang="en-US" altLang="zh-CN" sz="2800" dirty="0" smtClean="0"/>
              <a:t>Interactive debugging</a:t>
            </a:r>
          </a:p>
          <a:p>
            <a:pPr marL="914400" lvl="1" indent="-457200">
              <a:buFont typeface="Arial" panose="020B0604020202020204" pitchFamily="34" charset="0"/>
              <a:buChar char="•"/>
            </a:pPr>
            <a:r>
              <a:rPr lang="en-US" altLang="zh-CN" sz="2800" dirty="0" smtClean="0"/>
              <a:t>Directly function call in application context </a:t>
            </a:r>
          </a:p>
          <a:p>
            <a:pPr marL="457200" indent="-457200">
              <a:buFont typeface="Arial" panose="020B0604020202020204" pitchFamily="34" charset="0"/>
              <a:buChar char="•"/>
            </a:pPr>
            <a:r>
              <a:rPr lang="en-US" altLang="zh-CN" sz="2800" dirty="0" smtClean="0"/>
              <a:t>Paper </a:t>
            </a:r>
            <a:r>
              <a:rPr lang="en-US" altLang="zh-CN" sz="2400" b="1" i="1" dirty="0"/>
              <a:t>Scala Based FPGA Design </a:t>
            </a:r>
            <a:r>
              <a:rPr lang="en-US" altLang="zh-CN" sz="2400" b="1" i="1" dirty="0" smtClean="0"/>
              <a:t>Flow </a:t>
            </a:r>
            <a:r>
              <a:rPr lang="en-US" altLang="zh-CN" sz="2400" dirty="0" smtClean="0"/>
              <a:t>is accepted by FPGA 2017 (poster)</a:t>
            </a:r>
          </a:p>
          <a:p>
            <a:pPr marL="457200" indent="-457200">
              <a:buFont typeface="Arial" panose="020B0604020202020204" pitchFamily="34" charset="0"/>
              <a:buChar char="•"/>
            </a:pPr>
            <a:endParaRPr lang="en-US" altLang="zh-CN" sz="2800" i="1" dirty="0" smtClean="0"/>
          </a:p>
          <a:p>
            <a:pPr marL="457200" indent="-457200">
              <a:buFont typeface="Arial" panose="020B0604020202020204" pitchFamily="34" charset="0"/>
              <a:buChar char="•"/>
            </a:pPr>
            <a:endParaRPr lang="en-US" altLang="zh-CN" sz="28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151" y="4505194"/>
            <a:ext cx="7139900" cy="1408398"/>
          </a:xfrm>
          <a:prstGeom prst="rect">
            <a:avLst/>
          </a:prstGeom>
        </p:spPr>
      </p:pic>
    </p:spTree>
    <p:extLst>
      <p:ext uri="{BB962C8B-B14F-4D97-AF65-F5344CB8AC3E}">
        <p14:creationId xmlns:p14="http://schemas.microsoft.com/office/powerpoint/2010/main" val="1486265770"/>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Conclusion</a:t>
            </a:r>
            <a:endParaRPr lang="zh-CN" altLang="en-US" sz="4000" dirty="0"/>
          </a:p>
        </p:txBody>
      </p:sp>
      <p:sp>
        <p:nvSpPr>
          <p:cNvPr id="5" name="文本框 4"/>
          <p:cNvSpPr txBox="1"/>
          <p:nvPr/>
        </p:nvSpPr>
        <p:spPr>
          <a:xfrm>
            <a:off x="588951" y="1428664"/>
            <a:ext cx="7886700"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Problems</a:t>
            </a:r>
          </a:p>
          <a:p>
            <a:pPr marL="914400" lvl="1" indent="-457200">
              <a:buFont typeface="Arial" panose="020B0604020202020204" pitchFamily="34" charset="0"/>
              <a:buChar char="•"/>
            </a:pPr>
            <a:r>
              <a:rPr lang="en-US" altLang="zh-CN" sz="2800" dirty="0" smtClean="0"/>
              <a:t>Serial port communication is primitive </a:t>
            </a:r>
          </a:p>
          <a:p>
            <a:pPr marL="914400" lvl="1" indent="-457200">
              <a:buFont typeface="Arial" panose="020B0604020202020204" pitchFamily="34" charset="0"/>
              <a:buChar char="•"/>
            </a:pPr>
            <a:r>
              <a:rPr lang="en-US" altLang="zh-CN" sz="2800" dirty="0" smtClean="0"/>
              <a:t>Communication server on HPS is redundant</a:t>
            </a:r>
          </a:p>
          <a:p>
            <a:pPr marL="914400" lvl="1" indent="-457200">
              <a:buFont typeface="Arial" panose="020B0604020202020204" pitchFamily="34" charset="0"/>
              <a:buChar char="•"/>
            </a:pPr>
            <a:r>
              <a:rPr lang="en-US" altLang="zh-CN" sz="2800" dirty="0" smtClean="0"/>
              <a:t>No streaming transmission  supported</a:t>
            </a:r>
          </a:p>
        </p:txBody>
      </p:sp>
    </p:spTree>
    <p:extLst>
      <p:ext uri="{BB962C8B-B14F-4D97-AF65-F5344CB8AC3E}">
        <p14:creationId xmlns:p14="http://schemas.microsoft.com/office/powerpoint/2010/main" val="1314942765"/>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Future work</a:t>
            </a:r>
            <a:endParaRPr lang="zh-CN" altLang="en-US" sz="4000" dirty="0"/>
          </a:p>
        </p:txBody>
      </p:sp>
      <p:sp>
        <p:nvSpPr>
          <p:cNvPr id="5" name="文本框 4"/>
          <p:cNvSpPr txBox="1"/>
          <p:nvPr/>
        </p:nvSpPr>
        <p:spPr>
          <a:xfrm>
            <a:off x="5308600" y="1369286"/>
            <a:ext cx="3835400" cy="4093428"/>
          </a:xfrm>
          <a:prstGeom prst="rect">
            <a:avLst/>
          </a:prstGeom>
          <a:noFill/>
        </p:spPr>
        <p:txBody>
          <a:bodyPr wrap="square" lIns="0" rtlCol="0">
            <a:spAutoFit/>
          </a:bodyPr>
          <a:lstStyle/>
          <a:p>
            <a:pPr marL="914400" lvl="1" indent="-457200">
              <a:buClr>
                <a:srgbClr val="FFFF00"/>
              </a:buClr>
              <a:buFont typeface="Wingdings" panose="05000000000000000000" pitchFamily="2" charset="2"/>
              <a:buChar char="u"/>
            </a:pPr>
            <a:r>
              <a:rPr lang="en-US" altLang="zh-CN" sz="2000" dirty="0" smtClean="0">
                <a:solidFill>
                  <a:schemeClr val="tx2"/>
                </a:solidFill>
              </a:rPr>
              <a:t>Provide</a:t>
            </a:r>
            <a:r>
              <a:rPr lang="en-US" altLang="zh-CN" sz="2000" dirty="0" smtClean="0"/>
              <a:t> a </a:t>
            </a:r>
            <a:r>
              <a:rPr lang="en-US" altLang="zh-CN" sz="2000" dirty="0" smtClean="0">
                <a:solidFill>
                  <a:srgbClr val="C00000"/>
                </a:solidFill>
              </a:rPr>
              <a:t>universal</a:t>
            </a:r>
            <a:r>
              <a:rPr lang="en-US" altLang="zh-CN" sz="2000" dirty="0" smtClean="0"/>
              <a:t> driver implementation</a:t>
            </a:r>
          </a:p>
          <a:p>
            <a:pPr marL="1257300" lvl="2" indent="-342900">
              <a:buClr>
                <a:srgbClr val="0432FF"/>
              </a:buClr>
              <a:buFont typeface="Wingdings" panose="05000000000000000000" pitchFamily="2" charset="2"/>
              <a:buChar char="l"/>
            </a:pPr>
            <a:r>
              <a:rPr lang="en-US" altLang="zh-CN" sz="2000" dirty="0" smtClean="0"/>
              <a:t>Simplify driver implementation</a:t>
            </a:r>
          </a:p>
          <a:p>
            <a:pPr marL="914400" lvl="1" indent="-457200">
              <a:buClr>
                <a:srgbClr val="FFFF00"/>
              </a:buClr>
              <a:buFont typeface="Wingdings" panose="05000000000000000000" pitchFamily="2" charset="2"/>
              <a:buChar char="u"/>
            </a:pPr>
            <a:r>
              <a:rPr lang="en-US" altLang="zh-CN" sz="2000" dirty="0" smtClean="0"/>
              <a:t>Support </a:t>
            </a:r>
            <a:r>
              <a:rPr lang="en-US" altLang="zh-CN" sz="2000" dirty="0" smtClean="0">
                <a:solidFill>
                  <a:srgbClr val="C00000"/>
                </a:solidFill>
              </a:rPr>
              <a:t>real-world</a:t>
            </a:r>
            <a:r>
              <a:rPr lang="en-US" altLang="zh-CN" sz="2000" dirty="0" smtClean="0"/>
              <a:t> acceleration application</a:t>
            </a:r>
          </a:p>
          <a:p>
            <a:pPr marL="1371600" lvl="2" indent="-457200">
              <a:buClr>
                <a:srgbClr val="0432FF"/>
              </a:buClr>
              <a:buFont typeface="Wingdings" panose="05000000000000000000" pitchFamily="2" charset="2"/>
              <a:buChar char="l"/>
            </a:pPr>
            <a:r>
              <a:rPr lang="en-US" altLang="zh-CN" sz="2000" dirty="0" smtClean="0"/>
              <a:t>Quick sorting</a:t>
            </a:r>
          </a:p>
          <a:p>
            <a:pPr marL="1371600" lvl="2" indent="-457200">
              <a:buClr>
                <a:srgbClr val="0432FF"/>
              </a:buClr>
              <a:buFont typeface="Wingdings" panose="05000000000000000000" pitchFamily="2" charset="2"/>
              <a:buChar char="l"/>
            </a:pPr>
            <a:r>
              <a:rPr lang="en-US" altLang="zh-CN" sz="2000" dirty="0" smtClean="0"/>
              <a:t>Matrix multiplication</a:t>
            </a:r>
          </a:p>
          <a:p>
            <a:pPr marL="1371600" lvl="2" indent="-457200">
              <a:buClr>
                <a:srgbClr val="0432FF"/>
              </a:buClr>
              <a:buFont typeface="Wingdings" panose="05000000000000000000" pitchFamily="2" charset="2"/>
              <a:buChar char="l"/>
            </a:pPr>
            <a:r>
              <a:rPr lang="en-US" altLang="zh-CN" sz="2000" dirty="0" smtClean="0"/>
              <a:t>Encryption</a:t>
            </a:r>
          </a:p>
          <a:p>
            <a:pPr marL="914400" lvl="1" indent="-457200">
              <a:buClr>
                <a:srgbClr val="FFFF00"/>
              </a:buClr>
              <a:buFont typeface="Wingdings" panose="05000000000000000000" pitchFamily="2" charset="2"/>
              <a:buChar char="u"/>
            </a:pPr>
            <a:r>
              <a:rPr lang="en-US" altLang="zh-CN" sz="2000" dirty="0" smtClean="0"/>
              <a:t>More language features</a:t>
            </a:r>
          </a:p>
          <a:p>
            <a:pPr marL="1371600" lvl="2" indent="-457200">
              <a:buClr>
                <a:srgbClr val="0432FF"/>
              </a:buClr>
              <a:buFont typeface="Wingdings" panose="05000000000000000000" pitchFamily="2" charset="2"/>
              <a:buChar char="l"/>
            </a:pPr>
            <a:r>
              <a:rPr lang="en-US" altLang="zh-CN" sz="2000" dirty="0" smtClean="0"/>
              <a:t>Float data</a:t>
            </a:r>
          </a:p>
          <a:p>
            <a:pPr marL="1371600" lvl="2" indent="-457200">
              <a:buClr>
                <a:srgbClr val="0432FF"/>
              </a:buClr>
              <a:buFont typeface="Wingdings" panose="05000000000000000000" pitchFamily="2" charset="2"/>
              <a:buChar char="l"/>
            </a:pPr>
            <a:r>
              <a:rPr lang="en-US" altLang="zh-CN" sz="2000" dirty="0"/>
              <a:t>Optimization</a:t>
            </a:r>
            <a:endParaRPr lang="en-US" altLang="zh-CN" sz="2000" dirty="0" smtClean="0"/>
          </a:p>
          <a:p>
            <a:pPr marL="914400" lvl="1" indent="-457200">
              <a:buClr>
                <a:srgbClr val="FFFF00"/>
              </a:buClr>
              <a:buFont typeface="Wingdings" panose="05000000000000000000" pitchFamily="2" charset="2"/>
              <a:buChar char="u"/>
            </a:pPr>
            <a:endParaRPr lang="en-US" altLang="zh-CN" sz="2000" dirty="0"/>
          </a:p>
        </p:txBody>
      </p:sp>
      <p:sp>
        <p:nvSpPr>
          <p:cNvPr id="6" name="AutoShape 648"/>
          <p:cNvSpPr>
            <a:spLocks noChangeArrowheads="1"/>
          </p:cNvSpPr>
          <p:nvPr/>
        </p:nvSpPr>
        <p:spPr bwMode="auto">
          <a:xfrm rot="10800000">
            <a:off x="1391654" y="5431937"/>
            <a:ext cx="2959100" cy="395287"/>
          </a:xfrm>
          <a:prstGeom prst="triangle">
            <a:avLst>
              <a:gd name="adj" fmla="val 50000"/>
            </a:avLst>
          </a:prstGeom>
          <a:gradFill rotWithShape="1">
            <a:gsLst>
              <a:gs pos="0">
                <a:schemeClr val="accent2">
                  <a:lumMod val="50000"/>
                </a:schemeClr>
              </a:gs>
              <a:gs pos="100000">
                <a:schemeClr val="accent2">
                  <a:lumMod val="20000"/>
                  <a:lumOff val="80000"/>
                </a:schemeClr>
              </a:gs>
            </a:gsLst>
            <a:lin ang="5400000" scaled="1"/>
          </a:gradFill>
          <a:ln>
            <a:noFill/>
          </a:ln>
          <a:extLst/>
        </p:spPr>
        <p:txBody>
          <a:bodyPr wrap="none" anchor="ctr"/>
          <a:lstStyle/>
          <a:p>
            <a:pPr eaLnBrk="1" fontAlgn="auto" hangingPunct="1">
              <a:spcBef>
                <a:spcPts val="0"/>
              </a:spcBef>
              <a:spcAft>
                <a:spcPts val="0"/>
              </a:spcAft>
              <a:defRPr/>
            </a:pPr>
            <a:endParaRPr lang="ko-KR" altLang="en-US" sz="2400" kern="0">
              <a:solidFill>
                <a:sysClr val="windowText" lastClr="00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 y="5848962"/>
            <a:ext cx="9144000" cy="1015663"/>
          </a:xfrm>
          <a:prstGeom prst="rect">
            <a:avLst/>
          </a:prstGeom>
          <a:solidFill>
            <a:srgbClr val="002060"/>
          </a:solidFill>
        </p:spPr>
        <p:txBody>
          <a:bodyPr wrap="square">
            <a:spAutoFit/>
          </a:bodyPr>
          <a:lstStyle/>
          <a:p>
            <a:pPr algn="ctr"/>
            <a:r>
              <a:rPr lang="en-US" altLang="zh-CN" sz="2400" b="1" dirty="0" err="1" smtClean="0">
                <a:solidFill>
                  <a:srgbClr val="FFFF00"/>
                </a:solidFill>
              </a:rPr>
              <a:t>ScalaHDL</a:t>
            </a:r>
            <a:endParaRPr lang="en-US" altLang="zh-CN" sz="2400" b="1" dirty="0" smtClean="0">
              <a:solidFill>
                <a:schemeClr val="bg1"/>
              </a:solidFill>
            </a:endParaRPr>
          </a:p>
          <a:p>
            <a:r>
              <a:rPr lang="zh-CN" altLang="en-US" dirty="0" smtClean="0">
                <a:solidFill>
                  <a:schemeClr val="bg1"/>
                </a:solidFill>
              </a:rPr>
              <a:t> </a:t>
            </a:r>
            <a:r>
              <a:rPr lang="en-US" altLang="zh-CN" dirty="0">
                <a:solidFill>
                  <a:schemeClr val="bg1"/>
                </a:solidFill>
              </a:rPr>
              <a:t>Supporting</a:t>
            </a:r>
            <a:r>
              <a:rPr lang="en-US" altLang="zh-CN" dirty="0" smtClean="0">
                <a:solidFill>
                  <a:schemeClr val="bg1"/>
                </a:solidFill>
              </a:rPr>
              <a:t> </a:t>
            </a:r>
            <a:r>
              <a:rPr lang="en-US" altLang="zh-CN" dirty="0">
                <a:solidFill>
                  <a:schemeClr val="bg1"/>
                </a:solidFill>
              </a:rPr>
              <a:t>highly abstracted object-oriented </a:t>
            </a:r>
            <a:r>
              <a:rPr lang="en-US" altLang="zh-CN" dirty="0" smtClean="0">
                <a:solidFill>
                  <a:schemeClr val="bg1"/>
                </a:solidFill>
              </a:rPr>
              <a:t>hardware </a:t>
            </a:r>
            <a:r>
              <a:rPr lang="en-US" altLang="zh-CN" dirty="0" smtClean="0">
                <a:solidFill>
                  <a:srgbClr val="FFFF00"/>
                </a:solidFill>
              </a:rPr>
              <a:t>defining</a:t>
            </a:r>
            <a:r>
              <a:rPr lang="en-US" altLang="zh-CN" dirty="0">
                <a:solidFill>
                  <a:schemeClr val="bg1"/>
                </a:solidFill>
              </a:rPr>
              <a:t>, </a:t>
            </a:r>
            <a:r>
              <a:rPr lang="en-US" altLang="zh-CN" dirty="0" err="1" smtClean="0">
                <a:solidFill>
                  <a:schemeClr val="bg1"/>
                </a:solidFill>
              </a:rPr>
              <a:t>programmatical</a:t>
            </a:r>
            <a:r>
              <a:rPr lang="en-US" altLang="zh-CN" dirty="0">
                <a:solidFill>
                  <a:schemeClr val="bg1"/>
                </a:solidFill>
              </a:rPr>
              <a:t> </a:t>
            </a:r>
            <a:r>
              <a:rPr lang="en-US" altLang="zh-CN" dirty="0" smtClean="0">
                <a:solidFill>
                  <a:srgbClr val="FFFF00"/>
                </a:solidFill>
              </a:rPr>
              <a:t>testing</a:t>
            </a:r>
            <a:r>
              <a:rPr lang="en-US" altLang="zh-CN" dirty="0">
                <a:solidFill>
                  <a:schemeClr val="bg1"/>
                </a:solidFill>
              </a:rPr>
              <a:t>, and interactive on-chip </a:t>
            </a:r>
            <a:r>
              <a:rPr lang="en-US" altLang="zh-CN" dirty="0" smtClean="0">
                <a:solidFill>
                  <a:srgbClr val="FFFF00"/>
                </a:solidFill>
              </a:rPr>
              <a:t>debugging</a:t>
            </a:r>
            <a:r>
              <a:rPr lang="en-US" altLang="zh-CN" dirty="0" smtClean="0">
                <a:solidFill>
                  <a:schemeClr val="bg1"/>
                </a:solidFill>
              </a:rPr>
              <a:t> for FPGA-accelerated Scala </a:t>
            </a:r>
            <a:r>
              <a:rPr lang="en-US" altLang="zh-CN" dirty="0" err="1" smtClean="0">
                <a:solidFill>
                  <a:schemeClr val="bg1"/>
                </a:solidFill>
              </a:rPr>
              <a:t>Bigdata</a:t>
            </a:r>
            <a:r>
              <a:rPr lang="en-US" altLang="zh-CN" dirty="0">
                <a:solidFill>
                  <a:schemeClr val="bg1"/>
                </a:solidFill>
              </a:rPr>
              <a:t> </a:t>
            </a:r>
            <a:r>
              <a:rPr lang="en-US" altLang="zh-CN" dirty="0" smtClean="0">
                <a:solidFill>
                  <a:schemeClr val="bg1"/>
                </a:solidFill>
              </a:rPr>
              <a:t>Applications  </a:t>
            </a:r>
            <a:endParaRPr lang="zh-CN" altLang="en-US" dirty="0">
              <a:solidFill>
                <a:schemeClr val="bg1"/>
              </a:solidFill>
            </a:endParaRPr>
          </a:p>
        </p:txBody>
      </p:sp>
      <p:pic>
        <p:nvPicPr>
          <p:cNvPr id="8" name="图片 7"/>
          <p:cNvPicPr>
            <a:picLocks noChangeAspect="1"/>
          </p:cNvPicPr>
          <p:nvPr/>
        </p:nvPicPr>
        <p:blipFill>
          <a:blip r:embed="rId3"/>
          <a:stretch>
            <a:fillRect/>
          </a:stretch>
        </p:blipFill>
        <p:spPr>
          <a:xfrm>
            <a:off x="-1" y="929712"/>
            <a:ext cx="5795449" cy="4481616"/>
          </a:xfrm>
          <a:prstGeom prst="rect">
            <a:avLst/>
          </a:prstGeom>
        </p:spPr>
      </p:pic>
      <p:sp>
        <p:nvSpPr>
          <p:cNvPr id="9" name="矩形 8"/>
          <p:cNvSpPr/>
          <p:nvPr/>
        </p:nvSpPr>
        <p:spPr>
          <a:xfrm>
            <a:off x="2618717" y="4247971"/>
            <a:ext cx="1061766" cy="369332"/>
          </a:xfrm>
          <a:prstGeom prst="rect">
            <a:avLst/>
          </a:prstGeom>
        </p:spPr>
        <p:txBody>
          <a:bodyPr wrap="none">
            <a:spAutoFit/>
          </a:bodyPr>
          <a:lstStyle/>
          <a:p>
            <a:pPr algn="ctr"/>
            <a:r>
              <a:rPr lang="en-US" altLang="zh-CN" b="1" dirty="0" err="1">
                <a:solidFill>
                  <a:srgbClr val="1B36C5"/>
                </a:solidFill>
              </a:rPr>
              <a:t>ScalaHDL</a:t>
            </a:r>
            <a:endParaRPr lang="en-US" altLang="zh-CN" b="1" dirty="0">
              <a:solidFill>
                <a:srgbClr val="1B36C5"/>
              </a:solidFill>
            </a:endParaRPr>
          </a:p>
        </p:txBody>
      </p:sp>
    </p:spTree>
    <p:extLst>
      <p:ext uri="{BB962C8B-B14F-4D97-AF65-F5344CB8AC3E}">
        <p14:creationId xmlns:p14="http://schemas.microsoft.com/office/powerpoint/2010/main" val="3727132405"/>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0" y="897535"/>
            <a:ext cx="9144000" cy="3560165"/>
          </a:xfrm>
          <a:prstGeom prst="hexagon">
            <a:avLst>
              <a:gd name="adj" fmla="val 0"/>
              <a:gd name="vf" fmla="val 115470"/>
            </a:avLst>
          </a:prstGeom>
          <a:solidFill>
            <a:srgbClr val="017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09502" y="2169785"/>
            <a:ext cx="1672253" cy="1015663"/>
          </a:xfrm>
          <a:prstGeom prst="rect">
            <a:avLst/>
          </a:prstGeom>
        </p:spPr>
        <p:txBody>
          <a:bodyPr wrap="none">
            <a:spAutoFit/>
          </a:bodyPr>
          <a:lstStyle/>
          <a:p>
            <a:pPr algn="ctr"/>
            <a:r>
              <a:rPr kumimoji="1" lang="en-US" altLang="zh-CN" sz="6000" dirty="0">
                <a:solidFill>
                  <a:schemeClr val="bg1"/>
                </a:solidFill>
              </a:rPr>
              <a:t>Q&amp;A</a:t>
            </a:r>
            <a:endParaRPr lang="zh-CN" altLang="en-US" sz="6000" dirty="0">
              <a:solidFill>
                <a:schemeClr val="bg1"/>
              </a:solidFill>
            </a:endParaRPr>
          </a:p>
        </p:txBody>
      </p:sp>
      <p:sp>
        <p:nvSpPr>
          <p:cNvPr id="7" name="TextBox 5"/>
          <p:cNvSpPr txBox="1"/>
          <p:nvPr/>
        </p:nvSpPr>
        <p:spPr>
          <a:xfrm>
            <a:off x="901700" y="4627056"/>
            <a:ext cx="7340600" cy="1107996"/>
          </a:xfrm>
          <a:prstGeom prst="rect">
            <a:avLst/>
          </a:prstGeom>
          <a:noFill/>
        </p:spPr>
        <p:txBody>
          <a:bodyPr wrap="square" rtlCol="0">
            <a:spAutoFit/>
          </a:bodyPr>
          <a:lstStyle/>
          <a:p>
            <a:pPr algn="ctr"/>
            <a:r>
              <a:rPr lang="en-US" altLang="zh-CN" sz="2400" dirty="0" smtClean="0">
                <a:solidFill>
                  <a:srgbClr val="1B36C5"/>
                </a:solidFill>
              </a:rPr>
              <a:t> </a:t>
            </a:r>
          </a:p>
          <a:p>
            <a:pPr algn="ctr"/>
            <a:r>
              <a:rPr lang="en-US" altLang="zh-CN" dirty="0" err="1" smtClean="0">
                <a:solidFill>
                  <a:srgbClr val="1B36C5"/>
                </a:solidFill>
              </a:rPr>
              <a:t>Yanqiang</a:t>
            </a:r>
            <a:r>
              <a:rPr lang="en-US" altLang="zh-CN" dirty="0" smtClean="0">
                <a:solidFill>
                  <a:srgbClr val="1B36C5"/>
                </a:solidFill>
              </a:rPr>
              <a:t> Liu, Yao Li, Weilun Xiong, </a:t>
            </a:r>
            <a:r>
              <a:rPr lang="en-US" altLang="zh-CN" dirty="0" err="1" smtClean="0">
                <a:solidFill>
                  <a:srgbClr val="1B36C5"/>
                </a:solidFill>
              </a:rPr>
              <a:t>Meng</a:t>
            </a:r>
            <a:r>
              <a:rPr lang="en-US" altLang="zh-CN" dirty="0" smtClean="0">
                <a:solidFill>
                  <a:srgbClr val="1B36C5"/>
                </a:solidFill>
              </a:rPr>
              <a:t> Lai, Cheng Chen, Zhengwei Qi </a:t>
            </a:r>
          </a:p>
          <a:p>
            <a:pPr algn="ctr"/>
            <a:endParaRPr lang="en-US" altLang="zh-CN" sz="2400" dirty="0">
              <a:solidFill>
                <a:srgbClr val="1B36C5"/>
              </a:solidFill>
            </a:endParaRPr>
          </a:p>
        </p:txBody>
      </p:sp>
      <p:pic>
        <p:nvPicPr>
          <p:cNvPr id="9" name="图片 8"/>
          <p:cNvPicPr>
            <a:picLocks noChangeAspect="1"/>
          </p:cNvPicPr>
          <p:nvPr/>
        </p:nvPicPr>
        <p:blipFill>
          <a:blip r:embed="rId3"/>
          <a:stretch>
            <a:fillRect/>
          </a:stretch>
        </p:blipFill>
        <p:spPr>
          <a:xfrm>
            <a:off x="4975355" y="5729950"/>
            <a:ext cx="1952898" cy="609685"/>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2849" y="5675379"/>
            <a:ext cx="723929" cy="723929"/>
          </a:xfrm>
          <a:prstGeom prst="rect">
            <a:avLst/>
          </a:prstGeom>
          <a:solidFill>
            <a:srgbClr val="002060"/>
          </a:solidFill>
        </p:spPr>
      </p:pic>
    </p:spTree>
    <p:extLst>
      <p:ext uri="{BB962C8B-B14F-4D97-AF65-F5344CB8AC3E}">
        <p14:creationId xmlns:p14="http://schemas.microsoft.com/office/powerpoint/2010/main" val="1955769409"/>
      </p:ext>
    </p:extLst>
  </p:cSld>
  <p:clrMapOvr>
    <a:masterClrMapping/>
  </p:clrMapOvr>
  <mc:AlternateContent xmlns:mc="http://schemas.openxmlformats.org/markup-compatibility/2006" xmlns:p14="http://schemas.microsoft.com/office/powerpoint/2010/main">
    <mc:Choice Requires="p14">
      <p:transition spd="slow" p14:dur="2000" advTm="15132"/>
    </mc:Choice>
    <mc:Fallback xmlns="">
      <p:transition spd="slow" advTm="1513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Review</a:t>
            </a:r>
            <a:r>
              <a:rPr lang="en-US" altLang="zh-CN" sz="2400" dirty="0"/>
              <a:t> – </a:t>
            </a:r>
            <a:r>
              <a:rPr lang="en-US" altLang="zh-CN" sz="2400" dirty="0" err="1"/>
              <a:t>ScalaHDL</a:t>
            </a:r>
            <a:r>
              <a:rPr lang="en-US" altLang="zh-CN" sz="2400" dirty="0"/>
              <a:t> Phase II</a:t>
            </a:r>
            <a:endParaRPr lang="zh-CN" altLang="en-US" sz="2400" dirty="0"/>
          </a:p>
        </p:txBody>
      </p:sp>
      <p:pic>
        <p:nvPicPr>
          <p:cNvPr id="4" name="图片 3"/>
          <p:cNvPicPr>
            <a:picLocks noChangeAspect="1"/>
          </p:cNvPicPr>
          <p:nvPr/>
        </p:nvPicPr>
        <p:blipFill>
          <a:blip r:embed="rId3"/>
          <a:stretch>
            <a:fillRect/>
          </a:stretch>
        </p:blipFill>
        <p:spPr>
          <a:xfrm>
            <a:off x="102744" y="2321962"/>
            <a:ext cx="8923177" cy="3335479"/>
          </a:xfrm>
          <a:prstGeom prst="rect">
            <a:avLst/>
          </a:prstGeom>
        </p:spPr>
      </p:pic>
    </p:spTree>
    <p:extLst>
      <p:ext uri="{BB962C8B-B14F-4D97-AF65-F5344CB8AC3E}">
        <p14:creationId xmlns:p14="http://schemas.microsoft.com/office/powerpoint/2010/main" val="788542246"/>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prstClr val="white"/>
                </a:solidFill>
              </a:rPr>
              <a:t>Review</a:t>
            </a:r>
            <a:r>
              <a:rPr lang="en-US" altLang="zh-CN" sz="2400" dirty="0">
                <a:solidFill>
                  <a:prstClr val="white"/>
                </a:solidFill>
              </a:rPr>
              <a:t> – </a:t>
            </a:r>
            <a:r>
              <a:rPr lang="en-US" altLang="zh-CN" sz="2400" dirty="0" err="1">
                <a:solidFill>
                  <a:prstClr val="white"/>
                </a:solidFill>
              </a:rPr>
              <a:t>ScalaHDL</a:t>
            </a:r>
            <a:r>
              <a:rPr lang="en-US" altLang="zh-CN" sz="2400" dirty="0">
                <a:solidFill>
                  <a:prstClr val="white"/>
                </a:solidFill>
              </a:rPr>
              <a:t> Phase II</a:t>
            </a:r>
            <a:endParaRPr lang="zh-CN" altLang="en-US" sz="4000" dirty="0"/>
          </a:p>
        </p:txBody>
      </p:sp>
      <p:pic>
        <p:nvPicPr>
          <p:cNvPr id="5" name="内容占位符 3"/>
          <p:cNvPicPr>
            <a:picLocks noChangeAspect="1"/>
          </p:cNvPicPr>
          <p:nvPr/>
        </p:nvPicPr>
        <p:blipFill>
          <a:blip r:embed="rId3"/>
          <a:stretch>
            <a:fillRect/>
          </a:stretch>
        </p:blipFill>
        <p:spPr>
          <a:xfrm>
            <a:off x="190906" y="1181528"/>
            <a:ext cx="8707223" cy="5497414"/>
          </a:xfrm>
          <a:prstGeom prst="rect">
            <a:avLst/>
          </a:prstGeom>
        </p:spPr>
      </p:pic>
    </p:spTree>
    <p:extLst>
      <p:ext uri="{BB962C8B-B14F-4D97-AF65-F5344CB8AC3E}">
        <p14:creationId xmlns:p14="http://schemas.microsoft.com/office/powerpoint/2010/main" val="1373609046"/>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prstClr val="white"/>
                </a:solidFill>
              </a:rPr>
              <a:t>Review</a:t>
            </a:r>
            <a:r>
              <a:rPr lang="en-US" altLang="zh-CN" sz="2400" dirty="0">
                <a:solidFill>
                  <a:prstClr val="white"/>
                </a:solidFill>
              </a:rPr>
              <a:t> – </a:t>
            </a:r>
            <a:r>
              <a:rPr lang="en-US" altLang="zh-CN" sz="2400" dirty="0" err="1">
                <a:solidFill>
                  <a:prstClr val="white"/>
                </a:solidFill>
              </a:rPr>
              <a:t>ScalaHDL</a:t>
            </a:r>
            <a:r>
              <a:rPr lang="en-US" altLang="zh-CN" sz="2400" dirty="0">
                <a:solidFill>
                  <a:prstClr val="white"/>
                </a:solidFill>
              </a:rPr>
              <a:t> Phase II</a:t>
            </a:r>
            <a:endParaRPr lang="zh-CN" altLang="en-US" sz="4000" dirty="0"/>
          </a:p>
        </p:txBody>
      </p:sp>
      <p:sp>
        <p:nvSpPr>
          <p:cNvPr id="3" name="文本框 2"/>
          <p:cNvSpPr txBox="1"/>
          <p:nvPr/>
        </p:nvSpPr>
        <p:spPr>
          <a:xfrm>
            <a:off x="654265" y="1232720"/>
            <a:ext cx="7886700"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We build a Scala DSL aimed for supporting hardware </a:t>
            </a:r>
            <a:r>
              <a:rPr lang="en-US" altLang="zh-CN" sz="2800" dirty="0">
                <a:solidFill>
                  <a:srgbClr val="FF0000"/>
                </a:solidFill>
              </a:rPr>
              <a:t>design</a:t>
            </a:r>
            <a:r>
              <a:rPr lang="en-US" altLang="zh-CN" sz="2800" dirty="0"/>
              <a:t> and </a:t>
            </a:r>
            <a:r>
              <a:rPr lang="en-US" altLang="zh-CN" sz="2800" dirty="0">
                <a:solidFill>
                  <a:srgbClr val="FF0000"/>
                </a:solidFill>
              </a:rPr>
              <a:t>test (emulation) </a:t>
            </a:r>
          </a:p>
          <a:p>
            <a:pPr marL="457200" indent="-457200">
              <a:buFont typeface="Arial" panose="020B0604020202020204" pitchFamily="34" charset="0"/>
              <a:buChar char="•"/>
            </a:pPr>
            <a:r>
              <a:rPr lang="en-US" altLang="zh-CN" sz="2800" dirty="0"/>
              <a:t>What we lack is the mechanism (framework) that allows us </a:t>
            </a:r>
            <a:r>
              <a:rPr lang="en-US" altLang="zh-CN" sz="2800" dirty="0">
                <a:solidFill>
                  <a:srgbClr val="FF0000"/>
                </a:solidFill>
              </a:rPr>
              <a:t>interact</a:t>
            </a:r>
            <a:r>
              <a:rPr lang="en-US" altLang="zh-CN" sz="2800" dirty="0"/>
              <a:t> with the hardware modules</a:t>
            </a:r>
            <a:r>
              <a:rPr lang="en-US" altLang="zh-CN" sz="2800" dirty="0" smtClean="0"/>
              <a:t>!</a:t>
            </a:r>
            <a:endParaRPr lang="en-US" altLang="zh-CN" sz="2800" dirty="0"/>
          </a:p>
        </p:txBody>
      </p:sp>
    </p:spTree>
    <p:extLst>
      <p:ext uri="{BB962C8B-B14F-4D97-AF65-F5344CB8AC3E}">
        <p14:creationId xmlns:p14="http://schemas.microsoft.com/office/powerpoint/2010/main" val="1469490189"/>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solidFill>
                  <a:srgbClr val="FF0000"/>
                </a:solidFill>
              </a:rPr>
              <a:t>New contributions in Phase III</a:t>
            </a:r>
          </a:p>
          <a:p>
            <a:pPr marL="914400" lvl="1" indent="-457200">
              <a:buFont typeface="Arial" panose="020B0604020202020204" pitchFamily="34" charset="0"/>
              <a:buChar char="•"/>
            </a:pPr>
            <a:r>
              <a:rPr lang="en-US" altLang="zh-CN" sz="2800" dirty="0">
                <a:solidFill>
                  <a:srgbClr val="FF0000"/>
                </a:solidFill>
              </a:rPr>
              <a:t>Motivation</a:t>
            </a:r>
          </a:p>
          <a:p>
            <a:pPr marL="914400" lvl="1" indent="-457200">
              <a:buFont typeface="Arial" panose="020B0604020202020204" pitchFamily="34" charset="0"/>
              <a:buChar char="•"/>
            </a:pPr>
            <a:r>
              <a:rPr lang="en-US" altLang="zh-CN" sz="2800" dirty="0"/>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654588435"/>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Motivation</a:t>
            </a:r>
            <a:endParaRPr lang="zh-CN" altLang="en-US" sz="4000" dirty="0"/>
          </a:p>
        </p:txBody>
      </p:sp>
      <p:sp>
        <p:nvSpPr>
          <p:cNvPr id="3" name="文本框 2"/>
          <p:cNvSpPr txBox="1"/>
          <p:nvPr/>
        </p:nvSpPr>
        <p:spPr>
          <a:xfrm>
            <a:off x="654265" y="1232720"/>
            <a:ext cx="788670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Software developers demand the aid of hardware acceleration </a:t>
            </a:r>
          </a:p>
          <a:p>
            <a:pPr marL="914400" lvl="1" indent="-457200">
              <a:buFont typeface="Arial" panose="020B0604020202020204" pitchFamily="34" charset="0"/>
              <a:buChar char="•"/>
            </a:pPr>
            <a:r>
              <a:rPr lang="en-US" altLang="zh-CN" sz="2800" dirty="0"/>
              <a:t>Developers lack sophisticated knowledge of hardware design</a:t>
            </a:r>
          </a:p>
          <a:p>
            <a:pPr marL="914400" lvl="1" indent="-457200">
              <a:buFont typeface="Arial" panose="020B0604020202020204" pitchFamily="34" charset="0"/>
              <a:buChar char="•"/>
            </a:pPr>
            <a:r>
              <a:rPr lang="en-US" altLang="zh-CN" sz="2800" dirty="0"/>
              <a:t>Building a acceleration system requires multi-language and multi-framework integration</a:t>
            </a:r>
          </a:p>
          <a:p>
            <a:pPr marL="914400" lvl="1" indent="-457200">
              <a:buFont typeface="Arial" panose="020B0604020202020204" pitchFamily="34" charset="0"/>
              <a:buChar char="•"/>
            </a:pPr>
            <a:r>
              <a:rPr lang="en-US" altLang="zh-CN" sz="2800" dirty="0"/>
              <a:t>Traditional design pattern does not allow quick prototyping</a:t>
            </a:r>
          </a:p>
          <a:p>
            <a:pPr marL="457200" indent="-457200">
              <a:buFont typeface="Arial" panose="020B0604020202020204" pitchFamily="34" charset="0"/>
              <a:buChar char="•"/>
            </a:pPr>
            <a:r>
              <a:rPr lang="en-US" altLang="zh-CN" sz="2800" dirty="0" err="1"/>
              <a:t>ScalaHDL</a:t>
            </a:r>
            <a:r>
              <a:rPr lang="en-US" altLang="zh-CN" sz="2800" dirty="0"/>
              <a:t> allows us to build a </a:t>
            </a:r>
            <a:r>
              <a:rPr lang="en-US" altLang="zh-CN" sz="2800" dirty="0">
                <a:solidFill>
                  <a:srgbClr val="FF0000"/>
                </a:solidFill>
              </a:rPr>
              <a:t>integrated</a:t>
            </a:r>
            <a:r>
              <a:rPr lang="en-US" altLang="zh-CN" sz="2800" dirty="0"/>
              <a:t> </a:t>
            </a:r>
            <a:r>
              <a:rPr lang="en-US" altLang="zh-CN" sz="2800" dirty="0">
                <a:solidFill>
                  <a:srgbClr val="FF0000"/>
                </a:solidFill>
              </a:rPr>
              <a:t>framework</a:t>
            </a:r>
            <a:r>
              <a:rPr lang="en-US" altLang="zh-CN" sz="2800" dirty="0"/>
              <a:t> to solve the problem!</a:t>
            </a:r>
          </a:p>
          <a:p>
            <a:pPr marL="457200" indent="-4572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1245354284"/>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Outline</a:t>
            </a:r>
            <a:endParaRPr lang="zh-CN" altLang="en-US" sz="4000" dirty="0"/>
          </a:p>
        </p:txBody>
      </p:sp>
      <p:sp>
        <p:nvSpPr>
          <p:cNvPr id="7" name="文本框 6"/>
          <p:cNvSpPr txBox="1"/>
          <p:nvPr/>
        </p:nvSpPr>
        <p:spPr>
          <a:xfrm>
            <a:off x="654265" y="1232720"/>
            <a:ext cx="788670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Review of </a:t>
            </a:r>
            <a:r>
              <a:rPr lang="en-US" altLang="zh-CN" sz="2800" dirty="0" err="1"/>
              <a:t>ScalaHDL</a:t>
            </a:r>
            <a:r>
              <a:rPr lang="en-US" altLang="zh-CN" sz="2800" dirty="0"/>
              <a:t> Phase II</a:t>
            </a:r>
          </a:p>
          <a:p>
            <a:pPr marL="457200" indent="-457200">
              <a:buFont typeface="Arial" panose="020B0604020202020204" pitchFamily="34" charset="0"/>
              <a:buChar char="•"/>
            </a:pPr>
            <a:r>
              <a:rPr lang="en-US" altLang="zh-CN" sz="2800" dirty="0">
                <a:solidFill>
                  <a:srgbClr val="FF0000"/>
                </a:solidFill>
              </a:rPr>
              <a:t>New contributions in Phase III</a:t>
            </a:r>
          </a:p>
          <a:p>
            <a:pPr marL="914400" lvl="1" indent="-457200">
              <a:buFont typeface="Arial" panose="020B0604020202020204" pitchFamily="34" charset="0"/>
              <a:buChar char="•"/>
            </a:pPr>
            <a:r>
              <a:rPr lang="en-US" altLang="zh-CN" sz="2800" dirty="0"/>
              <a:t>Motivation</a:t>
            </a:r>
          </a:p>
          <a:p>
            <a:pPr marL="914400" lvl="1" indent="-457200">
              <a:buFont typeface="Arial" panose="020B0604020202020204" pitchFamily="34" charset="0"/>
              <a:buChar char="•"/>
            </a:pPr>
            <a:r>
              <a:rPr lang="en-US" altLang="zh-CN" sz="2800" dirty="0">
                <a:solidFill>
                  <a:srgbClr val="FF0000"/>
                </a:solidFill>
              </a:rPr>
              <a:t>Demo Demonstration</a:t>
            </a:r>
          </a:p>
          <a:p>
            <a:pPr marL="914400" lvl="1" indent="-457200">
              <a:buFont typeface="Arial" panose="020B0604020202020204" pitchFamily="34" charset="0"/>
              <a:buChar char="•"/>
            </a:pPr>
            <a:r>
              <a:rPr lang="en-US" altLang="zh-CN" sz="2800" dirty="0"/>
              <a:t>Methodology</a:t>
            </a:r>
          </a:p>
          <a:p>
            <a:pPr marL="914400" lvl="1" indent="-457200">
              <a:buFont typeface="Arial" panose="020B0604020202020204" pitchFamily="34" charset="0"/>
              <a:buChar char="•"/>
            </a:pPr>
            <a:r>
              <a:rPr lang="en-US" altLang="zh-CN" sz="2800" dirty="0"/>
              <a:t>Implementation</a:t>
            </a:r>
          </a:p>
          <a:p>
            <a:pPr marL="914400" lvl="1" indent="-457200">
              <a:buFont typeface="Arial" panose="020B0604020202020204" pitchFamily="34" charset="0"/>
              <a:buChar char="•"/>
            </a:pPr>
            <a:r>
              <a:rPr lang="en-US" altLang="zh-CN" sz="2800" dirty="0"/>
              <a:t>Evaluation</a:t>
            </a:r>
          </a:p>
          <a:p>
            <a:pPr marL="457200" indent="-457200">
              <a:buFont typeface="Arial" panose="020B0604020202020204" pitchFamily="34" charset="0"/>
              <a:buChar char="•"/>
            </a:pPr>
            <a:r>
              <a:rPr lang="en-US" altLang="zh-CN" sz="2800" dirty="0"/>
              <a:t>Conclusion and Future work</a:t>
            </a:r>
          </a:p>
        </p:txBody>
      </p:sp>
    </p:spTree>
    <p:extLst>
      <p:ext uri="{BB962C8B-B14F-4D97-AF65-F5344CB8AC3E}">
        <p14:creationId xmlns:p14="http://schemas.microsoft.com/office/powerpoint/2010/main" val="784652584"/>
      </p:ext>
    </p:extLst>
  </p:cSld>
  <p:clrMapOvr>
    <a:masterClrMapping/>
  </p:clrMapOvr>
  <mc:AlternateContent xmlns:mc="http://schemas.openxmlformats.org/markup-compatibility/2006" xmlns:p14="http://schemas.microsoft.com/office/powerpoint/2010/main">
    <mc:Choice Requires="p14">
      <p:transition spd="slow" p14:dur="2000" advTm="48693"/>
    </mc:Choice>
    <mc:Fallback xmlns="">
      <p:transition spd="slow" advTm="48693"/>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7137</TotalTime>
  <Words>2332</Words>
  <Application>Microsoft Office PowerPoint</Application>
  <PresentationFormat>全屏显示(4:3)</PresentationFormat>
  <Paragraphs>401</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Malgun Gothic</vt:lpstr>
      <vt:lpstr>宋体</vt:lpstr>
      <vt:lpstr>Arial</vt:lpstr>
      <vt:lpstr>Calibri</vt:lpstr>
      <vt:lpstr>Calibri Light</vt:lpstr>
      <vt:lpstr>Cambria</vt:lpstr>
      <vt:lpstr>Consolas</vt:lpstr>
      <vt:lpstr>Times</vt:lpstr>
      <vt:lpstr>Times New Roman</vt:lpstr>
      <vt:lpstr>Wingdings</vt:lpstr>
      <vt:lpstr>Office 主题</vt:lpstr>
      <vt:lpstr>ScalaHDL Phase III Express and Test Hardware Designs in a Scala DSL </vt:lpstr>
      <vt:lpstr>Outline</vt:lpstr>
      <vt:lpstr>Outline</vt:lpstr>
      <vt:lpstr>Review – ScalaHDL Phase II</vt:lpstr>
      <vt:lpstr>Review – ScalaHDL Phase II</vt:lpstr>
      <vt:lpstr>Review – ScalaHDL Phase II</vt:lpstr>
      <vt:lpstr>Outline</vt:lpstr>
      <vt:lpstr>Motivation</vt:lpstr>
      <vt:lpstr>Outline</vt:lpstr>
      <vt:lpstr>Demo Video</vt:lpstr>
      <vt:lpstr>Outline</vt:lpstr>
      <vt:lpstr>Methodology – Architecture</vt:lpstr>
      <vt:lpstr>Methodology </vt:lpstr>
      <vt:lpstr>Methodology </vt:lpstr>
      <vt:lpstr>Outline</vt:lpstr>
      <vt:lpstr>Implementation – Overview </vt:lpstr>
      <vt:lpstr>Implementation – Overview </vt:lpstr>
      <vt:lpstr>Implementation – Overview </vt:lpstr>
      <vt:lpstr>Implementation – Controller </vt:lpstr>
      <vt:lpstr>Implementation – Controller </vt:lpstr>
      <vt:lpstr>Implementation – Server on HPS</vt:lpstr>
      <vt:lpstr>Implementation – Driver Library</vt:lpstr>
      <vt:lpstr>Outline</vt:lpstr>
      <vt:lpstr>Evaluation – Resource Consumption</vt:lpstr>
      <vt:lpstr>Evaluation – Line Counts Comparison</vt:lpstr>
      <vt:lpstr>Evaluation – Line Counts Comparison</vt:lpstr>
      <vt:lpstr>Evaluation – Usability</vt:lpstr>
      <vt:lpstr>Evaluation – Usability</vt:lpstr>
      <vt:lpstr>Evaluation – Usability</vt:lpstr>
      <vt:lpstr>Outline</vt:lpstr>
      <vt:lpstr>Conclusion</vt:lpstr>
      <vt:lpstr>Conclusion</vt:lpstr>
      <vt:lpstr>Future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GPU Virtualization Performance with Hybrid Shadow Page Tables</dc:title>
  <dc:creator>mochi</dc:creator>
  <cp:lastModifiedBy>Jungle Liu</cp:lastModifiedBy>
  <cp:revision>442</cp:revision>
  <dcterms:created xsi:type="dcterms:W3CDTF">2015-06-25T13:59:10Z</dcterms:created>
  <dcterms:modified xsi:type="dcterms:W3CDTF">2016-11-23T06:33:59Z</dcterms:modified>
</cp:coreProperties>
</file>