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67" r:id="rId3"/>
    <p:sldId id="272" r:id="rId4"/>
    <p:sldId id="271" r:id="rId5"/>
    <p:sldId id="268" r:id="rId6"/>
    <p:sldId id="270" r:id="rId7"/>
    <p:sldId id="276" r:id="rId8"/>
    <p:sldId id="274" r:id="rId9"/>
    <p:sldId id="275" r:id="rId10"/>
    <p:sldId id="278" r:id="rId11"/>
    <p:sldId id="277" r:id="rId12"/>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824" autoAdjust="0"/>
  </p:normalViewPr>
  <p:slideViewPr>
    <p:cSldViewPr showGuides="1">
      <p:cViewPr varScale="1">
        <p:scale>
          <a:sx n="115" d="100"/>
          <a:sy n="115" d="100"/>
        </p:scale>
        <p:origin x="378"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2021年8月11日, Wednesday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2021年8月11日, Wednesday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10</a:t>
            </a:fld>
            <a:endParaRPr lang="zh-CN" altLang="en-US" dirty="0"/>
          </a:p>
        </p:txBody>
      </p:sp>
    </p:spTree>
    <p:extLst>
      <p:ext uri="{BB962C8B-B14F-4D97-AF65-F5344CB8AC3E}">
        <p14:creationId xmlns:p14="http://schemas.microsoft.com/office/powerpoint/2010/main" val="144770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11</a:t>
            </a:fld>
            <a:endParaRPr lang="zh-CN" altLang="en-US" dirty="0"/>
          </a:p>
        </p:txBody>
      </p:sp>
    </p:spTree>
    <p:extLst>
      <p:ext uri="{BB962C8B-B14F-4D97-AF65-F5344CB8AC3E}">
        <p14:creationId xmlns:p14="http://schemas.microsoft.com/office/powerpoint/2010/main" val="272240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a:t>
            </a:fld>
            <a:endParaRPr lang="zh-CN" altLang="en-US" dirty="0"/>
          </a:p>
        </p:txBody>
      </p:sp>
    </p:spTree>
    <p:extLst>
      <p:ext uri="{BB962C8B-B14F-4D97-AF65-F5344CB8AC3E}">
        <p14:creationId xmlns:p14="http://schemas.microsoft.com/office/powerpoint/2010/main" val="189830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a:t>
            </a:fld>
            <a:endParaRPr lang="zh-CN" altLang="en-US" dirty="0"/>
          </a:p>
        </p:txBody>
      </p:sp>
    </p:spTree>
    <p:extLst>
      <p:ext uri="{BB962C8B-B14F-4D97-AF65-F5344CB8AC3E}">
        <p14:creationId xmlns:p14="http://schemas.microsoft.com/office/powerpoint/2010/main" val="27533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4</a:t>
            </a:fld>
            <a:endParaRPr lang="zh-CN" altLang="en-US" dirty="0"/>
          </a:p>
        </p:txBody>
      </p:sp>
    </p:spTree>
    <p:extLst>
      <p:ext uri="{BB962C8B-B14F-4D97-AF65-F5344CB8AC3E}">
        <p14:creationId xmlns:p14="http://schemas.microsoft.com/office/powerpoint/2010/main" val="342514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5</a:t>
            </a:fld>
            <a:endParaRPr lang="zh-CN" altLang="en-US" dirty="0"/>
          </a:p>
        </p:txBody>
      </p:sp>
    </p:spTree>
    <p:extLst>
      <p:ext uri="{BB962C8B-B14F-4D97-AF65-F5344CB8AC3E}">
        <p14:creationId xmlns:p14="http://schemas.microsoft.com/office/powerpoint/2010/main" val="204905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6</a:t>
            </a:fld>
            <a:endParaRPr lang="zh-CN" altLang="en-US" dirty="0"/>
          </a:p>
        </p:txBody>
      </p:sp>
    </p:spTree>
    <p:extLst>
      <p:ext uri="{BB962C8B-B14F-4D97-AF65-F5344CB8AC3E}">
        <p14:creationId xmlns:p14="http://schemas.microsoft.com/office/powerpoint/2010/main" val="3189219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7</a:t>
            </a:fld>
            <a:endParaRPr lang="zh-CN" altLang="en-US" dirty="0"/>
          </a:p>
        </p:txBody>
      </p:sp>
    </p:spTree>
    <p:extLst>
      <p:ext uri="{BB962C8B-B14F-4D97-AF65-F5344CB8AC3E}">
        <p14:creationId xmlns:p14="http://schemas.microsoft.com/office/powerpoint/2010/main" val="147152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8</a:t>
            </a:fld>
            <a:endParaRPr lang="zh-CN" altLang="en-US" dirty="0"/>
          </a:p>
        </p:txBody>
      </p:sp>
    </p:spTree>
    <p:extLst>
      <p:ext uri="{BB962C8B-B14F-4D97-AF65-F5344CB8AC3E}">
        <p14:creationId xmlns:p14="http://schemas.microsoft.com/office/powerpoint/2010/main" val="2990070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9</a:t>
            </a:fld>
            <a:endParaRPr lang="zh-CN" altLang="en-US" dirty="0"/>
          </a:p>
        </p:txBody>
      </p:sp>
    </p:spTree>
    <p:extLst>
      <p:ext uri="{BB962C8B-B14F-4D97-AF65-F5344CB8AC3E}">
        <p14:creationId xmlns:p14="http://schemas.microsoft.com/office/powerpoint/2010/main" val="380852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2548F-50D6-4C50-9D23-69BAED7C89E6}"/>
              </a:ext>
            </a:extLst>
          </p:cNvPr>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p>
        </p:txBody>
      </p:sp>
      <p:sp>
        <p:nvSpPr>
          <p:cNvPr id="3" name="副标题 2">
            <a:extLst>
              <a:ext uri="{FF2B5EF4-FFF2-40B4-BE49-F238E27FC236}">
                <a16:creationId xmlns:a16="http://schemas.microsoft.com/office/drawing/2014/main" id="{4D4FA3ED-982F-4B53-AE3A-2E1978CB51FF}"/>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62D7D6-C974-4874-A0BA-248297CEE46D}"/>
              </a:ext>
            </a:extLst>
          </p:cNvPr>
          <p:cNvSpPr>
            <a:spLocks noGrp="1"/>
          </p:cNvSpPr>
          <p:nvPr>
            <p:ph type="dt" sz="half" idx="10"/>
          </p:nvPr>
        </p:nvSpPr>
        <p:spPr/>
        <p:txBody>
          <a:bodyPr/>
          <a:lstStyle/>
          <a:p>
            <a:fld id="{4947C3F0-2957-4D41-9FB7-182757A04D67}"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C1CBD37D-F3F1-414D-903B-EEA0EFB92B92}"/>
              </a:ext>
            </a:extLst>
          </p:cNvPr>
          <p:cNvSpPr>
            <a:spLocks noGrp="1"/>
          </p:cNvSpPr>
          <p:nvPr>
            <p:ph type="ftr" sz="quarter" idx="11"/>
          </p:nvPr>
        </p:nvSpPr>
        <p:spPr/>
        <p:txBody>
          <a:bodyPr/>
          <a:lstStyle/>
          <a:p>
            <a:r>
              <a:rPr lang="zh-CN" altLang="en-US" noProof="0"/>
              <a:t>添加页脚</a:t>
            </a:r>
            <a:endParaRPr lang="zh-CN" altLang="en-US" noProof="0" dirty="0"/>
          </a:p>
        </p:txBody>
      </p:sp>
      <p:sp>
        <p:nvSpPr>
          <p:cNvPr id="6" name="灯片编号占位符 5">
            <a:extLst>
              <a:ext uri="{FF2B5EF4-FFF2-40B4-BE49-F238E27FC236}">
                <a16:creationId xmlns:a16="http://schemas.microsoft.com/office/drawing/2014/main" id="{AA2B36EF-D7C9-49EE-8DB1-8C18A57A1FE1}"/>
              </a:ext>
            </a:extLst>
          </p:cNvPr>
          <p:cNvSpPr>
            <a:spLocks noGrp="1"/>
          </p:cNvSpPr>
          <p:nvPr>
            <p:ph type="sldNum" sz="quarter" idx="12"/>
          </p:nvPr>
        </p:nvSpPr>
        <p:spPr/>
        <p:txBody>
          <a:body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112193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61680-4395-4B15-91A3-F5F6EC26C2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1E8D5B-1FFE-4B62-927C-0B9C7DDEB5C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68E28D-140F-4371-B7A0-BAF30EFB49B7}"/>
              </a:ext>
            </a:extLst>
          </p:cNvPr>
          <p:cNvSpPr>
            <a:spLocks noGrp="1"/>
          </p:cNvSpPr>
          <p:nvPr>
            <p:ph type="dt" sz="half" idx="10"/>
          </p:nvPr>
        </p:nvSpPr>
        <p:spPr/>
        <p:txBody>
          <a:bodyPr/>
          <a:lstStyle/>
          <a:p>
            <a:fld id="{8DF8E148-EC1F-43A2-8C9E-1F57F6D08A76}"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DFF1F806-87B3-4D9C-B8D8-D55D961BF5E8}"/>
              </a:ext>
            </a:extLst>
          </p:cNvPr>
          <p:cNvSpPr>
            <a:spLocks noGrp="1"/>
          </p:cNvSpPr>
          <p:nvPr>
            <p:ph type="ftr" sz="quarter" idx="11"/>
          </p:nvPr>
        </p:nvSpPr>
        <p:spPr/>
        <p:txBody>
          <a:bodyPr/>
          <a:lstStyle/>
          <a:p>
            <a:pPr rtl="0"/>
            <a:r>
              <a:rPr lang="zh-CN" altLang="en-US" noProof="0"/>
              <a:t>添加页脚</a:t>
            </a:r>
            <a:endParaRPr lang="zh-CN" altLang="en-US" noProof="0" dirty="0"/>
          </a:p>
        </p:txBody>
      </p:sp>
      <p:sp>
        <p:nvSpPr>
          <p:cNvPr id="6" name="灯片编号占位符 5">
            <a:extLst>
              <a:ext uri="{FF2B5EF4-FFF2-40B4-BE49-F238E27FC236}">
                <a16:creationId xmlns:a16="http://schemas.microsoft.com/office/drawing/2014/main" id="{EF571362-43DA-42EF-B476-F5211EFFBDC7}"/>
              </a:ext>
            </a:extLst>
          </p:cNvPr>
          <p:cNvSpPr>
            <a:spLocks noGrp="1"/>
          </p:cNvSpPr>
          <p:nvPr>
            <p:ph type="sldNum" sz="quarter" idx="12"/>
          </p:nvPr>
        </p:nvSpPr>
        <p:spPr/>
        <p:txBody>
          <a:bodyPr/>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4096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2D7456-1F29-4B29-A052-58FB3CD53238}"/>
              </a:ext>
            </a:extLst>
          </p:cNvPr>
          <p:cNvSpPr>
            <a:spLocks noGrp="1"/>
          </p:cNvSpPr>
          <p:nvPr>
            <p:ph type="title" orient="vert"/>
          </p:nvPr>
        </p:nvSpPr>
        <p:spPr>
          <a:xfrm>
            <a:off x="8722628" y="365125"/>
            <a:ext cx="262821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728E76-77BF-4B9B-B5FD-F2933F800F09}"/>
              </a:ext>
            </a:extLst>
          </p:cNvPr>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A3B2C0-A127-4EBC-A2FD-BD219FE82AA1}"/>
              </a:ext>
            </a:extLst>
          </p:cNvPr>
          <p:cNvSpPr>
            <a:spLocks noGrp="1"/>
          </p:cNvSpPr>
          <p:nvPr>
            <p:ph type="dt" sz="half" idx="10"/>
          </p:nvPr>
        </p:nvSpPr>
        <p:spPr/>
        <p:txBody>
          <a:bodyPr/>
          <a:lstStyle/>
          <a:p>
            <a:fld id="{FB7B4C11-1E14-4887-9E78-A9346EC068F1}"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F378AC54-61D0-4B0C-B2CE-94A9E9D3ECF0}"/>
              </a:ext>
            </a:extLst>
          </p:cNvPr>
          <p:cNvSpPr>
            <a:spLocks noGrp="1"/>
          </p:cNvSpPr>
          <p:nvPr>
            <p:ph type="ftr" sz="quarter" idx="11"/>
          </p:nvPr>
        </p:nvSpPr>
        <p:spPr/>
        <p:txBody>
          <a:bodyPr/>
          <a:lstStyle/>
          <a:p>
            <a:r>
              <a:rPr lang="zh-CN" altLang="en-US" noProof="0"/>
              <a:t>添加页脚</a:t>
            </a:r>
            <a:endParaRPr lang="zh-CN" altLang="en-US" noProof="0" dirty="0"/>
          </a:p>
        </p:txBody>
      </p:sp>
      <p:sp>
        <p:nvSpPr>
          <p:cNvPr id="6" name="灯片编号占位符 5">
            <a:extLst>
              <a:ext uri="{FF2B5EF4-FFF2-40B4-BE49-F238E27FC236}">
                <a16:creationId xmlns:a16="http://schemas.microsoft.com/office/drawing/2014/main" id="{26B1A83D-2741-44B4-A868-FA3C03B9E8C1}"/>
              </a:ext>
            </a:extLst>
          </p:cNvPr>
          <p:cNvSpPr>
            <a:spLocks noGrp="1"/>
          </p:cNvSpPr>
          <p:nvPr>
            <p:ph type="sldNum" sz="quarter" idx="12"/>
          </p:nvPr>
        </p:nvSpPr>
        <p:spPr/>
        <p:txBody>
          <a:body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256335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BCA76-CE95-4857-8B93-67D621179F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13BE7E-370F-4996-8A16-205D8FF6460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E74B25-0651-4032-9525-12870D16E08A}"/>
              </a:ext>
            </a:extLst>
          </p:cNvPr>
          <p:cNvSpPr>
            <a:spLocks noGrp="1"/>
          </p:cNvSpPr>
          <p:nvPr>
            <p:ph type="dt" sz="half" idx="10"/>
          </p:nvPr>
        </p:nvSpPr>
        <p:spPr/>
        <p:txBody>
          <a:bodyPr/>
          <a:lstStyle/>
          <a:p>
            <a:fld id="{86FD5D46-E987-42B2-B42C-B8920598FADE}"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49171A29-8983-4ADA-ABFB-36C6CF2A468F}"/>
              </a:ext>
            </a:extLst>
          </p:cNvPr>
          <p:cNvSpPr>
            <a:spLocks noGrp="1"/>
          </p:cNvSpPr>
          <p:nvPr>
            <p:ph type="ftr" sz="quarter" idx="11"/>
          </p:nvPr>
        </p:nvSpPr>
        <p:spPr/>
        <p:txBody>
          <a:bodyPr/>
          <a:lstStyle/>
          <a:p>
            <a:r>
              <a:rPr lang="zh-CN" altLang="en-US"/>
              <a:t>添加页脚</a:t>
            </a:r>
            <a:endParaRPr lang="zh-CN" altLang="en-US" dirty="0"/>
          </a:p>
        </p:txBody>
      </p:sp>
      <p:sp>
        <p:nvSpPr>
          <p:cNvPr id="6" name="灯片编号占位符 5">
            <a:extLst>
              <a:ext uri="{FF2B5EF4-FFF2-40B4-BE49-F238E27FC236}">
                <a16:creationId xmlns:a16="http://schemas.microsoft.com/office/drawing/2014/main" id="{E2421FA0-CC1E-4CE7-A45D-465184D42444}"/>
              </a:ext>
            </a:extLst>
          </p:cNvPr>
          <p:cNvSpPr>
            <a:spLocks noGrp="1"/>
          </p:cNvSpPr>
          <p:nvPr>
            <p:ph type="sldNum" sz="quarter" idx="12"/>
          </p:nvPr>
        </p:nvSpPr>
        <p:spPr/>
        <p:txBody>
          <a:body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69116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03DB-7B8C-499B-A779-BD9C3C393BB7}"/>
              </a:ext>
            </a:extLst>
          </p:cNvPr>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p>
        </p:txBody>
      </p:sp>
      <p:sp>
        <p:nvSpPr>
          <p:cNvPr id="3" name="文本占位符 2">
            <a:extLst>
              <a:ext uri="{FF2B5EF4-FFF2-40B4-BE49-F238E27FC236}">
                <a16:creationId xmlns:a16="http://schemas.microsoft.com/office/drawing/2014/main" id="{3FB85609-94B3-48A0-9F3F-C41EE14A335A}"/>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9D263D-EBF2-4610-BD42-FE141C3E3035}"/>
              </a:ext>
            </a:extLst>
          </p:cNvPr>
          <p:cNvSpPr>
            <a:spLocks noGrp="1"/>
          </p:cNvSpPr>
          <p:nvPr>
            <p:ph type="dt" sz="half" idx="10"/>
          </p:nvPr>
        </p:nvSpPr>
        <p:spPr/>
        <p:txBody>
          <a:bodyPr/>
          <a:lstStyle/>
          <a:p>
            <a:fld id="{8365F240-A7EF-41C8-A85B-C448CF84B5E5}"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C4B001D1-79F0-4A7E-9C05-E28A14EFBC23}"/>
              </a:ext>
            </a:extLst>
          </p:cNvPr>
          <p:cNvSpPr>
            <a:spLocks noGrp="1"/>
          </p:cNvSpPr>
          <p:nvPr>
            <p:ph type="ftr" sz="quarter" idx="11"/>
          </p:nvPr>
        </p:nvSpPr>
        <p:spPr/>
        <p:txBody>
          <a:bodyPr/>
          <a:lstStyle/>
          <a:p>
            <a:r>
              <a:rPr lang="zh-CN" altLang="en-US" noProof="0"/>
              <a:t>添加页脚</a:t>
            </a:r>
            <a:endParaRPr lang="zh-CN" altLang="en-US" noProof="0" dirty="0"/>
          </a:p>
        </p:txBody>
      </p:sp>
      <p:sp>
        <p:nvSpPr>
          <p:cNvPr id="6" name="灯片编号占位符 5">
            <a:extLst>
              <a:ext uri="{FF2B5EF4-FFF2-40B4-BE49-F238E27FC236}">
                <a16:creationId xmlns:a16="http://schemas.microsoft.com/office/drawing/2014/main" id="{25993800-90F1-4B25-BC9D-6A7255513770}"/>
              </a:ext>
            </a:extLst>
          </p:cNvPr>
          <p:cNvSpPr>
            <a:spLocks noGrp="1"/>
          </p:cNvSpPr>
          <p:nvPr>
            <p:ph type="sldNum" sz="quarter" idx="12"/>
          </p:nvPr>
        </p:nvSpPr>
        <p:spPr/>
        <p:txBody>
          <a:body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09089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7CD8E-6F0A-48D2-A582-DD6A5C470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C991A8-89B5-4045-A5DE-4EA75749C9AE}"/>
              </a:ext>
            </a:extLst>
          </p:cNvPr>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A823902-CC6C-4647-B006-D1958E0AE0A9}"/>
              </a:ext>
            </a:extLst>
          </p:cNvPr>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F16FB7-B419-4279-9C9B-4DB747D5E5D7}"/>
              </a:ext>
            </a:extLst>
          </p:cNvPr>
          <p:cNvSpPr>
            <a:spLocks noGrp="1"/>
          </p:cNvSpPr>
          <p:nvPr>
            <p:ph type="dt" sz="half" idx="10"/>
          </p:nvPr>
        </p:nvSpPr>
        <p:spPr/>
        <p:txBody>
          <a:bodyPr/>
          <a:lstStyle/>
          <a:p>
            <a:fld id="{F770B30E-8728-44DB-AEE3-E4A75AEDBBD9}" type="datetime2">
              <a:rPr lang="zh-CN" altLang="en-US" smtClean="0"/>
              <a:pPr/>
              <a:t>2021年8月11日, Wednesday</a:t>
            </a:fld>
            <a:endParaRPr lang="zh-CN" altLang="en-US" dirty="0"/>
          </a:p>
        </p:txBody>
      </p:sp>
      <p:sp>
        <p:nvSpPr>
          <p:cNvPr id="6" name="页脚占位符 5">
            <a:extLst>
              <a:ext uri="{FF2B5EF4-FFF2-40B4-BE49-F238E27FC236}">
                <a16:creationId xmlns:a16="http://schemas.microsoft.com/office/drawing/2014/main" id="{EEED4A7B-46A1-49CA-A81F-5C6818D5715B}"/>
              </a:ext>
            </a:extLst>
          </p:cNvPr>
          <p:cNvSpPr>
            <a:spLocks noGrp="1"/>
          </p:cNvSpPr>
          <p:nvPr>
            <p:ph type="ftr" sz="quarter" idx="11"/>
          </p:nvPr>
        </p:nvSpPr>
        <p:spPr/>
        <p:txBody>
          <a:bodyPr/>
          <a:lstStyle/>
          <a:p>
            <a:pPr rtl="0"/>
            <a:r>
              <a:rPr lang="zh-CN" altLang="en-US"/>
              <a:t>添加页脚</a:t>
            </a:r>
            <a:endParaRPr lang="zh-CN" altLang="en-US" dirty="0"/>
          </a:p>
        </p:txBody>
      </p:sp>
      <p:sp>
        <p:nvSpPr>
          <p:cNvPr id="7" name="灯片编号占位符 6">
            <a:extLst>
              <a:ext uri="{FF2B5EF4-FFF2-40B4-BE49-F238E27FC236}">
                <a16:creationId xmlns:a16="http://schemas.microsoft.com/office/drawing/2014/main" id="{96B4708F-9315-4C51-9138-125EEBC02F9E}"/>
              </a:ext>
            </a:extLst>
          </p:cNvPr>
          <p:cNvSpPr>
            <a:spLocks noGrp="1"/>
          </p:cNvSpPr>
          <p:nvPr>
            <p:ph type="sldNum" sz="quarter" idx="12"/>
          </p:nvPr>
        </p:nvSpPr>
        <p:spPr/>
        <p:txBody>
          <a:bodyPr/>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400665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FE7B6-6B35-477A-BC94-F5EF85EDFB53}"/>
              </a:ext>
            </a:extLst>
          </p:cNvPr>
          <p:cNvSpPr>
            <a:spLocks noGrp="1"/>
          </p:cNvSpPr>
          <p:nvPr>
            <p:ph type="title"/>
          </p:nvPr>
        </p:nvSpPr>
        <p:spPr>
          <a:xfrm>
            <a:off x="839569" y="365126"/>
            <a:ext cx="10512862"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4FEAD7-87D1-4CD6-A588-6597E9A9F25B}"/>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83D505-6F51-435D-988D-1480B7D75316}"/>
              </a:ext>
            </a:extLst>
          </p:cNvPr>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B861F25-23AA-452E-B450-B6FFA761EF30}"/>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C6450C4-2676-45EA-86A5-6947592A5FA8}"/>
              </a:ext>
            </a:extLst>
          </p:cNvPr>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BF7CF1D-C882-4E8A-B6A2-F41F8DFCEC7A}"/>
              </a:ext>
            </a:extLst>
          </p:cNvPr>
          <p:cNvSpPr>
            <a:spLocks noGrp="1"/>
          </p:cNvSpPr>
          <p:nvPr>
            <p:ph type="dt" sz="half" idx="10"/>
          </p:nvPr>
        </p:nvSpPr>
        <p:spPr/>
        <p:txBody>
          <a:bodyPr/>
          <a:lstStyle/>
          <a:p>
            <a:fld id="{680BCF82-A51A-4389-A573-378AD02C5141}" type="datetime2">
              <a:rPr lang="zh-CN" altLang="en-US" smtClean="0"/>
              <a:pPr/>
              <a:t>2021年8月11日, Wednesday</a:t>
            </a:fld>
            <a:endParaRPr lang="zh-CN" altLang="en-US" dirty="0"/>
          </a:p>
        </p:txBody>
      </p:sp>
      <p:sp>
        <p:nvSpPr>
          <p:cNvPr id="8" name="页脚占位符 7">
            <a:extLst>
              <a:ext uri="{FF2B5EF4-FFF2-40B4-BE49-F238E27FC236}">
                <a16:creationId xmlns:a16="http://schemas.microsoft.com/office/drawing/2014/main" id="{569D66B1-2025-4FAB-933E-3C5DE38BBB3B}"/>
              </a:ext>
            </a:extLst>
          </p:cNvPr>
          <p:cNvSpPr>
            <a:spLocks noGrp="1"/>
          </p:cNvSpPr>
          <p:nvPr>
            <p:ph type="ftr" sz="quarter" idx="11"/>
          </p:nvPr>
        </p:nvSpPr>
        <p:spPr/>
        <p:txBody>
          <a:bodyPr/>
          <a:lstStyle/>
          <a:p>
            <a:r>
              <a:rPr lang="zh-CN" altLang="en-US"/>
              <a:t>添加页脚</a:t>
            </a:r>
            <a:endParaRPr lang="zh-CN" altLang="en-US" dirty="0"/>
          </a:p>
        </p:txBody>
      </p:sp>
      <p:sp>
        <p:nvSpPr>
          <p:cNvPr id="9" name="灯片编号占位符 8">
            <a:extLst>
              <a:ext uri="{FF2B5EF4-FFF2-40B4-BE49-F238E27FC236}">
                <a16:creationId xmlns:a16="http://schemas.microsoft.com/office/drawing/2014/main" id="{77F93420-F1F9-4CEF-9D6A-8E1FEB294275}"/>
              </a:ext>
            </a:extLst>
          </p:cNvPr>
          <p:cNvSpPr>
            <a:spLocks noGrp="1"/>
          </p:cNvSpPr>
          <p:nvPr>
            <p:ph type="sldNum" sz="quarter" idx="12"/>
          </p:nvPr>
        </p:nvSpPr>
        <p:spPr/>
        <p:txBody>
          <a:body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45393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EC583-C449-4EB5-95F3-2ACE75641C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480493-C5B1-4BB3-8547-BDC2F7A9DF01}"/>
              </a:ext>
            </a:extLst>
          </p:cNvPr>
          <p:cNvSpPr>
            <a:spLocks noGrp="1"/>
          </p:cNvSpPr>
          <p:nvPr>
            <p:ph type="dt" sz="half" idx="10"/>
          </p:nvPr>
        </p:nvSpPr>
        <p:spPr/>
        <p:txBody>
          <a:bodyPr/>
          <a:lstStyle/>
          <a:p>
            <a:fld id="{CE03A716-E3DC-4D9D-823C-60FCD8C9B163}" type="datetime2">
              <a:rPr lang="zh-CN" altLang="en-US" smtClean="0"/>
              <a:pPr/>
              <a:t>2021年8月11日, Wednesday</a:t>
            </a:fld>
            <a:endParaRPr lang="zh-CN" altLang="en-US" dirty="0"/>
          </a:p>
        </p:txBody>
      </p:sp>
      <p:sp>
        <p:nvSpPr>
          <p:cNvPr id="4" name="页脚占位符 3">
            <a:extLst>
              <a:ext uri="{FF2B5EF4-FFF2-40B4-BE49-F238E27FC236}">
                <a16:creationId xmlns:a16="http://schemas.microsoft.com/office/drawing/2014/main" id="{F7B26B73-0E47-45F1-8CC4-B8E9FA980D01}"/>
              </a:ext>
            </a:extLst>
          </p:cNvPr>
          <p:cNvSpPr>
            <a:spLocks noGrp="1"/>
          </p:cNvSpPr>
          <p:nvPr>
            <p:ph type="ftr" sz="quarter" idx="11"/>
          </p:nvPr>
        </p:nvSpPr>
        <p:spPr/>
        <p:txBody>
          <a:bodyPr/>
          <a:lstStyle/>
          <a:p>
            <a:pPr rtl="0"/>
            <a:r>
              <a:rPr lang="zh-CN" altLang="en-US"/>
              <a:t>添加页脚</a:t>
            </a:r>
            <a:endParaRPr lang="zh-CN" altLang="en-US" dirty="0"/>
          </a:p>
        </p:txBody>
      </p:sp>
      <p:sp>
        <p:nvSpPr>
          <p:cNvPr id="5" name="灯片编号占位符 4">
            <a:extLst>
              <a:ext uri="{FF2B5EF4-FFF2-40B4-BE49-F238E27FC236}">
                <a16:creationId xmlns:a16="http://schemas.microsoft.com/office/drawing/2014/main" id="{3FE5EE75-258B-4213-88D5-292ADF797811}"/>
              </a:ext>
            </a:extLst>
          </p:cNvPr>
          <p:cNvSpPr>
            <a:spLocks noGrp="1"/>
          </p:cNvSpPr>
          <p:nvPr>
            <p:ph type="sldNum" sz="quarter" idx="12"/>
          </p:nvPr>
        </p:nvSpPr>
        <p:spPr/>
        <p:txBody>
          <a:bodyPr/>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1603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71AE43-B3BB-468F-886D-4CDA0E1DF46A}"/>
              </a:ext>
            </a:extLst>
          </p:cNvPr>
          <p:cNvSpPr>
            <a:spLocks noGrp="1"/>
          </p:cNvSpPr>
          <p:nvPr>
            <p:ph type="dt" sz="half" idx="10"/>
          </p:nvPr>
        </p:nvSpPr>
        <p:spPr/>
        <p:txBody>
          <a:bodyPr/>
          <a:lstStyle/>
          <a:p>
            <a:fld id="{C16B8A94-44E5-4844-A22C-F796FCAA90D9}" type="datetime2">
              <a:rPr lang="zh-CN" altLang="en-US" smtClean="0"/>
              <a:pPr/>
              <a:t>2021年8月11日, Wednesday</a:t>
            </a:fld>
            <a:endParaRPr lang="zh-CN" altLang="en-US" dirty="0"/>
          </a:p>
        </p:txBody>
      </p:sp>
      <p:sp>
        <p:nvSpPr>
          <p:cNvPr id="3" name="页脚占位符 2">
            <a:extLst>
              <a:ext uri="{FF2B5EF4-FFF2-40B4-BE49-F238E27FC236}">
                <a16:creationId xmlns:a16="http://schemas.microsoft.com/office/drawing/2014/main" id="{5C2C7D24-2420-4132-91EE-A36C6239F093}"/>
              </a:ext>
            </a:extLst>
          </p:cNvPr>
          <p:cNvSpPr>
            <a:spLocks noGrp="1"/>
          </p:cNvSpPr>
          <p:nvPr>
            <p:ph type="ftr" sz="quarter" idx="11"/>
          </p:nvPr>
        </p:nvSpPr>
        <p:spPr/>
        <p:txBody>
          <a:bodyPr/>
          <a:lstStyle/>
          <a:p>
            <a:r>
              <a:rPr lang="zh-CN" altLang="en-US"/>
              <a:t>添加页脚</a:t>
            </a:r>
            <a:endParaRPr lang="zh-CN" altLang="en-US" dirty="0"/>
          </a:p>
        </p:txBody>
      </p:sp>
      <p:sp>
        <p:nvSpPr>
          <p:cNvPr id="4" name="灯片编号占位符 3">
            <a:extLst>
              <a:ext uri="{FF2B5EF4-FFF2-40B4-BE49-F238E27FC236}">
                <a16:creationId xmlns:a16="http://schemas.microsoft.com/office/drawing/2014/main" id="{6BFE10AF-9CDC-49EB-95F8-313393303D06}"/>
              </a:ext>
            </a:extLst>
          </p:cNvPr>
          <p:cNvSpPr>
            <a:spLocks noGrp="1"/>
          </p:cNvSpPr>
          <p:nvPr>
            <p:ph type="sldNum" sz="quarter" idx="12"/>
          </p:nvPr>
        </p:nvSpPr>
        <p:spPr/>
        <p:txBody>
          <a:body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6471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E1F26-ECE7-4671-B443-3711530B4582}"/>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内容占位符 2">
            <a:extLst>
              <a:ext uri="{FF2B5EF4-FFF2-40B4-BE49-F238E27FC236}">
                <a16:creationId xmlns:a16="http://schemas.microsoft.com/office/drawing/2014/main" id="{42110EF4-96B1-4711-AADF-0E6BC352DBB5}"/>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EBD836-12AF-4CBB-821E-AF09BAA4E842}"/>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4405B6-81B5-4CA6-A050-6CB38FC1A5E0}"/>
              </a:ext>
            </a:extLst>
          </p:cNvPr>
          <p:cNvSpPr>
            <a:spLocks noGrp="1"/>
          </p:cNvSpPr>
          <p:nvPr>
            <p:ph type="dt" sz="half" idx="10"/>
          </p:nvPr>
        </p:nvSpPr>
        <p:spPr/>
        <p:txBody>
          <a:bodyPr/>
          <a:lstStyle/>
          <a:p>
            <a:fld id="{A339CB27-C670-4AAB-948C-7E3D1D9FAE30}" type="datetime2">
              <a:rPr lang="zh-CN" altLang="en-US" smtClean="0"/>
              <a:pPr/>
              <a:t>2021年8月11日, Wednesday</a:t>
            </a:fld>
            <a:endParaRPr lang="zh-CN" altLang="en-US" dirty="0"/>
          </a:p>
        </p:txBody>
      </p:sp>
      <p:sp>
        <p:nvSpPr>
          <p:cNvPr id="6" name="页脚占位符 5">
            <a:extLst>
              <a:ext uri="{FF2B5EF4-FFF2-40B4-BE49-F238E27FC236}">
                <a16:creationId xmlns:a16="http://schemas.microsoft.com/office/drawing/2014/main" id="{33CC4AE7-308B-4742-9C0A-A3B1B0B4FED5}"/>
              </a:ext>
            </a:extLst>
          </p:cNvPr>
          <p:cNvSpPr>
            <a:spLocks noGrp="1"/>
          </p:cNvSpPr>
          <p:nvPr>
            <p:ph type="ftr" sz="quarter" idx="11"/>
          </p:nvPr>
        </p:nvSpPr>
        <p:spPr/>
        <p:txBody>
          <a:bodyPr/>
          <a:lstStyle/>
          <a:p>
            <a:r>
              <a:rPr lang="zh-CN" altLang="en-US"/>
              <a:t>添加页脚</a:t>
            </a:r>
            <a:endParaRPr lang="zh-CN" altLang="en-US" dirty="0"/>
          </a:p>
        </p:txBody>
      </p:sp>
      <p:sp>
        <p:nvSpPr>
          <p:cNvPr id="7" name="灯片编号占位符 6">
            <a:extLst>
              <a:ext uri="{FF2B5EF4-FFF2-40B4-BE49-F238E27FC236}">
                <a16:creationId xmlns:a16="http://schemas.microsoft.com/office/drawing/2014/main" id="{A100B840-0B39-4973-956A-AE94A1C04532}"/>
              </a:ext>
            </a:extLst>
          </p:cNvPr>
          <p:cNvSpPr>
            <a:spLocks noGrp="1"/>
          </p:cNvSpPr>
          <p:nvPr>
            <p:ph type="sldNum" sz="quarter" idx="12"/>
          </p:nvPr>
        </p:nvSpPr>
        <p:spPr/>
        <p:txBody>
          <a:body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309465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56C6C-2D53-44CA-BAEA-A98D5B8B5A5D}"/>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图片占位符 2">
            <a:extLst>
              <a:ext uri="{FF2B5EF4-FFF2-40B4-BE49-F238E27FC236}">
                <a16:creationId xmlns:a16="http://schemas.microsoft.com/office/drawing/2014/main" id="{91F972E1-E5EF-4BE1-9340-3E7FE468B505}"/>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zh-CN" altLang="en-US"/>
          </a:p>
        </p:txBody>
      </p:sp>
      <p:sp>
        <p:nvSpPr>
          <p:cNvPr id="4" name="文本占位符 3">
            <a:extLst>
              <a:ext uri="{FF2B5EF4-FFF2-40B4-BE49-F238E27FC236}">
                <a16:creationId xmlns:a16="http://schemas.microsoft.com/office/drawing/2014/main" id="{967343C1-CECA-4E2B-A40C-0B62D2AFCC09}"/>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04080F-9C72-400F-A172-075DF433805A}"/>
              </a:ext>
            </a:extLst>
          </p:cNvPr>
          <p:cNvSpPr>
            <a:spLocks noGrp="1"/>
          </p:cNvSpPr>
          <p:nvPr>
            <p:ph type="dt" sz="half" idx="10"/>
          </p:nvPr>
        </p:nvSpPr>
        <p:spPr/>
        <p:txBody>
          <a:bodyPr/>
          <a:lstStyle/>
          <a:p>
            <a:fld id="{A339CB27-C670-4AAB-948C-7E3D1D9FAE30}" type="datetime2">
              <a:rPr lang="zh-CN" altLang="en-US" smtClean="0"/>
              <a:pPr/>
              <a:t>2021年8月11日, Wednesday</a:t>
            </a:fld>
            <a:endParaRPr lang="zh-CN" altLang="en-US" dirty="0"/>
          </a:p>
        </p:txBody>
      </p:sp>
      <p:sp>
        <p:nvSpPr>
          <p:cNvPr id="6" name="页脚占位符 5">
            <a:extLst>
              <a:ext uri="{FF2B5EF4-FFF2-40B4-BE49-F238E27FC236}">
                <a16:creationId xmlns:a16="http://schemas.microsoft.com/office/drawing/2014/main" id="{0FE93131-8E62-4D1D-AE9A-481E16FD23D0}"/>
              </a:ext>
            </a:extLst>
          </p:cNvPr>
          <p:cNvSpPr>
            <a:spLocks noGrp="1"/>
          </p:cNvSpPr>
          <p:nvPr>
            <p:ph type="ftr" sz="quarter" idx="11"/>
          </p:nvPr>
        </p:nvSpPr>
        <p:spPr/>
        <p:txBody>
          <a:bodyPr/>
          <a:lstStyle/>
          <a:p>
            <a:r>
              <a:rPr lang="zh-CN" altLang="en-US"/>
              <a:t>添加页脚</a:t>
            </a:r>
            <a:endParaRPr lang="zh-CN" altLang="en-US" dirty="0"/>
          </a:p>
        </p:txBody>
      </p:sp>
      <p:sp>
        <p:nvSpPr>
          <p:cNvPr id="7" name="灯片编号占位符 6">
            <a:extLst>
              <a:ext uri="{FF2B5EF4-FFF2-40B4-BE49-F238E27FC236}">
                <a16:creationId xmlns:a16="http://schemas.microsoft.com/office/drawing/2014/main" id="{94B8465A-849A-4973-82C3-56C6E290F334}"/>
              </a:ext>
            </a:extLst>
          </p:cNvPr>
          <p:cNvSpPr>
            <a:spLocks noGrp="1"/>
          </p:cNvSpPr>
          <p:nvPr>
            <p:ph type="sldNum" sz="quarter" idx="12"/>
          </p:nvPr>
        </p:nvSpPr>
        <p:spPr/>
        <p:txBody>
          <a:body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0797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295820-933F-413C-9C90-F5BCDEDBF239}"/>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2C78C0-BA53-40BA-881D-70DE06A9F8E3}"/>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55D412-1753-4FAA-AC77-D7F12FD1BD07}"/>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CB27-C670-4AAB-948C-7E3D1D9FAE30}" type="datetime2">
              <a:rPr lang="zh-CN" altLang="en-US" smtClean="0"/>
              <a:pPr/>
              <a:t>2021年8月11日, Wednesday</a:t>
            </a:fld>
            <a:endParaRPr lang="zh-CN" altLang="en-US" dirty="0"/>
          </a:p>
        </p:txBody>
      </p:sp>
      <p:sp>
        <p:nvSpPr>
          <p:cNvPr id="5" name="页脚占位符 4">
            <a:extLst>
              <a:ext uri="{FF2B5EF4-FFF2-40B4-BE49-F238E27FC236}">
                <a16:creationId xmlns:a16="http://schemas.microsoft.com/office/drawing/2014/main" id="{BD26F63B-7624-4DED-883B-4CB4E0FC112E}"/>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添加页脚</a:t>
            </a:r>
            <a:endParaRPr lang="zh-CN" altLang="en-US" dirty="0"/>
          </a:p>
        </p:txBody>
      </p:sp>
      <p:sp>
        <p:nvSpPr>
          <p:cNvPr id="6" name="灯片编号占位符 5">
            <a:extLst>
              <a:ext uri="{FF2B5EF4-FFF2-40B4-BE49-F238E27FC236}">
                <a16:creationId xmlns:a16="http://schemas.microsoft.com/office/drawing/2014/main" id="{D26BAC1D-3B15-41CA-A5B7-549D03FA9241}"/>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43702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200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73832" y="1412776"/>
            <a:ext cx="10441160" cy="2521278"/>
          </a:xfrm>
          <a:noFill/>
        </p:spPr>
        <p:txBody>
          <a:bodyPr rtlCol="0"/>
          <a:lstStyle/>
          <a:p>
            <a:r>
              <a:rPr lang="zh-CN" altLang="en-US" b="1" dirty="0">
                <a:solidFill>
                  <a:schemeClr val="accent1">
                    <a:lumMod val="50000"/>
                  </a:schemeClr>
                </a:solidFill>
                <a:latin typeface="微软雅黑" panose="020B0503020204020204" pitchFamily="34" charset="-122"/>
                <a:ea typeface="微软雅黑" panose="020B0503020204020204" pitchFamily="34" charset="-122"/>
              </a:rPr>
              <a:t>基于</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STM32&amp;ESP32</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脑电信号采集系统设计方案</a:t>
            </a:r>
          </a:p>
        </p:txBody>
      </p:sp>
      <p:sp>
        <p:nvSpPr>
          <p:cNvPr id="3" name="副标题 2"/>
          <p:cNvSpPr>
            <a:spLocks noGrp="1"/>
          </p:cNvSpPr>
          <p:nvPr>
            <p:ph type="subTitle" idx="1"/>
          </p:nvPr>
        </p:nvSpPr>
        <p:spPr>
          <a:xfrm>
            <a:off x="333772" y="5661248"/>
            <a:ext cx="2626593" cy="547042"/>
          </a:xfrm>
        </p:spPr>
        <p:txBody>
          <a:bodyPr rtlCol="0"/>
          <a:lstStyle/>
          <a:p>
            <a:pPr rtl="0"/>
            <a:r>
              <a:rPr lang="zh-CN" altLang="en-US" b="1" dirty="0">
                <a:latin typeface="Arial" panose="020B0604020202020204" pitchFamily="34" charset="0"/>
                <a:sym typeface="Arial" panose="020B0604020202020204" pitchFamily="34" charset="0"/>
              </a:rPr>
              <a:t>汇报人：黄林飞</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93" y="260648"/>
            <a:ext cx="25763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系统目前进展</a:t>
            </a:r>
            <a:endParaRPr lang="en-US" altLang="zh-CN" sz="3200" b="1" dirty="0">
              <a:solidFill>
                <a:srgbClr val="214E7D"/>
              </a:solidFill>
              <a:latin typeface="Microsoft YaHei"/>
              <a:ea typeface="Microsoft YaHei"/>
            </a:endParaRPr>
          </a:p>
        </p:txBody>
      </p:sp>
      <p:sp>
        <p:nvSpPr>
          <p:cNvPr id="13" name="矩形 12">
            <a:extLst>
              <a:ext uri="{FF2B5EF4-FFF2-40B4-BE49-F238E27FC236}">
                <a16:creationId xmlns:a16="http://schemas.microsoft.com/office/drawing/2014/main" id="{24E1C3C3-2391-435F-A2CD-60D55A31FED3}"/>
              </a:ext>
            </a:extLst>
          </p:cNvPr>
          <p:cNvSpPr/>
          <p:nvPr/>
        </p:nvSpPr>
        <p:spPr>
          <a:xfrm>
            <a:off x="128193" y="841573"/>
            <a:ext cx="1346844"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ea typeface="黑体" panose="02010609060101010101" pitchFamily="49" charset="-122"/>
              </a:rPr>
              <a:t>上位机部分</a:t>
            </a:r>
            <a:endParaRPr lang="en-US" altLang="zh-CN" b="1" kern="0" dirty="0">
              <a:solidFill>
                <a:srgbClr val="2A7B88"/>
              </a:solidFill>
              <a:uFill>
                <a:solidFill>
                  <a:srgbClr val="2A7B88"/>
                </a:solidFill>
              </a:uFill>
              <a:latin typeface="Arial Unicode MS"/>
              <a:ea typeface="黑体" panose="02010609060101010101" pitchFamily="49" charset="-122"/>
            </a:endParaRPr>
          </a:p>
        </p:txBody>
      </p:sp>
      <p:pic>
        <p:nvPicPr>
          <p:cNvPr id="4" name="图片 3">
            <a:extLst>
              <a:ext uri="{FF2B5EF4-FFF2-40B4-BE49-F238E27FC236}">
                <a16:creationId xmlns:a16="http://schemas.microsoft.com/office/drawing/2014/main" id="{C5509E8D-40A9-42F3-A5DA-4897E1D7D510}"/>
              </a:ext>
            </a:extLst>
          </p:cNvPr>
          <p:cNvPicPr>
            <a:picLocks noChangeAspect="1"/>
          </p:cNvPicPr>
          <p:nvPr/>
        </p:nvPicPr>
        <p:blipFill rotWithShape="1">
          <a:blip r:embed="rId3"/>
          <a:srcRect l="1694" t="3185" r="1652" b="1458"/>
          <a:stretch/>
        </p:blipFill>
        <p:spPr>
          <a:xfrm>
            <a:off x="261764" y="1355104"/>
            <a:ext cx="5980634" cy="3200164"/>
          </a:xfrm>
          <a:prstGeom prst="rect">
            <a:avLst/>
          </a:prstGeom>
        </p:spPr>
      </p:pic>
      <p:pic>
        <p:nvPicPr>
          <p:cNvPr id="7" name="图片 6">
            <a:extLst>
              <a:ext uri="{FF2B5EF4-FFF2-40B4-BE49-F238E27FC236}">
                <a16:creationId xmlns:a16="http://schemas.microsoft.com/office/drawing/2014/main" id="{202E120A-7D96-4F3F-9BE0-0D01039A6204}"/>
              </a:ext>
            </a:extLst>
          </p:cNvPr>
          <p:cNvPicPr>
            <a:picLocks noChangeAspect="1"/>
          </p:cNvPicPr>
          <p:nvPr/>
        </p:nvPicPr>
        <p:blipFill>
          <a:blip r:embed="rId4"/>
          <a:stretch>
            <a:fillRect/>
          </a:stretch>
        </p:blipFill>
        <p:spPr>
          <a:xfrm>
            <a:off x="6526460" y="1380964"/>
            <a:ext cx="5548111" cy="3200164"/>
          </a:xfrm>
          <a:prstGeom prst="rect">
            <a:avLst/>
          </a:prstGeom>
        </p:spPr>
      </p:pic>
      <p:sp>
        <p:nvSpPr>
          <p:cNvPr id="15" name="文本框 14">
            <a:extLst>
              <a:ext uri="{FF2B5EF4-FFF2-40B4-BE49-F238E27FC236}">
                <a16:creationId xmlns:a16="http://schemas.microsoft.com/office/drawing/2014/main" id="{05D14A46-CE10-4E77-8409-795FDCDE585E}"/>
              </a:ext>
            </a:extLst>
          </p:cNvPr>
          <p:cNvSpPr txBox="1"/>
          <p:nvPr/>
        </p:nvSpPr>
        <p:spPr>
          <a:xfrm>
            <a:off x="261764" y="4869160"/>
            <a:ext cx="6804539" cy="307777"/>
          </a:xfrm>
          <a:prstGeom prst="rect">
            <a:avLst/>
          </a:prstGeom>
          <a:noFill/>
        </p:spPr>
        <p:txBody>
          <a:bodyPr wrap="square" rtlCol="0">
            <a:spAutoFit/>
          </a:bodyPr>
          <a:lstStyle/>
          <a:p>
            <a:r>
              <a:rPr lang="zh-CN" altLang="en-US" sz="1400" dirty="0"/>
              <a:t>上位机部分已有多个基于</a:t>
            </a:r>
            <a:r>
              <a:rPr lang="en-US" altLang="zh-CN" sz="1400" dirty="0"/>
              <a:t>QT</a:t>
            </a:r>
            <a:r>
              <a:rPr lang="zh-CN" altLang="en-US" sz="1400" dirty="0"/>
              <a:t>的测试版本，后期稍加修改，便可复用该脑电采集系统</a:t>
            </a:r>
          </a:p>
        </p:txBody>
      </p:sp>
    </p:spTree>
    <p:extLst>
      <p:ext uri="{BB962C8B-B14F-4D97-AF65-F5344CB8AC3E}">
        <p14:creationId xmlns:p14="http://schemas.microsoft.com/office/powerpoint/2010/main" val="77972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93" y="260648"/>
            <a:ext cx="25763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系统未来展望</a:t>
            </a:r>
            <a:endParaRPr lang="en-US" altLang="zh-CN" sz="3200" b="1" dirty="0">
              <a:solidFill>
                <a:srgbClr val="214E7D"/>
              </a:solidFill>
              <a:latin typeface="Microsoft YaHei"/>
              <a:ea typeface="Microsoft YaHei"/>
            </a:endParaRPr>
          </a:p>
        </p:txBody>
      </p:sp>
      <p:sp>
        <p:nvSpPr>
          <p:cNvPr id="3" name="文本框 2">
            <a:extLst>
              <a:ext uri="{FF2B5EF4-FFF2-40B4-BE49-F238E27FC236}">
                <a16:creationId xmlns:a16="http://schemas.microsoft.com/office/drawing/2014/main" id="{47F59875-0E06-4545-B765-596EF3A0F683}"/>
              </a:ext>
            </a:extLst>
          </p:cNvPr>
          <p:cNvSpPr txBox="1"/>
          <p:nvPr/>
        </p:nvSpPr>
        <p:spPr>
          <a:xfrm>
            <a:off x="487818" y="1015893"/>
            <a:ext cx="5904656" cy="2862322"/>
          </a:xfrm>
          <a:prstGeom prst="rect">
            <a:avLst/>
          </a:prstGeom>
          <a:noFill/>
        </p:spPr>
        <p:txBody>
          <a:bodyPr wrap="square" rtlCol="0">
            <a:spAutoFit/>
          </a:bodyPr>
          <a:lstStyle/>
          <a:p>
            <a:r>
              <a:rPr lang="zh-CN" altLang="en-US" b="1" dirty="0"/>
              <a:t>      本系统在设计时，由于目前处在设计初级阶段，为保证后续系统的可扩展性。许多部分留有很大的冗余设计，实际后期可根据实际需求，进一步精简化。以提高系统的集成度。减小系统体积和功耗。</a:t>
            </a:r>
            <a:endParaRPr lang="en-US" altLang="zh-CN" b="1" dirty="0"/>
          </a:p>
          <a:p>
            <a:r>
              <a:rPr lang="en-US" altLang="zh-CN" b="1" dirty="0"/>
              <a:t>       </a:t>
            </a:r>
            <a:r>
              <a:rPr lang="zh-CN" altLang="en-US" b="1" dirty="0"/>
              <a:t>上位机部分，目前是基于</a:t>
            </a:r>
            <a:r>
              <a:rPr lang="en-US" altLang="zh-CN" b="1" dirty="0"/>
              <a:t>QT</a:t>
            </a:r>
            <a:r>
              <a:rPr lang="zh-CN" altLang="en-US" b="1" dirty="0"/>
              <a:t>设计。未来可考虑用</a:t>
            </a:r>
            <a:r>
              <a:rPr lang="en-US" altLang="zh-CN" b="1" dirty="0"/>
              <a:t>Python</a:t>
            </a:r>
            <a:r>
              <a:rPr lang="zh-CN" altLang="en-US" b="1" dirty="0"/>
              <a:t>实现，一方面</a:t>
            </a:r>
            <a:r>
              <a:rPr lang="en-US" altLang="zh-CN" b="1" dirty="0"/>
              <a:t>Python</a:t>
            </a:r>
            <a:r>
              <a:rPr lang="zh-CN" altLang="en-US" b="1" dirty="0"/>
              <a:t>的跨平台性很好，而且也可以通过</a:t>
            </a:r>
            <a:r>
              <a:rPr lang="en-US" altLang="zh-CN" b="1" dirty="0"/>
              <a:t>python</a:t>
            </a:r>
            <a:r>
              <a:rPr lang="zh-CN" altLang="en-US" b="1" dirty="0"/>
              <a:t>调用</a:t>
            </a:r>
            <a:r>
              <a:rPr lang="en-US" altLang="zh-CN" b="1" dirty="0" err="1"/>
              <a:t>PyQt</a:t>
            </a:r>
            <a:r>
              <a:rPr lang="zh-CN" altLang="en-US" sz="1200" dirty="0"/>
              <a:t>（</a:t>
            </a:r>
            <a:r>
              <a:rPr lang="en-US" altLang="zh-CN" sz="1200" dirty="0" err="1"/>
              <a:t>PyQt</a:t>
            </a:r>
            <a:r>
              <a:rPr lang="zh-CN" altLang="en-US" sz="1200" dirty="0"/>
              <a:t>基本包含了所有</a:t>
            </a:r>
            <a:r>
              <a:rPr lang="en-US" altLang="zh-CN" sz="1200" dirty="0"/>
              <a:t>QT</a:t>
            </a:r>
            <a:r>
              <a:rPr lang="zh-CN" altLang="en-US" sz="1200" dirty="0"/>
              <a:t>的包）</a:t>
            </a:r>
            <a:r>
              <a:rPr lang="zh-CN" altLang="en-US" b="1" dirty="0"/>
              <a:t>模块设计</a:t>
            </a:r>
            <a:r>
              <a:rPr lang="en-US" altLang="zh-CN" b="1" dirty="0"/>
              <a:t>UI</a:t>
            </a:r>
            <a:r>
              <a:rPr lang="zh-CN" altLang="en-US" b="1" dirty="0"/>
              <a:t>。</a:t>
            </a:r>
            <a:endParaRPr lang="en-US" altLang="zh-CN" b="1" dirty="0"/>
          </a:p>
          <a:p>
            <a:r>
              <a:rPr lang="en-US" altLang="zh-CN" b="1" dirty="0"/>
              <a:t>       </a:t>
            </a:r>
            <a:r>
              <a:rPr lang="zh-CN" altLang="en-US" b="1" dirty="0"/>
              <a:t>最重要的是利用</a:t>
            </a:r>
            <a:r>
              <a:rPr lang="en-US" altLang="zh-CN" b="1" dirty="0"/>
              <a:t>Python</a:t>
            </a:r>
            <a:r>
              <a:rPr lang="zh-CN" altLang="en-US" b="1" dirty="0"/>
              <a:t>几乎可以调用</a:t>
            </a:r>
            <a:r>
              <a:rPr lang="en-US" altLang="zh-CN" b="1" dirty="0" err="1"/>
              <a:t>matlab</a:t>
            </a:r>
            <a:r>
              <a:rPr lang="zh-CN" altLang="en-US" b="1" dirty="0"/>
              <a:t>所包含的所有数据处理函数和画图功能。且十分方便后期对采集到的脑电数据利用神经网络进行深度学习、分类识别等。</a:t>
            </a:r>
          </a:p>
        </p:txBody>
      </p:sp>
      <p:pic>
        <p:nvPicPr>
          <p:cNvPr id="5" name="图片 4">
            <a:extLst>
              <a:ext uri="{FF2B5EF4-FFF2-40B4-BE49-F238E27FC236}">
                <a16:creationId xmlns:a16="http://schemas.microsoft.com/office/drawing/2014/main" id="{9A24DE3A-0040-47E5-BF9D-F5448A260FBE}"/>
              </a:ext>
            </a:extLst>
          </p:cNvPr>
          <p:cNvPicPr>
            <a:picLocks noChangeAspect="1"/>
          </p:cNvPicPr>
          <p:nvPr/>
        </p:nvPicPr>
        <p:blipFill>
          <a:blip r:embed="rId3"/>
          <a:stretch>
            <a:fillRect/>
          </a:stretch>
        </p:blipFill>
        <p:spPr>
          <a:xfrm>
            <a:off x="6814494" y="1015893"/>
            <a:ext cx="5113177" cy="4826214"/>
          </a:xfrm>
          <a:prstGeom prst="rect">
            <a:avLst/>
          </a:prstGeom>
        </p:spPr>
      </p:pic>
      <p:sp>
        <p:nvSpPr>
          <p:cNvPr id="4" name="文本框 3">
            <a:extLst>
              <a:ext uri="{FF2B5EF4-FFF2-40B4-BE49-F238E27FC236}">
                <a16:creationId xmlns:a16="http://schemas.microsoft.com/office/drawing/2014/main" id="{7E0AB078-9618-4963-8F56-79B431E458F4}"/>
              </a:ext>
            </a:extLst>
          </p:cNvPr>
          <p:cNvSpPr txBox="1"/>
          <p:nvPr/>
        </p:nvSpPr>
        <p:spPr>
          <a:xfrm>
            <a:off x="559826" y="4293096"/>
            <a:ext cx="5832648" cy="1872208"/>
          </a:xfrm>
          <a:prstGeom prst="rect">
            <a:avLst/>
          </a:prstGeom>
          <a:noFill/>
        </p:spPr>
        <p:txBody>
          <a:bodyPr wrap="square" rtlCol="0">
            <a:spAutoFit/>
          </a:bodyPr>
          <a:lstStyle/>
          <a:p>
            <a:r>
              <a:rPr lang="zh-CN" altLang="en-US" sz="2800" b="1" dirty="0"/>
              <a:t>      </a:t>
            </a:r>
            <a:r>
              <a:rPr lang="zh-CN" altLang="en-US" sz="2800" b="1" dirty="0">
                <a:solidFill>
                  <a:srgbClr val="0070C0"/>
                </a:solidFill>
              </a:rPr>
              <a:t>非常感谢大家的聆听，系统若有设计不足之处，或考虑不周全的地方，希望大家能够给予批评指正。  在下非常感谢！</a:t>
            </a:r>
          </a:p>
        </p:txBody>
      </p:sp>
    </p:spTree>
    <p:extLst>
      <p:ext uri="{BB962C8B-B14F-4D97-AF65-F5344CB8AC3E}">
        <p14:creationId xmlns:p14="http://schemas.microsoft.com/office/powerpoint/2010/main" val="34803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12" name="Group 1"/>
          <p:cNvGrpSpPr/>
          <p:nvPr/>
        </p:nvGrpSpPr>
        <p:grpSpPr>
          <a:xfrm>
            <a:off x="1214453" y="908720"/>
            <a:ext cx="4489051" cy="5301852"/>
            <a:chOff x="0" y="0"/>
            <a:chExt cx="5588963" cy="6516368"/>
          </a:xfrm>
          <a:solidFill>
            <a:schemeClr val="accent1">
              <a:lumMod val="75000"/>
            </a:schemeClr>
          </a:solidFill>
        </p:grpSpPr>
        <p:sp>
          <p:nvSpPr>
            <p:cNvPr id="15" name="Freeform 9"/>
            <p:cNvSpPr/>
            <p:nvPr/>
          </p:nvSpPr>
          <p:spPr>
            <a:xfrm>
              <a:off x="0" y="0"/>
              <a:ext cx="5588040" cy="6516368"/>
            </a:xfrm>
            <a:custGeom>
              <a:avLst/>
              <a:gdLst/>
              <a:ahLst/>
              <a:cxnLst/>
              <a:rect l="l" t="t" r="r" b="b"/>
              <a:pathLst>
                <a:path w="5588040" h="6516368">
                  <a:moveTo>
                    <a:pt x="3641479" y="6509129"/>
                  </a:moveTo>
                  <a:lnTo>
                    <a:pt x="3641479" y="6516368"/>
                  </a:lnTo>
                  <a:lnTo>
                    <a:pt x="0" y="6516368"/>
                  </a:lnTo>
                  <a:lnTo>
                    <a:pt x="0" y="0"/>
                  </a:lnTo>
                  <a:lnTo>
                    <a:pt x="3641479" y="0"/>
                  </a:lnTo>
                  <a:lnTo>
                    <a:pt x="3641479" y="4334"/>
                  </a:lnTo>
                  <a:lnTo>
                    <a:pt x="5588040" y="3256735"/>
                  </a:lnTo>
                  <a:lnTo>
                    <a:pt x="3641479" y="6509129"/>
                  </a:lnTo>
                  <a:close/>
                </a:path>
              </a:pathLst>
            </a:custGeom>
            <a:grpFill/>
          </p:spPr>
          <p:txBody>
            <a:bodyPr lIns="127000" rIns="127000" rtlCol="0" anchor="ctr"/>
            <a:lstStyle/>
            <a:p>
              <a:pPr algn="l"/>
              <a:endParaRPr lang="en-US" sz="1100"/>
            </a:p>
          </p:txBody>
        </p:sp>
        <p:sp>
          <p:nvSpPr>
            <p:cNvPr id="16" name="Freeform 10"/>
            <p:cNvSpPr/>
            <p:nvPr/>
          </p:nvSpPr>
          <p:spPr>
            <a:xfrm>
              <a:off x="3314700" y="0"/>
              <a:ext cx="2274263" cy="6497897"/>
            </a:xfrm>
            <a:custGeom>
              <a:avLst/>
              <a:gdLst/>
              <a:ahLst/>
              <a:cxnLst/>
              <a:rect l="l" t="t" r="r" b="b"/>
              <a:pathLst>
                <a:path w="2274263" h="6497897">
                  <a:moveTo>
                    <a:pt x="358883" y="6497897"/>
                  </a:moveTo>
                  <a:lnTo>
                    <a:pt x="0" y="6497897"/>
                  </a:lnTo>
                  <a:lnTo>
                    <a:pt x="1915391" y="3240285"/>
                  </a:lnTo>
                  <a:lnTo>
                    <a:pt x="0" y="0"/>
                  </a:lnTo>
                  <a:lnTo>
                    <a:pt x="358877" y="0"/>
                  </a:lnTo>
                  <a:lnTo>
                    <a:pt x="2274263" y="3240285"/>
                  </a:lnTo>
                  <a:lnTo>
                    <a:pt x="358883" y="6497897"/>
                  </a:lnTo>
                  <a:close/>
                </a:path>
              </a:pathLst>
            </a:custGeom>
            <a:grpFill/>
          </p:spPr>
          <p:txBody>
            <a:bodyPr lIns="127000" rIns="127000" rtlCol="0" anchor="ctr"/>
            <a:lstStyle/>
            <a:p>
              <a:pPr algn="l"/>
              <a:endParaRPr lang="en-US" sz="1100"/>
            </a:p>
          </p:txBody>
        </p:sp>
      </p:grpSp>
      <p:sp>
        <p:nvSpPr>
          <p:cNvPr id="17" name="TextBox 6"/>
          <p:cNvSpPr txBox="1"/>
          <p:nvPr/>
        </p:nvSpPr>
        <p:spPr>
          <a:xfrm>
            <a:off x="886693" y="2993890"/>
            <a:ext cx="3107456" cy="803297"/>
          </a:xfrm>
          <a:prstGeom prst="rect">
            <a:avLst/>
          </a:prstGeom>
        </p:spPr>
        <p:txBody>
          <a:bodyPr wrap="square" lIns="0" tIns="0" rIns="0" bIns="0" rtlCol="0" anchor="ctr">
            <a:spAutoFit/>
          </a:bodyPr>
          <a:lstStyle/>
          <a:p>
            <a:pPr algn="ctr" latinLnBrk="1">
              <a:lnSpc>
                <a:spcPct val="116000"/>
              </a:lnSpc>
            </a:pPr>
            <a:r>
              <a:rPr lang="en-US" altLang="zh-CN" sz="4500" dirty="0">
                <a:solidFill>
                  <a:srgbClr val="FFFFFF"/>
                </a:solidFill>
                <a:latin typeface="Microsoft YaHei"/>
                <a:ea typeface="Microsoft YaHei"/>
              </a:rPr>
              <a:t>LIST</a:t>
            </a:r>
            <a:endParaRPr lang="en-US" sz="1100" dirty="0"/>
          </a:p>
        </p:txBody>
      </p:sp>
      <p:grpSp>
        <p:nvGrpSpPr>
          <p:cNvPr id="18" name="Group 2"/>
          <p:cNvGrpSpPr/>
          <p:nvPr/>
        </p:nvGrpSpPr>
        <p:grpSpPr>
          <a:xfrm>
            <a:off x="7143157" y="821988"/>
            <a:ext cx="3802311" cy="663269"/>
            <a:chOff x="6197600" y="1130300"/>
            <a:chExt cx="4656201" cy="708310"/>
          </a:xfrm>
        </p:grpSpPr>
        <p:sp>
          <p:nvSpPr>
            <p:cNvPr id="19" name="Freeform 12"/>
            <p:cNvSpPr/>
            <p:nvPr/>
          </p:nvSpPr>
          <p:spPr>
            <a:xfrm>
              <a:off x="6197600" y="1130300"/>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20" name="TextBox 13"/>
            <p:cNvSpPr txBox="1"/>
            <p:nvPr/>
          </p:nvSpPr>
          <p:spPr>
            <a:xfrm>
              <a:off x="7048500" y="1298230"/>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脑电信号介绍与系统要求</a:t>
              </a:r>
              <a:endParaRPr lang="en-US" sz="2200" dirty="0">
                <a:solidFill>
                  <a:srgbClr val="42464B"/>
                </a:solidFill>
                <a:latin typeface="Microsoft YaHei"/>
                <a:ea typeface="Microsoft YaHei"/>
              </a:endParaRPr>
            </a:p>
          </p:txBody>
        </p:sp>
        <p:sp>
          <p:nvSpPr>
            <p:cNvPr id="21" name="TextBox 14"/>
            <p:cNvSpPr txBox="1"/>
            <p:nvPr/>
          </p:nvSpPr>
          <p:spPr>
            <a:xfrm>
              <a:off x="6219444" y="1245235"/>
              <a:ext cx="731139" cy="495300"/>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01</a:t>
              </a:r>
              <a:endParaRPr lang="en-US" sz="1100" dirty="0"/>
            </a:p>
          </p:txBody>
        </p:sp>
      </p:grpSp>
      <p:grpSp>
        <p:nvGrpSpPr>
          <p:cNvPr id="22" name="Group 3"/>
          <p:cNvGrpSpPr/>
          <p:nvPr/>
        </p:nvGrpSpPr>
        <p:grpSpPr>
          <a:xfrm>
            <a:off x="7143157" y="1864957"/>
            <a:ext cx="3845225" cy="663269"/>
            <a:chOff x="6188032" y="2278296"/>
            <a:chExt cx="4708753" cy="708310"/>
          </a:xfrm>
        </p:grpSpPr>
        <p:sp>
          <p:nvSpPr>
            <p:cNvPr id="23" name="Freeform 16"/>
            <p:cNvSpPr/>
            <p:nvPr/>
          </p:nvSpPr>
          <p:spPr>
            <a:xfrm>
              <a:off x="6188032" y="2278296"/>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24" name="TextBox 17"/>
            <p:cNvSpPr txBox="1"/>
            <p:nvPr/>
          </p:nvSpPr>
          <p:spPr>
            <a:xfrm>
              <a:off x="7091484" y="2416717"/>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硬件选型</a:t>
              </a:r>
              <a:endParaRPr lang="en-US" sz="2200" dirty="0">
                <a:solidFill>
                  <a:srgbClr val="42464B"/>
                </a:solidFill>
                <a:latin typeface="Microsoft YaHei"/>
                <a:ea typeface="Microsoft YaHei"/>
              </a:endParaRPr>
            </a:p>
          </p:txBody>
        </p:sp>
        <p:sp>
          <p:nvSpPr>
            <p:cNvPr id="25" name="TextBox 18"/>
            <p:cNvSpPr txBox="1"/>
            <p:nvPr/>
          </p:nvSpPr>
          <p:spPr>
            <a:xfrm>
              <a:off x="6219444" y="2376424"/>
              <a:ext cx="731139" cy="495300"/>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02</a:t>
              </a:r>
              <a:endParaRPr lang="en-US" sz="1100" dirty="0"/>
            </a:p>
          </p:txBody>
        </p:sp>
      </p:grpSp>
      <p:grpSp>
        <p:nvGrpSpPr>
          <p:cNvPr id="26" name="Group 4"/>
          <p:cNvGrpSpPr/>
          <p:nvPr/>
        </p:nvGrpSpPr>
        <p:grpSpPr>
          <a:xfrm>
            <a:off x="7147804" y="2921080"/>
            <a:ext cx="3820980" cy="663269"/>
            <a:chOff x="6200139" y="3395482"/>
            <a:chExt cx="4679062" cy="708310"/>
          </a:xfrm>
        </p:grpSpPr>
        <p:sp>
          <p:nvSpPr>
            <p:cNvPr id="27" name="Freeform 20"/>
            <p:cNvSpPr/>
            <p:nvPr/>
          </p:nvSpPr>
          <p:spPr>
            <a:xfrm>
              <a:off x="6200139" y="3395482"/>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28" name="TextBox 21"/>
            <p:cNvSpPr txBox="1"/>
            <p:nvPr/>
          </p:nvSpPr>
          <p:spPr>
            <a:xfrm>
              <a:off x="7073900" y="3575793"/>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硬件系统结构</a:t>
              </a:r>
              <a:endParaRPr lang="en-US" sz="2200" dirty="0">
                <a:solidFill>
                  <a:srgbClr val="42464B"/>
                </a:solidFill>
                <a:latin typeface="Microsoft YaHei"/>
                <a:ea typeface="Microsoft YaHei"/>
              </a:endParaRPr>
            </a:p>
          </p:txBody>
        </p:sp>
        <p:sp>
          <p:nvSpPr>
            <p:cNvPr id="29" name="TextBox 22"/>
            <p:cNvSpPr txBox="1"/>
            <p:nvPr/>
          </p:nvSpPr>
          <p:spPr>
            <a:xfrm>
              <a:off x="6219444" y="3525266"/>
              <a:ext cx="731139" cy="495300"/>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03</a:t>
              </a:r>
              <a:endParaRPr lang="en-US" sz="1100" dirty="0"/>
            </a:p>
          </p:txBody>
        </p:sp>
      </p:grpSp>
      <p:grpSp>
        <p:nvGrpSpPr>
          <p:cNvPr id="30" name="Group 4"/>
          <p:cNvGrpSpPr/>
          <p:nvPr/>
        </p:nvGrpSpPr>
        <p:grpSpPr>
          <a:xfrm>
            <a:off x="7145731" y="3945706"/>
            <a:ext cx="3823053" cy="663269"/>
            <a:chOff x="6197600" y="3403600"/>
            <a:chExt cx="4681601" cy="708310"/>
          </a:xfrm>
        </p:grpSpPr>
        <p:sp>
          <p:nvSpPr>
            <p:cNvPr id="31" name="Freeform 20"/>
            <p:cNvSpPr/>
            <p:nvPr/>
          </p:nvSpPr>
          <p:spPr>
            <a:xfrm>
              <a:off x="6197600" y="3403600"/>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32" name="TextBox 21"/>
            <p:cNvSpPr txBox="1"/>
            <p:nvPr/>
          </p:nvSpPr>
          <p:spPr>
            <a:xfrm>
              <a:off x="7073900" y="3575793"/>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软件系统结构</a:t>
              </a:r>
              <a:endParaRPr lang="en-US" sz="2200" dirty="0">
                <a:solidFill>
                  <a:srgbClr val="42464B"/>
                </a:solidFill>
                <a:latin typeface="Microsoft YaHei"/>
                <a:ea typeface="Microsoft YaHei"/>
              </a:endParaRPr>
            </a:p>
          </p:txBody>
        </p:sp>
        <p:sp>
          <p:nvSpPr>
            <p:cNvPr id="33" name="TextBox 22"/>
            <p:cNvSpPr txBox="1"/>
            <p:nvPr/>
          </p:nvSpPr>
          <p:spPr>
            <a:xfrm>
              <a:off x="6219444" y="3545033"/>
              <a:ext cx="731139" cy="455766"/>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04</a:t>
              </a:r>
              <a:endParaRPr lang="en-US" sz="1100" dirty="0"/>
            </a:p>
          </p:txBody>
        </p:sp>
      </p:grpSp>
      <p:grpSp>
        <p:nvGrpSpPr>
          <p:cNvPr id="34" name="Group 4">
            <a:extLst>
              <a:ext uri="{FF2B5EF4-FFF2-40B4-BE49-F238E27FC236}">
                <a16:creationId xmlns:a16="http://schemas.microsoft.com/office/drawing/2014/main" id="{46816F00-7C71-45AD-B94B-137D6237FE24}"/>
              </a:ext>
            </a:extLst>
          </p:cNvPr>
          <p:cNvGrpSpPr/>
          <p:nvPr/>
        </p:nvGrpSpPr>
        <p:grpSpPr>
          <a:xfrm>
            <a:off x="7168808" y="4957850"/>
            <a:ext cx="3823053" cy="663269"/>
            <a:chOff x="6197600" y="3403600"/>
            <a:chExt cx="4681601" cy="708310"/>
          </a:xfrm>
        </p:grpSpPr>
        <p:sp>
          <p:nvSpPr>
            <p:cNvPr id="35" name="Freeform 20">
              <a:extLst>
                <a:ext uri="{FF2B5EF4-FFF2-40B4-BE49-F238E27FC236}">
                  <a16:creationId xmlns:a16="http://schemas.microsoft.com/office/drawing/2014/main" id="{958D40B4-EAA9-4CFD-9D64-25D2CEBB4377}"/>
                </a:ext>
              </a:extLst>
            </p:cNvPr>
            <p:cNvSpPr/>
            <p:nvPr/>
          </p:nvSpPr>
          <p:spPr>
            <a:xfrm>
              <a:off x="6197600" y="3403600"/>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36" name="TextBox 21">
              <a:extLst>
                <a:ext uri="{FF2B5EF4-FFF2-40B4-BE49-F238E27FC236}">
                  <a16:creationId xmlns:a16="http://schemas.microsoft.com/office/drawing/2014/main" id="{816F10B0-5156-47AD-9D04-32E2FF1885AE}"/>
                </a:ext>
              </a:extLst>
            </p:cNvPr>
            <p:cNvSpPr txBox="1"/>
            <p:nvPr/>
          </p:nvSpPr>
          <p:spPr>
            <a:xfrm>
              <a:off x="7073900" y="3575792"/>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系统目前进展</a:t>
              </a:r>
              <a:endParaRPr lang="en-US" sz="2200" dirty="0">
                <a:solidFill>
                  <a:srgbClr val="42464B"/>
                </a:solidFill>
                <a:latin typeface="Microsoft YaHei"/>
                <a:ea typeface="Microsoft YaHei"/>
              </a:endParaRPr>
            </a:p>
          </p:txBody>
        </p:sp>
        <p:sp>
          <p:nvSpPr>
            <p:cNvPr id="37" name="TextBox 22">
              <a:extLst>
                <a:ext uri="{FF2B5EF4-FFF2-40B4-BE49-F238E27FC236}">
                  <a16:creationId xmlns:a16="http://schemas.microsoft.com/office/drawing/2014/main" id="{ED41CD77-33E1-4DE1-BD06-C715A5C7EFF3}"/>
                </a:ext>
              </a:extLst>
            </p:cNvPr>
            <p:cNvSpPr txBox="1"/>
            <p:nvPr/>
          </p:nvSpPr>
          <p:spPr>
            <a:xfrm>
              <a:off x="6219444" y="3540616"/>
              <a:ext cx="731139" cy="464600"/>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05</a:t>
              </a:r>
              <a:endParaRPr lang="en-US" sz="1100" dirty="0"/>
            </a:p>
          </p:txBody>
        </p:sp>
      </p:grpSp>
      <p:grpSp>
        <p:nvGrpSpPr>
          <p:cNvPr id="38" name="Group 4">
            <a:extLst>
              <a:ext uri="{FF2B5EF4-FFF2-40B4-BE49-F238E27FC236}">
                <a16:creationId xmlns:a16="http://schemas.microsoft.com/office/drawing/2014/main" id="{31543621-52E2-4C79-9201-9B190E835341}"/>
              </a:ext>
            </a:extLst>
          </p:cNvPr>
          <p:cNvGrpSpPr/>
          <p:nvPr/>
        </p:nvGrpSpPr>
        <p:grpSpPr>
          <a:xfrm>
            <a:off x="7145731" y="5969995"/>
            <a:ext cx="3823053" cy="663269"/>
            <a:chOff x="6197600" y="3403600"/>
            <a:chExt cx="4681601" cy="708310"/>
          </a:xfrm>
        </p:grpSpPr>
        <p:sp>
          <p:nvSpPr>
            <p:cNvPr id="39" name="Freeform 20">
              <a:extLst>
                <a:ext uri="{FF2B5EF4-FFF2-40B4-BE49-F238E27FC236}">
                  <a16:creationId xmlns:a16="http://schemas.microsoft.com/office/drawing/2014/main" id="{8936CB40-FC63-41D8-B3AF-1651FA621BCE}"/>
                </a:ext>
              </a:extLst>
            </p:cNvPr>
            <p:cNvSpPr/>
            <p:nvPr/>
          </p:nvSpPr>
          <p:spPr>
            <a:xfrm>
              <a:off x="6197600" y="3403600"/>
              <a:ext cx="708310" cy="708310"/>
            </a:xfrm>
            <a:custGeom>
              <a:avLst/>
              <a:gdLst/>
              <a:ahLst/>
              <a:cxnLst/>
              <a:rect l="l" t="t" r="r" b="b"/>
              <a:pathLst>
                <a:path w="708310" h="708310">
                  <a:moveTo>
                    <a:pt x="708310" y="708310"/>
                  </a:moveTo>
                  <a:lnTo>
                    <a:pt x="0" y="708310"/>
                  </a:lnTo>
                  <a:lnTo>
                    <a:pt x="0" y="0"/>
                  </a:lnTo>
                  <a:lnTo>
                    <a:pt x="708310" y="0"/>
                  </a:lnTo>
                  <a:lnTo>
                    <a:pt x="708310" y="708310"/>
                  </a:lnTo>
                  <a:close/>
                </a:path>
              </a:pathLst>
            </a:custGeom>
            <a:solidFill>
              <a:srgbClr val="214E7D"/>
            </a:solidFill>
          </p:spPr>
          <p:txBody>
            <a:bodyPr lIns="127000" rIns="127000" rtlCol="0" anchor="ctr"/>
            <a:lstStyle/>
            <a:p>
              <a:pPr algn="l"/>
              <a:endParaRPr lang="en-US" sz="1100"/>
            </a:p>
          </p:txBody>
        </p:sp>
        <p:sp>
          <p:nvSpPr>
            <p:cNvPr id="40" name="TextBox 21">
              <a:extLst>
                <a:ext uri="{FF2B5EF4-FFF2-40B4-BE49-F238E27FC236}">
                  <a16:creationId xmlns:a16="http://schemas.microsoft.com/office/drawing/2014/main" id="{C098CD90-966C-4F49-8B3D-A8239011ED43}"/>
                </a:ext>
              </a:extLst>
            </p:cNvPr>
            <p:cNvSpPr txBox="1"/>
            <p:nvPr/>
          </p:nvSpPr>
          <p:spPr>
            <a:xfrm>
              <a:off x="7073900" y="3575792"/>
              <a:ext cx="3805301" cy="386264"/>
            </a:xfrm>
            <a:prstGeom prst="rect">
              <a:avLst/>
            </a:prstGeom>
          </p:spPr>
          <p:txBody>
            <a:bodyPr lIns="0" tIns="0" rIns="0" bIns="0" rtlCol="0" anchor="ctr">
              <a:spAutoFit/>
            </a:bodyPr>
            <a:lstStyle/>
            <a:p>
              <a:pPr latinLnBrk="1">
                <a:lnSpc>
                  <a:spcPct val="116000"/>
                </a:lnSpc>
              </a:pPr>
              <a:r>
                <a:rPr lang="zh-CN" altLang="en-US" sz="2200" dirty="0">
                  <a:solidFill>
                    <a:srgbClr val="42464B"/>
                  </a:solidFill>
                  <a:latin typeface="Microsoft YaHei"/>
                  <a:ea typeface="Microsoft YaHei"/>
                </a:rPr>
                <a:t>系统未来展望</a:t>
              </a:r>
              <a:endParaRPr lang="en-US" sz="2200" dirty="0">
                <a:solidFill>
                  <a:srgbClr val="42464B"/>
                </a:solidFill>
                <a:latin typeface="Microsoft YaHei"/>
                <a:ea typeface="Microsoft YaHei"/>
              </a:endParaRPr>
            </a:p>
          </p:txBody>
        </p:sp>
        <p:sp>
          <p:nvSpPr>
            <p:cNvPr id="41" name="TextBox 22">
              <a:extLst>
                <a:ext uri="{FF2B5EF4-FFF2-40B4-BE49-F238E27FC236}">
                  <a16:creationId xmlns:a16="http://schemas.microsoft.com/office/drawing/2014/main" id="{75FB923E-5879-42ED-8E99-8227E458D608}"/>
                </a:ext>
              </a:extLst>
            </p:cNvPr>
            <p:cNvSpPr txBox="1"/>
            <p:nvPr/>
          </p:nvSpPr>
          <p:spPr>
            <a:xfrm>
              <a:off x="6219444" y="3540616"/>
              <a:ext cx="731139" cy="464600"/>
            </a:xfrm>
            <a:prstGeom prst="rect">
              <a:avLst/>
            </a:prstGeom>
          </p:spPr>
          <p:txBody>
            <a:bodyPr lIns="0" tIns="0" rIns="0" bIns="0" rtlCol="0" anchor="ctr">
              <a:spAutoFit/>
            </a:bodyPr>
            <a:lstStyle/>
            <a:p>
              <a:pPr algn="ctr" latinLnBrk="1">
                <a:lnSpc>
                  <a:spcPct val="116000"/>
                </a:lnSpc>
              </a:pPr>
              <a:r>
                <a:rPr lang="en-US" sz="2600" dirty="0">
                  <a:solidFill>
                    <a:srgbClr val="FFFFFF"/>
                  </a:solidFill>
                  <a:latin typeface="Microsoft YaHei"/>
                  <a:ea typeface="Microsoft YaHei"/>
                </a:rPr>
                <a:t>06</a:t>
              </a:r>
              <a:endParaRPr lang="en-US" sz="1100" dirty="0"/>
            </a:p>
          </p:txBody>
        </p:sp>
      </p:gr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22" grpId="0" animBg="1"/>
      <p:bldP spid="26" grpId="0" animBg="1"/>
      <p:bldP spid="30" grpId="0" animBg="1"/>
      <p:bldP spid="34"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93" y="260648"/>
            <a:ext cx="4310035"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脑电信号介绍与系统要求</a:t>
            </a:r>
            <a:endParaRPr lang="en-US" altLang="zh-CN" sz="1100" dirty="0"/>
          </a:p>
        </p:txBody>
      </p:sp>
      <p:sp>
        <p:nvSpPr>
          <p:cNvPr id="4" name="矩形 3"/>
          <p:cNvSpPr/>
          <p:nvPr/>
        </p:nvSpPr>
        <p:spPr>
          <a:xfrm>
            <a:off x="128193" y="945919"/>
            <a:ext cx="1579278"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ea typeface="黑体" panose="02010609060101010101" pitchFamily="49" charset="-122"/>
              </a:rPr>
              <a:t>脑电信号特点</a:t>
            </a:r>
            <a:endParaRPr lang="zh-CN" altLang="zh-CN" b="1" kern="0" dirty="0">
              <a:solidFill>
                <a:srgbClr val="2A7B88"/>
              </a:solidFill>
              <a:uFill>
                <a:solidFill>
                  <a:srgbClr val="2A7B88"/>
                </a:solidFill>
              </a:uFill>
              <a:latin typeface="Arial Unicode MS"/>
            </a:endParaRPr>
          </a:p>
        </p:txBody>
      </p:sp>
      <p:sp>
        <p:nvSpPr>
          <p:cNvPr id="18" name="矩形 17">
            <a:extLst>
              <a:ext uri="{FF2B5EF4-FFF2-40B4-BE49-F238E27FC236}">
                <a16:creationId xmlns:a16="http://schemas.microsoft.com/office/drawing/2014/main" id="{3FBA679E-6426-4ECF-B287-E77221401FE4}"/>
              </a:ext>
            </a:extLst>
          </p:cNvPr>
          <p:cNvSpPr/>
          <p:nvPr/>
        </p:nvSpPr>
        <p:spPr>
          <a:xfrm>
            <a:off x="128193" y="3952420"/>
            <a:ext cx="1107996"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rPr>
              <a:t>系统要求</a:t>
            </a:r>
            <a:endParaRPr lang="zh-CN" altLang="zh-CN" b="1" kern="0" dirty="0">
              <a:solidFill>
                <a:srgbClr val="2A7B88"/>
              </a:solidFill>
              <a:uFill>
                <a:solidFill>
                  <a:srgbClr val="2A7B88"/>
                </a:solidFill>
              </a:uFill>
              <a:latin typeface="Arial Unicode MS"/>
            </a:endParaRPr>
          </a:p>
        </p:txBody>
      </p:sp>
      <p:sp>
        <p:nvSpPr>
          <p:cNvPr id="5" name="文本框 4">
            <a:extLst>
              <a:ext uri="{FF2B5EF4-FFF2-40B4-BE49-F238E27FC236}">
                <a16:creationId xmlns:a16="http://schemas.microsoft.com/office/drawing/2014/main" id="{CC5E96CF-2014-4DAA-92AF-17A63E9A4939}"/>
              </a:ext>
            </a:extLst>
          </p:cNvPr>
          <p:cNvSpPr txBox="1"/>
          <p:nvPr/>
        </p:nvSpPr>
        <p:spPr>
          <a:xfrm>
            <a:off x="246963" y="1441061"/>
            <a:ext cx="5112568" cy="2016899"/>
          </a:xfrm>
          <a:prstGeom prst="rect">
            <a:avLst/>
          </a:prstGeom>
          <a:noFill/>
        </p:spPr>
        <p:txBody>
          <a:bodyPr wrap="square" rtlCol="0">
            <a:spAutoFit/>
          </a:bodyPr>
          <a:lstStyle/>
          <a:p>
            <a:pPr marL="342900" indent="-342900">
              <a:lnSpc>
                <a:spcPct val="150000"/>
              </a:lnSpc>
              <a:buFont typeface="+mj-ea"/>
              <a:buAutoNum type="circleNumDbPlain"/>
            </a:pPr>
            <a:r>
              <a:rPr lang="zh-CN" altLang="zh-CN" sz="1600" b="1" dirty="0"/>
              <a:t>频率范围</a:t>
            </a:r>
            <a:r>
              <a:rPr lang="en-US" altLang="zh-CN" sz="1600" b="1" dirty="0"/>
              <a:t> 1hz~100hz </a:t>
            </a:r>
            <a:r>
              <a:rPr lang="en-US" altLang="zh-CN" sz="1200" b="1" dirty="0"/>
              <a:t>(</a:t>
            </a:r>
            <a:r>
              <a:rPr lang="en-US" altLang="zh-CN" sz="1200" dirty="0"/>
              <a:t>5</a:t>
            </a:r>
            <a:r>
              <a:rPr lang="zh-CN" altLang="zh-CN" sz="1200" dirty="0"/>
              <a:t>类：</a:t>
            </a:r>
            <a:r>
              <a:rPr lang="en-US" altLang="zh-CN" sz="1200" dirty="0"/>
              <a:t>δ</a:t>
            </a:r>
            <a:r>
              <a:rPr lang="zh-CN" altLang="zh-CN" sz="1200" dirty="0"/>
              <a:t>波、</a:t>
            </a:r>
            <a:r>
              <a:rPr lang="en-US" altLang="zh-CN" sz="1200" dirty="0"/>
              <a:t>θ</a:t>
            </a:r>
            <a:r>
              <a:rPr lang="zh-CN" altLang="zh-CN" sz="1200" dirty="0"/>
              <a:t>波、</a:t>
            </a:r>
            <a:r>
              <a:rPr lang="en-US" altLang="zh-CN" sz="1200" dirty="0"/>
              <a:t>α</a:t>
            </a:r>
            <a:r>
              <a:rPr lang="zh-CN" altLang="zh-CN" sz="1200" dirty="0"/>
              <a:t>波、</a:t>
            </a:r>
            <a:r>
              <a:rPr lang="en-US" altLang="zh-CN" sz="1200" dirty="0"/>
              <a:t>β</a:t>
            </a:r>
            <a:r>
              <a:rPr lang="zh-CN" altLang="zh-CN" sz="1200" dirty="0"/>
              <a:t>波、</a:t>
            </a:r>
            <a:r>
              <a:rPr lang="en-US" altLang="zh-CN" sz="1200" dirty="0"/>
              <a:t>γ</a:t>
            </a:r>
            <a:r>
              <a:rPr lang="zh-CN" altLang="zh-CN" sz="1200" dirty="0"/>
              <a:t>波。</a:t>
            </a:r>
            <a:r>
              <a:rPr lang="en-US" altLang="zh-CN" sz="1200" dirty="0"/>
              <a:t>)</a:t>
            </a:r>
            <a:endParaRPr lang="zh-CN" altLang="zh-CN" b="1" dirty="0"/>
          </a:p>
          <a:p>
            <a:pPr marL="342900" indent="-342900">
              <a:lnSpc>
                <a:spcPct val="150000"/>
              </a:lnSpc>
              <a:buFont typeface="+mj-ea"/>
              <a:buAutoNum type="circleNumDbPlain"/>
            </a:pPr>
            <a:r>
              <a:rPr lang="zh-CN" altLang="zh-CN" sz="1600" b="1" dirty="0"/>
              <a:t>幅度范围</a:t>
            </a:r>
            <a:r>
              <a:rPr lang="en-US" altLang="zh-CN" sz="1600" b="1" dirty="0"/>
              <a:t>5uV~100uV</a:t>
            </a:r>
            <a:r>
              <a:rPr lang="zh-CN" altLang="en-US" sz="1200" dirty="0"/>
              <a:t>（</a:t>
            </a:r>
            <a:r>
              <a:rPr lang="zh-CN" altLang="en-US" sz="1050" dirty="0"/>
              <a:t>脑电信号由于电位很低，因此在信号收集的过程易受到包括工频在内的周围电磁场辐射干扰和检测仪器内部电子噪声的干扰）</a:t>
            </a:r>
            <a:endParaRPr lang="zh-CN" altLang="zh-CN" sz="1400" b="1" dirty="0"/>
          </a:p>
          <a:p>
            <a:pPr marL="342900" indent="-342900">
              <a:lnSpc>
                <a:spcPct val="150000"/>
              </a:lnSpc>
              <a:buFont typeface="+mj-ea"/>
              <a:buAutoNum type="circleNumDbPlain"/>
            </a:pPr>
            <a:r>
              <a:rPr lang="zh-CN" altLang="en-US" sz="1600" b="1" dirty="0"/>
              <a:t>脑电信号背景噪声比较复杂，电极与皮肤的接触噪声以及电极与地之间的共模信号的干扰等等</a:t>
            </a:r>
            <a:endParaRPr lang="en-US" altLang="zh-CN" sz="1600" b="1" dirty="0"/>
          </a:p>
        </p:txBody>
      </p:sp>
      <p:sp>
        <p:nvSpPr>
          <p:cNvPr id="6" name="文本框 5">
            <a:extLst>
              <a:ext uri="{FF2B5EF4-FFF2-40B4-BE49-F238E27FC236}">
                <a16:creationId xmlns:a16="http://schemas.microsoft.com/office/drawing/2014/main" id="{6F97E887-7074-4553-A437-D5C054904280}"/>
              </a:ext>
            </a:extLst>
          </p:cNvPr>
          <p:cNvSpPr txBox="1"/>
          <p:nvPr/>
        </p:nvSpPr>
        <p:spPr>
          <a:xfrm>
            <a:off x="261764" y="4321752"/>
            <a:ext cx="4719779" cy="2640146"/>
          </a:xfrm>
          <a:prstGeom prst="rect">
            <a:avLst/>
          </a:prstGeom>
          <a:noFill/>
        </p:spPr>
        <p:txBody>
          <a:bodyPr wrap="square" rtlCol="0">
            <a:spAutoFit/>
          </a:bodyPr>
          <a:lstStyle/>
          <a:p>
            <a:pPr marL="342900" indent="-342900">
              <a:lnSpc>
                <a:spcPct val="150000"/>
              </a:lnSpc>
              <a:buFont typeface="+mj-ea"/>
              <a:buAutoNum type="circleNumDbPlain"/>
            </a:pPr>
            <a:r>
              <a:rPr lang="zh-CN" altLang="en-US" sz="1600" b="1" dirty="0"/>
              <a:t>多导联（导联数</a:t>
            </a:r>
            <a:r>
              <a:rPr lang="en-US" altLang="zh-CN" sz="1600" b="1" dirty="0"/>
              <a:t>&gt;=32)</a:t>
            </a:r>
          </a:p>
          <a:p>
            <a:pPr marL="342900" indent="-342900">
              <a:lnSpc>
                <a:spcPct val="150000"/>
              </a:lnSpc>
              <a:buFont typeface="+mj-ea"/>
              <a:buAutoNum type="circleNumDbPlain"/>
            </a:pPr>
            <a:r>
              <a:rPr lang="zh-CN" altLang="en-US" sz="1600" b="1" dirty="0"/>
              <a:t>采样速率 </a:t>
            </a:r>
            <a:r>
              <a:rPr lang="en-US" altLang="zh-CN" sz="1600" b="1" dirty="0"/>
              <a:t>&gt; 500Hz</a:t>
            </a:r>
          </a:p>
          <a:p>
            <a:pPr marL="342900" indent="-342900">
              <a:lnSpc>
                <a:spcPct val="150000"/>
              </a:lnSpc>
              <a:buFont typeface="+mj-ea"/>
              <a:buAutoNum type="circleNumDbPlain"/>
            </a:pPr>
            <a:r>
              <a:rPr lang="zh-CN" altLang="en-US" sz="1600" b="1" dirty="0"/>
              <a:t>体积小、功耗控制合理</a:t>
            </a:r>
            <a:endParaRPr lang="en-US" altLang="zh-CN" sz="1600" b="1" dirty="0"/>
          </a:p>
          <a:p>
            <a:pPr marL="342900" indent="-342900">
              <a:lnSpc>
                <a:spcPct val="150000"/>
              </a:lnSpc>
              <a:buFont typeface="+mj-ea"/>
              <a:buAutoNum type="circleNumDbPlain"/>
            </a:pPr>
            <a:r>
              <a:rPr lang="zh-CN" altLang="en-US" sz="1600" b="1" dirty="0"/>
              <a:t>共模信号抑制比要高</a:t>
            </a:r>
            <a:endParaRPr lang="en-US" altLang="zh-CN" sz="1600" b="1" dirty="0"/>
          </a:p>
          <a:p>
            <a:pPr marL="342900" indent="-342900">
              <a:lnSpc>
                <a:spcPct val="150000"/>
              </a:lnSpc>
              <a:buFont typeface="+mj-ea"/>
              <a:buAutoNum type="circleNumDbPlain"/>
            </a:pPr>
            <a:r>
              <a:rPr lang="zh-CN" altLang="zh-CN" sz="1600" b="1" dirty="0"/>
              <a:t>能从强噪声中提取弱信号的高质量滤波措施</a:t>
            </a:r>
            <a:endParaRPr lang="en-US" altLang="zh-CN" sz="1600" b="1" dirty="0"/>
          </a:p>
          <a:p>
            <a:pPr marL="342900" indent="-342900">
              <a:lnSpc>
                <a:spcPct val="150000"/>
              </a:lnSpc>
              <a:buFont typeface="+mj-ea"/>
              <a:buAutoNum type="circleNumDbPlain"/>
            </a:pPr>
            <a:r>
              <a:rPr lang="zh-CN" altLang="en-US" sz="1600" b="1" dirty="0"/>
              <a:t>设备抗干扰能力强</a:t>
            </a:r>
            <a:endParaRPr lang="en-US" altLang="zh-CN" sz="1600" b="1" dirty="0"/>
          </a:p>
          <a:p>
            <a:pPr marL="342900" indent="-342900">
              <a:lnSpc>
                <a:spcPct val="150000"/>
              </a:lnSpc>
              <a:buFont typeface="+mj-ea"/>
              <a:buAutoNum type="circleNumDbPlain"/>
            </a:pPr>
            <a:endParaRPr lang="en-US" altLang="zh-CN" sz="1600" b="1" dirty="0"/>
          </a:p>
        </p:txBody>
      </p:sp>
      <p:sp>
        <p:nvSpPr>
          <p:cNvPr id="7" name="AutoShape 2" descr="https://upload-images.jianshu.io/upload_images/12182520-f59ffcad0d2b604c.jpg?imageMogr2/auto-orient/strip|imageView2/2/format/webp">
            <a:extLst>
              <a:ext uri="{FF2B5EF4-FFF2-40B4-BE49-F238E27FC236}">
                <a16:creationId xmlns:a16="http://schemas.microsoft.com/office/drawing/2014/main" id="{71C7F59C-1641-4488-A7FE-19EA534C36B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upload-images.jianshu.io/upload_images/12182520-f59ffcad0d2b604c.jpg?imageMogr2/auto-orient/strip|imageView2/2/format/webp">
            <a:extLst>
              <a:ext uri="{FF2B5EF4-FFF2-40B4-BE49-F238E27FC236}">
                <a16:creationId xmlns:a16="http://schemas.microsoft.com/office/drawing/2014/main" id="{471A2C99-9CD5-4B9E-AEAB-7CD43DDBA265}"/>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思想气泡: 云 10">
            <a:extLst>
              <a:ext uri="{FF2B5EF4-FFF2-40B4-BE49-F238E27FC236}">
                <a16:creationId xmlns:a16="http://schemas.microsoft.com/office/drawing/2014/main" id="{BEAD9CE5-27B7-448D-BFF6-B0ECDABE865C}"/>
              </a:ext>
            </a:extLst>
          </p:cNvPr>
          <p:cNvSpPr/>
          <p:nvPr/>
        </p:nvSpPr>
        <p:spPr>
          <a:xfrm>
            <a:off x="4981543" y="366105"/>
            <a:ext cx="2553029" cy="1296144"/>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latin typeface="华文仿宋" panose="02010600040101010101" pitchFamily="2" charset="-122"/>
                <a:ea typeface="华文仿宋" panose="02010600040101010101" pitchFamily="2" charset="-122"/>
              </a:rPr>
              <a:t>从信号采集角度阐述脑电信号特点</a:t>
            </a:r>
          </a:p>
        </p:txBody>
      </p:sp>
      <p:pic>
        <p:nvPicPr>
          <p:cNvPr id="13" name="图片 12">
            <a:extLst>
              <a:ext uri="{FF2B5EF4-FFF2-40B4-BE49-F238E27FC236}">
                <a16:creationId xmlns:a16="http://schemas.microsoft.com/office/drawing/2014/main" id="{E087A48D-9A69-4893-9504-08E6502AE93C}"/>
              </a:ext>
            </a:extLst>
          </p:cNvPr>
          <p:cNvPicPr>
            <a:picLocks noChangeAspect="1"/>
          </p:cNvPicPr>
          <p:nvPr/>
        </p:nvPicPr>
        <p:blipFill>
          <a:blip r:embed="rId3"/>
          <a:stretch>
            <a:fillRect/>
          </a:stretch>
        </p:blipFill>
        <p:spPr>
          <a:xfrm>
            <a:off x="8182644" y="1130585"/>
            <a:ext cx="2743200" cy="1714500"/>
          </a:xfrm>
          <a:prstGeom prst="rect">
            <a:avLst/>
          </a:prstGeom>
        </p:spPr>
      </p:pic>
      <p:pic>
        <p:nvPicPr>
          <p:cNvPr id="15" name="图片 14">
            <a:extLst>
              <a:ext uri="{FF2B5EF4-FFF2-40B4-BE49-F238E27FC236}">
                <a16:creationId xmlns:a16="http://schemas.microsoft.com/office/drawing/2014/main" id="{0B3241A4-05F9-467C-8E31-4CD9EE71E4A1}"/>
              </a:ext>
            </a:extLst>
          </p:cNvPr>
          <p:cNvPicPr>
            <a:picLocks noChangeAspect="1"/>
          </p:cNvPicPr>
          <p:nvPr/>
        </p:nvPicPr>
        <p:blipFill>
          <a:blip r:embed="rId4"/>
          <a:stretch>
            <a:fillRect/>
          </a:stretch>
        </p:blipFill>
        <p:spPr>
          <a:xfrm>
            <a:off x="8182644" y="4032662"/>
            <a:ext cx="2743200" cy="1795549"/>
          </a:xfrm>
          <a:prstGeom prst="rect">
            <a:avLst/>
          </a:prstGeom>
        </p:spPr>
      </p:pic>
    </p:spTree>
    <p:extLst>
      <p:ext uri="{BB962C8B-B14F-4D97-AF65-F5344CB8AC3E}">
        <p14:creationId xmlns:p14="http://schemas.microsoft.com/office/powerpoint/2010/main" val="296819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891" y="260648"/>
            <a:ext cx="1836680"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硬件选型</a:t>
            </a:r>
            <a:endParaRPr lang="en-US" altLang="zh-CN" sz="1100" dirty="0"/>
          </a:p>
        </p:txBody>
      </p:sp>
      <p:sp>
        <p:nvSpPr>
          <p:cNvPr id="4" name="矩形 3"/>
          <p:cNvSpPr/>
          <p:nvPr/>
        </p:nvSpPr>
        <p:spPr>
          <a:xfrm>
            <a:off x="128193" y="945919"/>
            <a:ext cx="3041217"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ea typeface="黑体" panose="02010609060101010101" pitchFamily="49" charset="-122"/>
              </a:rPr>
              <a:t>前端脑电采集</a:t>
            </a:r>
            <a:r>
              <a:rPr lang="en-US" altLang="zh-CN" b="1" kern="0" dirty="0">
                <a:solidFill>
                  <a:srgbClr val="2A7B88"/>
                </a:solidFill>
                <a:uFill>
                  <a:solidFill>
                    <a:srgbClr val="2A7B88"/>
                  </a:solidFill>
                </a:uFill>
                <a:latin typeface="Arial Unicode MS"/>
                <a:ea typeface="黑体" panose="02010609060101010101" pitchFamily="49" charset="-122"/>
              </a:rPr>
              <a:t>——ADS1299</a:t>
            </a:r>
            <a:endParaRPr lang="zh-CN" altLang="zh-CN" b="1" kern="0" dirty="0">
              <a:solidFill>
                <a:srgbClr val="2A7B88"/>
              </a:solidFill>
              <a:uFill>
                <a:solidFill>
                  <a:srgbClr val="2A7B88"/>
                </a:solidFill>
              </a:uFill>
              <a:latin typeface="Arial Unicode MS"/>
            </a:endParaRPr>
          </a:p>
        </p:txBody>
      </p:sp>
      <p:sp>
        <p:nvSpPr>
          <p:cNvPr id="21" name="文本框 20">
            <a:extLst>
              <a:ext uri="{FF2B5EF4-FFF2-40B4-BE49-F238E27FC236}">
                <a16:creationId xmlns:a16="http://schemas.microsoft.com/office/drawing/2014/main" id="{C4CCEB50-8D27-4AC5-A10D-56D498E19E43}"/>
              </a:ext>
            </a:extLst>
          </p:cNvPr>
          <p:cNvSpPr txBox="1"/>
          <p:nvPr/>
        </p:nvSpPr>
        <p:spPr>
          <a:xfrm>
            <a:off x="285967" y="1355594"/>
            <a:ext cx="6159938" cy="1532151"/>
          </a:xfrm>
          <a:prstGeom prst="rect">
            <a:avLst/>
          </a:prstGeom>
          <a:noFill/>
        </p:spPr>
        <p:txBody>
          <a:bodyPr wrap="square" rtlCol="0">
            <a:spAutoFit/>
          </a:bodyPr>
          <a:lstStyle/>
          <a:p>
            <a:pPr marL="342900" indent="-342900">
              <a:lnSpc>
                <a:spcPct val="150000"/>
              </a:lnSpc>
              <a:buFont typeface="+mj-ea"/>
              <a:buAutoNum type="circleNumDbPlain"/>
            </a:pPr>
            <a:r>
              <a:rPr lang="zh-CN" altLang="en-US" sz="1600" b="1" dirty="0"/>
              <a:t>多达</a:t>
            </a:r>
            <a:r>
              <a:rPr lang="en-US" altLang="zh-CN" sz="1600" b="1" dirty="0"/>
              <a:t>8</a:t>
            </a:r>
            <a:r>
              <a:rPr lang="zh-CN" altLang="en-US" sz="1600" b="1" dirty="0"/>
              <a:t>个低噪声“可编程”增益放大器</a:t>
            </a:r>
            <a:endParaRPr lang="en-US" altLang="zh-CN" sz="1600" b="1" dirty="0"/>
          </a:p>
          <a:p>
            <a:pPr marL="342900" indent="-342900">
              <a:lnSpc>
                <a:spcPct val="150000"/>
              </a:lnSpc>
              <a:buFont typeface="+mj-ea"/>
              <a:buAutoNum type="circleNumDbPlain"/>
            </a:pPr>
            <a:r>
              <a:rPr lang="en-US" altLang="zh-CN" sz="1600" b="1" dirty="0"/>
              <a:t>8</a:t>
            </a:r>
            <a:r>
              <a:rPr lang="zh-CN" altLang="en-US" sz="1600" b="1" dirty="0"/>
              <a:t>个</a:t>
            </a:r>
            <a:r>
              <a:rPr lang="en-US" altLang="zh-CN" sz="1600" b="1" dirty="0"/>
              <a:t>24bit</a:t>
            </a:r>
            <a:r>
              <a:rPr lang="zh-CN" altLang="en-US" sz="1600" b="1" dirty="0"/>
              <a:t>高分辨率高转换速度</a:t>
            </a:r>
            <a:r>
              <a:rPr lang="en-US" altLang="zh-CN" sz="1600" b="1" dirty="0"/>
              <a:t>ADC</a:t>
            </a:r>
          </a:p>
          <a:p>
            <a:pPr marL="342900" indent="-342900">
              <a:lnSpc>
                <a:spcPct val="150000"/>
              </a:lnSpc>
              <a:buFont typeface="+mj-ea"/>
              <a:buAutoNum type="circleNumDbPlain"/>
            </a:pPr>
            <a:r>
              <a:rPr lang="en-US" altLang="zh-CN" sz="1600" b="1" dirty="0"/>
              <a:t>SPI</a:t>
            </a:r>
            <a:r>
              <a:rPr lang="zh-CN" altLang="en-US" sz="1600" b="1" dirty="0"/>
              <a:t>协议通信，转换速率</a:t>
            </a:r>
            <a:r>
              <a:rPr lang="en-US" altLang="zh-CN" sz="1600" b="1" dirty="0"/>
              <a:t>:250 </a:t>
            </a:r>
            <a:r>
              <a:rPr lang="en-US" altLang="zh-CN" sz="1600" b="1" dirty="0" err="1"/>
              <a:t>sps</a:t>
            </a:r>
            <a:r>
              <a:rPr lang="en-US" altLang="zh-CN" sz="1600" b="1" dirty="0"/>
              <a:t> ~ 16ksps</a:t>
            </a:r>
          </a:p>
          <a:p>
            <a:pPr marL="342900" indent="-342900">
              <a:lnSpc>
                <a:spcPct val="150000"/>
              </a:lnSpc>
              <a:buFont typeface="+mj-ea"/>
              <a:buAutoNum type="circleNumDbPlain"/>
            </a:pPr>
            <a:r>
              <a:rPr lang="en-US" altLang="zh-CN" sz="1600" b="1" dirty="0"/>
              <a:t>CMRR: -110 dB</a:t>
            </a:r>
          </a:p>
        </p:txBody>
      </p:sp>
      <p:sp>
        <p:nvSpPr>
          <p:cNvPr id="18" name="矩形 17">
            <a:extLst>
              <a:ext uri="{FF2B5EF4-FFF2-40B4-BE49-F238E27FC236}">
                <a16:creationId xmlns:a16="http://schemas.microsoft.com/office/drawing/2014/main" id="{3FBA679E-6426-4ECF-B287-E77221401FE4}"/>
              </a:ext>
            </a:extLst>
          </p:cNvPr>
          <p:cNvSpPr/>
          <p:nvPr/>
        </p:nvSpPr>
        <p:spPr>
          <a:xfrm>
            <a:off x="156773" y="3063119"/>
            <a:ext cx="1107996"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rPr>
              <a:t>系统供电</a:t>
            </a:r>
            <a:endParaRPr lang="zh-CN" altLang="zh-CN" b="1" kern="0" dirty="0">
              <a:solidFill>
                <a:srgbClr val="2A7B88"/>
              </a:solidFill>
              <a:uFill>
                <a:solidFill>
                  <a:srgbClr val="2A7B88"/>
                </a:solidFill>
              </a:uFill>
              <a:latin typeface="Arial Unicode MS"/>
            </a:endParaRPr>
          </a:p>
        </p:txBody>
      </p:sp>
      <p:sp>
        <p:nvSpPr>
          <p:cNvPr id="3" name="矩形 2">
            <a:extLst>
              <a:ext uri="{FF2B5EF4-FFF2-40B4-BE49-F238E27FC236}">
                <a16:creationId xmlns:a16="http://schemas.microsoft.com/office/drawing/2014/main" id="{8C6C3E4D-79D9-4FAD-99D5-D0728416BD56}"/>
              </a:ext>
            </a:extLst>
          </p:cNvPr>
          <p:cNvSpPr/>
          <p:nvPr/>
        </p:nvSpPr>
        <p:spPr>
          <a:xfrm>
            <a:off x="128193" y="3424427"/>
            <a:ext cx="5534171" cy="1877437"/>
          </a:xfrm>
          <a:prstGeom prst="rect">
            <a:avLst/>
          </a:prstGeom>
        </p:spPr>
        <p:txBody>
          <a:bodyPr wrap="square">
            <a:spAutoFit/>
          </a:bodyPr>
          <a:lstStyle/>
          <a:p>
            <a:r>
              <a:rPr lang="zh-CN" altLang="en-US" dirty="0"/>
              <a:t>   </a:t>
            </a:r>
            <a:r>
              <a:rPr lang="zh-CN" altLang="en-US" sz="1400" dirty="0">
                <a:latin typeface="微软雅黑" panose="020B0503020204020204" pitchFamily="34" charset="-122"/>
                <a:ea typeface="微软雅黑" panose="020B0503020204020204" pitchFamily="34" charset="-122"/>
              </a:rPr>
              <a:t>因为对于微弱小信号的采集而言，电源纹波造成的影响不可忽视，因此本系统使用</a:t>
            </a:r>
            <a:r>
              <a:rPr lang="en-US" altLang="zh-CN" sz="1400" dirty="0">
                <a:latin typeface="微软雅黑" panose="020B0503020204020204" pitchFamily="34" charset="-122"/>
                <a:ea typeface="微软雅黑" panose="020B0503020204020204" pitchFamily="34" charset="-122"/>
              </a:rPr>
              <a:t>TI</a:t>
            </a:r>
            <a:r>
              <a:rPr lang="zh-CN" altLang="en-US" sz="1400" dirty="0">
                <a:latin typeface="微软雅黑" panose="020B0503020204020204" pitchFamily="34" charset="-122"/>
                <a:ea typeface="微软雅黑" panose="020B0503020204020204" pitchFamily="34" charset="-122"/>
              </a:rPr>
              <a:t>公司的</a:t>
            </a:r>
            <a:r>
              <a:rPr lang="en-US" altLang="zh-CN" sz="1400" dirty="0">
                <a:latin typeface="微软雅黑" panose="020B0503020204020204" pitchFamily="34" charset="-122"/>
                <a:ea typeface="微软雅黑" panose="020B0503020204020204" pitchFamily="34" charset="-122"/>
              </a:rPr>
              <a:t>LP5907SNX</a:t>
            </a:r>
            <a:r>
              <a:rPr lang="zh-CN" altLang="en-US" sz="1400" dirty="0">
                <a:latin typeface="微软雅黑" panose="020B0503020204020204" pitchFamily="34" charset="-122"/>
                <a:ea typeface="微软雅黑" panose="020B0503020204020204" pitchFamily="34" charset="-122"/>
              </a:rPr>
              <a:t>线性稳压器，其单个可提供最大</a:t>
            </a:r>
            <a:r>
              <a:rPr lang="en-US" altLang="zh-CN" sz="1400" dirty="0">
                <a:latin typeface="微软雅黑" panose="020B0503020204020204" pitchFamily="34" charset="-122"/>
                <a:ea typeface="微软雅黑" panose="020B0503020204020204" pitchFamily="34" charset="-122"/>
              </a:rPr>
              <a:t>250mA</a:t>
            </a:r>
            <a:r>
              <a:rPr lang="zh-CN" altLang="en-US" sz="1400" dirty="0">
                <a:latin typeface="微软雅黑" panose="020B0503020204020204" pitchFamily="34" charset="-122"/>
                <a:ea typeface="微软雅黑" panose="020B0503020204020204" pitchFamily="34" charset="-122"/>
              </a:rPr>
              <a:t>，且纹波抑制可达</a:t>
            </a:r>
            <a:r>
              <a:rPr lang="en-US" altLang="zh-CN" sz="1400" dirty="0">
                <a:latin typeface="微软雅黑" panose="020B0503020204020204" pitchFamily="34" charset="-122"/>
                <a:ea typeface="微软雅黑" panose="020B0503020204020204" pitchFamily="34" charset="-122"/>
              </a:rPr>
              <a:t>90dB ~ 60dB</a:t>
            </a:r>
            <a:r>
              <a:rPr lang="zh-CN" altLang="en-US" sz="1400" dirty="0">
                <a:latin typeface="微软雅黑" panose="020B0503020204020204" pitchFamily="34" charset="-122"/>
                <a:ea typeface="微软雅黑" panose="020B0503020204020204" pitchFamily="34" charset="-122"/>
              </a:rPr>
              <a:t>、超小封装。由于系统还含有</a:t>
            </a:r>
            <a:r>
              <a:rPr lang="en-US" altLang="zh-CN" sz="1400" dirty="0">
                <a:latin typeface="微软雅黑" panose="020B0503020204020204" pitchFamily="34" charset="-122"/>
                <a:ea typeface="微软雅黑" panose="020B0503020204020204" pitchFamily="34" charset="-122"/>
              </a:rPr>
              <a:t>MCU</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wifi</a:t>
            </a:r>
            <a:r>
              <a:rPr lang="zh-CN" altLang="en-US" sz="1400" dirty="0">
                <a:latin typeface="微软雅黑" panose="020B0503020204020204" pitchFamily="34" charset="-122"/>
                <a:ea typeface="微软雅黑" panose="020B0503020204020204" pitchFamily="34" charset="-122"/>
              </a:rPr>
              <a:t>等设备（功率变化会引起电源波动），因此设计三路</a:t>
            </a:r>
            <a:r>
              <a:rPr lang="zh-CN" altLang="en-US" sz="1400" b="1" dirty="0">
                <a:latin typeface="微软雅黑" panose="020B0503020204020204" pitchFamily="34" charset="-122"/>
                <a:ea typeface="微软雅黑" panose="020B0503020204020204" pitchFamily="34" charset="-122"/>
              </a:rPr>
              <a:t>独立</a:t>
            </a:r>
            <a:r>
              <a:rPr lang="zh-CN" altLang="en-US" sz="1400" dirty="0">
                <a:latin typeface="微软雅黑" panose="020B0503020204020204" pitchFamily="34" charset="-122"/>
                <a:ea typeface="微软雅黑" panose="020B0503020204020204" pitchFamily="34" charset="-122"/>
              </a:rPr>
              <a:t>供电单元。另一方面对于</a:t>
            </a:r>
            <a:r>
              <a:rPr lang="en-US" altLang="zh-CN" sz="1400" dirty="0">
                <a:latin typeface="微软雅黑" panose="020B0503020204020204" pitchFamily="34" charset="-122"/>
                <a:ea typeface="微软雅黑" panose="020B0503020204020204" pitchFamily="34" charset="-122"/>
              </a:rPr>
              <a:t>ADS1299</a:t>
            </a:r>
            <a:r>
              <a:rPr lang="zh-CN" altLang="en-US" sz="1400" dirty="0">
                <a:latin typeface="微软雅黑" panose="020B0503020204020204" pitchFamily="34" charset="-122"/>
                <a:ea typeface="微软雅黑" panose="020B0503020204020204" pitchFamily="34" charset="-122"/>
              </a:rPr>
              <a:t>本系统采用双电源供电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主要原因如下）</a:t>
            </a:r>
            <a:r>
              <a:rPr lang="en-US" altLang="zh-CN"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）使用单导联模式采集时，可以有很大的动态范围。</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）为了考虑体积本系统使用单节锂电池供电电压（</a:t>
            </a:r>
            <a:r>
              <a:rPr lang="en-US" altLang="zh-CN" sz="1400" dirty="0">
                <a:latin typeface="微软雅黑" panose="020B0503020204020204" pitchFamily="34" charset="-122"/>
                <a:ea typeface="微软雅黑" panose="020B0503020204020204" pitchFamily="34" charset="-122"/>
              </a:rPr>
              <a:t>3.7v~4.2v</a:t>
            </a:r>
            <a:r>
              <a:rPr lang="zh-CN" altLang="en-US" sz="14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82DB660-7011-4C2F-BF08-7A9C2257D8FF}"/>
              </a:ext>
            </a:extLst>
          </p:cNvPr>
          <p:cNvPicPr>
            <a:picLocks noChangeAspect="1"/>
          </p:cNvPicPr>
          <p:nvPr/>
        </p:nvPicPr>
        <p:blipFill rotWithShape="1">
          <a:blip r:embed="rId3"/>
          <a:srcRect l="2985" t="1145" r="4872" b="2632"/>
          <a:stretch/>
        </p:blipFill>
        <p:spPr>
          <a:xfrm>
            <a:off x="8729945" y="404664"/>
            <a:ext cx="2636856" cy="2483081"/>
          </a:xfrm>
          <a:prstGeom prst="rect">
            <a:avLst/>
          </a:prstGeom>
        </p:spPr>
      </p:pic>
      <p:pic>
        <p:nvPicPr>
          <p:cNvPr id="6" name="图片 5">
            <a:extLst>
              <a:ext uri="{FF2B5EF4-FFF2-40B4-BE49-F238E27FC236}">
                <a16:creationId xmlns:a16="http://schemas.microsoft.com/office/drawing/2014/main" id="{FA9C1429-38ED-4DED-A77B-583FE48FA817}"/>
              </a:ext>
            </a:extLst>
          </p:cNvPr>
          <p:cNvPicPr>
            <a:picLocks noChangeAspect="1"/>
          </p:cNvPicPr>
          <p:nvPr/>
        </p:nvPicPr>
        <p:blipFill>
          <a:blip r:embed="rId4"/>
          <a:stretch>
            <a:fillRect/>
          </a:stretch>
        </p:blipFill>
        <p:spPr>
          <a:xfrm>
            <a:off x="8953260" y="3652354"/>
            <a:ext cx="3095846" cy="2483081"/>
          </a:xfrm>
          <a:prstGeom prst="rect">
            <a:avLst/>
          </a:prstGeom>
        </p:spPr>
      </p:pic>
      <p:pic>
        <p:nvPicPr>
          <p:cNvPr id="7" name="图片 6">
            <a:extLst>
              <a:ext uri="{FF2B5EF4-FFF2-40B4-BE49-F238E27FC236}">
                <a16:creationId xmlns:a16="http://schemas.microsoft.com/office/drawing/2014/main" id="{77C915A7-C9DC-40BE-986E-F6609555F750}"/>
              </a:ext>
            </a:extLst>
          </p:cNvPr>
          <p:cNvPicPr>
            <a:picLocks noChangeAspect="1"/>
          </p:cNvPicPr>
          <p:nvPr/>
        </p:nvPicPr>
        <p:blipFill>
          <a:blip r:embed="rId5"/>
          <a:stretch>
            <a:fillRect/>
          </a:stretch>
        </p:blipFill>
        <p:spPr>
          <a:xfrm>
            <a:off x="5878388" y="3658645"/>
            <a:ext cx="3073021" cy="2483080"/>
          </a:xfrm>
          <a:prstGeom prst="rect">
            <a:avLst/>
          </a:prstGeom>
        </p:spPr>
      </p:pic>
      <p:sp>
        <p:nvSpPr>
          <p:cNvPr id="8" name="文本框 7">
            <a:extLst>
              <a:ext uri="{FF2B5EF4-FFF2-40B4-BE49-F238E27FC236}">
                <a16:creationId xmlns:a16="http://schemas.microsoft.com/office/drawing/2014/main" id="{0F349B1F-078F-4F6E-9960-70B800B34E17}"/>
              </a:ext>
            </a:extLst>
          </p:cNvPr>
          <p:cNvSpPr txBox="1"/>
          <p:nvPr/>
        </p:nvSpPr>
        <p:spPr>
          <a:xfrm>
            <a:off x="6118754" y="6145895"/>
            <a:ext cx="2592287" cy="261610"/>
          </a:xfrm>
          <a:prstGeom prst="rect">
            <a:avLst/>
          </a:prstGeom>
          <a:noFill/>
        </p:spPr>
        <p:txBody>
          <a:bodyPr wrap="square" rtlCol="0">
            <a:spAutoFit/>
          </a:bodyPr>
          <a:lstStyle/>
          <a:p>
            <a:r>
              <a:rPr lang="en-US" altLang="zh-CN" sz="1100" b="1" dirty="0"/>
              <a:t>ADS1299</a:t>
            </a:r>
            <a:r>
              <a:rPr lang="zh-CN" altLang="en-US" sz="1100" b="1" dirty="0"/>
              <a:t>（</a:t>
            </a:r>
            <a:r>
              <a:rPr lang="en-US" altLang="zh-CN" sz="1100" b="1" dirty="0"/>
              <a:t>+2.5v -2.5v</a:t>
            </a:r>
            <a:r>
              <a:rPr lang="zh-CN" altLang="en-US" sz="1100" b="1" dirty="0"/>
              <a:t>）双电源供电</a:t>
            </a:r>
          </a:p>
        </p:txBody>
      </p:sp>
      <p:sp>
        <p:nvSpPr>
          <p:cNvPr id="11" name="文本框 10">
            <a:extLst>
              <a:ext uri="{FF2B5EF4-FFF2-40B4-BE49-F238E27FC236}">
                <a16:creationId xmlns:a16="http://schemas.microsoft.com/office/drawing/2014/main" id="{BED4BFED-FC19-4103-BC5B-A0E64F4AB92B}"/>
              </a:ext>
            </a:extLst>
          </p:cNvPr>
          <p:cNvSpPr txBox="1"/>
          <p:nvPr/>
        </p:nvSpPr>
        <p:spPr>
          <a:xfrm>
            <a:off x="9478788" y="6145895"/>
            <a:ext cx="2127490" cy="261610"/>
          </a:xfrm>
          <a:prstGeom prst="rect">
            <a:avLst/>
          </a:prstGeom>
          <a:noFill/>
        </p:spPr>
        <p:txBody>
          <a:bodyPr wrap="square" rtlCol="0">
            <a:spAutoFit/>
          </a:bodyPr>
          <a:lstStyle/>
          <a:p>
            <a:r>
              <a:rPr lang="en-US" altLang="zh-CN" sz="1100" b="1" dirty="0"/>
              <a:t>ADS1299</a:t>
            </a:r>
            <a:r>
              <a:rPr lang="zh-CN" altLang="en-US" sz="1100" b="1" dirty="0"/>
              <a:t>（</a:t>
            </a:r>
            <a:r>
              <a:rPr lang="en-US" altLang="zh-CN" sz="1100" b="1" dirty="0"/>
              <a:t>+5v</a:t>
            </a:r>
            <a:r>
              <a:rPr lang="zh-CN" altLang="en-US" sz="1100" b="1" dirty="0"/>
              <a:t>）单电源供电</a:t>
            </a:r>
          </a:p>
        </p:txBody>
      </p:sp>
      <p:pic>
        <p:nvPicPr>
          <p:cNvPr id="9" name="图片 8">
            <a:extLst>
              <a:ext uri="{FF2B5EF4-FFF2-40B4-BE49-F238E27FC236}">
                <a16:creationId xmlns:a16="http://schemas.microsoft.com/office/drawing/2014/main" id="{78D3138A-9A48-4F09-9CF9-AE8F5C319F86}"/>
              </a:ext>
            </a:extLst>
          </p:cNvPr>
          <p:cNvPicPr>
            <a:picLocks noChangeAspect="1"/>
          </p:cNvPicPr>
          <p:nvPr/>
        </p:nvPicPr>
        <p:blipFill>
          <a:blip r:embed="rId6"/>
          <a:stretch>
            <a:fillRect/>
          </a:stretch>
        </p:blipFill>
        <p:spPr>
          <a:xfrm>
            <a:off x="294514" y="5293839"/>
            <a:ext cx="1623434" cy="1263795"/>
          </a:xfrm>
          <a:prstGeom prst="rect">
            <a:avLst/>
          </a:prstGeom>
        </p:spPr>
      </p:pic>
      <p:sp>
        <p:nvSpPr>
          <p:cNvPr id="10" name="文本框 9">
            <a:extLst>
              <a:ext uri="{FF2B5EF4-FFF2-40B4-BE49-F238E27FC236}">
                <a16:creationId xmlns:a16="http://schemas.microsoft.com/office/drawing/2014/main" id="{6ABAFC1C-434B-432C-8056-FF8CD4DAD514}"/>
              </a:ext>
            </a:extLst>
          </p:cNvPr>
          <p:cNvSpPr txBox="1"/>
          <p:nvPr/>
        </p:nvSpPr>
        <p:spPr>
          <a:xfrm>
            <a:off x="556031" y="6581001"/>
            <a:ext cx="1368152"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LP5907SNX</a:t>
            </a:r>
            <a:endParaRPr lang="zh-CN" altLang="en-US" sz="1200" b="1" dirty="0"/>
          </a:p>
        </p:txBody>
      </p:sp>
      <p:sp>
        <p:nvSpPr>
          <p:cNvPr id="14" name="文本框 13">
            <a:extLst>
              <a:ext uri="{FF2B5EF4-FFF2-40B4-BE49-F238E27FC236}">
                <a16:creationId xmlns:a16="http://schemas.microsoft.com/office/drawing/2014/main" id="{C06156C3-9157-4423-B08F-420DE967B02F}"/>
              </a:ext>
            </a:extLst>
          </p:cNvPr>
          <p:cNvSpPr txBox="1"/>
          <p:nvPr/>
        </p:nvSpPr>
        <p:spPr>
          <a:xfrm>
            <a:off x="9694812" y="2887745"/>
            <a:ext cx="1107996"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ADS1299</a:t>
            </a:r>
            <a:endParaRPr lang="zh-CN" altLang="en-US" sz="1200" b="1" dirty="0"/>
          </a:p>
        </p:txBody>
      </p:sp>
      <p:pic>
        <p:nvPicPr>
          <p:cNvPr id="12" name="图片 11">
            <a:extLst>
              <a:ext uri="{FF2B5EF4-FFF2-40B4-BE49-F238E27FC236}">
                <a16:creationId xmlns:a16="http://schemas.microsoft.com/office/drawing/2014/main" id="{61B721F6-B62C-4562-AAD3-6AA36EE61FF5}"/>
              </a:ext>
            </a:extLst>
          </p:cNvPr>
          <p:cNvPicPr>
            <a:picLocks noChangeAspect="1"/>
          </p:cNvPicPr>
          <p:nvPr/>
        </p:nvPicPr>
        <p:blipFill>
          <a:blip r:embed="rId7"/>
          <a:stretch>
            <a:fillRect/>
          </a:stretch>
        </p:blipFill>
        <p:spPr>
          <a:xfrm>
            <a:off x="5281406" y="3882"/>
            <a:ext cx="2918769" cy="3284643"/>
          </a:xfrm>
          <a:prstGeom prst="rect">
            <a:avLst/>
          </a:prstGeom>
        </p:spPr>
      </p:pic>
      <p:sp>
        <p:nvSpPr>
          <p:cNvPr id="16" name="文本框 15">
            <a:extLst>
              <a:ext uri="{FF2B5EF4-FFF2-40B4-BE49-F238E27FC236}">
                <a16:creationId xmlns:a16="http://schemas.microsoft.com/office/drawing/2014/main" id="{C00D92DB-B82D-4A30-A936-5B5FFF5A905E}"/>
              </a:ext>
            </a:extLst>
          </p:cNvPr>
          <p:cNvSpPr txBox="1"/>
          <p:nvPr/>
        </p:nvSpPr>
        <p:spPr>
          <a:xfrm>
            <a:off x="5802321" y="3274626"/>
            <a:ext cx="1868361" cy="253916"/>
          </a:xfrm>
          <a:prstGeom prst="rect">
            <a:avLst/>
          </a:prstGeom>
          <a:noFill/>
        </p:spPr>
        <p:txBody>
          <a:bodyPr wrap="square" rtlCol="0">
            <a:spAutoFit/>
          </a:bodyPr>
          <a:lstStyle/>
          <a:p>
            <a:r>
              <a:rPr lang="en-US" altLang="zh-CN" sz="1050" b="1" dirty="0">
                <a:latin typeface="微软雅黑" panose="020B0503020204020204" pitchFamily="34" charset="-122"/>
                <a:ea typeface="微软雅黑" panose="020B0503020204020204" pitchFamily="34" charset="-122"/>
              </a:rPr>
              <a:t>ADS1299</a:t>
            </a:r>
            <a:r>
              <a:rPr lang="zh-CN" altLang="en-US" sz="1050" b="1" dirty="0">
                <a:latin typeface="微软雅黑" panose="020B0503020204020204" pitchFamily="34" charset="-122"/>
                <a:ea typeface="微软雅黑" panose="020B0503020204020204" pitchFamily="34" charset="-122"/>
              </a:rPr>
              <a:t>内部功能结构图</a:t>
            </a:r>
            <a:endParaRPr lang="zh-CN" altLang="en-US" sz="1050" b="1" dirty="0"/>
          </a:p>
        </p:txBody>
      </p:sp>
    </p:spTree>
    <p:extLst>
      <p:ext uri="{BB962C8B-B14F-4D97-AF65-F5344CB8AC3E}">
        <p14:creationId xmlns:p14="http://schemas.microsoft.com/office/powerpoint/2010/main" val="10145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891" y="260648"/>
            <a:ext cx="1836680"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硬件选型</a:t>
            </a:r>
            <a:endParaRPr lang="en-US" altLang="zh-CN" sz="1100" dirty="0"/>
          </a:p>
        </p:txBody>
      </p:sp>
      <p:sp>
        <p:nvSpPr>
          <p:cNvPr id="4" name="矩形 3"/>
          <p:cNvSpPr/>
          <p:nvPr/>
        </p:nvSpPr>
        <p:spPr>
          <a:xfrm>
            <a:off x="128193" y="945919"/>
            <a:ext cx="3057247" cy="369332"/>
          </a:xfrm>
          <a:prstGeom prst="rect">
            <a:avLst/>
          </a:prstGeom>
        </p:spPr>
        <p:txBody>
          <a:bodyPr wrap="none">
            <a:spAutoFit/>
          </a:bodyPr>
          <a:lstStyle/>
          <a:p>
            <a:pPr>
              <a:spcBef>
                <a:spcPts val="1600"/>
              </a:spcBef>
              <a:spcAft>
                <a:spcPts val="500"/>
              </a:spcAft>
            </a:pPr>
            <a:r>
              <a:rPr lang="en-US" altLang="zh-CN" b="1" kern="0" dirty="0">
                <a:solidFill>
                  <a:srgbClr val="2A7B88"/>
                </a:solidFill>
                <a:uFill>
                  <a:solidFill>
                    <a:srgbClr val="2A7B88"/>
                  </a:solidFill>
                </a:uFill>
                <a:latin typeface="Arial Unicode MS"/>
                <a:ea typeface="黑体" panose="02010609060101010101" pitchFamily="49" charset="-122"/>
              </a:rPr>
              <a:t>MCU——STM32H750VBT6</a:t>
            </a:r>
            <a:endParaRPr lang="zh-CN" altLang="zh-CN" b="1" kern="0" dirty="0">
              <a:solidFill>
                <a:srgbClr val="2A7B88"/>
              </a:solidFill>
              <a:uFill>
                <a:solidFill>
                  <a:srgbClr val="2A7B88"/>
                </a:solidFill>
              </a:uFill>
              <a:latin typeface="Arial Unicode MS"/>
            </a:endParaRPr>
          </a:p>
        </p:txBody>
      </p:sp>
      <p:pic>
        <p:nvPicPr>
          <p:cNvPr id="6" name="图片 5">
            <a:extLst>
              <a:ext uri="{FF2B5EF4-FFF2-40B4-BE49-F238E27FC236}">
                <a16:creationId xmlns:a16="http://schemas.microsoft.com/office/drawing/2014/main" id="{1C069DDF-C0D8-48C7-BE5F-F3363D83AEC9}"/>
              </a:ext>
            </a:extLst>
          </p:cNvPr>
          <p:cNvPicPr>
            <a:picLocks noChangeAspect="1"/>
          </p:cNvPicPr>
          <p:nvPr/>
        </p:nvPicPr>
        <p:blipFill rotWithShape="1">
          <a:blip r:embed="rId3"/>
          <a:srcRect l="5450" r="3708" b="2313"/>
          <a:stretch/>
        </p:blipFill>
        <p:spPr>
          <a:xfrm>
            <a:off x="4006178" y="1148570"/>
            <a:ext cx="3005266" cy="3065371"/>
          </a:xfrm>
          <a:prstGeom prst="rect">
            <a:avLst/>
          </a:prstGeom>
        </p:spPr>
      </p:pic>
      <p:pic>
        <p:nvPicPr>
          <p:cNvPr id="1026" name="Picture 2" descr="https://www.st.com/content/ccc/fragment/product_related/rpn_information/product_circuit_diagram/group0/89/84/64/16/ef/a7/47/cf/bd_stm32h750_128k/files/bd_stm32h750_128k.jpg/jcr:content/translations/en.bd_stm32h750_128k.jpg">
            <a:extLst>
              <a:ext uri="{FF2B5EF4-FFF2-40B4-BE49-F238E27FC236}">
                <a16:creationId xmlns:a16="http://schemas.microsoft.com/office/drawing/2014/main" id="{F49D717C-3969-4222-8903-48E644608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556" y="332656"/>
            <a:ext cx="4357432" cy="632530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DC8F41E8-E3F2-4908-BCAA-2BDBBB1CEF90}"/>
              </a:ext>
            </a:extLst>
          </p:cNvPr>
          <p:cNvSpPr/>
          <p:nvPr/>
        </p:nvSpPr>
        <p:spPr>
          <a:xfrm>
            <a:off x="10486900" y="592876"/>
            <a:ext cx="1152128" cy="29289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0903251-4146-4717-98A2-E1DD73DF9232}"/>
              </a:ext>
            </a:extLst>
          </p:cNvPr>
          <p:cNvSpPr/>
          <p:nvPr/>
        </p:nvSpPr>
        <p:spPr>
          <a:xfrm>
            <a:off x="10499336" y="2193575"/>
            <a:ext cx="1152128" cy="22088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0D94FB8-55D3-4CE9-A619-7AA8779C6C9B}"/>
              </a:ext>
            </a:extLst>
          </p:cNvPr>
          <p:cNvSpPr/>
          <p:nvPr/>
        </p:nvSpPr>
        <p:spPr>
          <a:xfrm>
            <a:off x="8979744" y="4077072"/>
            <a:ext cx="1202253" cy="273738"/>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F611C14-245D-4AEF-8A36-A05F7093C623}"/>
              </a:ext>
            </a:extLst>
          </p:cNvPr>
          <p:cNvSpPr/>
          <p:nvPr/>
        </p:nvSpPr>
        <p:spPr>
          <a:xfrm>
            <a:off x="9001455" y="6165304"/>
            <a:ext cx="1125233" cy="21602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8C2979F-5749-448C-9E9F-0DAC3B535EAB}"/>
              </a:ext>
            </a:extLst>
          </p:cNvPr>
          <p:cNvSpPr/>
          <p:nvPr/>
        </p:nvSpPr>
        <p:spPr>
          <a:xfrm>
            <a:off x="8902724" y="2132856"/>
            <a:ext cx="1296144" cy="57606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4CCEB50-8D27-4AC5-A10D-56D498E19E43}"/>
              </a:ext>
            </a:extLst>
          </p:cNvPr>
          <p:cNvSpPr txBox="1"/>
          <p:nvPr/>
        </p:nvSpPr>
        <p:spPr>
          <a:xfrm>
            <a:off x="234466" y="1419597"/>
            <a:ext cx="3625109" cy="3055645"/>
          </a:xfrm>
          <a:prstGeom prst="rect">
            <a:avLst/>
          </a:prstGeom>
          <a:noFill/>
        </p:spPr>
        <p:txBody>
          <a:bodyPr wrap="square" rtlCol="0">
            <a:spAutoFit/>
          </a:bodyPr>
          <a:lstStyle/>
          <a:p>
            <a:pPr marL="342900" indent="-342900">
              <a:lnSpc>
                <a:spcPct val="150000"/>
              </a:lnSpc>
              <a:buFont typeface="+mj-ea"/>
              <a:buAutoNum type="circleNumDbPlain"/>
            </a:pPr>
            <a:r>
              <a:rPr lang="en-US" altLang="zh-CN" sz="1600" b="1" dirty="0"/>
              <a:t>32-bit Arm® Cortex®-M7 </a:t>
            </a:r>
            <a:r>
              <a:rPr lang="zh-CN" altLang="en-US" sz="1600" b="1" dirty="0"/>
              <a:t>最高</a:t>
            </a:r>
            <a:r>
              <a:rPr lang="en-US" altLang="zh-CN" sz="1600" b="1" dirty="0"/>
              <a:t>480MHz</a:t>
            </a:r>
            <a:r>
              <a:rPr lang="zh-CN" altLang="en-US" sz="1600" b="1" dirty="0"/>
              <a:t>主频</a:t>
            </a:r>
            <a:endParaRPr lang="en-US" altLang="zh-CN" sz="1600" b="1" dirty="0"/>
          </a:p>
          <a:p>
            <a:pPr marL="342900" indent="-342900">
              <a:lnSpc>
                <a:spcPct val="150000"/>
              </a:lnSpc>
              <a:buFont typeface="+mj-ea"/>
              <a:buAutoNum type="circleNumDbPlain"/>
            </a:pPr>
            <a:r>
              <a:rPr lang="en-US" altLang="zh-CN" sz="1600" b="1" dirty="0"/>
              <a:t>1056KB RAM</a:t>
            </a:r>
            <a:r>
              <a:rPr lang="zh-CN" altLang="en-US" sz="1600" b="1" dirty="0"/>
              <a:t>（</a:t>
            </a:r>
            <a:r>
              <a:rPr lang="en-US" altLang="zh-CN" sz="1600" b="1" dirty="0"/>
              <a:t>1kb=1024byte</a:t>
            </a:r>
            <a:r>
              <a:rPr lang="zh-CN" altLang="en-US" sz="1600" b="1" dirty="0"/>
              <a:t>）</a:t>
            </a:r>
            <a:endParaRPr lang="en-US" altLang="zh-CN" sz="1600" b="1" dirty="0"/>
          </a:p>
          <a:p>
            <a:pPr marL="342900" indent="-342900">
              <a:lnSpc>
                <a:spcPct val="150000"/>
              </a:lnSpc>
              <a:buFont typeface="+mj-ea"/>
              <a:buAutoNum type="circleNumDbPlain"/>
            </a:pPr>
            <a:r>
              <a:rPr lang="en-US" altLang="zh-CN" sz="1600" b="1" dirty="0"/>
              <a:t>FUP</a:t>
            </a:r>
            <a:r>
              <a:rPr lang="zh-CN" altLang="en-US" sz="1600" b="1" dirty="0"/>
              <a:t>（硬件浮点运算单元）有配套的</a:t>
            </a:r>
            <a:r>
              <a:rPr lang="en-US" altLang="zh-CN" sz="1600" b="1" dirty="0"/>
              <a:t>DSP</a:t>
            </a:r>
            <a:r>
              <a:rPr lang="zh-CN" altLang="en-US" sz="1600" b="1" dirty="0"/>
              <a:t>库可直接进行</a:t>
            </a:r>
            <a:r>
              <a:rPr lang="en-US" altLang="zh-CN" sz="1600" b="1" dirty="0"/>
              <a:t>FFT</a:t>
            </a:r>
            <a:r>
              <a:rPr lang="zh-CN" altLang="en-US" sz="1600" b="1" dirty="0"/>
              <a:t>等</a:t>
            </a:r>
            <a:endParaRPr lang="en-US" altLang="zh-CN" sz="1600" b="1" dirty="0"/>
          </a:p>
          <a:p>
            <a:pPr marL="342900" indent="-342900">
              <a:lnSpc>
                <a:spcPct val="150000"/>
              </a:lnSpc>
              <a:buFont typeface="+mj-ea"/>
              <a:buAutoNum type="circleNumDbPlain"/>
            </a:pPr>
            <a:r>
              <a:rPr lang="en-US" altLang="zh-CN" sz="1600" b="1" dirty="0"/>
              <a:t>6 x SPI </a:t>
            </a:r>
            <a:r>
              <a:rPr lang="zh-CN" altLang="en-US" sz="1600" b="1" dirty="0"/>
              <a:t>（</a:t>
            </a:r>
            <a:r>
              <a:rPr lang="en-US" altLang="zh-CN" sz="1600" b="1" dirty="0"/>
              <a:t>6</a:t>
            </a:r>
            <a:r>
              <a:rPr lang="zh-CN" altLang="en-US" sz="1600" b="1" dirty="0"/>
              <a:t>个硬件</a:t>
            </a:r>
            <a:r>
              <a:rPr lang="en-US" altLang="zh-CN" sz="1600" b="1" dirty="0"/>
              <a:t>SPI</a:t>
            </a:r>
            <a:r>
              <a:rPr lang="zh-CN" altLang="en-US" sz="1600" b="1" dirty="0"/>
              <a:t>、</a:t>
            </a:r>
            <a:r>
              <a:rPr lang="en-US" altLang="zh-CN" sz="1600" b="1" dirty="0"/>
              <a:t>50Mbit/s)</a:t>
            </a:r>
          </a:p>
          <a:p>
            <a:pPr marL="342900" indent="-342900">
              <a:lnSpc>
                <a:spcPct val="150000"/>
              </a:lnSpc>
              <a:buFont typeface="+mj-ea"/>
              <a:buAutoNum type="circleNumDbPlain"/>
            </a:pPr>
            <a:r>
              <a:rPr lang="en-US" altLang="zh-CN" sz="1600" b="1" dirty="0"/>
              <a:t>3‎</a:t>
            </a:r>
            <a:r>
              <a:rPr lang="zh-CN" altLang="en-US" sz="1600" b="1" dirty="0"/>
              <a:t>可独立时钟的单独电源域</a:t>
            </a:r>
            <a:r>
              <a:rPr lang="zh-CN" altLang="en-US" dirty="0"/>
              <a:t>‎</a:t>
            </a:r>
            <a:r>
              <a:rPr lang="zh-CN" altLang="en-US" sz="1600" b="1" dirty="0"/>
              <a:t>（灵活的功耗管理）</a:t>
            </a:r>
            <a:endParaRPr lang="en-US" altLang="zh-CN" sz="1600" b="1" dirty="0"/>
          </a:p>
        </p:txBody>
      </p:sp>
      <p:sp>
        <p:nvSpPr>
          <p:cNvPr id="22" name="矩形 21">
            <a:extLst>
              <a:ext uri="{FF2B5EF4-FFF2-40B4-BE49-F238E27FC236}">
                <a16:creationId xmlns:a16="http://schemas.microsoft.com/office/drawing/2014/main" id="{E9C564D0-767E-455D-A469-DE53FF3946DB}"/>
              </a:ext>
            </a:extLst>
          </p:cNvPr>
          <p:cNvSpPr/>
          <p:nvPr/>
        </p:nvSpPr>
        <p:spPr>
          <a:xfrm>
            <a:off x="200891" y="4601831"/>
            <a:ext cx="4160113"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rPr>
              <a:t>数据传输</a:t>
            </a:r>
            <a:r>
              <a:rPr lang="en-US" altLang="zh-CN" b="1" kern="0" dirty="0">
                <a:solidFill>
                  <a:srgbClr val="2A7B88"/>
                </a:solidFill>
                <a:uFill>
                  <a:solidFill>
                    <a:srgbClr val="2A7B88"/>
                  </a:solidFill>
                </a:uFill>
                <a:latin typeface="Arial Unicode MS"/>
              </a:rPr>
              <a:t>——ESP32 </a:t>
            </a:r>
            <a:r>
              <a:rPr lang="en-US" altLang="zh-CN" b="1" kern="0" dirty="0" err="1">
                <a:solidFill>
                  <a:srgbClr val="2A7B88"/>
                </a:solidFill>
                <a:uFill>
                  <a:solidFill>
                    <a:srgbClr val="2A7B88"/>
                  </a:solidFill>
                </a:uFill>
                <a:latin typeface="Arial Unicode MS"/>
              </a:rPr>
              <a:t>WiFi</a:t>
            </a:r>
            <a:r>
              <a:rPr lang="en-US" altLang="zh-CN" b="1" kern="0" dirty="0">
                <a:solidFill>
                  <a:srgbClr val="2A7B88"/>
                </a:solidFill>
                <a:uFill>
                  <a:solidFill>
                    <a:srgbClr val="2A7B88"/>
                  </a:solidFill>
                </a:uFill>
                <a:latin typeface="Arial Unicode MS"/>
              </a:rPr>
              <a:t>&amp;</a:t>
            </a:r>
            <a:r>
              <a:rPr lang="zh-CN" altLang="en-US" b="1" kern="0" dirty="0">
                <a:solidFill>
                  <a:srgbClr val="2A7B88"/>
                </a:solidFill>
                <a:uFill>
                  <a:solidFill>
                    <a:srgbClr val="2A7B88"/>
                  </a:solidFill>
                </a:uFill>
                <a:latin typeface="Arial Unicode MS"/>
              </a:rPr>
              <a:t>低功耗蓝牙</a:t>
            </a:r>
            <a:endParaRPr lang="zh-CN" altLang="zh-CN" b="1" kern="0" dirty="0">
              <a:solidFill>
                <a:srgbClr val="2A7B88"/>
              </a:solidFill>
              <a:uFill>
                <a:solidFill>
                  <a:srgbClr val="2A7B88"/>
                </a:solidFill>
              </a:uFill>
              <a:latin typeface="Arial Unicode MS"/>
            </a:endParaRPr>
          </a:p>
        </p:txBody>
      </p:sp>
      <p:pic>
        <p:nvPicPr>
          <p:cNvPr id="9" name="图片 8">
            <a:extLst>
              <a:ext uri="{FF2B5EF4-FFF2-40B4-BE49-F238E27FC236}">
                <a16:creationId xmlns:a16="http://schemas.microsoft.com/office/drawing/2014/main" id="{6061D84E-7F5B-471C-89EE-586B3F24C8D8}"/>
              </a:ext>
            </a:extLst>
          </p:cNvPr>
          <p:cNvPicPr>
            <a:picLocks noChangeAspect="1"/>
          </p:cNvPicPr>
          <p:nvPr/>
        </p:nvPicPr>
        <p:blipFill>
          <a:blip r:embed="rId5"/>
          <a:stretch>
            <a:fillRect/>
          </a:stretch>
        </p:blipFill>
        <p:spPr>
          <a:xfrm>
            <a:off x="5834129" y="4608730"/>
            <a:ext cx="1263222" cy="2048606"/>
          </a:xfrm>
          <a:prstGeom prst="rect">
            <a:avLst/>
          </a:prstGeom>
        </p:spPr>
      </p:pic>
      <p:pic>
        <p:nvPicPr>
          <p:cNvPr id="10" name="图片 9">
            <a:extLst>
              <a:ext uri="{FF2B5EF4-FFF2-40B4-BE49-F238E27FC236}">
                <a16:creationId xmlns:a16="http://schemas.microsoft.com/office/drawing/2014/main" id="{57203169-7E38-4594-B4EE-F698E4B0158D}"/>
              </a:ext>
            </a:extLst>
          </p:cNvPr>
          <p:cNvPicPr>
            <a:picLocks noChangeAspect="1"/>
          </p:cNvPicPr>
          <p:nvPr/>
        </p:nvPicPr>
        <p:blipFill>
          <a:blip r:embed="rId6"/>
          <a:stretch>
            <a:fillRect/>
          </a:stretch>
        </p:blipFill>
        <p:spPr>
          <a:xfrm>
            <a:off x="239631" y="5223194"/>
            <a:ext cx="5332244" cy="1140095"/>
          </a:xfrm>
          <a:prstGeom prst="rect">
            <a:avLst/>
          </a:prstGeom>
        </p:spPr>
      </p:pic>
      <p:sp>
        <p:nvSpPr>
          <p:cNvPr id="23" name="矩形 22">
            <a:extLst>
              <a:ext uri="{FF2B5EF4-FFF2-40B4-BE49-F238E27FC236}">
                <a16:creationId xmlns:a16="http://schemas.microsoft.com/office/drawing/2014/main" id="{207C44CC-3DD3-4D50-9E0F-A8015C6DCEC9}"/>
              </a:ext>
            </a:extLst>
          </p:cNvPr>
          <p:cNvSpPr/>
          <p:nvPr/>
        </p:nvSpPr>
        <p:spPr>
          <a:xfrm>
            <a:off x="3388678" y="5761513"/>
            <a:ext cx="1125233" cy="21602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278" y="168689"/>
            <a:ext cx="25091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硬件系统结构</a:t>
            </a:r>
            <a:endParaRPr lang="en-US" altLang="zh-CN" sz="1100" dirty="0"/>
          </a:p>
        </p:txBody>
      </p:sp>
      <p:sp>
        <p:nvSpPr>
          <p:cNvPr id="3" name="矩形: 圆角 2">
            <a:extLst>
              <a:ext uri="{FF2B5EF4-FFF2-40B4-BE49-F238E27FC236}">
                <a16:creationId xmlns:a16="http://schemas.microsoft.com/office/drawing/2014/main" id="{2BDFE377-5713-4B7D-8067-D879563C2044}"/>
              </a:ext>
            </a:extLst>
          </p:cNvPr>
          <p:cNvSpPr/>
          <p:nvPr/>
        </p:nvSpPr>
        <p:spPr>
          <a:xfrm>
            <a:off x="3510187" y="2492896"/>
            <a:ext cx="1152127" cy="674465"/>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ADS1299</a:t>
            </a:r>
            <a:endParaRPr lang="zh-CN" altLang="en-US" sz="1400" b="1" dirty="0"/>
          </a:p>
        </p:txBody>
      </p:sp>
      <p:sp>
        <p:nvSpPr>
          <p:cNvPr id="13" name="矩形: 圆角 12">
            <a:extLst>
              <a:ext uri="{FF2B5EF4-FFF2-40B4-BE49-F238E27FC236}">
                <a16:creationId xmlns:a16="http://schemas.microsoft.com/office/drawing/2014/main" id="{8ED6352B-D2D6-46C8-BA69-369F09C2D3DE}"/>
              </a:ext>
            </a:extLst>
          </p:cNvPr>
          <p:cNvSpPr/>
          <p:nvPr/>
        </p:nvSpPr>
        <p:spPr>
          <a:xfrm>
            <a:off x="3510186" y="3478201"/>
            <a:ext cx="1152127" cy="674465"/>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ADS1299</a:t>
            </a:r>
            <a:endParaRPr lang="zh-CN" altLang="en-US" sz="1600" b="1" dirty="0"/>
          </a:p>
        </p:txBody>
      </p:sp>
      <p:sp>
        <p:nvSpPr>
          <p:cNvPr id="16" name="矩形: 圆角 15">
            <a:extLst>
              <a:ext uri="{FF2B5EF4-FFF2-40B4-BE49-F238E27FC236}">
                <a16:creationId xmlns:a16="http://schemas.microsoft.com/office/drawing/2014/main" id="{7B754EBE-7973-4785-8A21-76642404FF59}"/>
              </a:ext>
            </a:extLst>
          </p:cNvPr>
          <p:cNvSpPr/>
          <p:nvPr/>
        </p:nvSpPr>
        <p:spPr>
          <a:xfrm>
            <a:off x="3505194" y="5561216"/>
            <a:ext cx="1152127" cy="674465"/>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ADS1299</a:t>
            </a:r>
            <a:endParaRPr lang="zh-CN" altLang="en-US" sz="1600" b="1" dirty="0"/>
          </a:p>
        </p:txBody>
      </p:sp>
      <p:sp>
        <p:nvSpPr>
          <p:cNvPr id="5" name="文本框 4">
            <a:extLst>
              <a:ext uri="{FF2B5EF4-FFF2-40B4-BE49-F238E27FC236}">
                <a16:creationId xmlns:a16="http://schemas.microsoft.com/office/drawing/2014/main" id="{02CE0F1C-91DE-4DA2-9058-30304C93AD74}"/>
              </a:ext>
            </a:extLst>
          </p:cNvPr>
          <p:cNvSpPr txBox="1"/>
          <p:nvPr/>
        </p:nvSpPr>
        <p:spPr>
          <a:xfrm>
            <a:off x="3615703" y="4614803"/>
            <a:ext cx="738664" cy="576064"/>
          </a:xfrm>
          <a:prstGeom prst="rect">
            <a:avLst/>
          </a:prstGeom>
          <a:noFill/>
        </p:spPr>
        <p:txBody>
          <a:bodyPr vert="eaVert" wrap="square" rtlCol="0">
            <a:spAutoFit/>
          </a:bodyPr>
          <a:lstStyle/>
          <a:p>
            <a:r>
              <a:rPr lang="en-US" altLang="zh-CN" sz="3600" b="1" dirty="0"/>
              <a:t>…</a:t>
            </a:r>
            <a:endParaRPr lang="zh-CN" altLang="en-US" sz="3600" b="1" dirty="0"/>
          </a:p>
        </p:txBody>
      </p:sp>
      <p:sp>
        <p:nvSpPr>
          <p:cNvPr id="7" name="矩形 6">
            <a:extLst>
              <a:ext uri="{FF2B5EF4-FFF2-40B4-BE49-F238E27FC236}">
                <a16:creationId xmlns:a16="http://schemas.microsoft.com/office/drawing/2014/main" id="{9FF878E8-F37F-4C7F-A243-2EF1B9B67EB7}"/>
              </a:ext>
            </a:extLst>
          </p:cNvPr>
          <p:cNvSpPr/>
          <p:nvPr/>
        </p:nvSpPr>
        <p:spPr>
          <a:xfrm>
            <a:off x="1599479" y="2596047"/>
            <a:ext cx="1008112" cy="504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前置保护  与低通滤波</a:t>
            </a:r>
          </a:p>
        </p:txBody>
      </p:sp>
      <p:sp>
        <p:nvSpPr>
          <p:cNvPr id="8" name="箭头: 右 7">
            <a:extLst>
              <a:ext uri="{FF2B5EF4-FFF2-40B4-BE49-F238E27FC236}">
                <a16:creationId xmlns:a16="http://schemas.microsoft.com/office/drawing/2014/main" id="{1A13BC89-4969-488D-AE3B-005A06D6C368}"/>
              </a:ext>
            </a:extLst>
          </p:cNvPr>
          <p:cNvSpPr/>
          <p:nvPr/>
        </p:nvSpPr>
        <p:spPr>
          <a:xfrm>
            <a:off x="2665341" y="2848075"/>
            <a:ext cx="787095" cy="7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5E3633D-1302-4CCA-80C4-E245564F4645}"/>
              </a:ext>
            </a:extLst>
          </p:cNvPr>
          <p:cNvSpPr/>
          <p:nvPr/>
        </p:nvSpPr>
        <p:spPr>
          <a:xfrm>
            <a:off x="1599479" y="3501008"/>
            <a:ext cx="1008112" cy="504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前置保护  与低通滤波</a:t>
            </a:r>
          </a:p>
        </p:txBody>
      </p:sp>
      <p:sp>
        <p:nvSpPr>
          <p:cNvPr id="19" name="箭头: 右 18">
            <a:extLst>
              <a:ext uri="{FF2B5EF4-FFF2-40B4-BE49-F238E27FC236}">
                <a16:creationId xmlns:a16="http://schemas.microsoft.com/office/drawing/2014/main" id="{8FFC216D-5B2F-48A1-9C72-576A65E3209B}"/>
              </a:ext>
            </a:extLst>
          </p:cNvPr>
          <p:cNvSpPr/>
          <p:nvPr/>
        </p:nvSpPr>
        <p:spPr>
          <a:xfrm>
            <a:off x="2665341" y="3753036"/>
            <a:ext cx="787095" cy="7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53F4065-D688-4BFC-AA7A-B4E6B48F9829}"/>
              </a:ext>
            </a:extLst>
          </p:cNvPr>
          <p:cNvSpPr/>
          <p:nvPr/>
        </p:nvSpPr>
        <p:spPr>
          <a:xfrm>
            <a:off x="1599479" y="5589240"/>
            <a:ext cx="1008112" cy="504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前置保护  与低通滤波</a:t>
            </a:r>
          </a:p>
        </p:txBody>
      </p:sp>
      <p:sp>
        <p:nvSpPr>
          <p:cNvPr id="21" name="箭头: 右 20">
            <a:extLst>
              <a:ext uri="{FF2B5EF4-FFF2-40B4-BE49-F238E27FC236}">
                <a16:creationId xmlns:a16="http://schemas.microsoft.com/office/drawing/2014/main" id="{C38E10E9-46D9-4E3F-92CD-F9730BCD5AD8}"/>
              </a:ext>
            </a:extLst>
          </p:cNvPr>
          <p:cNvSpPr/>
          <p:nvPr/>
        </p:nvSpPr>
        <p:spPr>
          <a:xfrm>
            <a:off x="2665341" y="5841268"/>
            <a:ext cx="787095" cy="7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1D7F31C-156D-4A64-8874-1BEBFE472CF6}"/>
              </a:ext>
            </a:extLst>
          </p:cNvPr>
          <p:cNvSpPr/>
          <p:nvPr/>
        </p:nvSpPr>
        <p:spPr>
          <a:xfrm>
            <a:off x="530493" y="2668055"/>
            <a:ext cx="348906" cy="36004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a:extLst>
              <a:ext uri="{FF2B5EF4-FFF2-40B4-BE49-F238E27FC236}">
                <a16:creationId xmlns:a16="http://schemas.microsoft.com/office/drawing/2014/main" id="{288EE7AF-E36D-4996-A6C2-429A8B8BAD27}"/>
              </a:ext>
            </a:extLst>
          </p:cNvPr>
          <p:cNvSpPr/>
          <p:nvPr/>
        </p:nvSpPr>
        <p:spPr>
          <a:xfrm>
            <a:off x="530493" y="3573016"/>
            <a:ext cx="348906" cy="36004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a:extLst>
              <a:ext uri="{FF2B5EF4-FFF2-40B4-BE49-F238E27FC236}">
                <a16:creationId xmlns:a16="http://schemas.microsoft.com/office/drawing/2014/main" id="{775BD06E-0616-44D3-A1E1-2409B6B98F9C}"/>
              </a:ext>
            </a:extLst>
          </p:cNvPr>
          <p:cNvSpPr/>
          <p:nvPr/>
        </p:nvSpPr>
        <p:spPr>
          <a:xfrm>
            <a:off x="530493" y="5768225"/>
            <a:ext cx="348906" cy="36004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箭头: 右 26">
            <a:extLst>
              <a:ext uri="{FF2B5EF4-FFF2-40B4-BE49-F238E27FC236}">
                <a16:creationId xmlns:a16="http://schemas.microsoft.com/office/drawing/2014/main" id="{618C45F8-8CAD-4AEA-937E-20C44804E25C}"/>
              </a:ext>
            </a:extLst>
          </p:cNvPr>
          <p:cNvSpPr/>
          <p:nvPr/>
        </p:nvSpPr>
        <p:spPr>
          <a:xfrm>
            <a:off x="932156" y="2848075"/>
            <a:ext cx="609572" cy="7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861E374F-3913-46CE-A038-A157E5B9D760}"/>
              </a:ext>
            </a:extLst>
          </p:cNvPr>
          <p:cNvSpPr/>
          <p:nvPr/>
        </p:nvSpPr>
        <p:spPr>
          <a:xfrm>
            <a:off x="936907" y="3744380"/>
            <a:ext cx="609572" cy="7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820A062D-8ED8-419C-8DF6-657685CE7043}"/>
              </a:ext>
            </a:extLst>
          </p:cNvPr>
          <p:cNvSpPr/>
          <p:nvPr/>
        </p:nvSpPr>
        <p:spPr>
          <a:xfrm>
            <a:off x="932156" y="5919844"/>
            <a:ext cx="609572" cy="7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EF33D41C-0AA4-4754-96D9-16D04E93DCCA}"/>
              </a:ext>
            </a:extLst>
          </p:cNvPr>
          <p:cNvSpPr txBox="1"/>
          <p:nvPr/>
        </p:nvSpPr>
        <p:spPr>
          <a:xfrm>
            <a:off x="1734203" y="4583543"/>
            <a:ext cx="738664" cy="576064"/>
          </a:xfrm>
          <a:prstGeom prst="rect">
            <a:avLst/>
          </a:prstGeom>
          <a:noFill/>
        </p:spPr>
        <p:txBody>
          <a:bodyPr vert="eaVert" wrap="square" rtlCol="0">
            <a:spAutoFit/>
          </a:bodyPr>
          <a:lstStyle/>
          <a:p>
            <a:r>
              <a:rPr lang="en-US" altLang="zh-CN" sz="3600" b="1" dirty="0"/>
              <a:t>…</a:t>
            </a:r>
            <a:endParaRPr lang="zh-CN" altLang="en-US" sz="3600" b="1" dirty="0"/>
          </a:p>
        </p:txBody>
      </p:sp>
      <p:sp>
        <p:nvSpPr>
          <p:cNvPr id="31" name="文本框 30">
            <a:extLst>
              <a:ext uri="{FF2B5EF4-FFF2-40B4-BE49-F238E27FC236}">
                <a16:creationId xmlns:a16="http://schemas.microsoft.com/office/drawing/2014/main" id="{6DC9EC8B-5410-4853-8333-64EAD9E22670}"/>
              </a:ext>
            </a:extLst>
          </p:cNvPr>
          <p:cNvSpPr txBox="1"/>
          <p:nvPr/>
        </p:nvSpPr>
        <p:spPr>
          <a:xfrm>
            <a:off x="364010" y="4562871"/>
            <a:ext cx="738664" cy="576064"/>
          </a:xfrm>
          <a:prstGeom prst="rect">
            <a:avLst/>
          </a:prstGeom>
          <a:noFill/>
        </p:spPr>
        <p:txBody>
          <a:bodyPr vert="eaVert" wrap="square" rtlCol="0">
            <a:spAutoFit/>
          </a:bodyPr>
          <a:lstStyle/>
          <a:p>
            <a:r>
              <a:rPr lang="en-US" altLang="zh-CN" sz="3600" b="1" dirty="0"/>
              <a:t>…</a:t>
            </a:r>
            <a:endParaRPr lang="zh-CN" altLang="en-US" sz="3600" b="1" dirty="0"/>
          </a:p>
        </p:txBody>
      </p:sp>
      <p:sp>
        <p:nvSpPr>
          <p:cNvPr id="22" name="矩形: 圆角 21">
            <a:extLst>
              <a:ext uri="{FF2B5EF4-FFF2-40B4-BE49-F238E27FC236}">
                <a16:creationId xmlns:a16="http://schemas.microsoft.com/office/drawing/2014/main" id="{BB27475F-2340-4E65-AD28-8301664A7F8C}"/>
              </a:ext>
            </a:extLst>
          </p:cNvPr>
          <p:cNvSpPr/>
          <p:nvPr/>
        </p:nvSpPr>
        <p:spPr>
          <a:xfrm>
            <a:off x="5950396" y="3284984"/>
            <a:ext cx="3024336" cy="223224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STM32H750VBT6</a:t>
            </a:r>
            <a:endParaRPr lang="zh-CN" altLang="en-US" b="1" dirty="0"/>
          </a:p>
        </p:txBody>
      </p:sp>
      <p:sp>
        <p:nvSpPr>
          <p:cNvPr id="1024" name="箭头: 圆角右 1023">
            <a:extLst>
              <a:ext uri="{FF2B5EF4-FFF2-40B4-BE49-F238E27FC236}">
                <a16:creationId xmlns:a16="http://schemas.microsoft.com/office/drawing/2014/main" id="{4633DF23-7AFB-46D6-8DC0-EACB13EC5BF3}"/>
              </a:ext>
            </a:extLst>
          </p:cNvPr>
          <p:cNvSpPr/>
          <p:nvPr/>
        </p:nvSpPr>
        <p:spPr>
          <a:xfrm rot="5400000">
            <a:off x="5482617" y="2012690"/>
            <a:ext cx="429084" cy="19466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4" name="箭头: 圆角右 33">
            <a:extLst>
              <a:ext uri="{FF2B5EF4-FFF2-40B4-BE49-F238E27FC236}">
                <a16:creationId xmlns:a16="http://schemas.microsoft.com/office/drawing/2014/main" id="{36A6D4E7-EF91-4D39-98C1-5C846352A98B}"/>
              </a:ext>
            </a:extLst>
          </p:cNvPr>
          <p:cNvSpPr/>
          <p:nvPr/>
        </p:nvSpPr>
        <p:spPr>
          <a:xfrm rot="16200000" flipV="1">
            <a:off x="5499998" y="4822539"/>
            <a:ext cx="429084" cy="1946636"/>
          </a:xfrm>
          <a:prstGeom prst="bentArrow">
            <a:avLst>
              <a:gd name="adj1" fmla="val 25000"/>
              <a:gd name="adj2" fmla="val 25000"/>
              <a:gd name="adj3" fmla="val 25000"/>
              <a:gd name="adj4" fmla="val 40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25" name="箭头: 右 1024">
            <a:extLst>
              <a:ext uri="{FF2B5EF4-FFF2-40B4-BE49-F238E27FC236}">
                <a16:creationId xmlns:a16="http://schemas.microsoft.com/office/drawing/2014/main" id="{C09759B6-1F6B-41AB-9D99-65996A5BFF01}"/>
              </a:ext>
            </a:extLst>
          </p:cNvPr>
          <p:cNvSpPr/>
          <p:nvPr/>
        </p:nvSpPr>
        <p:spPr>
          <a:xfrm>
            <a:off x="4720063" y="3753036"/>
            <a:ext cx="1158325"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文本框 1026">
            <a:extLst>
              <a:ext uri="{FF2B5EF4-FFF2-40B4-BE49-F238E27FC236}">
                <a16:creationId xmlns:a16="http://schemas.microsoft.com/office/drawing/2014/main" id="{AACA712C-FCE4-42AE-8A3B-C16078A3E512}"/>
              </a:ext>
            </a:extLst>
          </p:cNvPr>
          <p:cNvSpPr txBox="1"/>
          <p:nvPr/>
        </p:nvSpPr>
        <p:spPr>
          <a:xfrm>
            <a:off x="4870276" y="2429269"/>
            <a:ext cx="648072" cy="369332"/>
          </a:xfrm>
          <a:prstGeom prst="rect">
            <a:avLst/>
          </a:prstGeom>
          <a:noFill/>
        </p:spPr>
        <p:txBody>
          <a:bodyPr wrap="square" rtlCol="0">
            <a:spAutoFit/>
          </a:bodyPr>
          <a:lstStyle/>
          <a:p>
            <a:r>
              <a:rPr lang="en-US" altLang="zh-CN" b="1" dirty="0"/>
              <a:t>SPI</a:t>
            </a:r>
            <a:endParaRPr lang="zh-CN" altLang="en-US" b="1" dirty="0"/>
          </a:p>
        </p:txBody>
      </p:sp>
      <p:sp>
        <p:nvSpPr>
          <p:cNvPr id="37" name="文本框 36">
            <a:extLst>
              <a:ext uri="{FF2B5EF4-FFF2-40B4-BE49-F238E27FC236}">
                <a16:creationId xmlns:a16="http://schemas.microsoft.com/office/drawing/2014/main" id="{C6AD8EB5-5084-48D4-8618-2666DC1AF25D}"/>
              </a:ext>
            </a:extLst>
          </p:cNvPr>
          <p:cNvSpPr txBox="1"/>
          <p:nvPr/>
        </p:nvSpPr>
        <p:spPr>
          <a:xfrm>
            <a:off x="4916836" y="3478201"/>
            <a:ext cx="648072" cy="369332"/>
          </a:xfrm>
          <a:prstGeom prst="rect">
            <a:avLst/>
          </a:prstGeom>
          <a:noFill/>
        </p:spPr>
        <p:txBody>
          <a:bodyPr wrap="square" rtlCol="0">
            <a:spAutoFit/>
          </a:bodyPr>
          <a:lstStyle/>
          <a:p>
            <a:r>
              <a:rPr lang="en-US" altLang="zh-CN" b="1" dirty="0"/>
              <a:t>SPI</a:t>
            </a:r>
            <a:endParaRPr lang="zh-CN" altLang="en-US" b="1" dirty="0"/>
          </a:p>
        </p:txBody>
      </p:sp>
      <p:sp>
        <p:nvSpPr>
          <p:cNvPr id="38" name="文本框 37">
            <a:extLst>
              <a:ext uri="{FF2B5EF4-FFF2-40B4-BE49-F238E27FC236}">
                <a16:creationId xmlns:a16="http://schemas.microsoft.com/office/drawing/2014/main" id="{5F4D9611-76A4-46EC-BF4E-8379D4340BB8}"/>
              </a:ext>
            </a:extLst>
          </p:cNvPr>
          <p:cNvSpPr txBox="1"/>
          <p:nvPr/>
        </p:nvSpPr>
        <p:spPr>
          <a:xfrm>
            <a:off x="4975189" y="5561216"/>
            <a:ext cx="648072" cy="369332"/>
          </a:xfrm>
          <a:prstGeom prst="rect">
            <a:avLst/>
          </a:prstGeom>
          <a:noFill/>
        </p:spPr>
        <p:txBody>
          <a:bodyPr wrap="square" rtlCol="0">
            <a:spAutoFit/>
          </a:bodyPr>
          <a:lstStyle/>
          <a:p>
            <a:r>
              <a:rPr lang="en-US" altLang="zh-CN" b="1" dirty="0"/>
              <a:t>SPI</a:t>
            </a:r>
            <a:endParaRPr lang="zh-CN" altLang="en-US" b="1" dirty="0"/>
          </a:p>
        </p:txBody>
      </p:sp>
      <p:sp>
        <p:nvSpPr>
          <p:cNvPr id="1028" name="矩形: 圆角 1027">
            <a:extLst>
              <a:ext uri="{FF2B5EF4-FFF2-40B4-BE49-F238E27FC236}">
                <a16:creationId xmlns:a16="http://schemas.microsoft.com/office/drawing/2014/main" id="{B77EB2EC-8FD0-4755-99A8-A44D91AF4CFD}"/>
              </a:ext>
            </a:extLst>
          </p:cNvPr>
          <p:cNvSpPr/>
          <p:nvPr/>
        </p:nvSpPr>
        <p:spPr>
          <a:xfrm>
            <a:off x="10065906" y="2546810"/>
            <a:ext cx="1656184" cy="2959619"/>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ESP32</a:t>
            </a:r>
            <a:endParaRPr lang="zh-CN" altLang="en-US" sz="3200" b="1" dirty="0"/>
          </a:p>
        </p:txBody>
      </p:sp>
      <p:sp>
        <p:nvSpPr>
          <p:cNvPr id="1029" name="箭头: 右 1028">
            <a:extLst>
              <a:ext uri="{FF2B5EF4-FFF2-40B4-BE49-F238E27FC236}">
                <a16:creationId xmlns:a16="http://schemas.microsoft.com/office/drawing/2014/main" id="{0533EE2B-C6D7-4C66-84B6-CCD7226E2005}"/>
              </a:ext>
            </a:extLst>
          </p:cNvPr>
          <p:cNvSpPr/>
          <p:nvPr/>
        </p:nvSpPr>
        <p:spPr>
          <a:xfrm>
            <a:off x="9074361" y="3779906"/>
            <a:ext cx="976416" cy="961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D6EBD608-A0AF-4615-886C-F7D801116116}"/>
              </a:ext>
            </a:extLst>
          </p:cNvPr>
          <p:cNvSpPr txBox="1"/>
          <p:nvPr/>
        </p:nvSpPr>
        <p:spPr>
          <a:xfrm>
            <a:off x="9171434" y="3469044"/>
            <a:ext cx="648072" cy="369332"/>
          </a:xfrm>
          <a:prstGeom prst="rect">
            <a:avLst/>
          </a:prstGeom>
          <a:noFill/>
        </p:spPr>
        <p:txBody>
          <a:bodyPr wrap="square" rtlCol="0">
            <a:spAutoFit/>
          </a:bodyPr>
          <a:lstStyle/>
          <a:p>
            <a:r>
              <a:rPr lang="en-US" altLang="zh-CN" b="1" dirty="0"/>
              <a:t>SPI</a:t>
            </a:r>
            <a:endParaRPr lang="zh-CN" altLang="en-US" b="1" dirty="0"/>
          </a:p>
        </p:txBody>
      </p:sp>
      <p:sp>
        <p:nvSpPr>
          <p:cNvPr id="1030" name="矩形 1029">
            <a:extLst>
              <a:ext uri="{FF2B5EF4-FFF2-40B4-BE49-F238E27FC236}">
                <a16:creationId xmlns:a16="http://schemas.microsoft.com/office/drawing/2014/main" id="{3952C01D-C968-4D2E-814A-144A6EEFDEED}"/>
              </a:ext>
            </a:extLst>
          </p:cNvPr>
          <p:cNvSpPr/>
          <p:nvPr/>
        </p:nvSpPr>
        <p:spPr>
          <a:xfrm>
            <a:off x="3224256" y="2276871"/>
            <a:ext cx="1677716" cy="4248472"/>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31" name="文本框 1030">
            <a:extLst>
              <a:ext uri="{FF2B5EF4-FFF2-40B4-BE49-F238E27FC236}">
                <a16:creationId xmlns:a16="http://schemas.microsoft.com/office/drawing/2014/main" id="{6BCD5A0A-E55B-4594-B9C2-4421317C2432}"/>
              </a:ext>
            </a:extLst>
          </p:cNvPr>
          <p:cNvSpPr txBox="1"/>
          <p:nvPr/>
        </p:nvSpPr>
        <p:spPr>
          <a:xfrm>
            <a:off x="3505194" y="6515599"/>
            <a:ext cx="1095252" cy="307777"/>
          </a:xfrm>
          <a:prstGeom prst="rect">
            <a:avLst/>
          </a:prstGeom>
          <a:noFill/>
        </p:spPr>
        <p:txBody>
          <a:bodyPr wrap="square" rtlCol="0">
            <a:spAutoFit/>
          </a:bodyPr>
          <a:lstStyle/>
          <a:p>
            <a:r>
              <a:rPr lang="zh-CN" altLang="en-US" sz="1400" b="1" dirty="0"/>
              <a:t>接地屏蔽罩</a:t>
            </a:r>
          </a:p>
        </p:txBody>
      </p:sp>
      <p:sp>
        <p:nvSpPr>
          <p:cNvPr id="1032" name="矩形 1031">
            <a:extLst>
              <a:ext uri="{FF2B5EF4-FFF2-40B4-BE49-F238E27FC236}">
                <a16:creationId xmlns:a16="http://schemas.microsoft.com/office/drawing/2014/main" id="{2FDF8FDE-96B7-4FBD-A5CD-6BEFD68BAADA}"/>
              </a:ext>
            </a:extLst>
          </p:cNvPr>
          <p:cNvSpPr/>
          <p:nvPr/>
        </p:nvSpPr>
        <p:spPr>
          <a:xfrm>
            <a:off x="1171589" y="999459"/>
            <a:ext cx="1299586" cy="10887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rPr>
              <a:t>电池充电</a:t>
            </a:r>
            <a:r>
              <a:rPr lang="en-US" altLang="zh-CN" b="1" dirty="0">
                <a:solidFill>
                  <a:schemeClr val="tx1">
                    <a:lumMod val="95000"/>
                    <a:lumOff val="5000"/>
                  </a:schemeClr>
                </a:solidFill>
              </a:rPr>
              <a:t>&amp;</a:t>
            </a:r>
            <a:r>
              <a:rPr lang="zh-CN" altLang="en-US" b="1" dirty="0">
                <a:solidFill>
                  <a:schemeClr val="tx1">
                    <a:lumMod val="95000"/>
                    <a:lumOff val="5000"/>
                  </a:schemeClr>
                </a:solidFill>
              </a:rPr>
              <a:t>过压</a:t>
            </a:r>
            <a:r>
              <a:rPr lang="en-US" altLang="zh-CN" b="1" dirty="0">
                <a:solidFill>
                  <a:schemeClr val="tx1">
                    <a:lumMod val="95000"/>
                    <a:lumOff val="5000"/>
                  </a:schemeClr>
                </a:solidFill>
              </a:rPr>
              <a:t>&amp;</a:t>
            </a:r>
            <a:r>
              <a:rPr lang="zh-CN" altLang="en-US" b="1" dirty="0">
                <a:solidFill>
                  <a:schemeClr val="tx1">
                    <a:lumMod val="95000"/>
                    <a:lumOff val="5000"/>
                  </a:schemeClr>
                </a:solidFill>
              </a:rPr>
              <a:t>过流 保护电路</a:t>
            </a:r>
          </a:p>
        </p:txBody>
      </p:sp>
      <p:sp>
        <p:nvSpPr>
          <p:cNvPr id="1033" name="矩形 1032">
            <a:extLst>
              <a:ext uri="{FF2B5EF4-FFF2-40B4-BE49-F238E27FC236}">
                <a16:creationId xmlns:a16="http://schemas.microsoft.com/office/drawing/2014/main" id="{1EF04809-9315-4E54-93B8-DEAD1C3355D2}"/>
              </a:ext>
            </a:extLst>
          </p:cNvPr>
          <p:cNvSpPr/>
          <p:nvPr/>
        </p:nvSpPr>
        <p:spPr>
          <a:xfrm>
            <a:off x="3019339" y="1697003"/>
            <a:ext cx="855944" cy="36884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rPr>
              <a:t>数字电源</a:t>
            </a:r>
            <a:r>
              <a:rPr lang="en-US" altLang="zh-CN" sz="1200" b="1" dirty="0">
                <a:solidFill>
                  <a:schemeClr val="tx1">
                    <a:lumMod val="95000"/>
                    <a:lumOff val="5000"/>
                  </a:schemeClr>
                </a:solidFill>
              </a:rPr>
              <a:t>3.3V</a:t>
            </a:r>
            <a:endParaRPr lang="zh-CN" altLang="en-US" sz="1200" b="1" dirty="0">
              <a:solidFill>
                <a:schemeClr val="tx1">
                  <a:lumMod val="95000"/>
                  <a:lumOff val="5000"/>
                </a:schemeClr>
              </a:solidFill>
            </a:endParaRPr>
          </a:p>
        </p:txBody>
      </p:sp>
      <p:sp>
        <p:nvSpPr>
          <p:cNvPr id="1035" name="矩形 1034">
            <a:extLst>
              <a:ext uri="{FF2B5EF4-FFF2-40B4-BE49-F238E27FC236}">
                <a16:creationId xmlns:a16="http://schemas.microsoft.com/office/drawing/2014/main" id="{61F2A2E0-526A-4723-889E-E1D158C1E900}"/>
              </a:ext>
            </a:extLst>
          </p:cNvPr>
          <p:cNvSpPr/>
          <p:nvPr/>
        </p:nvSpPr>
        <p:spPr>
          <a:xfrm>
            <a:off x="7034592" y="1376065"/>
            <a:ext cx="814760" cy="44863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solidFill>
                  <a:schemeClr val="tx1">
                    <a:lumMod val="95000"/>
                    <a:lumOff val="5000"/>
                  </a:schemeClr>
                </a:solidFill>
              </a:rPr>
              <a:t>MCU Power3.3v</a:t>
            </a:r>
            <a:endParaRPr lang="zh-CN" altLang="en-US" sz="1050" b="1" dirty="0">
              <a:solidFill>
                <a:schemeClr val="tx1">
                  <a:lumMod val="95000"/>
                  <a:lumOff val="5000"/>
                </a:schemeClr>
              </a:solidFill>
            </a:endParaRPr>
          </a:p>
        </p:txBody>
      </p:sp>
      <p:sp>
        <p:nvSpPr>
          <p:cNvPr id="1036" name="箭头: 下 1035">
            <a:extLst>
              <a:ext uri="{FF2B5EF4-FFF2-40B4-BE49-F238E27FC236}">
                <a16:creationId xmlns:a16="http://schemas.microsoft.com/office/drawing/2014/main" id="{212658E9-92B5-4290-AA5C-D31AEDFC996A}"/>
              </a:ext>
            </a:extLst>
          </p:cNvPr>
          <p:cNvSpPr/>
          <p:nvPr/>
        </p:nvSpPr>
        <p:spPr>
          <a:xfrm>
            <a:off x="3445352" y="2065846"/>
            <a:ext cx="265712" cy="386119"/>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8C36ACA6-2F3F-4CFB-9747-7732F457DEF1}"/>
              </a:ext>
            </a:extLst>
          </p:cNvPr>
          <p:cNvSpPr/>
          <p:nvPr/>
        </p:nvSpPr>
        <p:spPr>
          <a:xfrm>
            <a:off x="3974122" y="1694883"/>
            <a:ext cx="1174407" cy="36884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95000"/>
                    <a:lumOff val="5000"/>
                  </a:schemeClr>
                </a:solidFill>
              </a:rPr>
              <a:t>模拟电源</a:t>
            </a:r>
            <a:r>
              <a:rPr lang="en-US" altLang="zh-CN" sz="1200" b="1" dirty="0">
                <a:solidFill>
                  <a:schemeClr val="tx1">
                    <a:lumMod val="95000"/>
                    <a:lumOff val="5000"/>
                  </a:schemeClr>
                </a:solidFill>
              </a:rPr>
              <a:t>+2.5v &amp; -2.5v</a:t>
            </a:r>
            <a:endParaRPr lang="zh-CN" altLang="en-US" sz="1200" b="1" dirty="0">
              <a:solidFill>
                <a:schemeClr val="tx1">
                  <a:lumMod val="95000"/>
                  <a:lumOff val="5000"/>
                </a:schemeClr>
              </a:solidFill>
            </a:endParaRPr>
          </a:p>
        </p:txBody>
      </p:sp>
      <p:sp>
        <p:nvSpPr>
          <p:cNvPr id="51" name="箭头: 下 50">
            <a:extLst>
              <a:ext uri="{FF2B5EF4-FFF2-40B4-BE49-F238E27FC236}">
                <a16:creationId xmlns:a16="http://schemas.microsoft.com/office/drawing/2014/main" id="{B946A29C-B4B7-4B76-9CFD-4563918EAF23}"/>
              </a:ext>
            </a:extLst>
          </p:cNvPr>
          <p:cNvSpPr/>
          <p:nvPr/>
        </p:nvSpPr>
        <p:spPr>
          <a:xfrm>
            <a:off x="4386642" y="2058920"/>
            <a:ext cx="265712" cy="401853"/>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箭头: 右 1036">
            <a:extLst>
              <a:ext uri="{FF2B5EF4-FFF2-40B4-BE49-F238E27FC236}">
                <a16:creationId xmlns:a16="http://schemas.microsoft.com/office/drawing/2014/main" id="{5C4C207B-102D-4966-81EE-6940861954DD}"/>
              </a:ext>
            </a:extLst>
          </p:cNvPr>
          <p:cNvSpPr/>
          <p:nvPr/>
        </p:nvSpPr>
        <p:spPr>
          <a:xfrm>
            <a:off x="2471175" y="1741673"/>
            <a:ext cx="519644" cy="30297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下 53">
            <a:extLst>
              <a:ext uri="{FF2B5EF4-FFF2-40B4-BE49-F238E27FC236}">
                <a16:creationId xmlns:a16="http://schemas.microsoft.com/office/drawing/2014/main" id="{07CACBC6-C9CB-4DBE-B72D-CBB9C9C473E2}"/>
              </a:ext>
            </a:extLst>
          </p:cNvPr>
          <p:cNvSpPr/>
          <p:nvPr/>
        </p:nvSpPr>
        <p:spPr>
          <a:xfrm rot="16200000">
            <a:off x="3842015" y="1877800"/>
            <a:ext cx="171197" cy="47621"/>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箭头: 右 54">
            <a:extLst>
              <a:ext uri="{FF2B5EF4-FFF2-40B4-BE49-F238E27FC236}">
                <a16:creationId xmlns:a16="http://schemas.microsoft.com/office/drawing/2014/main" id="{F57B7FF3-04B7-4E22-8056-2BFAA1189E52}"/>
              </a:ext>
            </a:extLst>
          </p:cNvPr>
          <p:cNvSpPr/>
          <p:nvPr/>
        </p:nvSpPr>
        <p:spPr>
          <a:xfrm>
            <a:off x="2471174" y="1454193"/>
            <a:ext cx="4563418" cy="24069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9" name="箭头: 下 1038">
            <a:extLst>
              <a:ext uri="{FF2B5EF4-FFF2-40B4-BE49-F238E27FC236}">
                <a16:creationId xmlns:a16="http://schemas.microsoft.com/office/drawing/2014/main" id="{55903E98-6D9D-45F7-AE0F-52F3982BDBBD}"/>
              </a:ext>
            </a:extLst>
          </p:cNvPr>
          <p:cNvSpPr/>
          <p:nvPr/>
        </p:nvSpPr>
        <p:spPr>
          <a:xfrm>
            <a:off x="7329708" y="1828651"/>
            <a:ext cx="265712" cy="1414116"/>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8BEFF75A-79AD-40D4-AED9-2DB6C0700B9A}"/>
              </a:ext>
            </a:extLst>
          </p:cNvPr>
          <p:cNvSpPr/>
          <p:nvPr/>
        </p:nvSpPr>
        <p:spPr>
          <a:xfrm>
            <a:off x="2471174" y="1092143"/>
            <a:ext cx="5567454" cy="24069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58AB23A5-345C-4896-9C86-B0D27B9EFEE6}"/>
              </a:ext>
            </a:extLst>
          </p:cNvPr>
          <p:cNvSpPr/>
          <p:nvPr/>
        </p:nvSpPr>
        <p:spPr>
          <a:xfrm>
            <a:off x="8050039" y="1028912"/>
            <a:ext cx="855944" cy="44863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lumMod val="95000"/>
                    <a:lumOff val="5000"/>
                  </a:schemeClr>
                </a:solidFill>
              </a:rPr>
              <a:t>ESP32 Power3.3v</a:t>
            </a:r>
            <a:endParaRPr lang="zh-CN" altLang="en-US" sz="1100" b="1" dirty="0">
              <a:solidFill>
                <a:schemeClr val="tx1">
                  <a:lumMod val="95000"/>
                  <a:lumOff val="5000"/>
                </a:schemeClr>
              </a:solidFill>
            </a:endParaRPr>
          </a:p>
        </p:txBody>
      </p:sp>
      <p:sp>
        <p:nvSpPr>
          <p:cNvPr id="1042" name="矩形 1041">
            <a:extLst>
              <a:ext uri="{FF2B5EF4-FFF2-40B4-BE49-F238E27FC236}">
                <a16:creationId xmlns:a16="http://schemas.microsoft.com/office/drawing/2014/main" id="{73A3D663-234F-44FE-BCC9-D62C52463116}"/>
              </a:ext>
            </a:extLst>
          </p:cNvPr>
          <p:cNvSpPr/>
          <p:nvPr/>
        </p:nvSpPr>
        <p:spPr>
          <a:xfrm>
            <a:off x="8410180" y="1488099"/>
            <a:ext cx="139587" cy="139550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箭头: 直角上 1043">
            <a:extLst>
              <a:ext uri="{FF2B5EF4-FFF2-40B4-BE49-F238E27FC236}">
                <a16:creationId xmlns:a16="http://schemas.microsoft.com/office/drawing/2014/main" id="{6C6B6FB0-E794-4AA6-A4C9-F2AD77A40B8D}"/>
              </a:ext>
            </a:extLst>
          </p:cNvPr>
          <p:cNvSpPr/>
          <p:nvPr/>
        </p:nvSpPr>
        <p:spPr>
          <a:xfrm rot="5400000">
            <a:off x="8918757" y="2159478"/>
            <a:ext cx="595822" cy="1612976"/>
          </a:xfrm>
          <a:prstGeom prst="ben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5" name="文本框 1044">
            <a:extLst>
              <a:ext uri="{FF2B5EF4-FFF2-40B4-BE49-F238E27FC236}">
                <a16:creationId xmlns:a16="http://schemas.microsoft.com/office/drawing/2014/main" id="{D20184A3-973D-43A2-BF62-B48538CBC012}"/>
              </a:ext>
            </a:extLst>
          </p:cNvPr>
          <p:cNvSpPr txBox="1"/>
          <p:nvPr/>
        </p:nvSpPr>
        <p:spPr>
          <a:xfrm>
            <a:off x="9849353" y="1589112"/>
            <a:ext cx="212626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b="1" dirty="0"/>
              <a:t>UDP-MQTT/</a:t>
            </a:r>
            <a:r>
              <a:rPr lang="en-US" altLang="zh-CN" sz="1600" b="1" dirty="0" err="1"/>
              <a:t>ModBus</a:t>
            </a:r>
            <a:endParaRPr lang="zh-CN" altLang="en-US" sz="1600" b="1" dirty="0"/>
          </a:p>
        </p:txBody>
      </p:sp>
      <p:sp>
        <p:nvSpPr>
          <p:cNvPr id="1046" name="矩形 1045">
            <a:extLst>
              <a:ext uri="{FF2B5EF4-FFF2-40B4-BE49-F238E27FC236}">
                <a16:creationId xmlns:a16="http://schemas.microsoft.com/office/drawing/2014/main" id="{B164A16F-25D2-489D-8A00-619E7E821634}"/>
              </a:ext>
            </a:extLst>
          </p:cNvPr>
          <p:cNvSpPr/>
          <p:nvPr/>
        </p:nvSpPr>
        <p:spPr>
          <a:xfrm>
            <a:off x="9891451" y="187045"/>
            <a:ext cx="2005091" cy="797435"/>
          </a:xfrm>
          <a:prstGeom prst="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PC</a:t>
            </a:r>
            <a:r>
              <a:rPr lang="zh-CN" altLang="en-US" sz="2400" b="1" dirty="0"/>
              <a:t>上位机</a:t>
            </a:r>
          </a:p>
        </p:txBody>
      </p:sp>
      <p:sp>
        <p:nvSpPr>
          <p:cNvPr id="1047" name="箭头: 右 1046">
            <a:extLst>
              <a:ext uri="{FF2B5EF4-FFF2-40B4-BE49-F238E27FC236}">
                <a16:creationId xmlns:a16="http://schemas.microsoft.com/office/drawing/2014/main" id="{64FD4FB2-55AB-449A-8C1A-AEEB224FD927}"/>
              </a:ext>
            </a:extLst>
          </p:cNvPr>
          <p:cNvSpPr/>
          <p:nvPr/>
        </p:nvSpPr>
        <p:spPr>
          <a:xfrm rot="16200000">
            <a:off x="10462969" y="1945359"/>
            <a:ext cx="544679" cy="583756"/>
          </a:xfrm>
          <a:prstGeom prst="rightArrow">
            <a:avLst>
              <a:gd name="adj1" fmla="val 50000"/>
              <a:gd name="adj2" fmla="val 5736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2FE3022B-F9A2-4A4D-876B-BBECA98BE71C}"/>
              </a:ext>
            </a:extLst>
          </p:cNvPr>
          <p:cNvSpPr/>
          <p:nvPr/>
        </p:nvSpPr>
        <p:spPr>
          <a:xfrm rot="16200000">
            <a:off x="10535679" y="1033029"/>
            <a:ext cx="362209" cy="583756"/>
          </a:xfrm>
          <a:prstGeom prst="rightArrow">
            <a:avLst>
              <a:gd name="adj1" fmla="val 50000"/>
              <a:gd name="adj2" fmla="val 5736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6376BAF8-82F4-4FB9-8BFF-19AD3DD4F79D}"/>
              </a:ext>
            </a:extLst>
          </p:cNvPr>
          <p:cNvSpPr/>
          <p:nvPr/>
        </p:nvSpPr>
        <p:spPr>
          <a:xfrm>
            <a:off x="364010" y="2596047"/>
            <a:ext cx="743383" cy="3639634"/>
          </a:xfrm>
          <a:prstGeom prst="rect">
            <a:avLst/>
          </a:prstGeom>
          <a:noFill/>
          <a:ln w="28575" cap="flat" cmpd="sng" algn="ctr">
            <a:solidFill>
              <a:schemeClr val="accent1">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E03B6AA0-5A2D-40C3-857C-416EC8BF560C}"/>
              </a:ext>
            </a:extLst>
          </p:cNvPr>
          <p:cNvSpPr txBox="1"/>
          <p:nvPr/>
        </p:nvSpPr>
        <p:spPr>
          <a:xfrm>
            <a:off x="-42338" y="6318358"/>
            <a:ext cx="1677716" cy="307777"/>
          </a:xfrm>
          <a:prstGeom prst="rect">
            <a:avLst/>
          </a:prstGeom>
          <a:noFill/>
        </p:spPr>
        <p:txBody>
          <a:bodyPr wrap="square" rtlCol="0">
            <a:spAutoFit/>
          </a:bodyPr>
          <a:lstStyle/>
          <a:p>
            <a:r>
              <a:rPr lang="zh-CN" altLang="en-US" sz="1400" b="1" dirty="0"/>
              <a:t>脑电信号采集电极</a:t>
            </a:r>
          </a:p>
        </p:txBody>
      </p:sp>
      <p:sp>
        <p:nvSpPr>
          <p:cNvPr id="1048" name="文本框 1047">
            <a:extLst>
              <a:ext uri="{FF2B5EF4-FFF2-40B4-BE49-F238E27FC236}">
                <a16:creationId xmlns:a16="http://schemas.microsoft.com/office/drawing/2014/main" id="{1CFF8353-BD1A-40E8-9162-FAA941DDD98F}"/>
              </a:ext>
            </a:extLst>
          </p:cNvPr>
          <p:cNvSpPr txBox="1"/>
          <p:nvPr/>
        </p:nvSpPr>
        <p:spPr>
          <a:xfrm>
            <a:off x="9343406" y="2074239"/>
            <a:ext cx="1280799" cy="369332"/>
          </a:xfrm>
          <a:prstGeom prst="rect">
            <a:avLst/>
          </a:prstGeom>
          <a:noFill/>
        </p:spPr>
        <p:txBody>
          <a:bodyPr wrap="square" rtlCol="0">
            <a:spAutoFit/>
          </a:bodyPr>
          <a:lstStyle/>
          <a:p>
            <a:r>
              <a:rPr lang="en-US" altLang="zh-CN" b="1" dirty="0" err="1"/>
              <a:t>WiFi</a:t>
            </a:r>
            <a:r>
              <a:rPr lang="en-US" altLang="zh-CN" b="1" dirty="0"/>
              <a:t>/</a:t>
            </a:r>
            <a:r>
              <a:rPr lang="zh-CN" altLang="en-US" b="1" dirty="0"/>
              <a:t>蓝牙</a:t>
            </a:r>
          </a:p>
        </p:txBody>
      </p:sp>
      <p:sp>
        <p:nvSpPr>
          <p:cNvPr id="4" name="矩形 3">
            <a:extLst>
              <a:ext uri="{FF2B5EF4-FFF2-40B4-BE49-F238E27FC236}">
                <a16:creationId xmlns:a16="http://schemas.microsoft.com/office/drawing/2014/main" id="{2EAFF24A-0D29-4846-80AF-ABAC2CA7653C}"/>
              </a:ext>
            </a:extLst>
          </p:cNvPr>
          <p:cNvSpPr/>
          <p:nvPr/>
        </p:nvSpPr>
        <p:spPr>
          <a:xfrm>
            <a:off x="123905" y="923318"/>
            <a:ext cx="853203" cy="12144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rPr>
              <a:t>电池</a:t>
            </a:r>
            <a:r>
              <a:rPr lang="en-US" altLang="zh-CN" sz="1200" b="1" dirty="0">
                <a:solidFill>
                  <a:schemeClr val="tx1">
                    <a:lumMod val="95000"/>
                    <a:lumOff val="5000"/>
                  </a:schemeClr>
                </a:solidFill>
              </a:rPr>
              <a:t>(3.7~4.2v)</a:t>
            </a:r>
            <a:endParaRPr lang="zh-CN" altLang="en-US" dirty="0"/>
          </a:p>
        </p:txBody>
      </p:sp>
      <p:sp>
        <p:nvSpPr>
          <p:cNvPr id="56" name="箭头: 下 55">
            <a:extLst>
              <a:ext uri="{FF2B5EF4-FFF2-40B4-BE49-F238E27FC236}">
                <a16:creationId xmlns:a16="http://schemas.microsoft.com/office/drawing/2014/main" id="{DB27AA70-7C76-45D1-AE13-1AAF8807E5AB}"/>
              </a:ext>
            </a:extLst>
          </p:cNvPr>
          <p:cNvSpPr/>
          <p:nvPr/>
        </p:nvSpPr>
        <p:spPr>
          <a:xfrm rot="16200000">
            <a:off x="891025" y="1451571"/>
            <a:ext cx="368789" cy="145937"/>
          </a:xfrm>
          <a:prstGeom prst="downArrow">
            <a:avLst>
              <a:gd name="adj1" fmla="val 50000"/>
              <a:gd name="adj2" fmla="val 5277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思想气泡: 云 5">
            <a:extLst>
              <a:ext uri="{FF2B5EF4-FFF2-40B4-BE49-F238E27FC236}">
                <a16:creationId xmlns:a16="http://schemas.microsoft.com/office/drawing/2014/main" id="{3C739193-15FF-4836-9C93-8980EB4920CB}"/>
              </a:ext>
            </a:extLst>
          </p:cNvPr>
          <p:cNvSpPr/>
          <p:nvPr/>
        </p:nvSpPr>
        <p:spPr>
          <a:xfrm flipH="1">
            <a:off x="9197722" y="1044815"/>
            <a:ext cx="1303262" cy="499027"/>
          </a:xfrm>
          <a:prstGeom prst="cloud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1050" b="1" dirty="0"/>
              <a:t>数据封装、数据压缩</a:t>
            </a:r>
          </a:p>
        </p:txBody>
      </p:sp>
      <p:sp>
        <p:nvSpPr>
          <p:cNvPr id="9" name="矩形 8">
            <a:extLst>
              <a:ext uri="{FF2B5EF4-FFF2-40B4-BE49-F238E27FC236}">
                <a16:creationId xmlns:a16="http://schemas.microsoft.com/office/drawing/2014/main" id="{D91859CC-13E7-456D-AB70-CEBFC49C1A96}"/>
              </a:ext>
            </a:extLst>
          </p:cNvPr>
          <p:cNvSpPr/>
          <p:nvPr/>
        </p:nvSpPr>
        <p:spPr>
          <a:xfrm>
            <a:off x="6310153" y="6234521"/>
            <a:ext cx="1574358" cy="39802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95000"/>
                    <a:lumOff val="5000"/>
                  </a:schemeClr>
                </a:solidFill>
              </a:rPr>
              <a:t>       交互部分        （按键、</a:t>
            </a:r>
            <a:r>
              <a:rPr lang="en-US" altLang="zh-CN" sz="1100" b="1" dirty="0">
                <a:solidFill>
                  <a:schemeClr val="tx1">
                    <a:lumMod val="95000"/>
                    <a:lumOff val="5000"/>
                  </a:schemeClr>
                </a:solidFill>
              </a:rPr>
              <a:t>TFT-LCD</a:t>
            </a:r>
            <a:r>
              <a:rPr lang="zh-CN" altLang="en-US" sz="1100" b="1" dirty="0">
                <a:solidFill>
                  <a:schemeClr val="tx1">
                    <a:lumMod val="95000"/>
                    <a:lumOff val="5000"/>
                  </a:schemeClr>
                </a:solidFill>
              </a:rPr>
              <a:t>屏幕）</a:t>
            </a:r>
          </a:p>
        </p:txBody>
      </p:sp>
      <p:sp>
        <p:nvSpPr>
          <p:cNvPr id="10" name="箭头: 上下 9">
            <a:extLst>
              <a:ext uri="{FF2B5EF4-FFF2-40B4-BE49-F238E27FC236}">
                <a16:creationId xmlns:a16="http://schemas.microsoft.com/office/drawing/2014/main" id="{C368990C-D478-4419-ACFE-F7D460D1C0A7}"/>
              </a:ext>
            </a:extLst>
          </p:cNvPr>
          <p:cNvSpPr/>
          <p:nvPr/>
        </p:nvSpPr>
        <p:spPr>
          <a:xfrm>
            <a:off x="6899284" y="5538339"/>
            <a:ext cx="396097" cy="676084"/>
          </a:xfrm>
          <a:prstGeom prst="upDownArrow">
            <a:avLst>
              <a:gd name="adj1" fmla="val 50000"/>
              <a:gd name="adj2"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DBE0BF1-3BE6-47E8-866E-C5EA1BFB2E43}"/>
              </a:ext>
            </a:extLst>
          </p:cNvPr>
          <p:cNvSpPr txBox="1"/>
          <p:nvPr/>
        </p:nvSpPr>
        <p:spPr>
          <a:xfrm>
            <a:off x="10087341" y="5637445"/>
            <a:ext cx="1946615" cy="1169551"/>
          </a:xfrm>
          <a:prstGeom prst="rect">
            <a:avLst/>
          </a:prstGeom>
          <a:noFill/>
        </p:spPr>
        <p:txBody>
          <a:bodyPr wrap="square" rtlCol="0">
            <a:spAutoFit/>
          </a:bodyPr>
          <a:lstStyle/>
          <a:p>
            <a:r>
              <a:rPr lang="zh-CN" altLang="en-US" sz="1400" dirty="0"/>
              <a:t>数据用协议进行封装主要是为了防止数据在传输中出现的丢帧、传输错误等，影响上位机的接收处理。</a:t>
            </a:r>
          </a:p>
        </p:txBody>
      </p:sp>
      <p:sp>
        <p:nvSpPr>
          <p:cNvPr id="12" name="箭头: 下 11">
            <a:extLst>
              <a:ext uri="{FF2B5EF4-FFF2-40B4-BE49-F238E27FC236}">
                <a16:creationId xmlns:a16="http://schemas.microsoft.com/office/drawing/2014/main" id="{813254A9-ACD8-49B5-B1AC-9919FF5483A7}"/>
              </a:ext>
            </a:extLst>
          </p:cNvPr>
          <p:cNvSpPr/>
          <p:nvPr/>
        </p:nvSpPr>
        <p:spPr>
          <a:xfrm>
            <a:off x="11162196" y="1054912"/>
            <a:ext cx="216024" cy="451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下 62">
            <a:extLst>
              <a:ext uri="{FF2B5EF4-FFF2-40B4-BE49-F238E27FC236}">
                <a16:creationId xmlns:a16="http://schemas.microsoft.com/office/drawing/2014/main" id="{08E8EF02-34A8-4D72-B7A1-9338BED5DFA4}"/>
              </a:ext>
            </a:extLst>
          </p:cNvPr>
          <p:cNvSpPr/>
          <p:nvPr/>
        </p:nvSpPr>
        <p:spPr>
          <a:xfrm>
            <a:off x="11162196" y="2030905"/>
            <a:ext cx="216024" cy="451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93B8E3FB-A16F-48CF-917D-F26852EF34CC}"/>
              </a:ext>
            </a:extLst>
          </p:cNvPr>
          <p:cNvSpPr/>
          <p:nvPr/>
        </p:nvSpPr>
        <p:spPr>
          <a:xfrm>
            <a:off x="8267065" y="5542890"/>
            <a:ext cx="418105" cy="671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7D86C8E-7309-4847-BF2A-A63DF7CC2FD0}"/>
              </a:ext>
            </a:extLst>
          </p:cNvPr>
          <p:cNvSpPr/>
          <p:nvPr/>
        </p:nvSpPr>
        <p:spPr>
          <a:xfrm>
            <a:off x="7990394" y="6234521"/>
            <a:ext cx="995531" cy="39802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SD</a:t>
            </a:r>
            <a:r>
              <a:rPr lang="zh-CN" altLang="en-US" sz="1200" b="1" dirty="0">
                <a:solidFill>
                  <a:schemeClr val="tx1"/>
                </a:solidFill>
              </a:rPr>
              <a:t>卡</a:t>
            </a:r>
            <a:r>
              <a:rPr lang="en-US" altLang="zh-CN" sz="1200" b="1" dirty="0">
                <a:solidFill>
                  <a:schemeClr val="tx1"/>
                </a:solidFill>
              </a:rPr>
              <a:t>/</a:t>
            </a:r>
            <a:r>
              <a:rPr lang="zh-CN" altLang="en-US" sz="1200" b="1" dirty="0">
                <a:solidFill>
                  <a:schemeClr val="tx1"/>
                </a:solidFill>
              </a:rPr>
              <a:t>存储设备</a:t>
            </a:r>
          </a:p>
        </p:txBody>
      </p:sp>
      <p:sp>
        <p:nvSpPr>
          <p:cNvPr id="64" name="箭头: 下 63">
            <a:extLst>
              <a:ext uri="{FF2B5EF4-FFF2-40B4-BE49-F238E27FC236}">
                <a16:creationId xmlns:a16="http://schemas.microsoft.com/office/drawing/2014/main" id="{FC71EE0C-1B82-4DDF-A47C-9B7977125E01}"/>
              </a:ext>
            </a:extLst>
          </p:cNvPr>
          <p:cNvSpPr/>
          <p:nvPr/>
        </p:nvSpPr>
        <p:spPr>
          <a:xfrm rot="5400000">
            <a:off x="9412307" y="4563387"/>
            <a:ext cx="216024" cy="9764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101774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6" y="389912"/>
            <a:ext cx="25763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软件系统结构</a:t>
            </a:r>
            <a:endParaRPr lang="en-US" altLang="zh-CN" sz="3200" b="1" dirty="0">
              <a:solidFill>
                <a:srgbClr val="214E7D"/>
              </a:solidFill>
              <a:latin typeface="Microsoft YaHei"/>
              <a:ea typeface="Microsoft YaHei"/>
            </a:endParaRPr>
          </a:p>
        </p:txBody>
      </p:sp>
      <p:sp>
        <p:nvSpPr>
          <p:cNvPr id="7" name="矩形: 圆角 6">
            <a:extLst>
              <a:ext uri="{FF2B5EF4-FFF2-40B4-BE49-F238E27FC236}">
                <a16:creationId xmlns:a16="http://schemas.microsoft.com/office/drawing/2014/main" id="{FA088BC2-5C59-4002-91E9-6ACA86273913}"/>
              </a:ext>
            </a:extLst>
          </p:cNvPr>
          <p:cNvSpPr/>
          <p:nvPr/>
        </p:nvSpPr>
        <p:spPr>
          <a:xfrm>
            <a:off x="3329015" y="401509"/>
            <a:ext cx="792088" cy="4320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solidFill>
                  <a:schemeClr val="tx1">
                    <a:lumMod val="95000"/>
                    <a:lumOff val="5000"/>
                  </a:schemeClr>
                </a:solidFill>
              </a:rPr>
              <a:t>开始</a:t>
            </a:r>
          </a:p>
        </p:txBody>
      </p:sp>
      <p:sp>
        <p:nvSpPr>
          <p:cNvPr id="8" name="矩形 7">
            <a:extLst>
              <a:ext uri="{FF2B5EF4-FFF2-40B4-BE49-F238E27FC236}">
                <a16:creationId xmlns:a16="http://schemas.microsoft.com/office/drawing/2014/main" id="{2451CB76-5A96-48FA-A5F8-AA6E1F35CEFF}"/>
              </a:ext>
            </a:extLst>
          </p:cNvPr>
          <p:cNvSpPr/>
          <p:nvPr/>
        </p:nvSpPr>
        <p:spPr>
          <a:xfrm>
            <a:off x="3040979" y="1139782"/>
            <a:ext cx="1440149" cy="580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初始化系统外设</a:t>
            </a:r>
            <a:r>
              <a:rPr lang="en-US" altLang="zh-CN" sz="1200" b="1" dirty="0"/>
              <a:t>&amp;</a:t>
            </a:r>
            <a:r>
              <a:rPr lang="zh-CN" altLang="en-US" sz="1200" b="1" dirty="0"/>
              <a:t>配置</a:t>
            </a:r>
            <a:r>
              <a:rPr lang="en-US" altLang="zh-CN" sz="1200" b="1" dirty="0"/>
              <a:t>ADS1299</a:t>
            </a:r>
            <a:endParaRPr lang="zh-CN" altLang="en-US" sz="1200" b="1" dirty="0"/>
          </a:p>
        </p:txBody>
      </p:sp>
      <p:cxnSp>
        <p:nvCxnSpPr>
          <p:cNvPr id="11" name="直接箭头连接符 10">
            <a:extLst>
              <a:ext uri="{FF2B5EF4-FFF2-40B4-BE49-F238E27FC236}">
                <a16:creationId xmlns:a16="http://schemas.microsoft.com/office/drawing/2014/main" id="{B289001B-1C8F-4469-ADF7-3816874248B9}"/>
              </a:ext>
            </a:extLst>
          </p:cNvPr>
          <p:cNvCxnSpPr>
            <a:cxnSpLocks/>
          </p:cNvCxnSpPr>
          <p:nvPr/>
        </p:nvCxnSpPr>
        <p:spPr>
          <a:xfrm flipH="1">
            <a:off x="3722357" y="833557"/>
            <a:ext cx="2702" cy="306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12">
            <a:extLst>
              <a:ext uri="{FF2B5EF4-FFF2-40B4-BE49-F238E27FC236}">
                <a16:creationId xmlns:a16="http://schemas.microsoft.com/office/drawing/2014/main" id="{AE45D3F8-978C-4FA9-9D05-D2F5FB429A55}"/>
              </a:ext>
            </a:extLst>
          </p:cNvPr>
          <p:cNvSpPr/>
          <p:nvPr/>
        </p:nvSpPr>
        <p:spPr>
          <a:xfrm>
            <a:off x="3055577" y="2072474"/>
            <a:ext cx="1360618" cy="451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t>创建多任务</a:t>
            </a:r>
          </a:p>
        </p:txBody>
      </p:sp>
      <p:cxnSp>
        <p:nvCxnSpPr>
          <p:cNvPr id="14" name="直接箭头连接符 13">
            <a:extLst>
              <a:ext uri="{FF2B5EF4-FFF2-40B4-BE49-F238E27FC236}">
                <a16:creationId xmlns:a16="http://schemas.microsoft.com/office/drawing/2014/main" id="{6E175791-D3BB-4901-BE82-19150735E33C}"/>
              </a:ext>
            </a:extLst>
          </p:cNvPr>
          <p:cNvCxnSpPr>
            <a:cxnSpLocks/>
          </p:cNvCxnSpPr>
          <p:nvPr/>
        </p:nvCxnSpPr>
        <p:spPr>
          <a:xfrm>
            <a:off x="3735886" y="1720707"/>
            <a:ext cx="0" cy="351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圆角 17">
            <a:extLst>
              <a:ext uri="{FF2B5EF4-FFF2-40B4-BE49-F238E27FC236}">
                <a16:creationId xmlns:a16="http://schemas.microsoft.com/office/drawing/2014/main" id="{7684C716-3905-45BB-8025-57C59D405056}"/>
              </a:ext>
            </a:extLst>
          </p:cNvPr>
          <p:cNvSpPr/>
          <p:nvPr/>
        </p:nvSpPr>
        <p:spPr>
          <a:xfrm>
            <a:off x="5642404" y="680375"/>
            <a:ext cx="5804196" cy="1201012"/>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t>     由于本系统为多导联设计，需控制和接收多块脑电采集芯片的数据。为了确保脑电信号采集的实时性，软件部分在</a:t>
            </a:r>
            <a:r>
              <a:rPr lang="en-US" altLang="zh-CN" sz="1400" b="1" dirty="0"/>
              <a:t>MCU</a:t>
            </a:r>
            <a:r>
              <a:rPr lang="zh-CN" altLang="en-US" sz="1400" b="1" dirty="0"/>
              <a:t>配置</a:t>
            </a:r>
            <a:r>
              <a:rPr lang="en-US" altLang="zh-CN" sz="1400" b="1" dirty="0" err="1"/>
              <a:t>FreeRTOS</a:t>
            </a:r>
            <a:r>
              <a:rPr lang="zh-CN" altLang="en-US" sz="1400" b="1" dirty="0"/>
              <a:t>操作系统，使用多任务“</a:t>
            </a:r>
            <a:r>
              <a:rPr lang="zh-CN" altLang="en-US" sz="1400" b="1" dirty="0">
                <a:latin typeface="微软雅黑" panose="020B0503020204020204" pitchFamily="34" charset="-122"/>
                <a:ea typeface="微软雅黑" panose="020B0503020204020204" pitchFamily="34" charset="-122"/>
              </a:rPr>
              <a:t>并行</a:t>
            </a:r>
            <a:r>
              <a:rPr lang="zh-CN" altLang="en-US" sz="1400" b="1" dirty="0"/>
              <a:t>”采集和处理多块</a:t>
            </a:r>
            <a:r>
              <a:rPr lang="en-US" altLang="zh-CN" sz="1400" b="1" dirty="0"/>
              <a:t>ADS1299</a:t>
            </a:r>
            <a:r>
              <a:rPr lang="zh-CN" altLang="en-US" sz="1400" b="1" dirty="0"/>
              <a:t>的数据。</a:t>
            </a:r>
          </a:p>
        </p:txBody>
      </p:sp>
      <p:sp>
        <p:nvSpPr>
          <p:cNvPr id="19" name="矩形 18">
            <a:extLst>
              <a:ext uri="{FF2B5EF4-FFF2-40B4-BE49-F238E27FC236}">
                <a16:creationId xmlns:a16="http://schemas.microsoft.com/office/drawing/2014/main" id="{65DB3E58-A2CE-4EC1-8B8F-C7FA354ADEEB}"/>
              </a:ext>
            </a:extLst>
          </p:cNvPr>
          <p:cNvSpPr/>
          <p:nvPr/>
        </p:nvSpPr>
        <p:spPr>
          <a:xfrm>
            <a:off x="418525" y="2971562"/>
            <a:ext cx="142429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b="1" dirty="0"/>
              <a:t>发送</a:t>
            </a:r>
            <a:r>
              <a:rPr lang="en-US" altLang="zh-CN" sz="1100" b="1" dirty="0"/>
              <a:t>ADC</a:t>
            </a:r>
            <a:r>
              <a:rPr lang="zh-CN" altLang="en-US" sz="1100" b="1" dirty="0"/>
              <a:t>采集指令到</a:t>
            </a:r>
            <a:r>
              <a:rPr lang="en-US" altLang="zh-CN" sz="1100" b="1" dirty="0"/>
              <a:t>ADS1299</a:t>
            </a:r>
            <a:endParaRPr lang="zh-CN" altLang="en-US" sz="1100" b="1" dirty="0"/>
          </a:p>
        </p:txBody>
      </p:sp>
      <p:sp>
        <p:nvSpPr>
          <p:cNvPr id="15" name="矩形 14">
            <a:extLst>
              <a:ext uri="{FF2B5EF4-FFF2-40B4-BE49-F238E27FC236}">
                <a16:creationId xmlns:a16="http://schemas.microsoft.com/office/drawing/2014/main" id="{5905C69E-220A-4562-9EE3-370A9CD0AE2B}"/>
              </a:ext>
            </a:extLst>
          </p:cNvPr>
          <p:cNvSpPr/>
          <p:nvPr/>
        </p:nvSpPr>
        <p:spPr>
          <a:xfrm>
            <a:off x="451692" y="4483063"/>
            <a:ext cx="1407052"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原始数据入队列</a:t>
            </a:r>
          </a:p>
        </p:txBody>
      </p:sp>
      <p:sp>
        <p:nvSpPr>
          <p:cNvPr id="9" name="流程图: 决策 8">
            <a:extLst>
              <a:ext uri="{FF2B5EF4-FFF2-40B4-BE49-F238E27FC236}">
                <a16:creationId xmlns:a16="http://schemas.microsoft.com/office/drawing/2014/main" id="{E3FD488B-B7F5-4BAC-AF5C-47052811CA9F}"/>
              </a:ext>
            </a:extLst>
          </p:cNvPr>
          <p:cNvSpPr/>
          <p:nvPr/>
        </p:nvSpPr>
        <p:spPr>
          <a:xfrm>
            <a:off x="327095" y="3717919"/>
            <a:ext cx="1580228" cy="50405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数据采集完成</a:t>
            </a:r>
            <a:r>
              <a:rPr lang="zh-CN" altLang="en-US" sz="1100" b="1" dirty="0"/>
              <a:t>？</a:t>
            </a:r>
          </a:p>
        </p:txBody>
      </p:sp>
      <p:cxnSp>
        <p:nvCxnSpPr>
          <p:cNvPr id="20" name="直接箭头连接符 19">
            <a:extLst>
              <a:ext uri="{FF2B5EF4-FFF2-40B4-BE49-F238E27FC236}">
                <a16:creationId xmlns:a16="http://schemas.microsoft.com/office/drawing/2014/main" id="{1F4FAC9D-F6C1-4FBC-A6BD-A6F2C9A8D58E}"/>
              </a:ext>
            </a:extLst>
          </p:cNvPr>
          <p:cNvCxnSpPr>
            <a:cxnSpLocks/>
          </p:cNvCxnSpPr>
          <p:nvPr/>
        </p:nvCxnSpPr>
        <p:spPr>
          <a:xfrm flipH="1">
            <a:off x="1107708" y="4217461"/>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连接符: 肘形 20">
            <a:extLst>
              <a:ext uri="{FF2B5EF4-FFF2-40B4-BE49-F238E27FC236}">
                <a16:creationId xmlns:a16="http://schemas.microsoft.com/office/drawing/2014/main" id="{C0C0E8B5-7F1A-4612-BA61-EFD8379AB3D9}"/>
              </a:ext>
            </a:extLst>
          </p:cNvPr>
          <p:cNvCxnSpPr>
            <a:cxnSpLocks/>
          </p:cNvCxnSpPr>
          <p:nvPr/>
        </p:nvCxnSpPr>
        <p:spPr>
          <a:xfrm flipH="1" flipV="1">
            <a:off x="1155218" y="3633459"/>
            <a:ext cx="752105" cy="337138"/>
          </a:xfrm>
          <a:prstGeom prst="bentConnector3">
            <a:avLst>
              <a:gd name="adj1" fmla="val -30395"/>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6BF2B36E-D1C5-4615-987C-C526F3F928FA}"/>
              </a:ext>
            </a:extLst>
          </p:cNvPr>
          <p:cNvCxnSpPr>
            <a:cxnSpLocks/>
            <a:stCxn id="19" idx="2"/>
          </p:cNvCxnSpPr>
          <p:nvPr/>
        </p:nvCxnSpPr>
        <p:spPr>
          <a:xfrm flipH="1">
            <a:off x="1129789" y="3475618"/>
            <a:ext cx="882" cy="214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矩形 28">
            <a:extLst>
              <a:ext uri="{FF2B5EF4-FFF2-40B4-BE49-F238E27FC236}">
                <a16:creationId xmlns:a16="http://schemas.microsoft.com/office/drawing/2014/main" id="{A7CE4E72-3F5B-45EA-9234-4FE36ED9693D}"/>
              </a:ext>
            </a:extLst>
          </p:cNvPr>
          <p:cNvSpPr/>
          <p:nvPr/>
        </p:nvSpPr>
        <p:spPr>
          <a:xfrm>
            <a:off x="405064" y="5210735"/>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对原始数据用数字滤波器进行滤波处理</a:t>
            </a:r>
          </a:p>
        </p:txBody>
      </p:sp>
      <p:cxnSp>
        <p:nvCxnSpPr>
          <p:cNvPr id="30" name="直接箭头连接符 29">
            <a:extLst>
              <a:ext uri="{FF2B5EF4-FFF2-40B4-BE49-F238E27FC236}">
                <a16:creationId xmlns:a16="http://schemas.microsoft.com/office/drawing/2014/main" id="{2A2670B3-12DD-4093-8C47-153542155E01}"/>
              </a:ext>
            </a:extLst>
          </p:cNvPr>
          <p:cNvCxnSpPr>
            <a:cxnSpLocks/>
          </p:cNvCxnSpPr>
          <p:nvPr/>
        </p:nvCxnSpPr>
        <p:spPr>
          <a:xfrm flipH="1">
            <a:off x="1107708" y="4942387"/>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矩形 30">
            <a:extLst>
              <a:ext uri="{FF2B5EF4-FFF2-40B4-BE49-F238E27FC236}">
                <a16:creationId xmlns:a16="http://schemas.microsoft.com/office/drawing/2014/main" id="{68AB3924-43FF-4DD8-B041-EBF56C573B73}"/>
              </a:ext>
            </a:extLst>
          </p:cNvPr>
          <p:cNvSpPr/>
          <p:nvPr/>
        </p:nvSpPr>
        <p:spPr>
          <a:xfrm>
            <a:off x="2492674" y="2992348"/>
            <a:ext cx="142429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b="1" dirty="0"/>
              <a:t>发送</a:t>
            </a:r>
            <a:r>
              <a:rPr lang="en-US" altLang="zh-CN" sz="1100" b="1" dirty="0"/>
              <a:t>ADC</a:t>
            </a:r>
            <a:r>
              <a:rPr lang="zh-CN" altLang="en-US" sz="1100" b="1" dirty="0"/>
              <a:t>采集指令到</a:t>
            </a:r>
            <a:r>
              <a:rPr lang="en-US" altLang="zh-CN" sz="1100" b="1" dirty="0"/>
              <a:t>ADS1299</a:t>
            </a:r>
            <a:endParaRPr lang="zh-CN" altLang="en-US" sz="1100" b="1" dirty="0"/>
          </a:p>
        </p:txBody>
      </p:sp>
      <p:sp>
        <p:nvSpPr>
          <p:cNvPr id="32" name="矩形 31">
            <a:extLst>
              <a:ext uri="{FF2B5EF4-FFF2-40B4-BE49-F238E27FC236}">
                <a16:creationId xmlns:a16="http://schemas.microsoft.com/office/drawing/2014/main" id="{5B2819E8-73ED-48C0-8A99-CD54EECE77DF}"/>
              </a:ext>
            </a:extLst>
          </p:cNvPr>
          <p:cNvSpPr/>
          <p:nvPr/>
        </p:nvSpPr>
        <p:spPr>
          <a:xfrm>
            <a:off x="2539302" y="4491524"/>
            <a:ext cx="1407052"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原始数据入队列</a:t>
            </a:r>
          </a:p>
        </p:txBody>
      </p:sp>
      <p:sp>
        <p:nvSpPr>
          <p:cNvPr id="33" name="流程图: 决策 32">
            <a:extLst>
              <a:ext uri="{FF2B5EF4-FFF2-40B4-BE49-F238E27FC236}">
                <a16:creationId xmlns:a16="http://schemas.microsoft.com/office/drawing/2014/main" id="{00E7F280-4E96-424A-AB8D-EA64D715A1E2}"/>
              </a:ext>
            </a:extLst>
          </p:cNvPr>
          <p:cNvSpPr/>
          <p:nvPr/>
        </p:nvSpPr>
        <p:spPr>
          <a:xfrm>
            <a:off x="2414705" y="3726380"/>
            <a:ext cx="1580228" cy="50405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数据采集完成</a:t>
            </a:r>
            <a:r>
              <a:rPr lang="zh-CN" altLang="en-US" sz="1100" b="1" dirty="0"/>
              <a:t>？</a:t>
            </a:r>
          </a:p>
        </p:txBody>
      </p:sp>
      <p:cxnSp>
        <p:nvCxnSpPr>
          <p:cNvPr id="34" name="直接箭头连接符 33">
            <a:extLst>
              <a:ext uri="{FF2B5EF4-FFF2-40B4-BE49-F238E27FC236}">
                <a16:creationId xmlns:a16="http://schemas.microsoft.com/office/drawing/2014/main" id="{94084BF9-71C8-4B40-BC66-9B9C34AC145D}"/>
              </a:ext>
            </a:extLst>
          </p:cNvPr>
          <p:cNvCxnSpPr>
            <a:cxnSpLocks/>
          </p:cNvCxnSpPr>
          <p:nvPr/>
        </p:nvCxnSpPr>
        <p:spPr>
          <a:xfrm flipH="1">
            <a:off x="3195318" y="4225922"/>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连接符: 肘形 34">
            <a:extLst>
              <a:ext uri="{FF2B5EF4-FFF2-40B4-BE49-F238E27FC236}">
                <a16:creationId xmlns:a16="http://schemas.microsoft.com/office/drawing/2014/main" id="{8696229B-78A3-4587-B2CC-C410D8AC9612}"/>
              </a:ext>
            </a:extLst>
          </p:cNvPr>
          <p:cNvCxnSpPr>
            <a:cxnSpLocks/>
          </p:cNvCxnSpPr>
          <p:nvPr/>
        </p:nvCxnSpPr>
        <p:spPr>
          <a:xfrm flipH="1" flipV="1">
            <a:off x="3242828" y="3641920"/>
            <a:ext cx="752105" cy="337138"/>
          </a:xfrm>
          <a:prstGeom prst="bentConnector3">
            <a:avLst>
              <a:gd name="adj1" fmla="val -30395"/>
            </a:avLst>
          </a:prstGeom>
          <a:ln>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6F576ADF-7093-46EF-9CD9-ACA7CEE48B99}"/>
              </a:ext>
            </a:extLst>
          </p:cNvPr>
          <p:cNvCxnSpPr>
            <a:cxnSpLocks/>
            <a:stCxn id="31" idx="2"/>
          </p:cNvCxnSpPr>
          <p:nvPr/>
        </p:nvCxnSpPr>
        <p:spPr>
          <a:xfrm flipH="1">
            <a:off x="3203938" y="3496404"/>
            <a:ext cx="882" cy="214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矩形 36">
            <a:extLst>
              <a:ext uri="{FF2B5EF4-FFF2-40B4-BE49-F238E27FC236}">
                <a16:creationId xmlns:a16="http://schemas.microsoft.com/office/drawing/2014/main" id="{5F23C746-8A5D-43FE-B9F1-A81FC4260B8F}"/>
              </a:ext>
            </a:extLst>
          </p:cNvPr>
          <p:cNvSpPr/>
          <p:nvPr/>
        </p:nvSpPr>
        <p:spPr>
          <a:xfrm>
            <a:off x="2492674" y="5219196"/>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对原始数据用数字滤波器进行滤波处理</a:t>
            </a:r>
          </a:p>
        </p:txBody>
      </p:sp>
      <p:cxnSp>
        <p:nvCxnSpPr>
          <p:cNvPr id="38" name="直接箭头连接符 37">
            <a:extLst>
              <a:ext uri="{FF2B5EF4-FFF2-40B4-BE49-F238E27FC236}">
                <a16:creationId xmlns:a16="http://schemas.microsoft.com/office/drawing/2014/main" id="{80936594-DAED-4019-A210-059A20DA3B43}"/>
              </a:ext>
            </a:extLst>
          </p:cNvPr>
          <p:cNvCxnSpPr>
            <a:cxnSpLocks/>
          </p:cNvCxnSpPr>
          <p:nvPr/>
        </p:nvCxnSpPr>
        <p:spPr>
          <a:xfrm flipH="1">
            <a:off x="3195318" y="4950848"/>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矩形 38">
            <a:extLst>
              <a:ext uri="{FF2B5EF4-FFF2-40B4-BE49-F238E27FC236}">
                <a16:creationId xmlns:a16="http://schemas.microsoft.com/office/drawing/2014/main" id="{F31AC939-4C25-4676-8AAD-BA59636D1471}"/>
              </a:ext>
            </a:extLst>
          </p:cNvPr>
          <p:cNvSpPr/>
          <p:nvPr/>
        </p:nvSpPr>
        <p:spPr>
          <a:xfrm>
            <a:off x="5285474" y="2976627"/>
            <a:ext cx="142429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b="1" dirty="0"/>
              <a:t>发送</a:t>
            </a:r>
            <a:r>
              <a:rPr lang="en-US" altLang="zh-CN" sz="1100" b="1" dirty="0"/>
              <a:t>ADC</a:t>
            </a:r>
            <a:r>
              <a:rPr lang="zh-CN" altLang="en-US" sz="1100" b="1" dirty="0"/>
              <a:t>采集指令到</a:t>
            </a:r>
            <a:r>
              <a:rPr lang="en-US" altLang="zh-CN" sz="1100" b="1" dirty="0"/>
              <a:t>ADS1299</a:t>
            </a:r>
            <a:endParaRPr lang="zh-CN" altLang="en-US" sz="1100" b="1" dirty="0"/>
          </a:p>
        </p:txBody>
      </p:sp>
      <p:sp>
        <p:nvSpPr>
          <p:cNvPr id="40" name="矩形 39">
            <a:extLst>
              <a:ext uri="{FF2B5EF4-FFF2-40B4-BE49-F238E27FC236}">
                <a16:creationId xmlns:a16="http://schemas.microsoft.com/office/drawing/2014/main" id="{8AF324EC-5ED7-4732-9252-047951224475}"/>
              </a:ext>
            </a:extLst>
          </p:cNvPr>
          <p:cNvSpPr/>
          <p:nvPr/>
        </p:nvSpPr>
        <p:spPr>
          <a:xfrm>
            <a:off x="5332102" y="4475803"/>
            <a:ext cx="1407052"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原始数据入队列</a:t>
            </a:r>
          </a:p>
        </p:txBody>
      </p:sp>
      <p:sp>
        <p:nvSpPr>
          <p:cNvPr id="41" name="流程图: 决策 40">
            <a:extLst>
              <a:ext uri="{FF2B5EF4-FFF2-40B4-BE49-F238E27FC236}">
                <a16:creationId xmlns:a16="http://schemas.microsoft.com/office/drawing/2014/main" id="{BA2DE861-3B05-4060-BF33-A96334F0DC3F}"/>
              </a:ext>
            </a:extLst>
          </p:cNvPr>
          <p:cNvSpPr/>
          <p:nvPr/>
        </p:nvSpPr>
        <p:spPr>
          <a:xfrm>
            <a:off x="5207505" y="3710659"/>
            <a:ext cx="1580228" cy="50405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数据采集完成</a:t>
            </a:r>
            <a:r>
              <a:rPr lang="zh-CN" altLang="en-US" sz="1100" b="1" dirty="0"/>
              <a:t>？</a:t>
            </a:r>
          </a:p>
        </p:txBody>
      </p:sp>
      <p:cxnSp>
        <p:nvCxnSpPr>
          <p:cNvPr id="42" name="直接箭头连接符 41">
            <a:extLst>
              <a:ext uri="{FF2B5EF4-FFF2-40B4-BE49-F238E27FC236}">
                <a16:creationId xmlns:a16="http://schemas.microsoft.com/office/drawing/2014/main" id="{FD179DED-3A03-4FD1-B941-B6042480FF38}"/>
              </a:ext>
            </a:extLst>
          </p:cNvPr>
          <p:cNvCxnSpPr>
            <a:cxnSpLocks/>
          </p:cNvCxnSpPr>
          <p:nvPr/>
        </p:nvCxnSpPr>
        <p:spPr>
          <a:xfrm flipH="1">
            <a:off x="5988118" y="4210201"/>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连接符: 肘形 42">
            <a:extLst>
              <a:ext uri="{FF2B5EF4-FFF2-40B4-BE49-F238E27FC236}">
                <a16:creationId xmlns:a16="http://schemas.microsoft.com/office/drawing/2014/main" id="{78131FB8-AEFC-43AD-88B8-23ECAEB998EC}"/>
              </a:ext>
            </a:extLst>
          </p:cNvPr>
          <p:cNvCxnSpPr>
            <a:cxnSpLocks/>
          </p:cNvCxnSpPr>
          <p:nvPr/>
        </p:nvCxnSpPr>
        <p:spPr>
          <a:xfrm flipH="1" flipV="1">
            <a:off x="6035628" y="3626199"/>
            <a:ext cx="752105" cy="337138"/>
          </a:xfrm>
          <a:prstGeom prst="bentConnector3">
            <a:avLst>
              <a:gd name="adj1" fmla="val -30395"/>
            </a:avLst>
          </a:prstGeom>
          <a:ln>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422EBAA5-0793-45EC-A83C-49BE078DE44F}"/>
              </a:ext>
            </a:extLst>
          </p:cNvPr>
          <p:cNvCxnSpPr>
            <a:cxnSpLocks/>
            <a:stCxn id="39" idx="2"/>
          </p:cNvCxnSpPr>
          <p:nvPr/>
        </p:nvCxnSpPr>
        <p:spPr>
          <a:xfrm flipH="1">
            <a:off x="5996738" y="3480683"/>
            <a:ext cx="882" cy="214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矩形 44">
            <a:extLst>
              <a:ext uri="{FF2B5EF4-FFF2-40B4-BE49-F238E27FC236}">
                <a16:creationId xmlns:a16="http://schemas.microsoft.com/office/drawing/2014/main" id="{E59BAA72-4F1C-49DA-87E6-4B33507190E4}"/>
              </a:ext>
            </a:extLst>
          </p:cNvPr>
          <p:cNvSpPr/>
          <p:nvPr/>
        </p:nvSpPr>
        <p:spPr>
          <a:xfrm>
            <a:off x="5285474" y="5203475"/>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对原始数据用数字滤波器进行滤波处理</a:t>
            </a:r>
          </a:p>
        </p:txBody>
      </p:sp>
      <p:cxnSp>
        <p:nvCxnSpPr>
          <p:cNvPr id="46" name="直接箭头连接符 45">
            <a:extLst>
              <a:ext uri="{FF2B5EF4-FFF2-40B4-BE49-F238E27FC236}">
                <a16:creationId xmlns:a16="http://schemas.microsoft.com/office/drawing/2014/main" id="{01AA5609-E3EF-4A5F-86F7-21900E0E9BFE}"/>
              </a:ext>
            </a:extLst>
          </p:cNvPr>
          <p:cNvCxnSpPr>
            <a:cxnSpLocks/>
          </p:cNvCxnSpPr>
          <p:nvPr/>
        </p:nvCxnSpPr>
        <p:spPr>
          <a:xfrm flipH="1">
            <a:off x="5988118" y="4935127"/>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文本框 49">
            <a:extLst>
              <a:ext uri="{FF2B5EF4-FFF2-40B4-BE49-F238E27FC236}">
                <a16:creationId xmlns:a16="http://schemas.microsoft.com/office/drawing/2014/main" id="{B6035E4F-1E4A-4DF0-8412-10BF7E913DBF}"/>
              </a:ext>
            </a:extLst>
          </p:cNvPr>
          <p:cNvSpPr txBox="1"/>
          <p:nvPr/>
        </p:nvSpPr>
        <p:spPr>
          <a:xfrm rot="16200000">
            <a:off x="4257140" y="4096857"/>
            <a:ext cx="677108" cy="576064"/>
          </a:xfrm>
          <a:prstGeom prst="rect">
            <a:avLst/>
          </a:prstGeom>
          <a:noFill/>
        </p:spPr>
        <p:txBody>
          <a:bodyPr vert="eaVert" wrap="square" rtlCol="0">
            <a:spAutoFit/>
          </a:bodyPr>
          <a:lstStyle/>
          <a:p>
            <a:r>
              <a:rPr lang="en-US" altLang="zh-CN" sz="3200" b="1" dirty="0"/>
              <a:t>…</a:t>
            </a:r>
            <a:endParaRPr lang="zh-CN" altLang="en-US" sz="3200" b="1" dirty="0"/>
          </a:p>
        </p:txBody>
      </p:sp>
      <p:cxnSp>
        <p:nvCxnSpPr>
          <p:cNvPr id="52" name="连接符: 肘形 51">
            <a:extLst>
              <a:ext uri="{FF2B5EF4-FFF2-40B4-BE49-F238E27FC236}">
                <a16:creationId xmlns:a16="http://schemas.microsoft.com/office/drawing/2014/main" id="{C471A040-308A-448B-A631-103191BF3702}"/>
              </a:ext>
            </a:extLst>
          </p:cNvPr>
          <p:cNvCxnSpPr>
            <a:stCxn id="13" idx="2"/>
            <a:endCxn id="19" idx="0"/>
          </p:cNvCxnSpPr>
          <p:nvPr/>
        </p:nvCxnSpPr>
        <p:spPr>
          <a:xfrm rot="5400000">
            <a:off x="2209560" y="1445236"/>
            <a:ext cx="447438" cy="260521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连接符: 肘形 53">
            <a:extLst>
              <a:ext uri="{FF2B5EF4-FFF2-40B4-BE49-F238E27FC236}">
                <a16:creationId xmlns:a16="http://schemas.microsoft.com/office/drawing/2014/main" id="{DF578C2C-4BB0-44D8-9FB5-25A529F3613F}"/>
              </a:ext>
            </a:extLst>
          </p:cNvPr>
          <p:cNvCxnSpPr>
            <a:stCxn id="13" idx="2"/>
            <a:endCxn id="31" idx="0"/>
          </p:cNvCxnSpPr>
          <p:nvPr/>
        </p:nvCxnSpPr>
        <p:spPr>
          <a:xfrm rot="5400000">
            <a:off x="3236241" y="2492703"/>
            <a:ext cx="468224" cy="5310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6" name="连接符: 肘形 55">
            <a:extLst>
              <a:ext uri="{FF2B5EF4-FFF2-40B4-BE49-F238E27FC236}">
                <a16:creationId xmlns:a16="http://schemas.microsoft.com/office/drawing/2014/main" id="{EBA27BE5-5E61-48EB-B829-6848F093C19E}"/>
              </a:ext>
            </a:extLst>
          </p:cNvPr>
          <p:cNvCxnSpPr>
            <a:stCxn id="13" idx="2"/>
            <a:endCxn id="39" idx="0"/>
          </p:cNvCxnSpPr>
          <p:nvPr/>
        </p:nvCxnSpPr>
        <p:spPr>
          <a:xfrm rot="16200000" flipH="1">
            <a:off x="4640502" y="1619508"/>
            <a:ext cx="452503" cy="2261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7" name="矩形 56">
            <a:extLst>
              <a:ext uri="{FF2B5EF4-FFF2-40B4-BE49-F238E27FC236}">
                <a16:creationId xmlns:a16="http://schemas.microsoft.com/office/drawing/2014/main" id="{4CF1AC06-3813-4846-94EF-C18A72A54FA1}"/>
              </a:ext>
            </a:extLst>
          </p:cNvPr>
          <p:cNvSpPr/>
          <p:nvPr/>
        </p:nvSpPr>
        <p:spPr>
          <a:xfrm>
            <a:off x="388296" y="5955120"/>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滤波后数据入队列</a:t>
            </a:r>
          </a:p>
        </p:txBody>
      </p:sp>
      <p:cxnSp>
        <p:nvCxnSpPr>
          <p:cNvPr id="58" name="直接箭头连接符 57">
            <a:extLst>
              <a:ext uri="{FF2B5EF4-FFF2-40B4-BE49-F238E27FC236}">
                <a16:creationId xmlns:a16="http://schemas.microsoft.com/office/drawing/2014/main" id="{AE1A70CC-969C-4E5A-8435-4B2D8A746BF5}"/>
              </a:ext>
            </a:extLst>
          </p:cNvPr>
          <p:cNvCxnSpPr>
            <a:cxnSpLocks/>
          </p:cNvCxnSpPr>
          <p:nvPr/>
        </p:nvCxnSpPr>
        <p:spPr>
          <a:xfrm flipH="1">
            <a:off x="1090940" y="5686772"/>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矩形 58">
            <a:extLst>
              <a:ext uri="{FF2B5EF4-FFF2-40B4-BE49-F238E27FC236}">
                <a16:creationId xmlns:a16="http://schemas.microsoft.com/office/drawing/2014/main" id="{A5A76432-78BD-445F-8922-F6C540AE7644}"/>
              </a:ext>
            </a:extLst>
          </p:cNvPr>
          <p:cNvSpPr/>
          <p:nvPr/>
        </p:nvSpPr>
        <p:spPr>
          <a:xfrm>
            <a:off x="2492674" y="5982476"/>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滤波后数据入队列</a:t>
            </a:r>
          </a:p>
        </p:txBody>
      </p:sp>
      <p:cxnSp>
        <p:nvCxnSpPr>
          <p:cNvPr id="60" name="直接箭头连接符 59">
            <a:extLst>
              <a:ext uri="{FF2B5EF4-FFF2-40B4-BE49-F238E27FC236}">
                <a16:creationId xmlns:a16="http://schemas.microsoft.com/office/drawing/2014/main" id="{8248E1A4-3F82-4528-99DF-AAE75B256D7A}"/>
              </a:ext>
            </a:extLst>
          </p:cNvPr>
          <p:cNvCxnSpPr>
            <a:cxnSpLocks/>
          </p:cNvCxnSpPr>
          <p:nvPr/>
        </p:nvCxnSpPr>
        <p:spPr>
          <a:xfrm flipH="1">
            <a:off x="3195318" y="5714128"/>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矩形 60">
            <a:extLst>
              <a:ext uri="{FF2B5EF4-FFF2-40B4-BE49-F238E27FC236}">
                <a16:creationId xmlns:a16="http://schemas.microsoft.com/office/drawing/2014/main" id="{9B8242BB-9DFA-4AF5-BF27-F09AC259B77C}"/>
              </a:ext>
            </a:extLst>
          </p:cNvPr>
          <p:cNvSpPr/>
          <p:nvPr/>
        </p:nvSpPr>
        <p:spPr>
          <a:xfrm>
            <a:off x="5273909" y="5982476"/>
            <a:ext cx="1580228" cy="463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滤波后数据入队列</a:t>
            </a:r>
          </a:p>
        </p:txBody>
      </p:sp>
      <p:cxnSp>
        <p:nvCxnSpPr>
          <p:cNvPr id="62" name="直接箭头连接符 61">
            <a:extLst>
              <a:ext uri="{FF2B5EF4-FFF2-40B4-BE49-F238E27FC236}">
                <a16:creationId xmlns:a16="http://schemas.microsoft.com/office/drawing/2014/main" id="{700A6DF2-3E1A-4F0C-BDE8-D153501A8A31}"/>
              </a:ext>
            </a:extLst>
          </p:cNvPr>
          <p:cNvCxnSpPr>
            <a:cxnSpLocks/>
          </p:cNvCxnSpPr>
          <p:nvPr/>
        </p:nvCxnSpPr>
        <p:spPr>
          <a:xfrm flipH="1">
            <a:off x="5976553" y="5714128"/>
            <a:ext cx="8620" cy="261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连接符: 肘形 63">
            <a:extLst>
              <a:ext uri="{FF2B5EF4-FFF2-40B4-BE49-F238E27FC236}">
                <a16:creationId xmlns:a16="http://schemas.microsoft.com/office/drawing/2014/main" id="{C5660483-2AD4-4A16-B94F-5BBB0A475030}"/>
              </a:ext>
            </a:extLst>
          </p:cNvPr>
          <p:cNvCxnSpPr>
            <a:stCxn id="57" idx="2"/>
            <a:endCxn id="19" idx="1"/>
          </p:cNvCxnSpPr>
          <p:nvPr/>
        </p:nvCxnSpPr>
        <p:spPr>
          <a:xfrm rot="5400000" flipH="1">
            <a:off x="-799216" y="4441332"/>
            <a:ext cx="3195368" cy="759885"/>
          </a:xfrm>
          <a:prstGeom prst="bentConnector4">
            <a:avLst>
              <a:gd name="adj1" fmla="val -7154"/>
              <a:gd name="adj2" fmla="val 134062"/>
            </a:avLst>
          </a:prstGeom>
          <a:ln>
            <a:tailEnd type="triangle"/>
          </a:ln>
        </p:spPr>
        <p:style>
          <a:lnRef idx="2">
            <a:schemeClr val="dk1"/>
          </a:lnRef>
          <a:fillRef idx="0">
            <a:schemeClr val="dk1"/>
          </a:fillRef>
          <a:effectRef idx="1">
            <a:schemeClr val="dk1"/>
          </a:effectRef>
          <a:fontRef idx="minor">
            <a:schemeClr val="tx1"/>
          </a:fontRef>
        </p:style>
      </p:cxnSp>
      <p:cxnSp>
        <p:nvCxnSpPr>
          <p:cNvPr id="65" name="连接符: 肘形 64">
            <a:extLst>
              <a:ext uri="{FF2B5EF4-FFF2-40B4-BE49-F238E27FC236}">
                <a16:creationId xmlns:a16="http://schemas.microsoft.com/office/drawing/2014/main" id="{116C4B28-CA94-4E0D-9026-D74D4C74DB7B}"/>
              </a:ext>
            </a:extLst>
          </p:cNvPr>
          <p:cNvCxnSpPr/>
          <p:nvPr/>
        </p:nvCxnSpPr>
        <p:spPr>
          <a:xfrm rot="5400000" flipH="1">
            <a:off x="1298669" y="4462117"/>
            <a:ext cx="3195368" cy="759885"/>
          </a:xfrm>
          <a:prstGeom prst="bentConnector4">
            <a:avLst>
              <a:gd name="adj1" fmla="val -7154"/>
              <a:gd name="adj2" fmla="val 134062"/>
            </a:avLst>
          </a:prstGeom>
          <a:ln>
            <a:tailEnd type="triangle"/>
          </a:ln>
        </p:spPr>
        <p:style>
          <a:lnRef idx="2">
            <a:schemeClr val="dk1"/>
          </a:lnRef>
          <a:fillRef idx="0">
            <a:schemeClr val="dk1"/>
          </a:fillRef>
          <a:effectRef idx="1">
            <a:schemeClr val="dk1"/>
          </a:effectRef>
          <a:fontRef idx="minor">
            <a:schemeClr val="tx1"/>
          </a:fontRef>
        </p:style>
      </p:cxnSp>
      <p:cxnSp>
        <p:nvCxnSpPr>
          <p:cNvPr id="66" name="连接符: 肘形 65">
            <a:extLst>
              <a:ext uri="{FF2B5EF4-FFF2-40B4-BE49-F238E27FC236}">
                <a16:creationId xmlns:a16="http://schemas.microsoft.com/office/drawing/2014/main" id="{695042C8-4D36-45BF-838D-EC412B7C9A13}"/>
              </a:ext>
            </a:extLst>
          </p:cNvPr>
          <p:cNvCxnSpPr/>
          <p:nvPr/>
        </p:nvCxnSpPr>
        <p:spPr>
          <a:xfrm rot="5400000" flipH="1">
            <a:off x="4058010" y="4462117"/>
            <a:ext cx="3195368" cy="759885"/>
          </a:xfrm>
          <a:prstGeom prst="bentConnector4">
            <a:avLst>
              <a:gd name="adj1" fmla="val -7154"/>
              <a:gd name="adj2" fmla="val 134062"/>
            </a:avLst>
          </a:prstGeom>
          <a:ln>
            <a:tailEnd type="triangle"/>
          </a:ln>
        </p:spPr>
        <p:style>
          <a:lnRef idx="2">
            <a:schemeClr val="dk1"/>
          </a:lnRef>
          <a:fillRef idx="0">
            <a:schemeClr val="dk1"/>
          </a:fillRef>
          <a:effectRef idx="1">
            <a:schemeClr val="dk1"/>
          </a:effectRef>
          <a:fontRef idx="minor">
            <a:schemeClr val="tx1"/>
          </a:fontRef>
        </p:style>
      </p:cxnSp>
      <p:sp>
        <p:nvSpPr>
          <p:cNvPr id="69" name="矩形 68">
            <a:extLst>
              <a:ext uri="{FF2B5EF4-FFF2-40B4-BE49-F238E27FC236}">
                <a16:creationId xmlns:a16="http://schemas.microsoft.com/office/drawing/2014/main" id="{F6A6EC7C-6FA7-4555-8769-E5CAB2399DF0}"/>
              </a:ext>
            </a:extLst>
          </p:cNvPr>
          <p:cNvSpPr/>
          <p:nvPr/>
        </p:nvSpPr>
        <p:spPr>
          <a:xfrm>
            <a:off x="75939" y="2647043"/>
            <a:ext cx="7085881" cy="4095108"/>
          </a:xfrm>
          <a:prstGeom prst="rect">
            <a:avLst/>
          </a:prstGeom>
          <a:noFill/>
          <a:ln w="2857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F1284456-8541-4B0F-B03E-824637FB38AC}"/>
              </a:ext>
            </a:extLst>
          </p:cNvPr>
          <p:cNvSpPr txBox="1"/>
          <p:nvPr/>
        </p:nvSpPr>
        <p:spPr>
          <a:xfrm>
            <a:off x="5037241" y="2407892"/>
            <a:ext cx="2031325" cy="276999"/>
          </a:xfrm>
          <a:prstGeom prst="rect">
            <a:avLst/>
          </a:prstGeom>
          <a:noFill/>
        </p:spPr>
        <p:txBody>
          <a:bodyPr wrap="none" rtlCol="0">
            <a:spAutoFit/>
          </a:bodyPr>
          <a:lstStyle/>
          <a:p>
            <a:r>
              <a:rPr lang="zh-CN" altLang="en-US" sz="1200" b="1" dirty="0">
                <a:solidFill>
                  <a:schemeClr val="accent1"/>
                </a:solidFill>
              </a:rPr>
              <a:t>多个数据采集任务并行执行</a:t>
            </a:r>
          </a:p>
        </p:txBody>
      </p:sp>
      <p:sp>
        <p:nvSpPr>
          <p:cNvPr id="71" name="矩形 70">
            <a:extLst>
              <a:ext uri="{FF2B5EF4-FFF2-40B4-BE49-F238E27FC236}">
                <a16:creationId xmlns:a16="http://schemas.microsoft.com/office/drawing/2014/main" id="{81965BA4-5DB0-4D49-B89A-1650941E6B10}"/>
              </a:ext>
            </a:extLst>
          </p:cNvPr>
          <p:cNvSpPr/>
          <p:nvPr/>
        </p:nvSpPr>
        <p:spPr>
          <a:xfrm>
            <a:off x="7928662" y="4335661"/>
            <a:ext cx="1218739" cy="495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将原始数据出队</a:t>
            </a:r>
          </a:p>
        </p:txBody>
      </p:sp>
      <p:sp>
        <p:nvSpPr>
          <p:cNvPr id="72" name="文本框 71">
            <a:extLst>
              <a:ext uri="{FF2B5EF4-FFF2-40B4-BE49-F238E27FC236}">
                <a16:creationId xmlns:a16="http://schemas.microsoft.com/office/drawing/2014/main" id="{EF68B6B3-C10B-43AE-9DFA-9F48177B2DCF}"/>
              </a:ext>
            </a:extLst>
          </p:cNvPr>
          <p:cNvSpPr txBox="1"/>
          <p:nvPr/>
        </p:nvSpPr>
        <p:spPr>
          <a:xfrm>
            <a:off x="1169778" y="4177655"/>
            <a:ext cx="288862" cy="307777"/>
          </a:xfrm>
          <a:prstGeom prst="rect">
            <a:avLst/>
          </a:prstGeom>
          <a:noFill/>
        </p:spPr>
        <p:txBody>
          <a:bodyPr wrap="none" rtlCol="0">
            <a:spAutoFit/>
          </a:bodyPr>
          <a:lstStyle/>
          <a:p>
            <a:r>
              <a:rPr lang="en-US" altLang="zh-CN" sz="1400" b="1" dirty="0"/>
              <a:t>Y</a:t>
            </a:r>
            <a:endParaRPr lang="zh-CN" altLang="en-US" b="1" dirty="0"/>
          </a:p>
        </p:txBody>
      </p:sp>
      <p:sp>
        <p:nvSpPr>
          <p:cNvPr id="73" name="文本框 72">
            <a:extLst>
              <a:ext uri="{FF2B5EF4-FFF2-40B4-BE49-F238E27FC236}">
                <a16:creationId xmlns:a16="http://schemas.microsoft.com/office/drawing/2014/main" id="{3BF3BCD6-66CE-4A76-9B8E-9D2613C4CDCE}"/>
              </a:ext>
            </a:extLst>
          </p:cNvPr>
          <p:cNvSpPr txBox="1"/>
          <p:nvPr/>
        </p:nvSpPr>
        <p:spPr>
          <a:xfrm>
            <a:off x="3300032" y="4170772"/>
            <a:ext cx="288862" cy="307777"/>
          </a:xfrm>
          <a:prstGeom prst="rect">
            <a:avLst/>
          </a:prstGeom>
          <a:noFill/>
        </p:spPr>
        <p:txBody>
          <a:bodyPr wrap="none" rtlCol="0">
            <a:spAutoFit/>
          </a:bodyPr>
          <a:lstStyle/>
          <a:p>
            <a:r>
              <a:rPr lang="en-US" altLang="zh-CN" sz="1400" b="1" dirty="0"/>
              <a:t>Y</a:t>
            </a:r>
            <a:endParaRPr lang="zh-CN" altLang="en-US" b="1" dirty="0"/>
          </a:p>
        </p:txBody>
      </p:sp>
      <p:sp>
        <p:nvSpPr>
          <p:cNvPr id="74" name="文本框 73">
            <a:extLst>
              <a:ext uri="{FF2B5EF4-FFF2-40B4-BE49-F238E27FC236}">
                <a16:creationId xmlns:a16="http://schemas.microsoft.com/office/drawing/2014/main" id="{988EE86A-0C1F-4DFD-A40E-31E44D3808A9}"/>
              </a:ext>
            </a:extLst>
          </p:cNvPr>
          <p:cNvSpPr txBox="1"/>
          <p:nvPr/>
        </p:nvSpPr>
        <p:spPr>
          <a:xfrm>
            <a:off x="6052903" y="4170772"/>
            <a:ext cx="288862" cy="307777"/>
          </a:xfrm>
          <a:prstGeom prst="rect">
            <a:avLst/>
          </a:prstGeom>
          <a:noFill/>
        </p:spPr>
        <p:txBody>
          <a:bodyPr wrap="none" rtlCol="0">
            <a:spAutoFit/>
          </a:bodyPr>
          <a:lstStyle/>
          <a:p>
            <a:r>
              <a:rPr lang="en-US" altLang="zh-CN" sz="1400" b="1" dirty="0"/>
              <a:t>Y</a:t>
            </a:r>
            <a:endParaRPr lang="zh-CN" altLang="en-US" b="1" dirty="0"/>
          </a:p>
        </p:txBody>
      </p:sp>
      <p:sp>
        <p:nvSpPr>
          <p:cNvPr id="75" name="文本框 74">
            <a:extLst>
              <a:ext uri="{FF2B5EF4-FFF2-40B4-BE49-F238E27FC236}">
                <a16:creationId xmlns:a16="http://schemas.microsoft.com/office/drawing/2014/main" id="{3A13670F-522B-4C8D-8ABA-B0004829CF71}"/>
              </a:ext>
            </a:extLst>
          </p:cNvPr>
          <p:cNvSpPr txBox="1"/>
          <p:nvPr/>
        </p:nvSpPr>
        <p:spPr>
          <a:xfrm>
            <a:off x="1809663" y="3640879"/>
            <a:ext cx="322524" cy="307777"/>
          </a:xfrm>
          <a:prstGeom prst="rect">
            <a:avLst/>
          </a:prstGeom>
          <a:noFill/>
        </p:spPr>
        <p:txBody>
          <a:bodyPr wrap="none" rtlCol="0">
            <a:spAutoFit/>
          </a:bodyPr>
          <a:lstStyle/>
          <a:p>
            <a:r>
              <a:rPr lang="en-US" altLang="zh-CN" sz="1400" b="1" dirty="0"/>
              <a:t>N</a:t>
            </a:r>
            <a:endParaRPr lang="zh-CN" altLang="en-US" b="1" dirty="0"/>
          </a:p>
        </p:txBody>
      </p:sp>
      <p:sp>
        <p:nvSpPr>
          <p:cNvPr id="76" name="文本框 75">
            <a:extLst>
              <a:ext uri="{FF2B5EF4-FFF2-40B4-BE49-F238E27FC236}">
                <a16:creationId xmlns:a16="http://schemas.microsoft.com/office/drawing/2014/main" id="{2CABBCB6-C169-4F6F-8256-AEEE7E088559}"/>
              </a:ext>
            </a:extLst>
          </p:cNvPr>
          <p:cNvSpPr txBox="1"/>
          <p:nvPr/>
        </p:nvSpPr>
        <p:spPr>
          <a:xfrm>
            <a:off x="3890358" y="3626272"/>
            <a:ext cx="322524" cy="307777"/>
          </a:xfrm>
          <a:prstGeom prst="rect">
            <a:avLst/>
          </a:prstGeom>
          <a:noFill/>
        </p:spPr>
        <p:txBody>
          <a:bodyPr wrap="none" rtlCol="0">
            <a:spAutoFit/>
          </a:bodyPr>
          <a:lstStyle/>
          <a:p>
            <a:r>
              <a:rPr lang="en-US" altLang="zh-CN" sz="1400" b="1" dirty="0"/>
              <a:t>N</a:t>
            </a:r>
            <a:endParaRPr lang="zh-CN" altLang="en-US" b="1" dirty="0"/>
          </a:p>
        </p:txBody>
      </p:sp>
      <p:sp>
        <p:nvSpPr>
          <p:cNvPr id="77" name="文本框 76">
            <a:extLst>
              <a:ext uri="{FF2B5EF4-FFF2-40B4-BE49-F238E27FC236}">
                <a16:creationId xmlns:a16="http://schemas.microsoft.com/office/drawing/2014/main" id="{E4F2A9CD-4081-46B0-A54F-DFFCA58DC34B}"/>
              </a:ext>
            </a:extLst>
          </p:cNvPr>
          <p:cNvSpPr txBox="1"/>
          <p:nvPr/>
        </p:nvSpPr>
        <p:spPr>
          <a:xfrm>
            <a:off x="6708602" y="3618530"/>
            <a:ext cx="322524" cy="307777"/>
          </a:xfrm>
          <a:prstGeom prst="rect">
            <a:avLst/>
          </a:prstGeom>
          <a:noFill/>
        </p:spPr>
        <p:txBody>
          <a:bodyPr wrap="none" rtlCol="0">
            <a:spAutoFit/>
          </a:bodyPr>
          <a:lstStyle/>
          <a:p>
            <a:r>
              <a:rPr lang="en-US" altLang="zh-CN" sz="1400" b="1" dirty="0"/>
              <a:t>N</a:t>
            </a:r>
            <a:endParaRPr lang="zh-CN" altLang="en-US" b="1" dirty="0"/>
          </a:p>
        </p:txBody>
      </p:sp>
      <p:sp>
        <p:nvSpPr>
          <p:cNvPr id="78" name="流程图: 决策 77">
            <a:extLst>
              <a:ext uri="{FF2B5EF4-FFF2-40B4-BE49-F238E27FC236}">
                <a16:creationId xmlns:a16="http://schemas.microsoft.com/office/drawing/2014/main" id="{1D63B3B1-A2B5-4FB6-BCFF-2029DAB30A69}"/>
              </a:ext>
            </a:extLst>
          </p:cNvPr>
          <p:cNvSpPr/>
          <p:nvPr/>
        </p:nvSpPr>
        <p:spPr>
          <a:xfrm>
            <a:off x="7724910" y="3563824"/>
            <a:ext cx="1580228" cy="50405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原始数据  队列非空</a:t>
            </a:r>
            <a:r>
              <a:rPr lang="zh-CN" altLang="en-US" sz="1100" b="1" dirty="0"/>
              <a:t>？</a:t>
            </a:r>
          </a:p>
        </p:txBody>
      </p:sp>
      <p:cxnSp>
        <p:nvCxnSpPr>
          <p:cNvPr id="79" name="直接箭头连接符 78">
            <a:extLst>
              <a:ext uri="{FF2B5EF4-FFF2-40B4-BE49-F238E27FC236}">
                <a16:creationId xmlns:a16="http://schemas.microsoft.com/office/drawing/2014/main" id="{6C5F093B-EFEB-4680-8DC0-6F4F4932D532}"/>
              </a:ext>
            </a:extLst>
          </p:cNvPr>
          <p:cNvCxnSpPr>
            <a:cxnSpLocks/>
          </p:cNvCxnSpPr>
          <p:nvPr/>
        </p:nvCxnSpPr>
        <p:spPr>
          <a:xfrm>
            <a:off x="8504428" y="4063366"/>
            <a:ext cx="0" cy="256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连接符: 肘形 79">
            <a:extLst>
              <a:ext uri="{FF2B5EF4-FFF2-40B4-BE49-F238E27FC236}">
                <a16:creationId xmlns:a16="http://schemas.microsoft.com/office/drawing/2014/main" id="{6D00F4C2-5C31-4AC6-AD16-77C6A2513E42}"/>
              </a:ext>
            </a:extLst>
          </p:cNvPr>
          <p:cNvCxnSpPr>
            <a:cxnSpLocks/>
          </p:cNvCxnSpPr>
          <p:nvPr/>
        </p:nvCxnSpPr>
        <p:spPr>
          <a:xfrm flipH="1" flipV="1">
            <a:off x="8544502" y="3487680"/>
            <a:ext cx="752105" cy="337138"/>
          </a:xfrm>
          <a:prstGeom prst="bentConnector3">
            <a:avLst>
              <a:gd name="adj1" fmla="val -30395"/>
            </a:avLst>
          </a:prstGeom>
          <a:ln>
            <a:tailEnd type="triangle"/>
          </a:ln>
        </p:spPr>
        <p:style>
          <a:lnRef idx="2">
            <a:schemeClr val="dk1"/>
          </a:lnRef>
          <a:fillRef idx="0">
            <a:schemeClr val="dk1"/>
          </a:fillRef>
          <a:effectRef idx="1">
            <a:schemeClr val="dk1"/>
          </a:effectRef>
          <a:fontRef idx="minor">
            <a:schemeClr val="tx1"/>
          </a:fontRef>
        </p:style>
      </p:cxnSp>
      <p:sp>
        <p:nvSpPr>
          <p:cNvPr id="83" name="文本框 82">
            <a:extLst>
              <a:ext uri="{FF2B5EF4-FFF2-40B4-BE49-F238E27FC236}">
                <a16:creationId xmlns:a16="http://schemas.microsoft.com/office/drawing/2014/main" id="{15187F46-1184-44FA-AD9A-1004EFB8147D}"/>
              </a:ext>
            </a:extLst>
          </p:cNvPr>
          <p:cNvSpPr txBox="1"/>
          <p:nvPr/>
        </p:nvSpPr>
        <p:spPr>
          <a:xfrm>
            <a:off x="8560593" y="4023937"/>
            <a:ext cx="288862" cy="307777"/>
          </a:xfrm>
          <a:prstGeom prst="rect">
            <a:avLst/>
          </a:prstGeom>
          <a:noFill/>
        </p:spPr>
        <p:txBody>
          <a:bodyPr wrap="none" rtlCol="0">
            <a:spAutoFit/>
          </a:bodyPr>
          <a:lstStyle/>
          <a:p>
            <a:r>
              <a:rPr lang="en-US" altLang="zh-CN" sz="1400" b="1" dirty="0"/>
              <a:t>Y</a:t>
            </a:r>
            <a:endParaRPr lang="zh-CN" altLang="en-US" b="1" dirty="0"/>
          </a:p>
        </p:txBody>
      </p:sp>
      <p:sp>
        <p:nvSpPr>
          <p:cNvPr id="84" name="文本框 83">
            <a:extLst>
              <a:ext uri="{FF2B5EF4-FFF2-40B4-BE49-F238E27FC236}">
                <a16:creationId xmlns:a16="http://schemas.microsoft.com/office/drawing/2014/main" id="{6A8DCF9A-4B36-44BC-9782-115E74DE7B04}"/>
              </a:ext>
            </a:extLst>
          </p:cNvPr>
          <p:cNvSpPr txBox="1"/>
          <p:nvPr/>
        </p:nvSpPr>
        <p:spPr>
          <a:xfrm>
            <a:off x="9216292" y="3471695"/>
            <a:ext cx="322524" cy="307777"/>
          </a:xfrm>
          <a:prstGeom prst="rect">
            <a:avLst/>
          </a:prstGeom>
          <a:noFill/>
        </p:spPr>
        <p:txBody>
          <a:bodyPr wrap="none" rtlCol="0">
            <a:spAutoFit/>
          </a:bodyPr>
          <a:lstStyle/>
          <a:p>
            <a:r>
              <a:rPr lang="en-US" altLang="zh-CN" sz="1400" b="1" dirty="0"/>
              <a:t>N</a:t>
            </a:r>
            <a:endParaRPr lang="zh-CN" altLang="en-US" b="1" dirty="0"/>
          </a:p>
        </p:txBody>
      </p:sp>
      <p:sp>
        <p:nvSpPr>
          <p:cNvPr id="96" name="矩形 95">
            <a:extLst>
              <a:ext uri="{FF2B5EF4-FFF2-40B4-BE49-F238E27FC236}">
                <a16:creationId xmlns:a16="http://schemas.microsoft.com/office/drawing/2014/main" id="{8EB46F8C-EF61-4646-80ED-1267E9E6F313}"/>
              </a:ext>
            </a:extLst>
          </p:cNvPr>
          <p:cNvSpPr/>
          <p:nvPr/>
        </p:nvSpPr>
        <p:spPr>
          <a:xfrm>
            <a:off x="10135246" y="4083916"/>
            <a:ext cx="1343850" cy="495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数据出队</a:t>
            </a:r>
            <a:r>
              <a:rPr lang="en-US" altLang="zh-CN" sz="1200" b="1" dirty="0"/>
              <a:t>&amp;</a:t>
            </a:r>
            <a:r>
              <a:rPr lang="zh-CN" altLang="en-US" sz="1200" b="1" dirty="0"/>
              <a:t>压缩数据</a:t>
            </a:r>
            <a:r>
              <a:rPr lang="en-US" altLang="zh-CN" sz="1200" b="1" dirty="0"/>
              <a:t>&amp;</a:t>
            </a:r>
            <a:r>
              <a:rPr lang="zh-CN" altLang="en-US" sz="1200" b="1" dirty="0"/>
              <a:t>协议打包</a:t>
            </a:r>
          </a:p>
        </p:txBody>
      </p:sp>
      <p:sp>
        <p:nvSpPr>
          <p:cNvPr id="97" name="流程图: 决策 96">
            <a:extLst>
              <a:ext uri="{FF2B5EF4-FFF2-40B4-BE49-F238E27FC236}">
                <a16:creationId xmlns:a16="http://schemas.microsoft.com/office/drawing/2014/main" id="{C032237B-F092-4B89-87EB-6D68F9402F59}"/>
              </a:ext>
            </a:extLst>
          </p:cNvPr>
          <p:cNvSpPr/>
          <p:nvPr/>
        </p:nvSpPr>
        <p:spPr>
          <a:xfrm>
            <a:off x="10017057" y="3219950"/>
            <a:ext cx="1580228" cy="5961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t>滤波后数据队列非空</a:t>
            </a:r>
            <a:r>
              <a:rPr lang="zh-CN" altLang="en-US" sz="1100" b="1" dirty="0"/>
              <a:t>？</a:t>
            </a:r>
          </a:p>
        </p:txBody>
      </p:sp>
      <p:cxnSp>
        <p:nvCxnSpPr>
          <p:cNvPr id="98" name="直接箭头连接符 97">
            <a:extLst>
              <a:ext uri="{FF2B5EF4-FFF2-40B4-BE49-F238E27FC236}">
                <a16:creationId xmlns:a16="http://schemas.microsoft.com/office/drawing/2014/main" id="{86F1507D-A7FF-432A-A062-7F1020A0DF47}"/>
              </a:ext>
            </a:extLst>
          </p:cNvPr>
          <p:cNvCxnSpPr>
            <a:cxnSpLocks/>
          </p:cNvCxnSpPr>
          <p:nvPr/>
        </p:nvCxnSpPr>
        <p:spPr>
          <a:xfrm>
            <a:off x="10796575" y="3811621"/>
            <a:ext cx="0" cy="256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连接符: 肘形 98">
            <a:extLst>
              <a:ext uri="{FF2B5EF4-FFF2-40B4-BE49-F238E27FC236}">
                <a16:creationId xmlns:a16="http://schemas.microsoft.com/office/drawing/2014/main" id="{1A9913FD-862A-424D-8FA2-560AF5904565}"/>
              </a:ext>
            </a:extLst>
          </p:cNvPr>
          <p:cNvCxnSpPr>
            <a:cxnSpLocks/>
          </p:cNvCxnSpPr>
          <p:nvPr/>
        </p:nvCxnSpPr>
        <p:spPr>
          <a:xfrm flipH="1" flipV="1">
            <a:off x="10832785" y="3167273"/>
            <a:ext cx="752105" cy="337138"/>
          </a:xfrm>
          <a:prstGeom prst="bentConnector3">
            <a:avLst>
              <a:gd name="adj1" fmla="val -30395"/>
            </a:avLst>
          </a:prstGeom>
          <a:ln>
            <a:tailEnd type="triangle"/>
          </a:ln>
        </p:spPr>
        <p:style>
          <a:lnRef idx="2">
            <a:schemeClr val="dk1"/>
          </a:lnRef>
          <a:fillRef idx="0">
            <a:schemeClr val="dk1"/>
          </a:fillRef>
          <a:effectRef idx="1">
            <a:schemeClr val="dk1"/>
          </a:effectRef>
          <a:fontRef idx="minor">
            <a:schemeClr val="tx1"/>
          </a:fontRef>
        </p:style>
      </p:cxnSp>
      <p:sp>
        <p:nvSpPr>
          <p:cNvPr id="101" name="文本框 100">
            <a:extLst>
              <a:ext uri="{FF2B5EF4-FFF2-40B4-BE49-F238E27FC236}">
                <a16:creationId xmlns:a16="http://schemas.microsoft.com/office/drawing/2014/main" id="{BDA48D88-F1D9-4A64-943C-3DCFB2C03B6F}"/>
              </a:ext>
            </a:extLst>
          </p:cNvPr>
          <p:cNvSpPr txBox="1"/>
          <p:nvPr/>
        </p:nvSpPr>
        <p:spPr>
          <a:xfrm>
            <a:off x="10852740" y="3772192"/>
            <a:ext cx="288862" cy="307777"/>
          </a:xfrm>
          <a:prstGeom prst="rect">
            <a:avLst/>
          </a:prstGeom>
          <a:noFill/>
        </p:spPr>
        <p:txBody>
          <a:bodyPr wrap="none" rtlCol="0">
            <a:spAutoFit/>
          </a:bodyPr>
          <a:lstStyle/>
          <a:p>
            <a:r>
              <a:rPr lang="en-US" altLang="zh-CN" sz="1400" b="1" dirty="0"/>
              <a:t>Y</a:t>
            </a:r>
            <a:endParaRPr lang="zh-CN" altLang="en-US" b="1" dirty="0"/>
          </a:p>
        </p:txBody>
      </p:sp>
      <p:sp>
        <p:nvSpPr>
          <p:cNvPr id="102" name="文本框 101">
            <a:extLst>
              <a:ext uri="{FF2B5EF4-FFF2-40B4-BE49-F238E27FC236}">
                <a16:creationId xmlns:a16="http://schemas.microsoft.com/office/drawing/2014/main" id="{E4445C50-7ADE-4A25-9714-D521B59B72B7}"/>
              </a:ext>
            </a:extLst>
          </p:cNvPr>
          <p:cNvSpPr txBox="1"/>
          <p:nvPr/>
        </p:nvSpPr>
        <p:spPr>
          <a:xfrm>
            <a:off x="11538573" y="3258159"/>
            <a:ext cx="322524" cy="307777"/>
          </a:xfrm>
          <a:prstGeom prst="rect">
            <a:avLst/>
          </a:prstGeom>
          <a:noFill/>
        </p:spPr>
        <p:txBody>
          <a:bodyPr wrap="none" rtlCol="0">
            <a:spAutoFit/>
          </a:bodyPr>
          <a:lstStyle/>
          <a:p>
            <a:r>
              <a:rPr lang="en-US" altLang="zh-CN" sz="1400" b="1" dirty="0"/>
              <a:t>N</a:t>
            </a:r>
            <a:endParaRPr lang="zh-CN" altLang="en-US" b="1" dirty="0"/>
          </a:p>
        </p:txBody>
      </p:sp>
      <p:sp>
        <p:nvSpPr>
          <p:cNvPr id="108" name="矩形 107">
            <a:extLst>
              <a:ext uri="{FF2B5EF4-FFF2-40B4-BE49-F238E27FC236}">
                <a16:creationId xmlns:a16="http://schemas.microsoft.com/office/drawing/2014/main" id="{219CCA12-43C4-4FA8-876A-DFE125C51187}"/>
              </a:ext>
            </a:extLst>
          </p:cNvPr>
          <p:cNvSpPr/>
          <p:nvPr/>
        </p:nvSpPr>
        <p:spPr>
          <a:xfrm>
            <a:off x="10243370" y="4847292"/>
            <a:ext cx="1218739" cy="495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发送数据至</a:t>
            </a:r>
            <a:r>
              <a:rPr lang="en-US" altLang="zh-CN" sz="1200" b="1" dirty="0"/>
              <a:t>ESP32</a:t>
            </a:r>
            <a:endParaRPr lang="zh-CN" altLang="en-US" sz="1200" b="1" dirty="0"/>
          </a:p>
        </p:txBody>
      </p:sp>
      <p:cxnSp>
        <p:nvCxnSpPr>
          <p:cNvPr id="109" name="直接箭头连接符 108">
            <a:extLst>
              <a:ext uri="{FF2B5EF4-FFF2-40B4-BE49-F238E27FC236}">
                <a16:creationId xmlns:a16="http://schemas.microsoft.com/office/drawing/2014/main" id="{84CC993D-754A-487C-AC4F-4E04085CB090}"/>
              </a:ext>
            </a:extLst>
          </p:cNvPr>
          <p:cNvCxnSpPr>
            <a:cxnSpLocks/>
          </p:cNvCxnSpPr>
          <p:nvPr/>
        </p:nvCxnSpPr>
        <p:spPr>
          <a:xfrm>
            <a:off x="10819136" y="4574997"/>
            <a:ext cx="0" cy="256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连接符: 肘形 110">
            <a:extLst>
              <a:ext uri="{FF2B5EF4-FFF2-40B4-BE49-F238E27FC236}">
                <a16:creationId xmlns:a16="http://schemas.microsoft.com/office/drawing/2014/main" id="{5FEFD053-AD00-400D-8909-5B8EA33BF99E}"/>
              </a:ext>
            </a:extLst>
          </p:cNvPr>
          <p:cNvCxnSpPr>
            <a:stCxn id="108" idx="2"/>
            <a:endCxn id="97" idx="1"/>
          </p:cNvCxnSpPr>
          <p:nvPr/>
        </p:nvCxnSpPr>
        <p:spPr>
          <a:xfrm rot="5400000" flipH="1">
            <a:off x="9522477" y="4012624"/>
            <a:ext cx="1824844" cy="835683"/>
          </a:xfrm>
          <a:prstGeom prst="bentConnector4">
            <a:avLst>
              <a:gd name="adj1" fmla="val -12527"/>
              <a:gd name="adj2" fmla="val 127355"/>
            </a:avLst>
          </a:prstGeom>
          <a:ln>
            <a:tailEnd type="triangle"/>
          </a:ln>
        </p:spPr>
        <p:style>
          <a:lnRef idx="2">
            <a:schemeClr val="dk1"/>
          </a:lnRef>
          <a:fillRef idx="0">
            <a:schemeClr val="dk1"/>
          </a:fillRef>
          <a:effectRef idx="1">
            <a:schemeClr val="dk1"/>
          </a:effectRef>
          <a:fontRef idx="minor">
            <a:schemeClr val="tx1"/>
          </a:fontRef>
        </p:style>
      </p:cxnSp>
      <p:sp>
        <p:nvSpPr>
          <p:cNvPr id="112" name="矩形 111">
            <a:extLst>
              <a:ext uri="{FF2B5EF4-FFF2-40B4-BE49-F238E27FC236}">
                <a16:creationId xmlns:a16="http://schemas.microsoft.com/office/drawing/2014/main" id="{3391BBB6-C79F-46AE-97B0-60D0C9242946}"/>
              </a:ext>
            </a:extLst>
          </p:cNvPr>
          <p:cNvSpPr/>
          <p:nvPr/>
        </p:nvSpPr>
        <p:spPr>
          <a:xfrm>
            <a:off x="7951223" y="5135101"/>
            <a:ext cx="1218739" cy="495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t>原始数据写入</a:t>
            </a:r>
            <a:r>
              <a:rPr lang="en-US" altLang="zh-CN" sz="1200" b="1" dirty="0"/>
              <a:t>SD</a:t>
            </a:r>
            <a:r>
              <a:rPr lang="zh-CN" altLang="en-US" sz="1200" b="1" dirty="0"/>
              <a:t>卡</a:t>
            </a:r>
          </a:p>
        </p:txBody>
      </p:sp>
      <p:cxnSp>
        <p:nvCxnSpPr>
          <p:cNvPr id="113" name="直接箭头连接符 112">
            <a:extLst>
              <a:ext uri="{FF2B5EF4-FFF2-40B4-BE49-F238E27FC236}">
                <a16:creationId xmlns:a16="http://schemas.microsoft.com/office/drawing/2014/main" id="{208161AE-A293-46B5-A469-CAEFB93EC67B}"/>
              </a:ext>
            </a:extLst>
          </p:cNvPr>
          <p:cNvCxnSpPr>
            <a:cxnSpLocks/>
          </p:cNvCxnSpPr>
          <p:nvPr/>
        </p:nvCxnSpPr>
        <p:spPr>
          <a:xfrm>
            <a:off x="8526989" y="4862806"/>
            <a:ext cx="0" cy="256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连接符: 肘形 114">
            <a:extLst>
              <a:ext uri="{FF2B5EF4-FFF2-40B4-BE49-F238E27FC236}">
                <a16:creationId xmlns:a16="http://schemas.microsoft.com/office/drawing/2014/main" id="{BD18D531-669B-4A7C-95B6-D49D65D7A461}"/>
              </a:ext>
            </a:extLst>
          </p:cNvPr>
          <p:cNvCxnSpPr>
            <a:stCxn id="112" idx="2"/>
            <a:endCxn id="78" idx="1"/>
          </p:cNvCxnSpPr>
          <p:nvPr/>
        </p:nvCxnSpPr>
        <p:spPr>
          <a:xfrm rot="5400000" flipH="1">
            <a:off x="7235330" y="4305433"/>
            <a:ext cx="1814844" cy="835683"/>
          </a:xfrm>
          <a:prstGeom prst="bentConnector4">
            <a:avLst>
              <a:gd name="adj1" fmla="val -12596"/>
              <a:gd name="adj2" fmla="val 127355"/>
            </a:avLst>
          </a:prstGeom>
          <a:ln>
            <a:tailEnd type="triangle"/>
          </a:ln>
        </p:spPr>
        <p:style>
          <a:lnRef idx="2">
            <a:schemeClr val="dk1"/>
          </a:lnRef>
          <a:fillRef idx="0">
            <a:schemeClr val="dk1"/>
          </a:fillRef>
          <a:effectRef idx="1">
            <a:schemeClr val="dk1"/>
          </a:effectRef>
          <a:fontRef idx="minor">
            <a:schemeClr val="tx1"/>
          </a:fontRef>
        </p:style>
      </p:cxnSp>
      <p:sp>
        <p:nvSpPr>
          <p:cNvPr id="117" name="矩形 116">
            <a:extLst>
              <a:ext uri="{FF2B5EF4-FFF2-40B4-BE49-F238E27FC236}">
                <a16:creationId xmlns:a16="http://schemas.microsoft.com/office/drawing/2014/main" id="{38A2F6B8-62EE-4512-AA3E-3269E3F5B2A1}"/>
              </a:ext>
            </a:extLst>
          </p:cNvPr>
          <p:cNvSpPr/>
          <p:nvPr/>
        </p:nvSpPr>
        <p:spPr>
          <a:xfrm>
            <a:off x="7388743" y="2647043"/>
            <a:ext cx="4481297" cy="4095108"/>
          </a:xfrm>
          <a:prstGeom prst="rect">
            <a:avLst/>
          </a:prstGeom>
          <a:noFill/>
          <a:ln w="2857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id="{B243A6DA-B74F-47D9-B248-95E796F7F5B2}"/>
              </a:ext>
            </a:extLst>
          </p:cNvPr>
          <p:cNvSpPr txBox="1"/>
          <p:nvPr/>
        </p:nvSpPr>
        <p:spPr>
          <a:xfrm>
            <a:off x="9396893" y="2410396"/>
            <a:ext cx="2182008" cy="276999"/>
          </a:xfrm>
          <a:prstGeom prst="rect">
            <a:avLst/>
          </a:prstGeom>
          <a:noFill/>
        </p:spPr>
        <p:txBody>
          <a:bodyPr wrap="none" rtlCol="0">
            <a:spAutoFit/>
          </a:bodyPr>
          <a:lstStyle/>
          <a:p>
            <a:r>
              <a:rPr lang="zh-CN" altLang="en-US" sz="1200" b="1" dirty="0">
                <a:solidFill>
                  <a:schemeClr val="accent1"/>
                </a:solidFill>
              </a:rPr>
              <a:t>数据存储与上传任务并行执行</a:t>
            </a:r>
          </a:p>
        </p:txBody>
      </p:sp>
      <p:cxnSp>
        <p:nvCxnSpPr>
          <p:cNvPr id="121" name="连接符: 肘形 120">
            <a:extLst>
              <a:ext uri="{FF2B5EF4-FFF2-40B4-BE49-F238E27FC236}">
                <a16:creationId xmlns:a16="http://schemas.microsoft.com/office/drawing/2014/main" id="{B7986539-51EF-4D3C-9B66-8EC03621D459}"/>
              </a:ext>
            </a:extLst>
          </p:cNvPr>
          <p:cNvCxnSpPr>
            <a:stCxn id="13" idx="2"/>
            <a:endCxn id="78" idx="0"/>
          </p:cNvCxnSpPr>
          <p:nvPr/>
        </p:nvCxnSpPr>
        <p:spPr>
          <a:xfrm rot="16200000" flipH="1">
            <a:off x="5605605" y="654405"/>
            <a:ext cx="1039700" cy="4779138"/>
          </a:xfrm>
          <a:prstGeom prst="bentConnector3">
            <a:avLst>
              <a:gd name="adj1" fmla="val 22816"/>
            </a:avLst>
          </a:prstGeom>
          <a:ln>
            <a:tailEnd type="triangle"/>
          </a:ln>
        </p:spPr>
        <p:style>
          <a:lnRef idx="2">
            <a:schemeClr val="dk1"/>
          </a:lnRef>
          <a:fillRef idx="0">
            <a:schemeClr val="dk1"/>
          </a:fillRef>
          <a:effectRef idx="1">
            <a:schemeClr val="dk1"/>
          </a:effectRef>
          <a:fontRef idx="minor">
            <a:schemeClr val="tx1"/>
          </a:fontRef>
        </p:style>
      </p:cxnSp>
      <p:cxnSp>
        <p:nvCxnSpPr>
          <p:cNvPr id="124" name="连接符: 肘形 123">
            <a:extLst>
              <a:ext uri="{FF2B5EF4-FFF2-40B4-BE49-F238E27FC236}">
                <a16:creationId xmlns:a16="http://schemas.microsoft.com/office/drawing/2014/main" id="{746003E6-18E7-4A25-8F8F-A321B7BE2D1F}"/>
              </a:ext>
            </a:extLst>
          </p:cNvPr>
          <p:cNvCxnSpPr>
            <a:stCxn id="13" idx="2"/>
            <a:endCxn id="97" idx="0"/>
          </p:cNvCxnSpPr>
          <p:nvPr/>
        </p:nvCxnSpPr>
        <p:spPr>
          <a:xfrm rot="16200000" flipH="1">
            <a:off x="6923615" y="-663606"/>
            <a:ext cx="695826" cy="7071285"/>
          </a:xfrm>
          <a:prstGeom prst="bentConnector3">
            <a:avLst>
              <a:gd name="adj1" fmla="val 33274"/>
            </a:avLst>
          </a:prstGeom>
          <a:ln>
            <a:tailEnd type="triangle"/>
          </a:ln>
        </p:spPr>
        <p:style>
          <a:lnRef idx="2">
            <a:schemeClr val="dk1"/>
          </a:lnRef>
          <a:fillRef idx="0">
            <a:schemeClr val="dk1"/>
          </a:fillRef>
          <a:effectRef idx="1">
            <a:schemeClr val="dk1"/>
          </a:effectRef>
          <a:fontRef idx="minor">
            <a:schemeClr val="tx1"/>
          </a:fontRef>
        </p:style>
      </p:cxnSp>
      <p:sp>
        <p:nvSpPr>
          <p:cNvPr id="127" name="思想气泡: 云 126">
            <a:extLst>
              <a:ext uri="{FF2B5EF4-FFF2-40B4-BE49-F238E27FC236}">
                <a16:creationId xmlns:a16="http://schemas.microsoft.com/office/drawing/2014/main" id="{4E522D15-B6E5-4608-A80A-F67FA63C5716}"/>
              </a:ext>
            </a:extLst>
          </p:cNvPr>
          <p:cNvSpPr/>
          <p:nvPr/>
        </p:nvSpPr>
        <p:spPr>
          <a:xfrm flipH="1">
            <a:off x="309019" y="1230474"/>
            <a:ext cx="1986715" cy="980501"/>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err="1"/>
              <a:t>FreeRTOS</a:t>
            </a:r>
            <a:r>
              <a:rPr lang="zh-CN" altLang="en-US" sz="1400" b="1" dirty="0"/>
              <a:t>多任务操作系统</a:t>
            </a:r>
          </a:p>
        </p:txBody>
      </p:sp>
    </p:spTree>
    <p:extLst>
      <p:ext uri="{BB962C8B-B14F-4D97-AF65-F5344CB8AC3E}">
        <p14:creationId xmlns:p14="http://schemas.microsoft.com/office/powerpoint/2010/main" val="52122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93" y="260648"/>
            <a:ext cx="25763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系统目前进展</a:t>
            </a:r>
            <a:endParaRPr lang="en-US" altLang="zh-CN" sz="3200" b="1" dirty="0">
              <a:solidFill>
                <a:srgbClr val="214E7D"/>
              </a:solidFill>
              <a:latin typeface="Microsoft YaHei"/>
              <a:ea typeface="Microsoft YaHei"/>
            </a:endParaRPr>
          </a:p>
        </p:txBody>
      </p:sp>
      <p:sp>
        <p:nvSpPr>
          <p:cNvPr id="4" name="矩形 3"/>
          <p:cNvSpPr/>
          <p:nvPr/>
        </p:nvSpPr>
        <p:spPr>
          <a:xfrm>
            <a:off x="128193" y="841573"/>
            <a:ext cx="2286203"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ea typeface="黑体" panose="02010609060101010101" pitchFamily="49" charset="-122"/>
              </a:rPr>
              <a:t>脑电信号采集板</a:t>
            </a:r>
            <a:r>
              <a:rPr lang="en-US" altLang="zh-CN" b="1" kern="0" dirty="0">
                <a:solidFill>
                  <a:srgbClr val="2A7B88"/>
                </a:solidFill>
                <a:uFill>
                  <a:solidFill>
                    <a:srgbClr val="2A7B88"/>
                  </a:solidFill>
                </a:uFill>
                <a:latin typeface="Arial Unicode MS"/>
                <a:ea typeface="黑体" panose="02010609060101010101" pitchFamily="49" charset="-122"/>
              </a:rPr>
              <a:t>V1.0</a:t>
            </a:r>
          </a:p>
        </p:txBody>
      </p:sp>
      <p:pic>
        <p:nvPicPr>
          <p:cNvPr id="7" name="图片 6" descr="Schematic_脑机检测_2021-08-09.pdf - 福昕阅读器">
            <a:extLst>
              <a:ext uri="{FF2B5EF4-FFF2-40B4-BE49-F238E27FC236}">
                <a16:creationId xmlns:a16="http://schemas.microsoft.com/office/drawing/2014/main" id="{41D8785B-3D05-4F9A-A39F-86CB5FF9FEFF}"/>
              </a:ext>
            </a:extLst>
          </p:cNvPr>
          <p:cNvPicPr>
            <a:picLocks noChangeAspect="1"/>
          </p:cNvPicPr>
          <p:nvPr/>
        </p:nvPicPr>
        <p:blipFill rotWithShape="1">
          <a:blip r:embed="rId3"/>
          <a:srcRect l="10418" t="638" r="10418"/>
          <a:stretch/>
        </p:blipFill>
        <p:spPr>
          <a:xfrm>
            <a:off x="2638029" y="116632"/>
            <a:ext cx="9435448" cy="6611585"/>
          </a:xfrm>
          <a:prstGeom prst="rect">
            <a:avLst/>
          </a:prstGeom>
        </p:spPr>
      </p:pic>
      <p:sp>
        <p:nvSpPr>
          <p:cNvPr id="9" name="文本框 8">
            <a:extLst>
              <a:ext uri="{FF2B5EF4-FFF2-40B4-BE49-F238E27FC236}">
                <a16:creationId xmlns:a16="http://schemas.microsoft.com/office/drawing/2014/main" id="{10AF66BF-71D5-4764-A85F-FFFA2B6A8E0D}"/>
              </a:ext>
            </a:extLst>
          </p:cNvPr>
          <p:cNvSpPr txBox="1"/>
          <p:nvPr/>
        </p:nvSpPr>
        <p:spPr>
          <a:xfrm>
            <a:off x="297986" y="1637000"/>
            <a:ext cx="1946615" cy="2834174"/>
          </a:xfrm>
          <a:prstGeom prst="rect">
            <a:avLst/>
          </a:prstGeom>
          <a:noFill/>
        </p:spPr>
        <p:txBody>
          <a:bodyPr wrap="square" rtlCol="0">
            <a:spAutoFit/>
          </a:bodyPr>
          <a:lstStyle/>
          <a:p>
            <a:pPr marL="342900" indent="-342900">
              <a:lnSpc>
                <a:spcPct val="150000"/>
              </a:lnSpc>
              <a:buFont typeface="+mj-ea"/>
              <a:buAutoNum type="circleNumDbPlain"/>
            </a:pPr>
            <a:r>
              <a:rPr lang="zh-CN" altLang="en-US" sz="1200" b="1" dirty="0"/>
              <a:t>电源与电池充电部分的可靠性测试</a:t>
            </a:r>
            <a:endParaRPr lang="en-US" altLang="zh-CN" sz="1200" b="1" dirty="0"/>
          </a:p>
          <a:p>
            <a:pPr marL="342900" indent="-342900">
              <a:lnSpc>
                <a:spcPct val="150000"/>
              </a:lnSpc>
              <a:buFont typeface="+mj-ea"/>
              <a:buAutoNum type="circleNumDbPlain"/>
            </a:pPr>
            <a:r>
              <a:rPr lang="zh-CN" altLang="en-US" sz="1200" b="1" dirty="0"/>
              <a:t>三路</a:t>
            </a:r>
            <a:r>
              <a:rPr lang="en-US" altLang="zh-CN" sz="1200" b="1" dirty="0"/>
              <a:t>MCU&amp;ADS1299</a:t>
            </a:r>
            <a:r>
              <a:rPr lang="zh-CN" altLang="en-US" sz="1200" b="1" dirty="0"/>
              <a:t>低纹波电源测试</a:t>
            </a:r>
            <a:endParaRPr lang="en-US" altLang="zh-CN" sz="1200" b="1" dirty="0"/>
          </a:p>
          <a:p>
            <a:pPr marL="342900" indent="-342900">
              <a:lnSpc>
                <a:spcPct val="150000"/>
              </a:lnSpc>
              <a:buFont typeface="+mj-ea"/>
              <a:buAutoNum type="circleNumDbPlain"/>
            </a:pPr>
            <a:r>
              <a:rPr lang="en-US" altLang="zh-CN" sz="1200" b="1" dirty="0"/>
              <a:t>ADS1299</a:t>
            </a:r>
            <a:r>
              <a:rPr lang="zh-CN" altLang="en-US" sz="1200" b="1" dirty="0"/>
              <a:t>驱动配置程序调试</a:t>
            </a:r>
            <a:endParaRPr lang="en-US" altLang="zh-CN" sz="1200" b="1" dirty="0"/>
          </a:p>
          <a:p>
            <a:pPr marL="342900" indent="-342900">
              <a:lnSpc>
                <a:spcPct val="150000"/>
              </a:lnSpc>
              <a:buFont typeface="+mj-ea"/>
              <a:buAutoNum type="circleNumDbPlain"/>
            </a:pPr>
            <a:r>
              <a:rPr lang="en-US" altLang="zh-CN" sz="1200" b="1" dirty="0"/>
              <a:t>ESP32</a:t>
            </a:r>
            <a:r>
              <a:rPr lang="zh-CN" altLang="en-US" sz="1200" b="1" dirty="0"/>
              <a:t>数据传输至上位机程序测试。</a:t>
            </a:r>
            <a:endParaRPr lang="en-US" altLang="zh-CN" sz="1200" b="1" dirty="0"/>
          </a:p>
          <a:p>
            <a:pPr marL="342900" indent="-342900">
              <a:lnSpc>
                <a:spcPct val="150000"/>
              </a:lnSpc>
              <a:buFont typeface="+mj-ea"/>
              <a:buAutoNum type="circleNumDbPlain"/>
            </a:pPr>
            <a:r>
              <a:rPr lang="en-US" altLang="zh-CN" sz="1200" b="1" dirty="0"/>
              <a:t>ESP32</a:t>
            </a:r>
            <a:r>
              <a:rPr lang="zh-CN" altLang="en-US" sz="1200" b="1" dirty="0"/>
              <a:t>端数据封装、压缩算法测试。</a:t>
            </a:r>
            <a:endParaRPr lang="en-US" altLang="zh-CN" sz="1200" b="1" dirty="0"/>
          </a:p>
        </p:txBody>
      </p:sp>
      <p:sp>
        <p:nvSpPr>
          <p:cNvPr id="10" name="文本框 9">
            <a:extLst>
              <a:ext uri="{FF2B5EF4-FFF2-40B4-BE49-F238E27FC236}">
                <a16:creationId xmlns:a16="http://schemas.microsoft.com/office/drawing/2014/main" id="{D72BE9BC-A410-4049-B3B9-E851E13F19FF}"/>
              </a:ext>
            </a:extLst>
          </p:cNvPr>
          <p:cNvSpPr txBox="1"/>
          <p:nvPr/>
        </p:nvSpPr>
        <p:spPr>
          <a:xfrm>
            <a:off x="297986" y="1222126"/>
            <a:ext cx="2116410" cy="461665"/>
          </a:xfrm>
          <a:prstGeom prst="rect">
            <a:avLst/>
          </a:prstGeom>
          <a:noFill/>
        </p:spPr>
        <p:txBody>
          <a:bodyPr wrap="square" rtlCol="0">
            <a:spAutoFit/>
          </a:bodyPr>
          <a:lstStyle/>
          <a:p>
            <a:r>
              <a:rPr lang="zh-CN" altLang="en-US" sz="1200" b="1" dirty="0">
                <a:ea typeface="微软雅黑" panose="020B0503020204020204" pitchFamily="34" charset="-122"/>
              </a:rPr>
              <a:t> 脑电信号采集板</a:t>
            </a:r>
            <a:r>
              <a:rPr lang="en-US" altLang="zh-CN" sz="1200" b="1" dirty="0">
                <a:ea typeface="微软雅黑" panose="020B0503020204020204" pitchFamily="34" charset="-122"/>
              </a:rPr>
              <a:t>V1.0</a:t>
            </a:r>
            <a:r>
              <a:rPr lang="zh-CN" altLang="en-US" sz="1200" b="1" dirty="0">
                <a:ea typeface="微软雅黑" panose="020B0503020204020204" pitchFamily="34" charset="-122"/>
              </a:rPr>
              <a:t>主要对以下几个方面进行测试</a:t>
            </a:r>
          </a:p>
        </p:txBody>
      </p:sp>
      <p:sp>
        <p:nvSpPr>
          <p:cNvPr id="11" name="文本框 10">
            <a:extLst>
              <a:ext uri="{FF2B5EF4-FFF2-40B4-BE49-F238E27FC236}">
                <a16:creationId xmlns:a16="http://schemas.microsoft.com/office/drawing/2014/main" id="{FADD3D99-36E0-4874-BC3D-C022683A287F}"/>
              </a:ext>
            </a:extLst>
          </p:cNvPr>
          <p:cNvSpPr txBox="1"/>
          <p:nvPr/>
        </p:nvSpPr>
        <p:spPr>
          <a:xfrm>
            <a:off x="297985" y="4657216"/>
            <a:ext cx="1946615" cy="954107"/>
          </a:xfrm>
          <a:prstGeom prst="rect">
            <a:avLst/>
          </a:prstGeom>
          <a:noFill/>
        </p:spPr>
        <p:txBody>
          <a:bodyPr wrap="square" rtlCol="0">
            <a:spAutoFit/>
          </a:bodyPr>
          <a:lstStyle/>
          <a:p>
            <a:r>
              <a:rPr lang="zh-CN" altLang="en-US" sz="1400" dirty="0"/>
              <a:t>电源纹波的测试主要是测试电源的纹波是否满足</a:t>
            </a:r>
            <a:r>
              <a:rPr lang="en-US" altLang="zh-CN" sz="1400" dirty="0"/>
              <a:t>ADS1299</a:t>
            </a:r>
            <a:r>
              <a:rPr lang="zh-CN" altLang="en-US" sz="1400" dirty="0"/>
              <a:t>的要求。</a:t>
            </a:r>
          </a:p>
        </p:txBody>
      </p:sp>
      <p:pic>
        <p:nvPicPr>
          <p:cNvPr id="6" name="图片 5" descr="Schematic_脑机检测_2021-08-11.pdf - 福昕阅读器">
            <a:extLst>
              <a:ext uri="{FF2B5EF4-FFF2-40B4-BE49-F238E27FC236}">
                <a16:creationId xmlns:a16="http://schemas.microsoft.com/office/drawing/2014/main" id="{E98B357D-5825-4F20-9662-18BC593B81DE}"/>
              </a:ext>
            </a:extLst>
          </p:cNvPr>
          <p:cNvPicPr>
            <a:picLocks noChangeAspect="1"/>
          </p:cNvPicPr>
          <p:nvPr/>
        </p:nvPicPr>
        <p:blipFill rotWithShape="1">
          <a:blip r:embed="rId4"/>
          <a:srcRect t="5889" b="5889"/>
          <a:stretch/>
        </p:blipFill>
        <p:spPr>
          <a:xfrm>
            <a:off x="0" y="404663"/>
            <a:ext cx="12188825" cy="6048673"/>
          </a:xfrm>
          <a:prstGeom prst="rect">
            <a:avLst/>
          </a:prstGeom>
        </p:spPr>
      </p:pic>
    </p:spTree>
    <p:extLst>
      <p:ext uri="{BB962C8B-B14F-4D97-AF65-F5344CB8AC3E}">
        <p14:creationId xmlns:p14="http://schemas.microsoft.com/office/powerpoint/2010/main" val="88293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93" y="260648"/>
            <a:ext cx="2576346" cy="580925"/>
          </a:xfrm>
        </p:spPr>
        <p:txBody>
          <a:bodyPr rtlCol="0">
            <a:normAutofit fontScale="90000"/>
          </a:bodyPr>
          <a:lstStyle/>
          <a:p>
            <a:pPr latinLnBrk="1">
              <a:lnSpc>
                <a:spcPct val="116000"/>
              </a:lnSpc>
            </a:pPr>
            <a:r>
              <a:rPr lang="zh-CN" altLang="en-US" sz="3200" b="1" dirty="0">
                <a:solidFill>
                  <a:srgbClr val="214E7D"/>
                </a:solidFill>
                <a:latin typeface="Microsoft YaHei"/>
                <a:ea typeface="Microsoft YaHei"/>
              </a:rPr>
              <a:t>系统目前进展</a:t>
            </a:r>
            <a:endParaRPr lang="en-US" altLang="zh-CN" sz="3200" b="1" dirty="0">
              <a:solidFill>
                <a:srgbClr val="214E7D"/>
              </a:solidFill>
              <a:latin typeface="Microsoft YaHei"/>
              <a:ea typeface="Microsoft YaHei"/>
            </a:endParaRPr>
          </a:p>
        </p:txBody>
      </p:sp>
      <p:pic>
        <p:nvPicPr>
          <p:cNvPr id="5" name="图片 4">
            <a:extLst>
              <a:ext uri="{FF2B5EF4-FFF2-40B4-BE49-F238E27FC236}">
                <a16:creationId xmlns:a16="http://schemas.microsoft.com/office/drawing/2014/main" id="{7187A15D-4B0D-4636-B251-A012073BE672}"/>
              </a:ext>
            </a:extLst>
          </p:cNvPr>
          <p:cNvPicPr>
            <a:picLocks noChangeAspect="1"/>
          </p:cNvPicPr>
          <p:nvPr/>
        </p:nvPicPr>
        <p:blipFill rotWithShape="1">
          <a:blip r:embed="rId3"/>
          <a:srcRect l="-1467" t="7349" r="1067" b="16001"/>
          <a:stretch/>
        </p:blipFill>
        <p:spPr>
          <a:xfrm rot="16200000">
            <a:off x="1705719" y="834667"/>
            <a:ext cx="2568937" cy="3486635"/>
          </a:xfrm>
          <a:prstGeom prst="rect">
            <a:avLst/>
          </a:prstGeom>
        </p:spPr>
      </p:pic>
      <p:pic>
        <p:nvPicPr>
          <p:cNvPr id="8" name="图片 7">
            <a:extLst>
              <a:ext uri="{FF2B5EF4-FFF2-40B4-BE49-F238E27FC236}">
                <a16:creationId xmlns:a16="http://schemas.microsoft.com/office/drawing/2014/main" id="{77B32E0C-1627-42AE-A927-540497B32FEE}"/>
              </a:ext>
            </a:extLst>
          </p:cNvPr>
          <p:cNvPicPr>
            <a:picLocks noChangeAspect="1"/>
          </p:cNvPicPr>
          <p:nvPr/>
        </p:nvPicPr>
        <p:blipFill rotWithShape="1">
          <a:blip r:embed="rId4"/>
          <a:srcRect t="12271" r="8934" b="20600"/>
          <a:stretch/>
        </p:blipFill>
        <p:spPr>
          <a:xfrm rot="16200000">
            <a:off x="7443628" y="910821"/>
            <a:ext cx="2568938" cy="3366508"/>
          </a:xfrm>
          <a:prstGeom prst="rect">
            <a:avLst/>
          </a:prstGeom>
        </p:spPr>
      </p:pic>
      <p:sp>
        <p:nvSpPr>
          <p:cNvPr id="10" name="文本框 9">
            <a:extLst>
              <a:ext uri="{FF2B5EF4-FFF2-40B4-BE49-F238E27FC236}">
                <a16:creationId xmlns:a16="http://schemas.microsoft.com/office/drawing/2014/main" id="{1BECF17A-CA6F-46C7-9B62-AACCB708325F}"/>
              </a:ext>
            </a:extLst>
          </p:cNvPr>
          <p:cNvSpPr txBox="1"/>
          <p:nvPr/>
        </p:nvSpPr>
        <p:spPr>
          <a:xfrm>
            <a:off x="7052227" y="3877301"/>
            <a:ext cx="3384376" cy="369332"/>
          </a:xfrm>
          <a:prstGeom prst="rect">
            <a:avLst/>
          </a:prstGeom>
          <a:noFill/>
        </p:spPr>
        <p:txBody>
          <a:bodyPr wrap="square" rtlCol="0">
            <a:spAutoFit/>
          </a:bodyPr>
          <a:lstStyle/>
          <a:p>
            <a:r>
              <a:rPr lang="zh-CN" altLang="en-US" b="1" dirty="0"/>
              <a:t>简易</a:t>
            </a:r>
            <a:r>
              <a:rPr lang="en-US" altLang="zh-CN" b="1" dirty="0" err="1"/>
              <a:t>uV</a:t>
            </a:r>
            <a:r>
              <a:rPr lang="zh-CN" altLang="en-US" b="1" dirty="0"/>
              <a:t>级</a:t>
            </a:r>
            <a:r>
              <a:rPr lang="en-US" altLang="zh-CN" b="1" dirty="0"/>
              <a:t>ADC</a:t>
            </a:r>
            <a:r>
              <a:rPr lang="zh-CN" altLang="en-US" b="1" dirty="0"/>
              <a:t>采集测试信号源</a:t>
            </a:r>
          </a:p>
        </p:txBody>
      </p:sp>
      <p:sp>
        <p:nvSpPr>
          <p:cNvPr id="11" name="文本框 10">
            <a:extLst>
              <a:ext uri="{FF2B5EF4-FFF2-40B4-BE49-F238E27FC236}">
                <a16:creationId xmlns:a16="http://schemas.microsoft.com/office/drawing/2014/main" id="{7B9BBE05-9856-4015-81C9-3F2FF07A88D0}"/>
              </a:ext>
            </a:extLst>
          </p:cNvPr>
          <p:cNvSpPr txBox="1"/>
          <p:nvPr/>
        </p:nvSpPr>
        <p:spPr>
          <a:xfrm>
            <a:off x="1557908" y="3877301"/>
            <a:ext cx="3384376" cy="369332"/>
          </a:xfrm>
          <a:prstGeom prst="rect">
            <a:avLst/>
          </a:prstGeom>
          <a:noFill/>
        </p:spPr>
        <p:txBody>
          <a:bodyPr wrap="square" rtlCol="0">
            <a:spAutoFit/>
          </a:bodyPr>
          <a:lstStyle/>
          <a:p>
            <a:r>
              <a:rPr lang="en-US" altLang="zh-CN" b="1" dirty="0"/>
              <a:t>ADS1299</a:t>
            </a:r>
            <a:r>
              <a:rPr lang="zh-CN" altLang="en-US" b="1" dirty="0"/>
              <a:t>驱动测试板</a:t>
            </a:r>
          </a:p>
        </p:txBody>
      </p:sp>
      <p:sp>
        <p:nvSpPr>
          <p:cNvPr id="13" name="矩形 12">
            <a:extLst>
              <a:ext uri="{FF2B5EF4-FFF2-40B4-BE49-F238E27FC236}">
                <a16:creationId xmlns:a16="http://schemas.microsoft.com/office/drawing/2014/main" id="{24E1C3C3-2391-435F-A2CD-60D55A31FED3}"/>
              </a:ext>
            </a:extLst>
          </p:cNvPr>
          <p:cNvSpPr/>
          <p:nvPr/>
        </p:nvSpPr>
        <p:spPr>
          <a:xfrm>
            <a:off x="261764" y="4653136"/>
            <a:ext cx="1114408" cy="369332"/>
          </a:xfrm>
          <a:prstGeom prst="rect">
            <a:avLst/>
          </a:prstGeom>
        </p:spPr>
        <p:txBody>
          <a:bodyPr wrap="none">
            <a:spAutoFit/>
          </a:bodyPr>
          <a:lstStyle/>
          <a:p>
            <a:pPr>
              <a:spcBef>
                <a:spcPts val="1600"/>
              </a:spcBef>
              <a:spcAft>
                <a:spcPts val="500"/>
              </a:spcAft>
            </a:pPr>
            <a:r>
              <a:rPr lang="zh-CN" altLang="en-US" b="1" kern="0" dirty="0">
                <a:solidFill>
                  <a:srgbClr val="2A7B88"/>
                </a:solidFill>
                <a:uFill>
                  <a:solidFill>
                    <a:srgbClr val="2A7B88"/>
                  </a:solidFill>
                </a:uFill>
                <a:latin typeface="Arial Unicode MS"/>
                <a:ea typeface="黑体" panose="02010609060101010101" pitchFamily="49" charset="-122"/>
              </a:rPr>
              <a:t>软件部分</a:t>
            </a:r>
            <a:endParaRPr lang="en-US" altLang="zh-CN" b="1" kern="0" dirty="0">
              <a:solidFill>
                <a:srgbClr val="2A7B88"/>
              </a:solidFill>
              <a:uFill>
                <a:solidFill>
                  <a:srgbClr val="2A7B88"/>
                </a:solidFill>
              </a:uFill>
              <a:latin typeface="Arial Unicode MS"/>
              <a:ea typeface="黑体" panose="02010609060101010101" pitchFamily="49" charset="-122"/>
            </a:endParaRPr>
          </a:p>
        </p:txBody>
      </p:sp>
      <p:sp>
        <p:nvSpPr>
          <p:cNvPr id="14" name="文本框 13">
            <a:extLst>
              <a:ext uri="{FF2B5EF4-FFF2-40B4-BE49-F238E27FC236}">
                <a16:creationId xmlns:a16="http://schemas.microsoft.com/office/drawing/2014/main" id="{810BF75E-7C78-4025-8FC3-095770FAC0F1}"/>
              </a:ext>
            </a:extLst>
          </p:cNvPr>
          <p:cNvSpPr txBox="1"/>
          <p:nvPr/>
        </p:nvSpPr>
        <p:spPr>
          <a:xfrm>
            <a:off x="1125860" y="5051309"/>
            <a:ext cx="6120680" cy="1162819"/>
          </a:xfrm>
          <a:prstGeom prst="rect">
            <a:avLst/>
          </a:prstGeom>
          <a:noFill/>
        </p:spPr>
        <p:txBody>
          <a:bodyPr wrap="square" rtlCol="0">
            <a:spAutoFit/>
          </a:bodyPr>
          <a:lstStyle/>
          <a:p>
            <a:pPr marL="342900" indent="-342900">
              <a:lnSpc>
                <a:spcPct val="150000"/>
              </a:lnSpc>
              <a:buFont typeface="+mj-ea"/>
              <a:buAutoNum type="circleNumDbPlain"/>
            </a:pPr>
            <a:r>
              <a:rPr lang="en-US" altLang="zh-CN" sz="1600" b="1" dirty="0"/>
              <a:t>STM32</a:t>
            </a:r>
            <a:r>
              <a:rPr lang="zh-CN" altLang="en-US" sz="1600" b="1" dirty="0"/>
              <a:t>端程序框架搭建完成</a:t>
            </a:r>
            <a:endParaRPr lang="en-US" altLang="zh-CN" sz="1600" b="1" dirty="0"/>
          </a:p>
          <a:p>
            <a:pPr marL="342900" indent="-342900">
              <a:lnSpc>
                <a:spcPct val="150000"/>
              </a:lnSpc>
              <a:buFont typeface="+mj-ea"/>
              <a:buAutoNum type="circleNumDbPlain"/>
            </a:pPr>
            <a:r>
              <a:rPr lang="en-US" altLang="zh-CN" sz="1600" b="1" dirty="0"/>
              <a:t>ADS1299</a:t>
            </a:r>
            <a:r>
              <a:rPr lang="zh-CN" altLang="en-US" sz="1600" b="1" dirty="0"/>
              <a:t>驱动程序编写完成</a:t>
            </a:r>
            <a:endParaRPr lang="en-US" altLang="zh-CN" sz="1600" b="1" dirty="0"/>
          </a:p>
          <a:p>
            <a:pPr marL="342900" indent="-342900">
              <a:lnSpc>
                <a:spcPct val="150000"/>
              </a:lnSpc>
              <a:buFont typeface="+mj-ea"/>
              <a:buAutoNum type="circleNumDbPlain"/>
            </a:pPr>
            <a:r>
              <a:rPr lang="en-US" altLang="zh-CN" sz="1600" b="1" dirty="0"/>
              <a:t>ESP32</a:t>
            </a:r>
            <a:r>
              <a:rPr lang="zh-CN" altLang="en-US" sz="1600" b="1" dirty="0"/>
              <a:t>端</a:t>
            </a:r>
            <a:r>
              <a:rPr lang="en-US" altLang="zh-CN" sz="1600" b="1" dirty="0"/>
              <a:t>UDP MQTT / Modbus </a:t>
            </a:r>
            <a:r>
              <a:rPr lang="zh-CN" altLang="en-US" sz="1600" b="1" dirty="0"/>
              <a:t>准备中</a:t>
            </a:r>
            <a:endParaRPr lang="en-US" altLang="zh-CN" sz="1600" b="1" dirty="0"/>
          </a:p>
        </p:txBody>
      </p:sp>
    </p:spTree>
    <p:extLst>
      <p:ext uri="{BB962C8B-B14F-4D97-AF65-F5344CB8AC3E}">
        <p14:creationId xmlns:p14="http://schemas.microsoft.com/office/powerpoint/2010/main" val="42053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1091</TotalTime>
  <Words>1097</Words>
  <Application>Microsoft Office PowerPoint</Application>
  <PresentationFormat>自定义</PresentationFormat>
  <Paragraphs>158</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 Unicode MS</vt:lpstr>
      <vt:lpstr>等线</vt:lpstr>
      <vt:lpstr>等线 Light</vt:lpstr>
      <vt:lpstr>黑体</vt:lpstr>
      <vt:lpstr>华文仿宋</vt:lpstr>
      <vt:lpstr>Microsoft YaHei</vt:lpstr>
      <vt:lpstr>Microsoft YaHei</vt:lpstr>
      <vt:lpstr>Arial</vt:lpstr>
      <vt:lpstr>Office 主题​​</vt:lpstr>
      <vt:lpstr>基于STM32&amp;ESP32脑电信号采集系统设计方案</vt:lpstr>
      <vt:lpstr>PowerPoint 演示文稿</vt:lpstr>
      <vt:lpstr>脑电信号介绍与系统要求</vt:lpstr>
      <vt:lpstr>硬件选型</vt:lpstr>
      <vt:lpstr>硬件选型</vt:lpstr>
      <vt:lpstr>硬件系统结构</vt:lpstr>
      <vt:lpstr>软件系统结构</vt:lpstr>
      <vt:lpstr>系统目前进展</vt:lpstr>
      <vt:lpstr>系统目前进展</vt:lpstr>
      <vt:lpstr>系统目前进展</vt:lpstr>
      <vt:lpstr>系统未来展望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Administrator</dc:creator>
  <cp:lastModifiedBy>Mr. Hh</cp:lastModifiedBy>
  <cp:revision>686</cp:revision>
  <dcterms:created xsi:type="dcterms:W3CDTF">2021-07-06T00:48:49Z</dcterms:created>
  <dcterms:modified xsi:type="dcterms:W3CDTF">2021-08-11T06:52:21Z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