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3" r:id="rId2"/>
    <p:sldMasterId id="2147483665" r:id="rId3"/>
    <p:sldMasterId id="2147483650" r:id="rId4"/>
    <p:sldMasterId id="2147483681" r:id="rId5"/>
  </p:sldMasterIdLst>
  <p:notesMasterIdLst>
    <p:notesMasterId r:id="rId18"/>
  </p:notesMasterIdLst>
  <p:sldIdLst>
    <p:sldId id="353" r:id="rId6"/>
    <p:sldId id="608" r:id="rId7"/>
    <p:sldId id="616" r:id="rId8"/>
    <p:sldId id="617" r:id="rId9"/>
    <p:sldId id="618" r:id="rId10"/>
    <p:sldId id="621" r:id="rId11"/>
    <p:sldId id="607" r:id="rId12"/>
    <p:sldId id="619" r:id="rId13"/>
    <p:sldId id="620" r:id="rId14"/>
    <p:sldId id="609" r:id="rId15"/>
    <p:sldId id="606" r:id="rId16"/>
    <p:sldId id="348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93" userDrawn="1">
          <p15:clr>
            <a:srgbClr val="A4A3A4"/>
          </p15:clr>
        </p15:guide>
        <p15:guide id="2" pos="3613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HN" initials="N" lastIdx="0" clrIdx="0">
    <p:extLst>
      <p:ext uri="{19B8F6BF-5375-455C-9EA6-DF929625EA0E}">
        <p15:presenceInfo xmlns:p15="http://schemas.microsoft.com/office/powerpoint/2012/main" userId="NH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6BF9"/>
    <a:srgbClr val="FA4848"/>
    <a:srgbClr val="00C2CE"/>
    <a:srgbClr val="9DDADD"/>
    <a:srgbClr val="FBA3BC"/>
    <a:srgbClr val="FAC757"/>
    <a:srgbClr val="98D5D8"/>
    <a:srgbClr val="FDC8D7"/>
    <a:srgbClr val="CDB0CB"/>
    <a:srgbClr val="8E66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368" autoAdjust="0"/>
    <p:restoredTop sz="92822" autoAdjust="0"/>
  </p:normalViewPr>
  <p:slideViewPr>
    <p:cSldViewPr snapToGrid="0" snapToObjects="1">
      <p:cViewPr varScale="1">
        <p:scale>
          <a:sx n="100" d="100"/>
          <a:sy n="100" d="100"/>
        </p:scale>
        <p:origin x="90" y="1398"/>
      </p:cViewPr>
      <p:guideLst>
        <p:guide orient="horz" pos="3793"/>
        <p:guide pos="3613"/>
      </p:guideLst>
    </p:cSldViewPr>
  </p:slideViewPr>
  <p:notesTextViewPr>
    <p:cViewPr>
      <p:scale>
        <a:sx n="115" d="100"/>
        <a:sy n="11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28FC8E-F394-1049-9653-56BD1260A1C9}" type="datetimeFigureOut">
              <a:rPr kumimoji="1" lang="ko-KR" altLang="en-US" smtClean="0"/>
              <a:t>2021-10-26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6EB03-D43E-A641-8C74-60C73FB332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50577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안녕하세요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데이터베이스 설계와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SQL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강의를 맡은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김정민 입니다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만나서 반갑습니다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강의에 앞서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잠시 제 소개를 드리겠습니다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저는 현재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NHN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에서 데이터 </a:t>
            </a:r>
            <a:r>
              <a:rPr lang="ko-KR" altLang="en-US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아키텍트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업무를 담당하고 있으며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개발팀에서 작성한 데이터 모델을 비즈니스 관점과 관리 관점에서 문제점을 검토하고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개선사항을 제시하는 등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정확한 데이터가 관리될 수 있도록 개발팀을 지원하고 있습니다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이상으로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저에 대한 소개를 간단히 마치고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지금부터 데이터베이스 설계와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SQL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강의를 시작하겠습니다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E6EB03-D43E-A641-8C74-60C73FB332D4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813586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이번 챕터는 데이터베이스 설계를 위한 기초자료인 사용자 요구사항의 수집 및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분석에 대해 소개합니다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다만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요구사항 수집 및 분석은 프로그램이 개발되는 전 영역에서 기업과 시스템의 특성에 따라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다양한 방식으로 수행하기 때문에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본 강의에서는 요구사항 수집 및 분석이 무엇인지에 대해 간략히 설명하겠습니다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 시간을 통해서 여러분은 데이터베이스 설계 관점에서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사용자의 요구사항을 수집 후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분석결과를 작성하는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타스크에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대해 이해하실 수 있습니다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BE6EB03-D43E-A641-8C74-60C73FB332D4}" type="slidenum">
              <a:rPr kumimoji="1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4689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여러분은 지금까지 일상생활에서 수 많은 프로그램을 사용해 보셨을 겁니다</a:t>
            </a:r>
            <a:r>
              <a:rPr lang="en-US" altLang="ko-KR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여러분의 핸드폰에 설치된 앱부터 온라인 티켓예매와 쇼핑몰 및 게임에 이르기까지 다양한 종류의 프로그램을 경험해 보셨을 텐데요</a:t>
            </a:r>
            <a:r>
              <a:rPr lang="en-US" altLang="ko-KR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이러한 대부분의 프로그램은 데이터 처리를 포함하고 있으며</a:t>
            </a:r>
            <a:r>
              <a:rPr lang="en-US" altLang="ko-KR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이를 위해 데이터베이스를 사용하고 있습니다</a:t>
            </a:r>
            <a:r>
              <a:rPr lang="en-US" altLang="ko-KR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그러므로</a:t>
            </a:r>
            <a:r>
              <a:rPr lang="en-US" altLang="ko-KR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프로그램에서 요구하는 데이터를 정확하게 처리하기 위한</a:t>
            </a:r>
            <a:r>
              <a:rPr lang="en-US" altLang="ko-KR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데이터베이스 사용방법에 대해 이해가 필요합니다</a:t>
            </a:r>
            <a:r>
              <a:rPr lang="en-US" altLang="ko-KR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본 강의는 여러분이 데이터베이스 사용방법을 이해하고</a:t>
            </a:r>
            <a:r>
              <a:rPr lang="en-US" altLang="ko-KR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사용할 수 있도록 데이터베이스 설계방법과 데이터 처리 명령어인 </a:t>
            </a:r>
            <a:r>
              <a:rPr lang="en-US" altLang="ko-KR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SQL </a:t>
            </a:r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사용방법에 대해 설명합니다</a:t>
            </a:r>
            <a:r>
              <a:rPr lang="en-US" altLang="ko-KR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E6EB03-D43E-A641-8C74-60C73FB332D4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477751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지금까지 데이터베이스에 데이터를 효과적으로 저장하기 위한 설계방법과 데이터베이스에서 데이터를 처리하는 명령어인 </a:t>
            </a:r>
            <a:r>
              <a:rPr lang="en-US" altLang="ko-KR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SQL </a:t>
            </a:r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사용방법에 대해 알아보았습니다</a:t>
            </a:r>
            <a:r>
              <a:rPr lang="en-US" altLang="ko-KR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dirty="0"/>
              <a:t>강의 내용이 다소 어렵게 느껴질 수도 있겠지만</a:t>
            </a:r>
            <a:r>
              <a:rPr lang="en-US" altLang="ko-KR" dirty="0"/>
              <a:t>, </a:t>
            </a:r>
            <a:r>
              <a:rPr lang="ko-KR" altLang="en-US" dirty="0"/>
              <a:t>반복적으로 사용하시다 보면 익숙해 지실 겁니다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장시간 학습하시느라 수고 많으셨습니다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감사합니다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E6EB03-D43E-A641-8C74-60C73FB332D4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74511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이번 챕터는 데이터베이스 설계를 위한 기초자료인 사용자 요구사항의 수집 및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분석에 대해 소개합니다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다만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요구사항 수집 및 분석은 프로그램이 개발되는 전 영역에서 기업과 시스템의 특성에 따라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다양한 방식으로 수행하기 때문에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본 강의에서는 요구사항 수집 및 분석이 무엇인지에 대해 간략히 설명하겠습니다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 시간을 통해서 여러분은 데이터베이스 설계 관점에서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사용자의 요구사항을 수집 후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분석결과를 작성하는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타스크에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대해 이해하실 수 있습니다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BE6EB03-D43E-A641-8C74-60C73FB332D4}" type="slidenum">
              <a:rPr kumimoji="1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84488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여러분은 지금까지 일상생활에서 수 많은 프로그램을 사용해 보셨을 겁니다</a:t>
            </a:r>
            <a:r>
              <a:rPr lang="en-US" altLang="ko-KR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여러분의 핸드폰에 설치된 앱부터 온라인 티켓예매와 쇼핑몰 및 게임에 이르기까지 다양한 종류의 프로그램을 경험해 보셨을 텐데요</a:t>
            </a:r>
            <a:r>
              <a:rPr lang="en-US" altLang="ko-KR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이러한 대부분의 프로그램은 데이터 처리를 포함하고 있으며</a:t>
            </a:r>
            <a:r>
              <a:rPr lang="en-US" altLang="ko-KR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이를 위해 데이터베이스를 사용하고 있습니다</a:t>
            </a:r>
            <a:r>
              <a:rPr lang="en-US" altLang="ko-KR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그러므로</a:t>
            </a:r>
            <a:r>
              <a:rPr lang="en-US" altLang="ko-KR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프로그램에서 요구하는 데이터를 정확하게 처리하기 위한</a:t>
            </a:r>
            <a:r>
              <a:rPr lang="en-US" altLang="ko-KR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데이터베이스 사용방법에 대해 이해가 필요합니다</a:t>
            </a:r>
            <a:r>
              <a:rPr lang="en-US" altLang="ko-KR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본 강의는 여러분이 데이터베이스 사용방법을 이해하고</a:t>
            </a:r>
            <a:r>
              <a:rPr lang="en-US" altLang="ko-KR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사용할 수 있도록 데이터베이스 설계방법과 데이터 처리 명령어인 </a:t>
            </a:r>
            <a:r>
              <a:rPr lang="en-US" altLang="ko-KR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SQL </a:t>
            </a:r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사용방법에 대해 설명합니다</a:t>
            </a:r>
            <a:r>
              <a:rPr lang="en-US" altLang="ko-KR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E6EB03-D43E-A641-8C74-60C73FB332D4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743364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여러분은 지금까지 일상생활에서 수 많은 프로그램을 사용해 보셨을 겁니다</a:t>
            </a:r>
            <a:r>
              <a:rPr lang="en-US" altLang="ko-KR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여러분의 핸드폰에 설치된 앱부터 온라인 티켓예매와 쇼핑몰 및 게임에 이르기까지 다양한 종류의 프로그램을 경험해 보셨을 텐데요</a:t>
            </a:r>
            <a:r>
              <a:rPr lang="en-US" altLang="ko-KR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이러한 대부분의 프로그램은 데이터 처리를 포함하고 있으며</a:t>
            </a:r>
            <a:r>
              <a:rPr lang="en-US" altLang="ko-KR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이를 위해 데이터베이스를 사용하고 있습니다</a:t>
            </a:r>
            <a:r>
              <a:rPr lang="en-US" altLang="ko-KR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그러므로</a:t>
            </a:r>
            <a:r>
              <a:rPr lang="en-US" altLang="ko-KR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프로그램에서 요구하는 데이터를 정확하게 처리하기 위한</a:t>
            </a:r>
            <a:r>
              <a:rPr lang="en-US" altLang="ko-KR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데이터베이스 사용방법에 대해 이해가 필요합니다</a:t>
            </a:r>
            <a:r>
              <a:rPr lang="en-US" altLang="ko-KR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본 강의는 여러분이 데이터베이스 사용방법을 이해하고</a:t>
            </a:r>
            <a:r>
              <a:rPr lang="en-US" altLang="ko-KR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사용할 수 있도록 데이터베이스 설계방법과 데이터 처리 명령어인 </a:t>
            </a:r>
            <a:r>
              <a:rPr lang="en-US" altLang="ko-KR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SQL </a:t>
            </a:r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사용방법에 대해 설명합니다</a:t>
            </a:r>
            <a:r>
              <a:rPr lang="en-US" altLang="ko-KR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E6EB03-D43E-A641-8C74-60C73FB332D4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682949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여러분은 지금까지 일상생활에서 수 많은 프로그램을 사용해 보셨을 겁니다</a:t>
            </a:r>
            <a:r>
              <a:rPr lang="en-US" altLang="ko-KR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여러분의 핸드폰에 설치된 앱부터 온라인 티켓예매와 쇼핑몰 및 게임에 이르기까지 다양한 종류의 프로그램을 경험해 보셨을 텐데요</a:t>
            </a:r>
            <a:r>
              <a:rPr lang="en-US" altLang="ko-KR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이러한 대부분의 프로그램은 데이터 처리를 포함하고 있으며</a:t>
            </a:r>
            <a:r>
              <a:rPr lang="en-US" altLang="ko-KR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이를 위해 데이터베이스를 사용하고 있습니다</a:t>
            </a:r>
            <a:r>
              <a:rPr lang="en-US" altLang="ko-KR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그러므로</a:t>
            </a:r>
            <a:r>
              <a:rPr lang="en-US" altLang="ko-KR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프로그램에서 요구하는 데이터를 정확하게 처리하기 위한</a:t>
            </a:r>
            <a:r>
              <a:rPr lang="en-US" altLang="ko-KR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데이터베이스 사용방법에 대해 이해가 필요합니다</a:t>
            </a:r>
            <a:r>
              <a:rPr lang="en-US" altLang="ko-KR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본 강의는 여러분이 데이터베이스 사용방법을 이해하고</a:t>
            </a:r>
            <a:r>
              <a:rPr lang="en-US" altLang="ko-KR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사용할 수 있도록 데이터베이스 설계방법과 데이터 처리 명령어인 </a:t>
            </a:r>
            <a:r>
              <a:rPr lang="en-US" altLang="ko-KR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SQL </a:t>
            </a:r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사용방법에 대해 설명합니다</a:t>
            </a:r>
            <a:r>
              <a:rPr lang="en-US" altLang="ko-KR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E6EB03-D43E-A641-8C74-60C73FB332D4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676916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여러분은 지금까지 일상생활에서 수 많은 프로그램을 사용해 보셨을 겁니다</a:t>
            </a:r>
            <a:r>
              <a:rPr lang="en-US" altLang="ko-KR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여러분의 핸드폰에 설치된 앱부터 온라인 티켓예매와 쇼핑몰 및 게임에 이르기까지 다양한 종류의 프로그램을 경험해 보셨을 텐데요</a:t>
            </a:r>
            <a:r>
              <a:rPr lang="en-US" altLang="ko-KR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이러한 대부분의 프로그램은 데이터 처리를 포함하고 있으며</a:t>
            </a:r>
            <a:r>
              <a:rPr lang="en-US" altLang="ko-KR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이를 위해 데이터베이스를 사용하고 있습니다</a:t>
            </a:r>
            <a:r>
              <a:rPr lang="en-US" altLang="ko-KR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그러므로</a:t>
            </a:r>
            <a:r>
              <a:rPr lang="en-US" altLang="ko-KR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프로그램에서 요구하는 데이터를 정확하게 처리하기 위한</a:t>
            </a:r>
            <a:r>
              <a:rPr lang="en-US" altLang="ko-KR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데이터베이스 사용방법에 대해 이해가 필요합니다</a:t>
            </a:r>
            <a:r>
              <a:rPr lang="en-US" altLang="ko-KR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본 강의는 여러분이 데이터베이스 사용방법을 이해하고</a:t>
            </a:r>
            <a:r>
              <a:rPr lang="en-US" altLang="ko-KR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사용할 수 있도록 데이터베이스 설계방법과 데이터 처리 명령어인 </a:t>
            </a:r>
            <a:r>
              <a:rPr lang="en-US" altLang="ko-KR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SQL </a:t>
            </a:r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사용방법에 대해 설명합니다</a:t>
            </a:r>
            <a:r>
              <a:rPr lang="en-US" altLang="ko-KR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E6EB03-D43E-A641-8C74-60C73FB332D4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056854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여러분은 지금까지 일상생활에서 수 많은 프로그램을 사용해 보셨을 겁니다</a:t>
            </a:r>
            <a:r>
              <a:rPr lang="en-US" altLang="ko-KR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여러분의 핸드폰에 설치된 앱부터 온라인 티켓예매와 쇼핑몰 및 게임에 이르기까지 다양한 종류의 프로그램을 경험해 보셨을 텐데요</a:t>
            </a:r>
            <a:r>
              <a:rPr lang="en-US" altLang="ko-KR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이러한 대부분의 프로그램은 데이터 처리를 포함하고 있으며</a:t>
            </a:r>
            <a:r>
              <a:rPr lang="en-US" altLang="ko-KR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이를 위해 데이터베이스를 사용하고 있습니다</a:t>
            </a:r>
            <a:r>
              <a:rPr lang="en-US" altLang="ko-KR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그러므로</a:t>
            </a:r>
            <a:r>
              <a:rPr lang="en-US" altLang="ko-KR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프로그램에서 요구하는 데이터를 정확하게 처리하기 위한</a:t>
            </a:r>
            <a:r>
              <a:rPr lang="en-US" altLang="ko-KR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데이터베이스 사용방법에 대해 이해가 필요합니다</a:t>
            </a:r>
            <a:r>
              <a:rPr lang="en-US" altLang="ko-KR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본 강의는 여러분이 데이터베이스 사용방법을 이해하고</a:t>
            </a:r>
            <a:r>
              <a:rPr lang="en-US" altLang="ko-KR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사용할 수 있도록 데이터베이스 설계방법과 데이터 처리 명령어인 </a:t>
            </a:r>
            <a:r>
              <a:rPr lang="en-US" altLang="ko-KR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SQL </a:t>
            </a:r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사용방법에 대해 설명합니다</a:t>
            </a:r>
            <a:r>
              <a:rPr lang="en-US" altLang="ko-KR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E6EB03-D43E-A641-8C74-60C73FB332D4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369743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여러분은 지금까지 일상생활에서 수 많은 프로그램을 사용해 보셨을 겁니다</a:t>
            </a:r>
            <a:r>
              <a:rPr lang="en-US" altLang="ko-KR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여러분의 핸드폰에 설치된 앱부터 온라인 티켓예매와 쇼핑몰 및 게임에 이르기까지 다양한 종류의 프로그램을 경험해 보셨을 텐데요</a:t>
            </a:r>
            <a:r>
              <a:rPr lang="en-US" altLang="ko-KR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이러한 대부분의 프로그램은 데이터 처리를 포함하고 있으며</a:t>
            </a:r>
            <a:r>
              <a:rPr lang="en-US" altLang="ko-KR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이를 위해 데이터베이스를 사용하고 있습니다</a:t>
            </a:r>
            <a:r>
              <a:rPr lang="en-US" altLang="ko-KR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그러므로</a:t>
            </a:r>
            <a:r>
              <a:rPr lang="en-US" altLang="ko-KR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프로그램에서 요구하는 데이터를 정확하게 처리하기 위한</a:t>
            </a:r>
            <a:r>
              <a:rPr lang="en-US" altLang="ko-KR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데이터베이스 사용방법에 대해 이해가 필요합니다</a:t>
            </a:r>
            <a:r>
              <a:rPr lang="en-US" altLang="ko-KR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본 강의는 여러분이 데이터베이스 사용방법을 이해하고</a:t>
            </a:r>
            <a:r>
              <a:rPr lang="en-US" altLang="ko-KR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사용할 수 있도록 데이터베이스 설계방법과 데이터 처리 명령어인 </a:t>
            </a:r>
            <a:r>
              <a:rPr lang="en-US" altLang="ko-KR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SQL </a:t>
            </a:r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사용방법에 대해 설명합니다</a:t>
            </a:r>
            <a:r>
              <a:rPr lang="en-US" altLang="ko-KR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E6EB03-D43E-A641-8C74-60C73FB332D4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156748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여러분은 지금까지 일상생활에서 수 많은 프로그램을 사용해 보셨을 겁니다</a:t>
            </a:r>
            <a:r>
              <a:rPr lang="en-US" altLang="ko-KR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여러분의 핸드폰에 설치된 앱부터 온라인 티켓예매와 쇼핑몰 및 게임에 이르기까지 다양한 종류의 프로그램을 경험해 보셨을 텐데요</a:t>
            </a:r>
            <a:r>
              <a:rPr lang="en-US" altLang="ko-KR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이러한 대부분의 프로그램은 데이터 처리를 포함하고 있으며</a:t>
            </a:r>
            <a:r>
              <a:rPr lang="en-US" altLang="ko-KR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이를 위해 데이터베이스를 사용하고 있습니다</a:t>
            </a:r>
            <a:r>
              <a:rPr lang="en-US" altLang="ko-KR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그러므로</a:t>
            </a:r>
            <a:r>
              <a:rPr lang="en-US" altLang="ko-KR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프로그램에서 요구하는 데이터를 정확하게 처리하기 위한</a:t>
            </a:r>
            <a:r>
              <a:rPr lang="en-US" altLang="ko-KR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데이터베이스 사용방법에 대해 이해가 필요합니다</a:t>
            </a:r>
            <a:r>
              <a:rPr lang="en-US" altLang="ko-KR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본 강의는 여러분이 데이터베이스 사용방법을 이해하고</a:t>
            </a:r>
            <a:r>
              <a:rPr lang="en-US" altLang="ko-KR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사용할 수 있도록 데이터베이스 설계방법과 데이터 처리 명령어인 </a:t>
            </a:r>
            <a:r>
              <a:rPr lang="en-US" altLang="ko-KR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SQL </a:t>
            </a:r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사용방법에 대해 설명합니다</a:t>
            </a:r>
            <a:r>
              <a:rPr lang="en-US" altLang="ko-KR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E6EB03-D43E-A641-8C74-60C73FB332D4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83498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01">
    <p:bg>
      <p:bgPr>
        <a:gradFill>
          <a:gsLst>
            <a:gs pos="0">
              <a:srgbClr val="000D34"/>
            </a:gs>
            <a:gs pos="90000">
              <a:srgbClr val="021E5B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개체 틀 8"/>
          <p:cNvSpPr>
            <a:spLocks noGrp="1"/>
          </p:cNvSpPr>
          <p:nvPr>
            <p:ph type="title" hasCustomPrompt="1"/>
          </p:nvPr>
        </p:nvSpPr>
        <p:spPr>
          <a:xfrm>
            <a:off x="522001" y="1548000"/>
            <a:ext cx="11156478" cy="2268352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lnSpc>
                <a:spcPts val="5600"/>
              </a:lnSpc>
              <a:defRPr b="1" i="0">
                <a:solidFill>
                  <a:schemeClr val="bg1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defRPr>
            </a:lvl1pPr>
          </a:lstStyle>
          <a:p>
            <a:r>
              <a:rPr lang="ko-KR" altLang="en-US" dirty="0"/>
              <a:t>제목을 입력하세요</a:t>
            </a:r>
            <a:br>
              <a:rPr lang="de-DE" altLang="ko-KR" dirty="0"/>
            </a:br>
            <a:br>
              <a:rPr lang="de-DE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2144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개체 틀 8">
            <a:extLst>
              <a:ext uri="{FF2B5EF4-FFF2-40B4-BE49-F238E27FC236}">
                <a16:creationId xmlns:a16="http://schemas.microsoft.com/office/drawing/2014/main" id="{A127B2FB-503E-8D46-A86D-819335CF05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2001" y="1548000"/>
            <a:ext cx="11156478" cy="2268352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lnSpc>
                <a:spcPts val="5600"/>
              </a:lnSpc>
              <a:defRPr b="1" i="0">
                <a:solidFill>
                  <a:schemeClr val="bg1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defRPr>
            </a:lvl1pPr>
          </a:lstStyle>
          <a:p>
            <a:r>
              <a:rPr lang="ko-KR" altLang="en-US" dirty="0"/>
              <a:t>제목을 입력하세요</a:t>
            </a:r>
            <a:br>
              <a:rPr lang="de-DE" altLang="ko-KR" dirty="0"/>
            </a:br>
            <a:br>
              <a:rPr lang="de-DE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295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컨텐츠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8"/>
          <p:cNvSpPr>
            <a:spLocks noGrp="1"/>
          </p:cNvSpPr>
          <p:nvPr>
            <p:ph type="title" hasCustomPrompt="1"/>
          </p:nvPr>
        </p:nvSpPr>
        <p:spPr>
          <a:xfrm>
            <a:off x="522000" y="216000"/>
            <a:ext cx="9787860" cy="1404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5600"/>
              </a:lnSpc>
              <a:defRPr b="1" i="0" baseline="0">
                <a:solidFill>
                  <a:srgbClr val="96A3AE"/>
                </a:solidFill>
                <a:latin typeface="NanumSquareOTF ExtraBold" charset="-127"/>
                <a:ea typeface="NanumSquareOTF ExtraBold" charset="-127"/>
                <a:cs typeface="NanumSquareOTF ExtraBold" charset="-127"/>
              </a:defRPr>
            </a:lvl1pPr>
          </a:lstStyle>
          <a:p>
            <a:r>
              <a:rPr kumimoji="1" lang="ko-KR" altLang="en-US" dirty="0"/>
              <a:t>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1857325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개체 틀 9"/>
          <p:cNvSpPr>
            <a:spLocks noGrp="1"/>
          </p:cNvSpPr>
          <p:nvPr>
            <p:ph type="title" hasCustomPrompt="1"/>
          </p:nvPr>
        </p:nvSpPr>
        <p:spPr>
          <a:xfrm>
            <a:off x="522506" y="324000"/>
            <a:ext cx="9840694" cy="46546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800">
                <a:solidFill>
                  <a:srgbClr val="496BF9"/>
                </a:solidFill>
              </a:defRPr>
            </a:lvl1pPr>
          </a:lstStyle>
          <a:p>
            <a:r>
              <a:rPr kumimoji="1" lang="ko-KR" altLang="en-US" dirty="0"/>
              <a:t>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1626786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_02 이미지활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4460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D34"/>
            </a:gs>
            <a:gs pos="90000">
              <a:srgbClr val="021E5B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B00EE05-FA52-4241-9D29-BA4EBACBCEB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텍스트 상자 10"/>
          <p:cNvSpPr txBox="1"/>
          <p:nvPr userDrawn="1"/>
        </p:nvSpPr>
        <p:spPr>
          <a:xfrm>
            <a:off x="533401" y="6480000"/>
            <a:ext cx="1566134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z="700" dirty="0">
                <a:solidFill>
                  <a:prstClr val="white"/>
                </a:solidFill>
                <a:latin typeface="NanumSquareOTF" charset="-127"/>
                <a:ea typeface="NanumSquareOTF" charset="-127"/>
                <a:cs typeface="NanumSquareOTF" charset="-127"/>
              </a:rPr>
              <a:t>© NHN</a:t>
            </a:r>
            <a:r>
              <a:rPr kumimoji="1" lang="ko-KR" altLang="en-US" sz="700" dirty="0">
                <a:solidFill>
                  <a:prstClr val="white"/>
                </a:solidFill>
                <a:latin typeface="NanumSquareOTF" charset="-127"/>
                <a:ea typeface="NanumSquareOTF" charset="-127"/>
                <a:cs typeface="NanumSquareOTF" charset="-127"/>
              </a:rPr>
              <a:t> </a:t>
            </a:r>
            <a:r>
              <a:rPr kumimoji="1" lang="en-US" altLang="ko-KR" sz="700" dirty="0">
                <a:solidFill>
                  <a:prstClr val="white"/>
                </a:solidFill>
                <a:latin typeface="NanumSquareOTF" charset="-127"/>
                <a:ea typeface="NanumSquareOTF" charset="-127"/>
                <a:cs typeface="NanumSquareOTF" charset="-127"/>
              </a:rPr>
              <a:t>Academy All rights reserved.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88CB87-362E-364D-A847-FEEBF199E682}"/>
              </a:ext>
            </a:extLst>
          </p:cNvPr>
          <p:cNvSpPr txBox="1"/>
          <p:nvPr userDrawn="1"/>
        </p:nvSpPr>
        <p:spPr>
          <a:xfrm>
            <a:off x="533401" y="324000"/>
            <a:ext cx="2358081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ko-Kore-KR" sz="900" b="1" i="0" dirty="0">
                <a:solidFill>
                  <a:schemeClr val="bg1"/>
                </a:solidFill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NHN Academy</a:t>
            </a:r>
            <a:endParaRPr kumimoji="1" lang="ko-Kore-KR" altLang="en-US" sz="900" b="1" i="0" dirty="0">
              <a:solidFill>
                <a:schemeClr val="bg1"/>
              </a:solidFill>
              <a:latin typeface="NanumSquareOTF Bold" panose="020B0600000101010101" pitchFamily="34" charset="-127"/>
              <a:ea typeface="NanumSquareOTF Bold" panose="020B0600000101010101" pitchFamily="34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752CC445-075C-1549-8B89-2250603A601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126979" y="295459"/>
            <a:ext cx="1531620" cy="20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67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ftr="0"/>
  <p:txStyles>
    <p:titleStyle>
      <a:lvl1pPr marL="0" marR="0" indent="0" algn="l" defTabSz="914400" rtl="0" eaLnBrk="1" fontAlgn="auto" latinLnBrk="1" hangingPunct="1">
        <a:lnSpc>
          <a:spcPct val="9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sz="4400" b="1" i="0" kern="1200">
          <a:solidFill>
            <a:schemeClr val="bg1"/>
          </a:solidFill>
          <a:latin typeface="NanumSquareOTF ExtraBold" charset="-127"/>
          <a:ea typeface="NanumSquareOTF ExtraBold" charset="-127"/>
          <a:cs typeface="NanumSquareOTF ExtraBold" charset="-127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000D34"/>
            </a:gs>
            <a:gs pos="90000">
              <a:srgbClr val="021E5B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9B0C357-3FE8-3643-AEA4-F9A40B015CD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1785"/>
            <a:ext cx="12192000" cy="6854430"/>
          </a:xfrm>
          <a:prstGeom prst="rect">
            <a:avLst/>
          </a:prstGeom>
        </p:spPr>
      </p:pic>
      <p:sp>
        <p:nvSpPr>
          <p:cNvPr id="7" name="텍스트 상자 10">
            <a:extLst>
              <a:ext uri="{FF2B5EF4-FFF2-40B4-BE49-F238E27FC236}">
                <a16:creationId xmlns:a16="http://schemas.microsoft.com/office/drawing/2014/main" id="{77AD191B-C3E2-9948-9841-3D3A27CA8172}"/>
              </a:ext>
            </a:extLst>
          </p:cNvPr>
          <p:cNvSpPr txBox="1"/>
          <p:nvPr userDrawn="1"/>
        </p:nvSpPr>
        <p:spPr>
          <a:xfrm>
            <a:off x="533401" y="6480000"/>
            <a:ext cx="1566134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z="700" dirty="0">
                <a:solidFill>
                  <a:prstClr val="white"/>
                </a:solidFill>
                <a:latin typeface="NanumSquareOTF" charset="-127"/>
                <a:ea typeface="NanumSquareOTF" charset="-127"/>
                <a:cs typeface="NanumSquareOTF" charset="-127"/>
              </a:rPr>
              <a:t>© NHN Academy All rights reserved.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6217CA-7F8F-7149-8E9E-656AAFFB55BF}"/>
              </a:ext>
            </a:extLst>
          </p:cNvPr>
          <p:cNvSpPr txBox="1"/>
          <p:nvPr userDrawn="1"/>
        </p:nvSpPr>
        <p:spPr>
          <a:xfrm>
            <a:off x="533401" y="324000"/>
            <a:ext cx="2358081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ko-Kore-KR" sz="900" b="1" i="0" dirty="0">
                <a:solidFill>
                  <a:schemeClr val="bg1"/>
                </a:solidFill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NHN Academy</a:t>
            </a:r>
            <a:endParaRPr kumimoji="1" lang="ko-Kore-KR" altLang="en-US" sz="900" b="1" i="0" dirty="0">
              <a:solidFill>
                <a:schemeClr val="bg1"/>
              </a:solidFill>
              <a:latin typeface="NanumSquareOTF Bold" panose="020B0600000101010101" pitchFamily="34" charset="-127"/>
              <a:ea typeface="NanumSquareOTF Bold" panose="020B0600000101010101" pitchFamily="34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1CE7924-C3F4-DC43-BC40-569E0FB0349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126979" y="295459"/>
            <a:ext cx="1531620" cy="20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32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상자 10">
            <a:extLst>
              <a:ext uri="{FF2B5EF4-FFF2-40B4-BE49-F238E27FC236}">
                <a16:creationId xmlns:a16="http://schemas.microsoft.com/office/drawing/2014/main" id="{5DD9DD84-C9C9-5845-BEAF-A2980F624EA3}"/>
              </a:ext>
            </a:extLst>
          </p:cNvPr>
          <p:cNvSpPr txBox="1"/>
          <p:nvPr userDrawn="1"/>
        </p:nvSpPr>
        <p:spPr>
          <a:xfrm>
            <a:off x="533401" y="6480000"/>
            <a:ext cx="1566134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z="700" dirty="0">
                <a:solidFill>
                  <a:schemeClr val="tx1"/>
                </a:solidFill>
                <a:latin typeface="NanumSquareOTF" charset="-127"/>
                <a:ea typeface="NanumSquareOTF" charset="-127"/>
                <a:cs typeface="NanumSquareOTF" charset="-127"/>
              </a:rPr>
              <a:t>© NHN Academy All rights reserved.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ED7405E-DF9F-9E40-9ED7-A3428F60B62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26979" y="300422"/>
            <a:ext cx="1531620" cy="20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237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상자 10">
            <a:extLst>
              <a:ext uri="{FF2B5EF4-FFF2-40B4-BE49-F238E27FC236}">
                <a16:creationId xmlns:a16="http://schemas.microsoft.com/office/drawing/2014/main" id="{2691D780-E8B8-E948-AF8F-3CC99EDD01B7}"/>
              </a:ext>
            </a:extLst>
          </p:cNvPr>
          <p:cNvSpPr txBox="1"/>
          <p:nvPr userDrawn="1"/>
        </p:nvSpPr>
        <p:spPr>
          <a:xfrm>
            <a:off x="533401" y="6480000"/>
            <a:ext cx="1566134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z="700" dirty="0">
                <a:solidFill>
                  <a:schemeClr val="tx1"/>
                </a:solidFill>
                <a:latin typeface="NanumSquareOTF" charset="-127"/>
                <a:ea typeface="NanumSquareOTF" charset="-127"/>
                <a:cs typeface="NanumSquareOTF" charset="-127"/>
              </a:rPr>
              <a:t>© NHN Academy All rights reserved.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11E05B7-6AB4-5D44-BAD4-812A01F6A69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26979" y="300422"/>
            <a:ext cx="1531620" cy="20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280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i="0" kern="1200">
          <a:solidFill>
            <a:srgbClr val="FA2828"/>
          </a:solidFill>
          <a:latin typeface="NanumSquareOTF ExtraBold" charset="-127"/>
          <a:ea typeface="NanumSquareOTF ExtraBold" charset="-127"/>
          <a:cs typeface="NanumSquareOTF ExtraBold" charset="-127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상자 10">
            <a:extLst>
              <a:ext uri="{FF2B5EF4-FFF2-40B4-BE49-F238E27FC236}">
                <a16:creationId xmlns:a16="http://schemas.microsoft.com/office/drawing/2014/main" id="{95655598-BD4D-484C-AFF8-BF90EA7107A7}"/>
              </a:ext>
            </a:extLst>
          </p:cNvPr>
          <p:cNvSpPr txBox="1"/>
          <p:nvPr userDrawn="1"/>
        </p:nvSpPr>
        <p:spPr>
          <a:xfrm>
            <a:off x="533401" y="6480000"/>
            <a:ext cx="1566134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z="700" dirty="0">
                <a:solidFill>
                  <a:schemeClr val="tx1"/>
                </a:solidFill>
                <a:latin typeface="NanumSquareOTF" charset="-127"/>
                <a:ea typeface="NanumSquareOTF" charset="-127"/>
                <a:cs typeface="NanumSquareOTF" charset="-127"/>
              </a:rPr>
              <a:t>© NHN Academy All rights reserved.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10FD5D1-269F-4C44-A001-4E9433F4134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26979" y="300422"/>
            <a:ext cx="1531620" cy="20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522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102E8E-CF8D-0641-8609-195BB46D9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001" y="1548000"/>
            <a:ext cx="11156478" cy="2268352"/>
          </a:xfrm>
        </p:spPr>
        <p:txBody>
          <a:bodyPr/>
          <a:lstStyle/>
          <a:p>
            <a:r>
              <a:rPr kumimoji="1" lang="ko-KR" altLang="en-US" b="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데이터베이스 설계 </a:t>
            </a:r>
            <a:r>
              <a:rPr kumimoji="1" lang="en-US" altLang="ko-KR" b="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&amp; SQL </a:t>
            </a:r>
            <a:r>
              <a:rPr kumimoji="1" lang="ko-KR" altLang="en-US" b="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평가실습문제</a:t>
            </a:r>
            <a:br>
              <a:rPr kumimoji="1" lang="de-DE" altLang="ko-KR" b="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endParaRPr kumimoji="1" lang="ko-Kore-KR" altLang="en-US" b="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C1588CCF-BF8B-5741-9888-1EBA9B4EB198}"/>
              </a:ext>
            </a:extLst>
          </p:cNvPr>
          <p:cNvSpPr txBox="1">
            <a:spLocks/>
          </p:cNvSpPr>
          <p:nvPr/>
        </p:nvSpPr>
        <p:spPr>
          <a:xfrm>
            <a:off x="522000" y="4320000"/>
            <a:ext cx="3754518" cy="122751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1880"/>
              </a:lnSpc>
            </a:pPr>
            <a:r>
              <a:rPr kumimoji="1" lang="ko-KR" altLang="en-US" sz="1400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anumSquareOTF Bold" charset="-127"/>
              </a:rPr>
              <a:t>소속 </a:t>
            </a:r>
            <a:r>
              <a:rPr kumimoji="1" lang="en-US" altLang="ko-KR" sz="1400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anumSquareOTF Bold" charset="-127"/>
              </a:rPr>
              <a:t>NHN</a:t>
            </a:r>
          </a:p>
          <a:p>
            <a:pPr algn="l">
              <a:lnSpc>
                <a:spcPts val="1880"/>
              </a:lnSpc>
            </a:pPr>
            <a:r>
              <a:rPr kumimoji="1" lang="ko-KR" altLang="en-US" sz="1400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anumSquareOTF Bold" charset="-127"/>
              </a:rPr>
              <a:t>성명 김정민</a:t>
            </a:r>
          </a:p>
        </p:txBody>
      </p:sp>
    </p:spTree>
    <p:extLst>
      <p:ext uri="{BB962C8B-B14F-4D97-AF65-F5344CB8AC3E}">
        <p14:creationId xmlns:p14="http://schemas.microsoft.com/office/powerpoint/2010/main" val="1272992538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A3A64C-ECD3-E140-8E2D-1653028E4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b="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 </a:t>
            </a:r>
            <a:r>
              <a:rPr kumimoji="1" lang="ko-KR" altLang="en-US" b="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평가기준</a:t>
            </a:r>
            <a:endParaRPr kumimoji="1" lang="ko-Kore-KR" altLang="en-US" b="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1061104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4F3FF3-27D5-7C41-AAEF-5FC4E31CE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b="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평가기준</a:t>
            </a:r>
            <a:endParaRPr kumimoji="1" lang="ko-Kore-KR" altLang="en-US" b="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A39D1607-EC28-B746-9644-42FBF65EA914}"/>
              </a:ext>
            </a:extLst>
          </p:cNvPr>
          <p:cNvSpPr txBox="1">
            <a:spLocks/>
          </p:cNvSpPr>
          <p:nvPr/>
        </p:nvSpPr>
        <p:spPr>
          <a:xfrm>
            <a:off x="516000" y="1800000"/>
            <a:ext cx="11160000" cy="61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just" latinLnBrk="0">
              <a:lnSpc>
                <a:spcPts val="2500"/>
              </a:lnSpc>
              <a:defRPr/>
            </a:pPr>
            <a:r>
              <a:rPr kumimoji="1"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  <a:cs typeface="NanumSquareOTF" charset="-127"/>
              </a:rPr>
              <a:t>평가실습문제에 대한 평가기준은 아래와 같습니다</a:t>
            </a:r>
            <a:r>
              <a:rPr kumimoji="1"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  <a:cs typeface="NanumSquareOTF" charset="-127"/>
              </a:rPr>
              <a:t>.</a:t>
            </a:r>
            <a:endParaRPr kumimoji="1" lang="ko-KR" altLang="en-US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NanumSquareOTF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66EA20F9-ECD8-8146-9920-B73D443DFA39}"/>
              </a:ext>
            </a:extLst>
          </p:cNvPr>
          <p:cNvSpPr txBox="1">
            <a:spLocks/>
          </p:cNvSpPr>
          <p:nvPr/>
        </p:nvSpPr>
        <p:spPr>
          <a:xfrm>
            <a:off x="516000" y="1260000"/>
            <a:ext cx="11160000" cy="54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>
              <a:lnSpc>
                <a:spcPct val="100000"/>
              </a:lnSpc>
            </a:pPr>
            <a:r>
              <a:rPr kumimoji="1"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NanumSquareOTF Bold" charset="-127"/>
              </a:rPr>
              <a:t>평가기준</a:t>
            </a:r>
            <a:endParaRPr kumimoji="1" lang="ko-KR" altLang="en-US" sz="24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NanumSquareOTF Bold" charset="-127"/>
            </a:endParaRPr>
          </a:p>
        </p:txBody>
      </p:sp>
      <p:graphicFrame>
        <p:nvGraphicFramePr>
          <p:cNvPr id="7" name="표 9">
            <a:extLst>
              <a:ext uri="{FF2B5EF4-FFF2-40B4-BE49-F238E27FC236}">
                <a16:creationId xmlns:a16="http://schemas.microsoft.com/office/drawing/2014/main" id="{2BC64587-9A03-4DC9-93A1-86E451B978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82007"/>
              </p:ext>
            </p:extLst>
          </p:nvPr>
        </p:nvGraphicFramePr>
        <p:xfrm>
          <a:off x="516665" y="2559840"/>
          <a:ext cx="11160000" cy="3780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1802572303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4192153609"/>
                    </a:ext>
                  </a:extLst>
                </a:gridCol>
                <a:gridCol w="4104000">
                  <a:extLst>
                    <a:ext uri="{9D8B030D-6E8A-4147-A177-3AD203B41FA5}">
                      <a16:colId xmlns:a16="http://schemas.microsoft.com/office/drawing/2014/main" val="1975004744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spc="-2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NanumSquareOTF Bold" charset="-127"/>
                        </a:rPr>
                        <a:t>평가항목</a:t>
                      </a:r>
                      <a:endParaRPr lang="en-US" altLang="ko-KR" sz="1400" b="0" i="0" spc="-2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NanumSquareOTF Bold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0" i="0" kern="1200" spc="-2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NanumSquareOTF Bold" charset="-127"/>
                        </a:rPr>
                        <a:t>평가기준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0" i="0" kern="1200" spc="-2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NanumSquareOTF Bold" charset="-127"/>
                        </a:rPr>
                        <a:t>배점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0" i="0" kern="1200" spc="-2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NanumSquareOTF Bold" charset="-127"/>
                        </a:rPr>
                        <a:t>평가항목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0" i="0" kern="1200" spc="-2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NanumSquareOTF Bold" charset="-127"/>
                        </a:rPr>
                        <a:t>평가기준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0" i="0" kern="1200" spc="-2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NanumSquareOTF Bold" charset="-127"/>
                        </a:rPr>
                        <a:t>배점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0000"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엔티티</a:t>
                      </a:r>
                      <a:endParaRPr lang="en-US" altLang="ko-KR" sz="1400" b="0" i="0" spc="-2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NanumSquareOTF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(20</a:t>
                      </a:r>
                      <a:r>
                        <a:rPr lang="ko-KR" altLang="en-US" sz="1400" b="0" i="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점</a:t>
                      </a:r>
                      <a:r>
                        <a:rPr lang="en-US" altLang="ko-KR" sz="1400" b="0" i="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)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latinLnBrk="0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i="0" kern="120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업무에서 요구하는 모든 엔티티가 도출되었는가</a:t>
                      </a:r>
                      <a:r>
                        <a:rPr lang="en-US" altLang="ko-KR" sz="1400" b="0" i="0" kern="120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?</a:t>
                      </a:r>
                    </a:p>
                  </a:txBody>
                  <a:tcPr marL="126000" marR="12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b="0" i="0" kern="120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10</a:t>
                      </a:r>
                    </a:p>
                  </a:txBody>
                  <a:tcPr marL="126000" marR="12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관계</a:t>
                      </a:r>
                      <a:endParaRPr lang="en-US" altLang="ko-KR" sz="1400" b="0" i="0" spc="-2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NanumSquareOTF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(20</a:t>
                      </a:r>
                      <a:r>
                        <a:rPr lang="ko-KR" altLang="en-US" sz="1400" b="0" i="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점</a:t>
                      </a:r>
                      <a:r>
                        <a:rPr lang="en-US" altLang="ko-KR" sz="1400" b="0" i="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)</a:t>
                      </a:r>
                      <a:endParaRPr lang="en-US" altLang="ko-KR" sz="1400" b="0" i="0" kern="1200" spc="-2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NanumSquareOTF" charset="-127"/>
                      </a:endParaRPr>
                    </a:p>
                  </a:txBody>
                  <a:tcPr marL="126000" marR="12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400" b="0" i="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엔티티간 업무를 나타내도록 관계가 설정되어 있는가</a:t>
                      </a:r>
                      <a:r>
                        <a:rPr lang="en-US" altLang="ko-KR" sz="1400" b="0" i="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?</a:t>
                      </a:r>
                    </a:p>
                  </a:txBody>
                  <a:tcPr marL="126000" marR="12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400" b="0" i="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10</a:t>
                      </a:r>
                    </a:p>
                  </a:txBody>
                  <a:tcPr marL="126000" marR="12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0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400" b="0" i="0" kern="120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엔티티가 개체 및 행위에 맞게 도출되었는가</a:t>
                      </a:r>
                      <a:r>
                        <a:rPr lang="en-US" altLang="ko-KR" sz="1400" b="0" i="0" kern="120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?</a:t>
                      </a:r>
                    </a:p>
                  </a:txBody>
                  <a:tcPr marL="126000" marR="12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400" b="0" i="0" kern="120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5</a:t>
                      </a:r>
                    </a:p>
                  </a:txBody>
                  <a:tcPr marL="126000" marR="12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180975" marR="0" lvl="0" indent="-180975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200" b="0" i="0" kern="1200" spc="-2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NanumSquareOTF" charset="-127"/>
                      </a:endParaRPr>
                    </a:p>
                  </a:txBody>
                  <a:tcPr marL="126000" marR="12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400" b="0" i="0" spc="-20" dirty="0" err="1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식별성</a:t>
                      </a:r>
                      <a:r>
                        <a:rPr lang="en-US" altLang="ko-KR" sz="1400" b="0" i="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, </a:t>
                      </a:r>
                      <a:r>
                        <a:rPr lang="ko-KR" altLang="en-US" sz="1400" b="0" i="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기수성</a:t>
                      </a:r>
                      <a:r>
                        <a:rPr lang="en-US" altLang="ko-KR" sz="1400" b="0" i="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, </a:t>
                      </a:r>
                      <a:r>
                        <a:rPr lang="ko-KR" altLang="en-US" sz="1400" b="0" i="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선택성의 관계표현이 정확한가</a:t>
                      </a:r>
                      <a:r>
                        <a:rPr lang="en-US" altLang="ko-KR" sz="1400" b="0" i="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?</a:t>
                      </a:r>
                    </a:p>
                  </a:txBody>
                  <a:tcPr marL="126000" marR="12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400" b="0" i="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10</a:t>
                      </a:r>
                    </a:p>
                  </a:txBody>
                  <a:tcPr marL="126000" marR="12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7707234"/>
                  </a:ext>
                </a:extLst>
              </a:tr>
              <a:tr h="570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400" b="0" i="0" kern="120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정규화에 위배된 엔티티가 존재하는가</a:t>
                      </a:r>
                      <a:r>
                        <a:rPr lang="en-US" altLang="ko-KR" sz="1400" b="0" i="0" kern="120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?</a:t>
                      </a:r>
                    </a:p>
                  </a:txBody>
                  <a:tcPr marL="126000" marR="12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400" b="0" i="0" kern="120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5</a:t>
                      </a:r>
                    </a:p>
                  </a:txBody>
                  <a:tcPr marL="126000" marR="12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SQL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(40</a:t>
                      </a:r>
                      <a:r>
                        <a:rPr lang="ko-KR" altLang="en-US" sz="1400" b="0" i="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점</a:t>
                      </a:r>
                      <a:r>
                        <a:rPr lang="en-US" altLang="ko-KR" sz="1400" b="0" i="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)</a:t>
                      </a:r>
                      <a:endParaRPr lang="en-US" altLang="ko-KR" sz="1400" b="0" i="0" kern="1200" spc="-2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NanumSquareOTF" charset="-127"/>
                      </a:endParaRPr>
                    </a:p>
                  </a:txBody>
                  <a:tcPr marL="126000" marR="12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400" b="0" i="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가족관계증명서의 </a:t>
                      </a:r>
                      <a:r>
                        <a:rPr lang="en-US" altLang="ko-KR" sz="1400" b="0" i="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SQL</a:t>
                      </a:r>
                      <a:r>
                        <a:rPr lang="ko-KR" altLang="en-US" sz="1400" b="0" i="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이 작성한 데이터 모델에 맞게 작성되었는가</a:t>
                      </a:r>
                      <a:r>
                        <a:rPr lang="en-US" altLang="ko-KR" sz="1400" b="0" i="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?</a:t>
                      </a:r>
                    </a:p>
                  </a:txBody>
                  <a:tcPr marL="126000" marR="12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400" b="0" i="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10</a:t>
                      </a:r>
                    </a:p>
                  </a:txBody>
                  <a:tcPr marL="126000" marR="12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5983339"/>
                  </a:ext>
                </a:extLst>
              </a:tr>
              <a:tr h="570000"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속성</a:t>
                      </a:r>
                      <a:endParaRPr lang="en-US" altLang="ko-KR" sz="1400" b="0" i="0" spc="-2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NanumSquareOTF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(20</a:t>
                      </a:r>
                      <a:r>
                        <a:rPr lang="ko-KR" altLang="en-US" sz="1400" b="0" i="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점</a:t>
                      </a:r>
                      <a:r>
                        <a:rPr lang="en-US" altLang="ko-KR" sz="1400" b="0" i="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)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latinLnBrk="0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i="0" kern="120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업무에서 요구하는 모든 속성이 도출되었는가</a:t>
                      </a:r>
                      <a:r>
                        <a:rPr lang="en-US" altLang="ko-KR" sz="1400" b="0" i="0" kern="120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?</a:t>
                      </a:r>
                    </a:p>
                  </a:txBody>
                  <a:tcPr marL="126000" marR="12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b="0" i="0" kern="120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10</a:t>
                      </a:r>
                    </a:p>
                  </a:txBody>
                  <a:tcPr marL="126000" marR="12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180975" indent="-180975" algn="just" latinLnBrk="0">
                        <a:buFont typeface="Arial" panose="020B0604020202020204" pitchFamily="34" charset="0"/>
                        <a:buChar char="•"/>
                      </a:pPr>
                      <a:endParaRPr lang="en-US" altLang="ko-KR" sz="1200" b="0" i="0" kern="1200" spc="-2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NanumSquareOTF" charset="-127"/>
                      </a:endParaRPr>
                    </a:p>
                  </a:txBody>
                  <a:tcPr marL="126000" marR="12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400" b="0" i="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가족관계증명서를 조회한 </a:t>
                      </a:r>
                      <a:r>
                        <a:rPr lang="en-US" altLang="ko-KR" sz="1400" b="0" i="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SQL</a:t>
                      </a:r>
                      <a:r>
                        <a:rPr lang="ko-KR" altLang="en-US" sz="1400" b="0" i="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의 결과가 정확한가</a:t>
                      </a:r>
                      <a:r>
                        <a:rPr lang="en-US" altLang="ko-KR" sz="1400" b="0" i="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?</a:t>
                      </a:r>
                    </a:p>
                  </a:txBody>
                  <a:tcPr marL="126000" marR="12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400" b="0" i="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10</a:t>
                      </a:r>
                    </a:p>
                  </a:txBody>
                  <a:tcPr marL="126000" marR="12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0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400" b="0" i="0" kern="120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식별자 속성이 적절한가</a:t>
                      </a:r>
                      <a:r>
                        <a:rPr lang="en-US" altLang="ko-KR" sz="1400" b="0" i="0" kern="120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?</a:t>
                      </a:r>
                    </a:p>
                  </a:txBody>
                  <a:tcPr marL="126000" marR="12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400" b="0" i="0" kern="120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5</a:t>
                      </a:r>
                    </a:p>
                  </a:txBody>
                  <a:tcPr marL="126000" marR="12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180975" marR="0" lvl="0" indent="-180975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200" b="0" i="0" kern="1200" spc="-2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NanumSquareOTF" charset="-127"/>
                      </a:endParaRPr>
                    </a:p>
                  </a:txBody>
                  <a:tcPr marL="126000" marR="12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400" b="0" i="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주민등록등본의 </a:t>
                      </a:r>
                      <a:r>
                        <a:rPr lang="en-US" altLang="ko-KR" sz="1400" b="0" i="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SQL</a:t>
                      </a:r>
                      <a:r>
                        <a:rPr lang="ko-KR" altLang="en-US" sz="1400" b="0" i="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이 작성한 데이터 모델에 맞게 작성되었는가</a:t>
                      </a:r>
                      <a:r>
                        <a:rPr lang="en-US" altLang="ko-KR" sz="1400" b="0" i="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?</a:t>
                      </a:r>
                    </a:p>
                  </a:txBody>
                  <a:tcPr marL="126000" marR="12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400" b="0" i="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10</a:t>
                      </a:r>
                    </a:p>
                  </a:txBody>
                  <a:tcPr marL="126000" marR="12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4011962"/>
                  </a:ext>
                </a:extLst>
              </a:tr>
              <a:tr h="570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400" b="0" i="0" kern="120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속성의 데이터 형식과 </a:t>
                      </a:r>
                      <a:r>
                        <a:rPr lang="en-US" altLang="ko-KR" sz="1400" b="0" i="0" kern="120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NULL </a:t>
                      </a:r>
                      <a:r>
                        <a:rPr lang="ko-KR" altLang="en-US" sz="1400" b="0" i="0" kern="120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여부가 업무요구에 맞게 설정되었는가</a:t>
                      </a:r>
                      <a:r>
                        <a:rPr lang="en-US" altLang="ko-KR" sz="1400" b="0" i="0" kern="120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?</a:t>
                      </a:r>
                      <a:endParaRPr lang="ko-KR" altLang="en-US" sz="1400" b="0" i="0" kern="1200" spc="-2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NanumSquareOTF" charset="-127"/>
                      </a:endParaRPr>
                    </a:p>
                  </a:txBody>
                  <a:tcPr marL="126000" marR="12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400" b="0" i="0" kern="120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5</a:t>
                      </a:r>
                      <a:endParaRPr lang="ko-KR" altLang="en-US" sz="1400" b="0" i="0" kern="1200" spc="-2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NanumSquareOTF" charset="-127"/>
                      </a:endParaRPr>
                    </a:p>
                  </a:txBody>
                  <a:tcPr marL="126000" marR="12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180975" marR="0" lvl="0" indent="-180975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200" b="0" i="0" kern="1200" spc="-2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NanumSquareOTF" charset="-127"/>
                      </a:endParaRPr>
                    </a:p>
                  </a:txBody>
                  <a:tcPr marL="126000" marR="12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400" b="0" i="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주민등록등본을 조회한 </a:t>
                      </a:r>
                      <a:r>
                        <a:rPr lang="en-US" altLang="ko-KR" sz="1400" b="0" i="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SQL</a:t>
                      </a:r>
                      <a:r>
                        <a:rPr lang="ko-KR" altLang="en-US" sz="1400" b="0" i="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의 결과가 정확한가</a:t>
                      </a:r>
                      <a:r>
                        <a:rPr lang="en-US" altLang="ko-KR" sz="1400" b="0" i="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?</a:t>
                      </a:r>
                    </a:p>
                  </a:txBody>
                  <a:tcPr marL="126000" marR="12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400" b="0" i="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10</a:t>
                      </a:r>
                    </a:p>
                  </a:txBody>
                  <a:tcPr marL="126000" marR="12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07491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2847743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67B4C7-390F-3A4B-A630-632884835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b="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감사합니다</a:t>
            </a:r>
            <a:endParaRPr kumimoji="1" lang="ko-Kore-KR" altLang="en-US" b="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897080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A3A64C-ECD3-E140-8E2D-1653028E4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b="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 </a:t>
            </a:r>
            <a:r>
              <a:rPr kumimoji="1" lang="ko-KR" altLang="en-US" b="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평가실습문제</a:t>
            </a:r>
            <a:endParaRPr kumimoji="1" lang="ko-Kore-KR" altLang="en-US" b="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64546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4F3FF3-27D5-7C41-AAEF-5FC4E31CE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b="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평가실습문제</a:t>
            </a:r>
            <a:endParaRPr kumimoji="1" lang="ko-Kore-KR" altLang="en-US" b="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A39D1607-EC28-B746-9644-42FBF65EA914}"/>
              </a:ext>
            </a:extLst>
          </p:cNvPr>
          <p:cNvSpPr txBox="1">
            <a:spLocks/>
          </p:cNvSpPr>
          <p:nvPr/>
        </p:nvSpPr>
        <p:spPr>
          <a:xfrm>
            <a:off x="516000" y="1800000"/>
            <a:ext cx="11160000" cy="61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just" latinLnBrk="0">
              <a:lnSpc>
                <a:spcPts val="2500"/>
              </a:lnSpc>
              <a:defRPr/>
            </a:pPr>
            <a:r>
              <a:rPr kumimoji="1"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  <a:cs typeface="NanumSquareOTF" charset="-127"/>
              </a:rPr>
              <a:t>아래에 제시된 </a:t>
            </a:r>
            <a:r>
              <a:rPr kumimoji="1"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  <a:cs typeface="NanumSquareOTF" charset="-127"/>
              </a:rPr>
              <a:t>4</a:t>
            </a:r>
            <a:r>
              <a:rPr kumimoji="1"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  <a:cs typeface="NanumSquareOTF" charset="-127"/>
              </a:rPr>
              <a:t>종류의 주민관리 예시 문서를 보고</a:t>
            </a:r>
            <a:r>
              <a:rPr kumimoji="1"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  <a:cs typeface="NanumSquareOTF" charset="-127"/>
              </a:rPr>
              <a:t>, </a:t>
            </a:r>
            <a:r>
              <a:rPr kumimoji="1" lang="ko-KR" altLang="en-US" sz="1800" dirty="0">
                <a:solidFill>
                  <a:srgbClr val="496BF9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OTF" charset="-127"/>
              </a:rPr>
              <a:t>데이터 모델링을 수행</a:t>
            </a:r>
            <a:r>
              <a:rPr kumimoji="1"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  <a:cs typeface="NanumSquareOTF" charset="-127"/>
              </a:rPr>
              <a:t> 후 </a:t>
            </a:r>
            <a:r>
              <a:rPr kumimoji="1" lang="en-US" altLang="ko-KR" sz="1800" dirty="0">
                <a:solidFill>
                  <a:srgbClr val="496BF9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OTF" charset="-127"/>
              </a:rPr>
              <a:t>DBMS</a:t>
            </a:r>
            <a:r>
              <a:rPr kumimoji="1" lang="ko-KR" altLang="en-US" sz="1800" dirty="0">
                <a:solidFill>
                  <a:srgbClr val="496BF9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OTF" charset="-127"/>
              </a:rPr>
              <a:t>에 테이블을 생성</a:t>
            </a:r>
            <a:r>
              <a:rPr kumimoji="1"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  <a:cs typeface="NanumSquareOTF" charset="-127"/>
              </a:rPr>
              <a:t>합니다</a:t>
            </a:r>
            <a:r>
              <a:rPr kumimoji="1"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  <a:cs typeface="NanumSquareOTF" charset="-127"/>
              </a:rPr>
              <a:t>.</a:t>
            </a:r>
            <a:r>
              <a:rPr kumimoji="1"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  <a:cs typeface="NanumSquareOTF" charset="-127"/>
              </a:rPr>
              <a:t> 그리고</a:t>
            </a:r>
            <a:r>
              <a:rPr kumimoji="1"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  <a:cs typeface="NanumSquareOTF" charset="-127"/>
              </a:rPr>
              <a:t>,</a:t>
            </a:r>
            <a:r>
              <a:rPr kumimoji="1"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  <a:cs typeface="NanumSquareOTF" charset="-127"/>
              </a:rPr>
              <a:t> 예시의 가족관계증명서와 주민등록등본에 대한 </a:t>
            </a:r>
            <a:r>
              <a:rPr kumimoji="1" lang="ko-KR" altLang="en-US" sz="1800" dirty="0">
                <a:solidFill>
                  <a:srgbClr val="496BF9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OTF" charset="-127"/>
              </a:rPr>
              <a:t>데이터를 입력</a:t>
            </a:r>
            <a:r>
              <a:rPr kumimoji="1"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  <a:cs typeface="NanumSquareOTF" charset="-127"/>
              </a:rPr>
              <a:t> 후</a:t>
            </a:r>
            <a:r>
              <a:rPr kumimoji="1"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  <a:cs typeface="NanumSquareOTF" charset="-127"/>
              </a:rPr>
              <a:t> </a:t>
            </a:r>
            <a:r>
              <a:rPr kumimoji="1" lang="ko-KR" altLang="en-US" sz="1800" dirty="0">
                <a:solidFill>
                  <a:srgbClr val="496BF9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OTF" charset="-127"/>
              </a:rPr>
              <a:t>조회하는 </a:t>
            </a:r>
            <a:r>
              <a:rPr kumimoji="1" lang="en-US" altLang="ko-KR" sz="1800" dirty="0">
                <a:solidFill>
                  <a:srgbClr val="496BF9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OTF" charset="-127"/>
              </a:rPr>
              <a:t>SQL</a:t>
            </a:r>
            <a:r>
              <a:rPr kumimoji="1" lang="ko-KR" altLang="en-US" sz="1800" dirty="0">
                <a:solidFill>
                  <a:srgbClr val="496BF9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OTF" charset="-127"/>
              </a:rPr>
              <a:t>을 작성</a:t>
            </a:r>
            <a:r>
              <a:rPr kumimoji="1"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  <a:cs typeface="NanumSquareOTF" charset="-127"/>
              </a:rPr>
              <a:t>하는 문제입니다</a:t>
            </a:r>
            <a:r>
              <a:rPr kumimoji="1"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  <a:cs typeface="NanumSquareOTF" charset="-127"/>
              </a:rPr>
              <a:t>.</a:t>
            </a:r>
            <a:endParaRPr kumimoji="1" lang="ko-KR" altLang="en-US" sz="1800" dirty="0">
              <a:latin typeface="나눔스퀘어" panose="020B0600000101010101" pitchFamily="50" charset="-127"/>
              <a:ea typeface="나눔스퀘어" panose="020B0600000101010101" pitchFamily="50" charset="-127"/>
              <a:cs typeface="NanumSquareOTF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66EA20F9-ECD8-8146-9920-B73D443DFA39}"/>
              </a:ext>
            </a:extLst>
          </p:cNvPr>
          <p:cNvSpPr txBox="1">
            <a:spLocks/>
          </p:cNvSpPr>
          <p:nvPr/>
        </p:nvSpPr>
        <p:spPr>
          <a:xfrm>
            <a:off x="516000" y="1260000"/>
            <a:ext cx="11160000" cy="54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>
              <a:lnSpc>
                <a:spcPct val="100000"/>
              </a:lnSpc>
            </a:pPr>
            <a:r>
              <a:rPr kumimoji="1"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NanumSquareOTF Bold" charset="-127"/>
              </a:rPr>
              <a:t>평가실습문제 개요</a:t>
            </a:r>
            <a:endParaRPr kumimoji="1" lang="ko-KR" altLang="en-US" sz="24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NanumSquareOTF Bold" charset="-127"/>
            </a:endParaRPr>
          </a:p>
        </p:txBody>
      </p:sp>
      <p:sp>
        <p:nvSpPr>
          <p:cNvPr id="12" name="양쪽 모서리가 둥근 사각형 72">
            <a:extLst>
              <a:ext uri="{FF2B5EF4-FFF2-40B4-BE49-F238E27FC236}">
                <a16:creationId xmlns:a16="http://schemas.microsoft.com/office/drawing/2014/main" id="{A09FA449-FA95-439D-AEFD-D6E898197462}"/>
              </a:ext>
            </a:extLst>
          </p:cNvPr>
          <p:cNvSpPr/>
          <p:nvPr/>
        </p:nvSpPr>
        <p:spPr>
          <a:xfrm>
            <a:off x="521999" y="2955840"/>
            <a:ext cx="2520000" cy="3384000"/>
          </a:xfrm>
          <a:prstGeom prst="rect">
            <a:avLst/>
          </a:prstGeom>
          <a:solidFill>
            <a:schemeClr val="bg1"/>
          </a:solidFill>
          <a:ln w="12700">
            <a:solidFill>
              <a:srgbClr val="FFBF33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108000" rIns="10800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just" eaLnBrk="0" fontAlgn="base" latinLnBrk="0" hangingPunct="0">
              <a:lnSpc>
                <a:spcPts val="1500"/>
              </a:lnSpc>
              <a:spcAft>
                <a:spcPct val="0"/>
              </a:spcAft>
              <a:defRPr/>
            </a:pP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가족관계증명서는 본인을 기준으로 가족관계를 증명하는 문서입니다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양쪽 모서리가 둥근 사각형 72">
            <a:extLst>
              <a:ext uri="{FF2B5EF4-FFF2-40B4-BE49-F238E27FC236}">
                <a16:creationId xmlns:a16="http://schemas.microsoft.com/office/drawing/2014/main" id="{79134159-D4FB-4DE8-81ED-462C66154907}"/>
              </a:ext>
            </a:extLst>
          </p:cNvPr>
          <p:cNvSpPr/>
          <p:nvPr/>
        </p:nvSpPr>
        <p:spPr>
          <a:xfrm>
            <a:off x="521999" y="2559840"/>
            <a:ext cx="2520000" cy="396000"/>
          </a:xfrm>
          <a:prstGeom prst="rect">
            <a:avLst/>
          </a:prstGeom>
          <a:solidFill>
            <a:srgbClr val="FFBF33">
              <a:alpha val="80000"/>
            </a:srgbClr>
          </a:solidFill>
          <a:ln w="12700">
            <a:solidFill>
              <a:srgbClr val="FFBF33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06774" tIns="0" rIns="106774" bIns="0" rtlCol="0" anchor="ctr"/>
          <a:lstStyle/>
          <a:p>
            <a:pPr marL="0" marR="0" lvl="0" indent="0" algn="ctr" defTabSz="1067745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400" i="0" u="none" strike="noStrike" kern="1200" cap="none" spc="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가족관계증명서</a:t>
            </a:r>
          </a:p>
        </p:txBody>
      </p:sp>
      <p:sp>
        <p:nvSpPr>
          <p:cNvPr id="20" name="양쪽 모서리가 둥근 사각형 72">
            <a:extLst>
              <a:ext uri="{FF2B5EF4-FFF2-40B4-BE49-F238E27FC236}">
                <a16:creationId xmlns:a16="http://schemas.microsoft.com/office/drawing/2014/main" id="{E01E9C0A-EA68-4244-B8E9-E4F51BCAA518}"/>
              </a:ext>
            </a:extLst>
          </p:cNvPr>
          <p:cNvSpPr/>
          <p:nvPr/>
        </p:nvSpPr>
        <p:spPr>
          <a:xfrm>
            <a:off x="6281999" y="2955840"/>
            <a:ext cx="2520000" cy="3384000"/>
          </a:xfrm>
          <a:prstGeom prst="rect">
            <a:avLst/>
          </a:prstGeom>
          <a:solidFill>
            <a:schemeClr val="bg1"/>
          </a:solidFill>
          <a:ln w="12700">
            <a:solidFill>
              <a:srgbClr val="85D1D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108000" rIns="10800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just" eaLnBrk="0" fontAlgn="base" latinLnBrk="0" hangingPunct="0">
              <a:lnSpc>
                <a:spcPts val="1500"/>
              </a:lnSpc>
              <a:spcAft>
                <a:spcPct val="0"/>
              </a:spcAft>
              <a:defRPr/>
            </a:pP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신생아의 출생을 신고하기 위해 작성하는 문서입니다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1" name="양쪽 모서리가 둥근 사각형 72">
            <a:extLst>
              <a:ext uri="{FF2B5EF4-FFF2-40B4-BE49-F238E27FC236}">
                <a16:creationId xmlns:a16="http://schemas.microsoft.com/office/drawing/2014/main" id="{7564BCF4-51CE-400A-AF57-3B16D773F67A}"/>
              </a:ext>
            </a:extLst>
          </p:cNvPr>
          <p:cNvSpPr/>
          <p:nvPr/>
        </p:nvSpPr>
        <p:spPr>
          <a:xfrm>
            <a:off x="6281999" y="2559840"/>
            <a:ext cx="2520000" cy="396000"/>
          </a:xfrm>
          <a:prstGeom prst="rect">
            <a:avLst/>
          </a:prstGeom>
          <a:solidFill>
            <a:srgbClr val="85D1D5">
              <a:alpha val="80000"/>
            </a:srgbClr>
          </a:solidFill>
          <a:ln w="12700">
            <a:solidFill>
              <a:srgbClr val="85D1D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06774" tIns="0" rIns="106774" bIns="0" rtlCol="0" anchor="ctr"/>
          <a:lstStyle/>
          <a:p>
            <a:pPr marL="0" marR="0" lvl="0" indent="0" algn="ctr" defTabSz="1067745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400" i="0" u="none" strike="noStrike" kern="1200" cap="none" spc="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출생신고서</a:t>
            </a:r>
          </a:p>
        </p:txBody>
      </p:sp>
      <p:sp>
        <p:nvSpPr>
          <p:cNvPr id="30" name="양쪽 모서리가 둥근 사각형 72">
            <a:extLst>
              <a:ext uri="{FF2B5EF4-FFF2-40B4-BE49-F238E27FC236}">
                <a16:creationId xmlns:a16="http://schemas.microsoft.com/office/drawing/2014/main" id="{515381CB-E24B-4AEC-9E1A-4485DEE84FDA}"/>
              </a:ext>
            </a:extLst>
          </p:cNvPr>
          <p:cNvSpPr/>
          <p:nvPr/>
        </p:nvSpPr>
        <p:spPr>
          <a:xfrm>
            <a:off x="3401999" y="2955840"/>
            <a:ext cx="2520000" cy="3384000"/>
          </a:xfrm>
          <a:prstGeom prst="rect">
            <a:avLst/>
          </a:prstGeom>
          <a:solidFill>
            <a:schemeClr val="bg1"/>
          </a:solidFill>
          <a:ln w="12700">
            <a:solidFill>
              <a:srgbClr val="A584D2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108000" rIns="10800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just" eaLnBrk="0" fontAlgn="base" latinLnBrk="0" hangingPunct="0">
              <a:lnSpc>
                <a:spcPts val="1500"/>
              </a:lnSpc>
              <a:spcAft>
                <a:spcPct val="0"/>
              </a:spcAft>
              <a:defRPr/>
            </a:pP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주민등록등본은 주민등록 주소지가 같은 구성원을 증명하는 문서입니다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1" name="양쪽 모서리가 둥근 사각형 72">
            <a:extLst>
              <a:ext uri="{FF2B5EF4-FFF2-40B4-BE49-F238E27FC236}">
                <a16:creationId xmlns:a16="http://schemas.microsoft.com/office/drawing/2014/main" id="{FDA8C883-AE8E-4B2A-A56D-31317D954889}"/>
              </a:ext>
            </a:extLst>
          </p:cNvPr>
          <p:cNvSpPr/>
          <p:nvPr/>
        </p:nvSpPr>
        <p:spPr>
          <a:xfrm>
            <a:off x="3401999" y="2559840"/>
            <a:ext cx="2520000" cy="396000"/>
          </a:xfrm>
          <a:prstGeom prst="rect">
            <a:avLst/>
          </a:prstGeom>
          <a:solidFill>
            <a:srgbClr val="A584D2">
              <a:alpha val="80000"/>
            </a:srgbClr>
          </a:solidFill>
          <a:ln w="12700">
            <a:solidFill>
              <a:srgbClr val="A584D2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06774" tIns="0" rIns="106774" bIns="0" rtlCol="0" anchor="ctr"/>
          <a:lstStyle/>
          <a:p>
            <a:pPr marL="0" marR="0" lvl="0" indent="0" algn="ctr" defTabSz="1067745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400" i="0" u="none" strike="noStrike" kern="1200" cap="none" spc="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주민등록등본</a:t>
            </a:r>
          </a:p>
        </p:txBody>
      </p:sp>
      <p:sp>
        <p:nvSpPr>
          <p:cNvPr id="41" name="양쪽 모서리가 둥근 사각형 72">
            <a:extLst>
              <a:ext uri="{FF2B5EF4-FFF2-40B4-BE49-F238E27FC236}">
                <a16:creationId xmlns:a16="http://schemas.microsoft.com/office/drawing/2014/main" id="{E4B3AA50-190D-4586-A1D0-985A8A8D176D}"/>
              </a:ext>
            </a:extLst>
          </p:cNvPr>
          <p:cNvSpPr/>
          <p:nvPr/>
        </p:nvSpPr>
        <p:spPr>
          <a:xfrm>
            <a:off x="9161999" y="2955840"/>
            <a:ext cx="2520000" cy="3384000"/>
          </a:xfrm>
          <a:prstGeom prst="rect">
            <a:avLst/>
          </a:prstGeom>
          <a:solidFill>
            <a:schemeClr val="bg1"/>
          </a:solidFill>
          <a:ln w="12700">
            <a:solidFill>
              <a:srgbClr val="FA8CAB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108000" rIns="10800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just" eaLnBrk="0" fontAlgn="base" latinLnBrk="0" hangingPunct="0">
              <a:lnSpc>
                <a:spcPts val="1500"/>
              </a:lnSpc>
              <a:spcAft>
                <a:spcPct val="0"/>
              </a:spcAft>
              <a:defRPr/>
            </a:pP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사람의 사망 사실을 행정 기관에 알리기 위한 문서입니다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sp>
        <p:nvSpPr>
          <p:cNvPr id="42" name="양쪽 모서리가 둥근 사각형 72">
            <a:extLst>
              <a:ext uri="{FF2B5EF4-FFF2-40B4-BE49-F238E27FC236}">
                <a16:creationId xmlns:a16="http://schemas.microsoft.com/office/drawing/2014/main" id="{95326CD9-8717-43AA-A0D2-5D6B28F46349}"/>
              </a:ext>
            </a:extLst>
          </p:cNvPr>
          <p:cNvSpPr/>
          <p:nvPr/>
        </p:nvSpPr>
        <p:spPr>
          <a:xfrm>
            <a:off x="9161999" y="2559840"/>
            <a:ext cx="2520000" cy="396000"/>
          </a:xfrm>
          <a:prstGeom prst="rect">
            <a:avLst/>
          </a:prstGeom>
          <a:solidFill>
            <a:srgbClr val="FA8CAB">
              <a:alpha val="80000"/>
            </a:srgbClr>
          </a:solidFill>
          <a:ln w="12700">
            <a:solidFill>
              <a:srgbClr val="FA8CAB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06774" tIns="0" rIns="106774" bIns="0" rtlCol="0" anchor="ctr"/>
          <a:lstStyle/>
          <a:p>
            <a:pPr marL="0" marR="0" lvl="0" indent="0" algn="ctr" defTabSz="1067745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사망신고서</a:t>
            </a:r>
            <a:endParaRPr kumimoji="1" lang="ko-KR" altLang="en-US" sz="1400" i="0" u="none" strike="noStrike" kern="1200" cap="none" spc="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2666B0A-B3CD-4486-85A9-0E176378EAF3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3527999" y="3893865"/>
            <a:ext cx="2268000" cy="19080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F1C7E16-B4FA-4B08-AB7F-A9BDABAA1536}"/>
              </a:ext>
            </a:extLst>
          </p:cNvPr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647999" y="3893865"/>
            <a:ext cx="2268000" cy="19080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7D3EAD8-A6B1-484F-87E7-6E55B89D73EB}"/>
              </a:ext>
            </a:extLst>
          </p:cNvPr>
          <p:cNvPicPr preferRelativeResize="0"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6407999" y="3893865"/>
            <a:ext cx="2268000" cy="19080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A0B9159-7766-4494-A54A-D1E667F43B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76001" y="3893865"/>
            <a:ext cx="2268000" cy="1889574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57775733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CC0C4CE8-9FF6-4D80-BC6A-828101D3A3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718478"/>
              </p:ext>
            </p:extLst>
          </p:nvPr>
        </p:nvGraphicFramePr>
        <p:xfrm>
          <a:off x="521999" y="1800000"/>
          <a:ext cx="5400000" cy="4500957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3444585169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3427819608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3822356363"/>
                    </a:ext>
                  </a:extLst>
                </a:gridCol>
              </a:tblGrid>
              <a:tr h="540000"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spc="0" baseline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NanumSquareOTF Bold" charset="-127"/>
                        </a:rPr>
                        <a:t>가족관계증명서</a:t>
                      </a:r>
                      <a:endParaRPr lang="en-US" altLang="ko-KR" sz="1200" b="0" i="0" spc="0" baseline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NanumSquareOTF Bold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spc="0" baseline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NanumSquareOTF Bold" charset="-127"/>
                        </a:rPr>
                        <a:t>(</a:t>
                      </a:r>
                      <a:r>
                        <a:rPr lang="ko-KR" altLang="en-US" sz="1200" b="0" i="0" spc="0" baseline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NanumSquareOTF Bold" charset="-127"/>
                        </a:rPr>
                        <a:t>발급일 </a:t>
                      </a:r>
                      <a:r>
                        <a:rPr lang="en-US" altLang="ko-KR" sz="1200" b="0" i="0" spc="0" baseline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NanumSquareOTF Bold" charset="-127"/>
                        </a:rPr>
                        <a:t>: </a:t>
                      </a:r>
                      <a:r>
                        <a:rPr lang="en-US" altLang="ko-KR" sz="1200" b="0" i="0" spc="0" baseline="0" dirty="0">
                          <a:solidFill>
                            <a:srgbClr val="496BF9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NanumSquareOTF Bold" charset="-127"/>
                        </a:rPr>
                        <a:t>2021-10-25</a:t>
                      </a:r>
                      <a:r>
                        <a:rPr lang="en-US" altLang="ko-KR" sz="1200" b="0" i="0" spc="0" baseline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NanumSquareOTF Bold" charset="-127"/>
                        </a:rPr>
                        <a:t>, </a:t>
                      </a:r>
                      <a:r>
                        <a:rPr lang="ko-KR" altLang="en-US" sz="1200" b="0" i="0" spc="0" baseline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NanumSquareOTF Bold" charset="-127"/>
                        </a:rPr>
                        <a:t>증명서확인번호 </a:t>
                      </a:r>
                      <a:r>
                        <a:rPr lang="en-US" altLang="ko-KR" sz="1200" b="0" i="0" spc="0" baseline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NanumSquareOTF Bold" charset="-127"/>
                        </a:rPr>
                        <a:t>: </a:t>
                      </a:r>
                      <a:r>
                        <a:rPr lang="en-US" altLang="ko-KR" sz="1200" b="0" i="0" spc="0" baseline="0" dirty="0">
                          <a:solidFill>
                            <a:srgbClr val="496BF9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NanumSquareOTF Bold" charset="-127"/>
                        </a:rPr>
                        <a:t>12345678-91011121</a:t>
                      </a:r>
                      <a:r>
                        <a:rPr lang="en-US" altLang="ko-KR" sz="1200" b="0" i="0" spc="0" baseline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NanumSquareOTF Bold" charset="-127"/>
                        </a:rPr>
                        <a:t>)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  <a:alpha val="3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sz="1000" b="0" i="0" kern="1200" spc="-2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NanumSquareOTF Bold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  <a:alpha val="3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5851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등록기준지</a:t>
                      </a:r>
                      <a:endParaRPr lang="en-US" altLang="ko-KR" sz="1000" b="0" i="0" spc="-2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NanumSquareOTF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(</a:t>
                      </a:r>
                      <a:r>
                        <a:rPr lang="ko-KR" altLang="en-US" sz="1000" b="0" i="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본적</a:t>
                      </a:r>
                      <a:r>
                        <a:rPr lang="en-US" altLang="ko-KR" sz="1000" b="0" i="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)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latinLnBrk="0">
                        <a:buFont typeface="Arial" panose="020B0604020202020204" pitchFamily="34" charset="0"/>
                        <a:buNone/>
                      </a:pPr>
                      <a:endParaRPr lang="ko-KR" altLang="en-US" sz="1000" b="0" i="0" kern="1200" spc="-2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NanumSquareOTF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indent="0" algn="ctr" latinLnBrk="0">
                        <a:buFont typeface="Arial" panose="020B0604020202020204" pitchFamily="34" charset="0"/>
                        <a:buNone/>
                      </a:pPr>
                      <a:r>
                        <a:rPr lang="ko-KR" altLang="en-US" sz="1000" b="0" i="0" kern="1200" spc="-20" dirty="0">
                          <a:solidFill>
                            <a:srgbClr val="496BF9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경기도 성남시 분당구 </a:t>
                      </a:r>
                      <a:r>
                        <a:rPr lang="ko-KR" altLang="en-US" sz="1000" b="0" i="0" kern="1200" spc="-20" dirty="0" err="1">
                          <a:solidFill>
                            <a:srgbClr val="496BF9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대왕판교로</a:t>
                      </a:r>
                      <a:r>
                        <a:rPr lang="en-US" altLang="ko-KR" sz="1000" b="0" i="0" kern="1200" spc="-20" dirty="0">
                          <a:solidFill>
                            <a:srgbClr val="496BF9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645</a:t>
                      </a:r>
                      <a:r>
                        <a:rPr lang="ko-KR" altLang="en-US" sz="1000" b="0" i="0" kern="1200" spc="-20" dirty="0" err="1">
                          <a:solidFill>
                            <a:srgbClr val="496BF9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번길</a:t>
                      </a:r>
                      <a:endParaRPr lang="ko-KR" altLang="en-US" sz="1000" b="0" i="0" kern="1200" spc="-20" dirty="0">
                        <a:solidFill>
                          <a:srgbClr val="496BF9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NanumSquareOTF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 latinLnBrk="0">
                        <a:buFont typeface="Arial" panose="020B0604020202020204" pitchFamily="34" charset="0"/>
                        <a:buNone/>
                      </a:pPr>
                      <a:endParaRPr lang="ko-KR" altLang="en-US" sz="1000" b="0" i="0" kern="1200" spc="-2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NanumSquareOTF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 latinLnBrk="0">
                        <a:buFont typeface="Arial" panose="020B0604020202020204" pitchFamily="34" charset="0"/>
                        <a:buNone/>
                      </a:pPr>
                      <a:endParaRPr lang="ko-KR" altLang="en-US" sz="1000" b="0" i="0" kern="1200" spc="-2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NanumSquareOTF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585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구분</a:t>
                      </a:r>
                      <a:endParaRPr lang="en-US" altLang="ko-KR" sz="1000" b="0" i="0" spc="-2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NanumSquareOTF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buFont typeface="Arial" panose="020B0604020202020204" pitchFamily="34" charset="0"/>
                        <a:buNone/>
                      </a:pPr>
                      <a:r>
                        <a:rPr lang="ko-KR" altLang="en-US" sz="1000" b="0" i="0" kern="120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성명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buFont typeface="Arial" panose="020B0604020202020204" pitchFamily="34" charset="0"/>
                        <a:buNone/>
                      </a:pPr>
                      <a:r>
                        <a:rPr lang="ko-KR" altLang="en-US" sz="1000" b="0" i="0" kern="1200" spc="-20" dirty="0" err="1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출생연월일</a:t>
                      </a:r>
                      <a:endParaRPr lang="ko-KR" altLang="en-US" sz="1000" b="0" i="0" kern="1200" spc="-2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NanumSquareOTF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buFont typeface="Arial" panose="020B0604020202020204" pitchFamily="34" charset="0"/>
                        <a:buNone/>
                      </a:pPr>
                      <a:r>
                        <a:rPr lang="ko-KR" altLang="en-US" sz="1000" b="0" i="0" kern="120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주민등록번호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buFont typeface="Arial" panose="020B0604020202020204" pitchFamily="34" charset="0"/>
                        <a:buNone/>
                      </a:pPr>
                      <a:r>
                        <a:rPr lang="ko-KR" altLang="en-US" sz="1000" b="0" i="0" kern="120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성별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7689670"/>
                  </a:ext>
                </a:extLst>
              </a:tr>
              <a:tr h="56585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spc="-20" dirty="0">
                          <a:solidFill>
                            <a:srgbClr val="496BF9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본인</a:t>
                      </a:r>
                      <a:endParaRPr lang="en-US" altLang="ko-KR" sz="1000" b="0" i="0" spc="-20" dirty="0">
                        <a:solidFill>
                          <a:srgbClr val="496BF9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NanumSquareOTF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buFont typeface="Arial" panose="020B0604020202020204" pitchFamily="34" charset="0"/>
                        <a:buNone/>
                      </a:pPr>
                      <a:r>
                        <a:rPr lang="ko-KR" altLang="en-US" sz="1000" b="0" i="0" kern="1200" spc="-20" dirty="0" err="1">
                          <a:solidFill>
                            <a:srgbClr val="496BF9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남기준</a:t>
                      </a:r>
                      <a:endParaRPr lang="ko-KR" altLang="en-US" sz="1000" b="0" i="0" kern="1200" spc="-20" dirty="0">
                        <a:solidFill>
                          <a:srgbClr val="496BF9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NanumSquareOTF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0" i="0" kern="1200" spc="-20" dirty="0">
                          <a:solidFill>
                            <a:srgbClr val="496BF9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1979</a:t>
                      </a:r>
                      <a:r>
                        <a:rPr lang="ko-KR" altLang="en-US" sz="1000" b="0" i="0" kern="1200" spc="-20" dirty="0">
                          <a:solidFill>
                            <a:srgbClr val="496BF9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년 </a:t>
                      </a:r>
                      <a:r>
                        <a:rPr lang="en-US" altLang="ko-KR" sz="1000" b="0" i="0" kern="1200" spc="-20" dirty="0">
                          <a:solidFill>
                            <a:srgbClr val="496BF9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05</a:t>
                      </a:r>
                      <a:r>
                        <a:rPr lang="ko-KR" altLang="en-US" sz="1000" b="0" i="0" kern="1200" spc="-20" dirty="0">
                          <a:solidFill>
                            <a:srgbClr val="496BF9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월 </a:t>
                      </a:r>
                      <a:r>
                        <a:rPr lang="en-US" altLang="ko-KR" sz="1000" b="0" i="0" kern="1200" spc="-20" dirty="0">
                          <a:solidFill>
                            <a:srgbClr val="496BF9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10</a:t>
                      </a:r>
                      <a:r>
                        <a:rPr lang="ko-KR" altLang="en-US" sz="1000" b="0" i="0" kern="1200" spc="-20" dirty="0">
                          <a:solidFill>
                            <a:srgbClr val="496BF9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일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0" i="0" kern="1200" spc="-20" dirty="0">
                          <a:solidFill>
                            <a:srgbClr val="496BF9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790510-*******</a:t>
                      </a:r>
                      <a:endParaRPr lang="ko-KR" altLang="en-US" sz="1000" b="0" i="0" kern="1200" spc="-20" dirty="0">
                        <a:solidFill>
                          <a:srgbClr val="496BF9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NanumSquareOTF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buFont typeface="Arial" panose="020B0604020202020204" pitchFamily="34" charset="0"/>
                        <a:buNone/>
                      </a:pPr>
                      <a:r>
                        <a:rPr lang="ko-KR" altLang="en-US" sz="1000" b="0" i="0" kern="1200" spc="-20" dirty="0">
                          <a:solidFill>
                            <a:srgbClr val="496BF9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남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018577"/>
                  </a:ext>
                </a:extLst>
              </a:tr>
              <a:tr h="56585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spc="-20" dirty="0">
                          <a:solidFill>
                            <a:srgbClr val="496BF9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부</a:t>
                      </a:r>
                      <a:endParaRPr lang="en-US" altLang="ko-KR" sz="1000" b="0" i="0" spc="-20" dirty="0">
                        <a:solidFill>
                          <a:srgbClr val="496BF9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NanumSquareOTF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buFont typeface="Arial" panose="020B0604020202020204" pitchFamily="34" charset="0"/>
                        <a:buNone/>
                      </a:pPr>
                      <a:r>
                        <a:rPr lang="ko-KR" altLang="en-US" sz="1000" b="0" i="0" kern="1200" spc="-20" dirty="0" err="1">
                          <a:solidFill>
                            <a:srgbClr val="496BF9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남석환</a:t>
                      </a:r>
                      <a:endParaRPr lang="ko-KR" altLang="en-US" sz="1000" b="0" i="0" kern="1200" spc="-20" dirty="0">
                        <a:solidFill>
                          <a:srgbClr val="496BF9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NanumSquareOTF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0" i="0" kern="1200" spc="-20" dirty="0">
                          <a:solidFill>
                            <a:srgbClr val="496BF9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1954</a:t>
                      </a:r>
                      <a:r>
                        <a:rPr lang="ko-KR" altLang="en-US" sz="1000" b="0" i="0" kern="1200" spc="-20" dirty="0">
                          <a:solidFill>
                            <a:srgbClr val="496BF9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년 </a:t>
                      </a:r>
                      <a:r>
                        <a:rPr lang="en-US" altLang="ko-KR" sz="1000" b="0" i="0" kern="1200" spc="-20" dirty="0">
                          <a:solidFill>
                            <a:srgbClr val="496BF9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05</a:t>
                      </a:r>
                      <a:r>
                        <a:rPr lang="ko-KR" altLang="en-US" sz="1000" b="0" i="0" kern="1200" spc="-20" dirty="0">
                          <a:solidFill>
                            <a:srgbClr val="496BF9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월 </a:t>
                      </a:r>
                      <a:r>
                        <a:rPr lang="en-US" altLang="ko-KR" sz="1000" b="0" i="0" kern="1200" spc="-20" dirty="0">
                          <a:solidFill>
                            <a:srgbClr val="496BF9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14</a:t>
                      </a:r>
                      <a:r>
                        <a:rPr lang="ko-KR" altLang="en-US" sz="1000" b="0" i="0" kern="1200" spc="-20" dirty="0">
                          <a:solidFill>
                            <a:srgbClr val="496BF9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일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0" i="0" kern="1200" spc="-20" dirty="0">
                          <a:solidFill>
                            <a:srgbClr val="496BF9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540514-*******</a:t>
                      </a:r>
                      <a:endParaRPr lang="ko-KR" altLang="en-US" sz="1000" b="0" i="0" kern="1200" spc="-20" dirty="0">
                        <a:solidFill>
                          <a:srgbClr val="496BF9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NanumSquareOTF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buFont typeface="Arial" panose="020B0604020202020204" pitchFamily="34" charset="0"/>
                        <a:buNone/>
                      </a:pPr>
                      <a:r>
                        <a:rPr lang="ko-KR" altLang="en-US" sz="1000" b="0" i="0" kern="1200" spc="-20" dirty="0">
                          <a:solidFill>
                            <a:srgbClr val="496BF9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남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0614532"/>
                  </a:ext>
                </a:extLst>
              </a:tr>
              <a:tr h="56585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spc="-20" dirty="0">
                          <a:solidFill>
                            <a:srgbClr val="496BF9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모</a:t>
                      </a:r>
                      <a:endParaRPr lang="en-US" altLang="ko-KR" sz="1000" b="0" i="0" spc="-20" dirty="0">
                        <a:solidFill>
                          <a:srgbClr val="496BF9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NanumSquareOTF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buFont typeface="Arial" panose="020B0604020202020204" pitchFamily="34" charset="0"/>
                        <a:buNone/>
                      </a:pPr>
                      <a:r>
                        <a:rPr lang="ko-KR" altLang="en-US" sz="1000" b="0" i="0" kern="1200" spc="-20" dirty="0" err="1">
                          <a:solidFill>
                            <a:srgbClr val="496BF9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박한나</a:t>
                      </a:r>
                      <a:endParaRPr lang="ko-KR" altLang="en-US" sz="1000" b="0" i="0" kern="1200" spc="-20" dirty="0">
                        <a:solidFill>
                          <a:srgbClr val="496BF9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NanumSquareOTF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0" i="0" kern="1200" spc="-20" dirty="0">
                          <a:solidFill>
                            <a:srgbClr val="496BF9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1955</a:t>
                      </a:r>
                      <a:r>
                        <a:rPr lang="ko-KR" altLang="en-US" sz="1000" b="0" i="0" kern="1200" spc="-20" dirty="0">
                          <a:solidFill>
                            <a:srgbClr val="496BF9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년 </a:t>
                      </a:r>
                      <a:r>
                        <a:rPr lang="en-US" altLang="ko-KR" sz="1000" b="0" i="0" kern="1200" spc="-20" dirty="0">
                          <a:solidFill>
                            <a:srgbClr val="496BF9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10</a:t>
                      </a:r>
                      <a:r>
                        <a:rPr lang="ko-KR" altLang="en-US" sz="1000" b="0" i="0" kern="1200" spc="-20" dirty="0">
                          <a:solidFill>
                            <a:srgbClr val="496BF9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월 </a:t>
                      </a:r>
                      <a:r>
                        <a:rPr lang="en-US" altLang="ko-KR" sz="1000" b="0" i="0" kern="1200" spc="-20" dirty="0">
                          <a:solidFill>
                            <a:srgbClr val="496BF9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22</a:t>
                      </a:r>
                      <a:r>
                        <a:rPr lang="ko-KR" altLang="en-US" sz="1000" b="0" i="0" kern="1200" spc="-20" dirty="0">
                          <a:solidFill>
                            <a:srgbClr val="496BF9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일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0" i="0" kern="1200" spc="-20" dirty="0">
                          <a:solidFill>
                            <a:srgbClr val="496BF9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551022-*******</a:t>
                      </a:r>
                      <a:endParaRPr lang="ko-KR" altLang="en-US" sz="1000" b="0" i="0" kern="1200" spc="-20" dirty="0">
                        <a:solidFill>
                          <a:srgbClr val="496BF9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NanumSquareOTF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buFont typeface="Arial" panose="020B0604020202020204" pitchFamily="34" charset="0"/>
                        <a:buNone/>
                      </a:pPr>
                      <a:r>
                        <a:rPr lang="ko-KR" altLang="en-US" sz="1000" b="0" i="0" kern="1200" spc="-20" dirty="0">
                          <a:solidFill>
                            <a:srgbClr val="496BF9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여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343886"/>
                  </a:ext>
                </a:extLst>
              </a:tr>
              <a:tr h="56585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spc="-20" dirty="0">
                          <a:solidFill>
                            <a:srgbClr val="496BF9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배우자</a:t>
                      </a:r>
                      <a:endParaRPr lang="en-US" altLang="ko-KR" sz="1000" b="0" i="0" spc="-20" dirty="0">
                        <a:solidFill>
                          <a:srgbClr val="496BF9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NanumSquareOTF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buFont typeface="Arial" panose="020B0604020202020204" pitchFamily="34" charset="0"/>
                        <a:buNone/>
                      </a:pPr>
                      <a:r>
                        <a:rPr lang="ko-KR" altLang="en-US" sz="1000" b="0" i="0" kern="1200" spc="-20" dirty="0">
                          <a:solidFill>
                            <a:srgbClr val="496BF9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이주은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0" i="0" kern="1200" spc="-20" dirty="0">
                          <a:solidFill>
                            <a:srgbClr val="496BF9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1982</a:t>
                      </a:r>
                      <a:r>
                        <a:rPr lang="ko-KR" altLang="en-US" sz="1000" b="0" i="0" kern="1200" spc="-20" dirty="0">
                          <a:solidFill>
                            <a:srgbClr val="496BF9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년 </a:t>
                      </a:r>
                      <a:r>
                        <a:rPr lang="en-US" altLang="ko-KR" sz="1000" b="0" i="0" kern="1200" spc="-20" dirty="0">
                          <a:solidFill>
                            <a:srgbClr val="496BF9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08</a:t>
                      </a:r>
                      <a:r>
                        <a:rPr lang="ko-KR" altLang="en-US" sz="1000" b="0" i="0" kern="1200" spc="-20" dirty="0">
                          <a:solidFill>
                            <a:srgbClr val="496BF9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월 </a:t>
                      </a:r>
                      <a:r>
                        <a:rPr lang="en-US" altLang="ko-KR" sz="1000" b="0" i="0" kern="1200" spc="-20" dirty="0">
                          <a:solidFill>
                            <a:srgbClr val="496BF9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21</a:t>
                      </a:r>
                      <a:r>
                        <a:rPr lang="ko-KR" altLang="en-US" sz="1000" b="0" i="0" kern="1200" spc="-20" dirty="0">
                          <a:solidFill>
                            <a:srgbClr val="496BF9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일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0" i="0" kern="1200" spc="-20" dirty="0">
                          <a:solidFill>
                            <a:srgbClr val="496BF9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820821-*******</a:t>
                      </a:r>
                      <a:endParaRPr lang="ko-KR" altLang="en-US" sz="1000" b="0" i="0" kern="1200" spc="-20" dirty="0">
                        <a:solidFill>
                          <a:srgbClr val="496BF9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NanumSquareOTF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buFont typeface="Arial" panose="020B0604020202020204" pitchFamily="34" charset="0"/>
                        <a:buNone/>
                      </a:pPr>
                      <a:r>
                        <a:rPr lang="ko-KR" altLang="en-US" sz="1000" b="0" i="0" kern="1200" spc="-20" dirty="0">
                          <a:solidFill>
                            <a:srgbClr val="496BF9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여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715503"/>
                  </a:ext>
                </a:extLst>
              </a:tr>
              <a:tr h="56585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spc="-20" dirty="0">
                          <a:solidFill>
                            <a:srgbClr val="496BF9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자녀</a:t>
                      </a:r>
                      <a:endParaRPr lang="en-US" altLang="ko-KR" sz="1000" b="0" i="0" spc="-20" dirty="0">
                        <a:solidFill>
                          <a:srgbClr val="496BF9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NanumSquareOTF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buFont typeface="Arial" panose="020B0604020202020204" pitchFamily="34" charset="0"/>
                        <a:buNone/>
                      </a:pPr>
                      <a:r>
                        <a:rPr lang="ko-KR" altLang="en-US" sz="1000" b="0" i="0" kern="1200" spc="-20" dirty="0">
                          <a:solidFill>
                            <a:srgbClr val="496BF9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남기석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0" i="0" kern="1200" spc="-20" dirty="0">
                          <a:solidFill>
                            <a:srgbClr val="496BF9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2012</a:t>
                      </a:r>
                      <a:r>
                        <a:rPr lang="ko-KR" altLang="en-US" sz="1000" b="0" i="0" kern="1200" spc="-20" dirty="0">
                          <a:solidFill>
                            <a:srgbClr val="496BF9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년 </a:t>
                      </a:r>
                      <a:r>
                        <a:rPr lang="en-US" altLang="ko-KR" sz="1000" b="0" i="0" kern="1200" spc="-20" dirty="0">
                          <a:solidFill>
                            <a:srgbClr val="496BF9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03</a:t>
                      </a:r>
                      <a:r>
                        <a:rPr lang="ko-KR" altLang="en-US" sz="1000" b="0" i="0" kern="1200" spc="-20" dirty="0">
                          <a:solidFill>
                            <a:srgbClr val="496BF9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월 </a:t>
                      </a:r>
                      <a:r>
                        <a:rPr lang="en-US" altLang="ko-KR" sz="1000" b="0" i="0" kern="1200" spc="-20" dirty="0">
                          <a:solidFill>
                            <a:srgbClr val="496BF9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15</a:t>
                      </a:r>
                      <a:r>
                        <a:rPr lang="ko-KR" altLang="en-US" sz="1000" b="0" i="0" kern="1200" spc="-20" dirty="0">
                          <a:solidFill>
                            <a:srgbClr val="496BF9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일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0" i="0" kern="1200" spc="-20" dirty="0">
                          <a:solidFill>
                            <a:srgbClr val="496BF9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120315-*******</a:t>
                      </a:r>
                      <a:endParaRPr lang="ko-KR" altLang="en-US" sz="1000" b="0" i="0" kern="1200" spc="-20" dirty="0">
                        <a:solidFill>
                          <a:srgbClr val="496BF9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NanumSquareOTF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buFont typeface="Arial" panose="020B0604020202020204" pitchFamily="34" charset="0"/>
                        <a:buNone/>
                      </a:pPr>
                      <a:r>
                        <a:rPr lang="ko-KR" altLang="en-US" sz="1000" b="0" i="0" kern="1200" spc="-20" dirty="0">
                          <a:solidFill>
                            <a:srgbClr val="496BF9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남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3414004"/>
                  </a:ext>
                </a:extLst>
              </a:tr>
            </a:tbl>
          </a:graphicData>
        </a:graphic>
      </p:graphicFrame>
      <p:graphicFrame>
        <p:nvGraphicFramePr>
          <p:cNvPr id="11" name="표 9">
            <a:extLst>
              <a:ext uri="{FF2B5EF4-FFF2-40B4-BE49-F238E27FC236}">
                <a16:creationId xmlns:a16="http://schemas.microsoft.com/office/drawing/2014/main" id="{C6273B57-A408-4071-A44E-FB1880A73D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6662097"/>
              </p:ext>
            </p:extLst>
          </p:nvPr>
        </p:nvGraphicFramePr>
        <p:xfrm>
          <a:off x="6276000" y="1800000"/>
          <a:ext cx="5400000" cy="449891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61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4000">
                  <a:extLst>
                    <a:ext uri="{9D8B030D-6E8A-4147-A177-3AD203B41FA5}">
                      <a16:colId xmlns:a16="http://schemas.microsoft.com/office/drawing/2014/main" val="3427819608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3822356363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583967291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1586773938"/>
                    </a:ext>
                  </a:extLst>
                </a:gridCol>
              </a:tblGrid>
              <a:tr h="540000">
                <a:tc gridSpan="6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spc="0" baseline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NanumSquareOTF Bold" charset="-127"/>
                        </a:rPr>
                        <a:t>주민등록등본</a:t>
                      </a:r>
                      <a:endParaRPr lang="en-US" altLang="ko-KR" sz="1200" b="0" i="0" spc="0" baseline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NanumSquareOTF Bold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spc="0" baseline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NanumSquareOTF Bold" charset="-127"/>
                        </a:rPr>
                        <a:t>(</a:t>
                      </a:r>
                      <a:r>
                        <a:rPr lang="ko-KR" altLang="en-US" sz="1200" b="0" i="0" spc="0" baseline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NanumSquareOTF Bold" charset="-127"/>
                        </a:rPr>
                        <a:t>발급일 </a:t>
                      </a:r>
                      <a:r>
                        <a:rPr lang="en-US" altLang="ko-KR" sz="1200" b="0" i="0" spc="0" baseline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NanumSquareOTF Bold" charset="-127"/>
                        </a:rPr>
                        <a:t>: </a:t>
                      </a:r>
                      <a:r>
                        <a:rPr lang="en-US" altLang="ko-KR" sz="1200" b="0" i="0" spc="0" baseline="0" dirty="0">
                          <a:solidFill>
                            <a:srgbClr val="496BF9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NanumSquareOTF Bold" charset="-127"/>
                        </a:rPr>
                        <a:t>2021-10-25</a:t>
                      </a:r>
                      <a:r>
                        <a:rPr lang="en-US" altLang="ko-KR" sz="1200" b="0" i="0" spc="0" baseline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NanumSquareOTF Bold" charset="-127"/>
                        </a:rPr>
                        <a:t>, </a:t>
                      </a:r>
                      <a:r>
                        <a:rPr lang="ko-KR" altLang="en-US" sz="1200" b="0" i="0" spc="0" baseline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NanumSquareOTF Bold" charset="-127"/>
                        </a:rPr>
                        <a:t>증명서확인번호 </a:t>
                      </a:r>
                      <a:r>
                        <a:rPr lang="en-US" altLang="ko-KR" sz="1200" b="0" i="0" spc="0" baseline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NanumSquareOTF Bold" charset="-127"/>
                        </a:rPr>
                        <a:t>: </a:t>
                      </a:r>
                      <a:r>
                        <a:rPr lang="en-US" altLang="ko-KR" sz="1200" b="0" i="0" spc="0" baseline="0" dirty="0">
                          <a:solidFill>
                            <a:srgbClr val="496BF9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NanumSquareOTF Bold" charset="-127"/>
                        </a:rPr>
                        <a:t>98765432-10987654</a:t>
                      </a:r>
                      <a:r>
                        <a:rPr lang="en-US" altLang="ko-KR" sz="1200" b="0" i="0" spc="0" baseline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NanumSquareOTF Bold" charset="-127"/>
                        </a:rPr>
                        <a:t>)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  <a:alpha val="3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sz="1000" b="0" i="0" kern="1200" spc="-2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NanumSquareOTF Bold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  <a:alpha val="3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891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세대주 성명</a:t>
                      </a:r>
                      <a:endParaRPr lang="en-US" altLang="ko-KR" sz="1000" b="0" i="0" spc="-2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NanumSquareOTF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latinLnBrk="0">
                        <a:buFont typeface="Arial" panose="020B0604020202020204" pitchFamily="34" charset="0"/>
                        <a:buNone/>
                      </a:pPr>
                      <a:endParaRPr lang="ko-KR" altLang="en-US" sz="1000" b="0" i="0" kern="1200" spc="-2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NanumSquareOTF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buFont typeface="Arial" panose="020B0604020202020204" pitchFamily="34" charset="0"/>
                        <a:buNone/>
                      </a:pPr>
                      <a:r>
                        <a:rPr lang="ko-KR" altLang="en-US" sz="1000" b="0" i="0" kern="1200" spc="-20" dirty="0" err="1">
                          <a:solidFill>
                            <a:srgbClr val="496BF9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남기준</a:t>
                      </a:r>
                      <a:endParaRPr lang="ko-KR" altLang="en-US" sz="1000" b="0" i="0" kern="1200" spc="-20" dirty="0">
                        <a:solidFill>
                          <a:srgbClr val="496BF9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NanumSquareOTF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buFont typeface="Arial" panose="020B0604020202020204" pitchFamily="34" charset="0"/>
                        <a:buNone/>
                      </a:pPr>
                      <a:r>
                        <a:rPr lang="ko-KR" altLang="en-US" sz="1000" b="0" i="0" kern="120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세대구성</a:t>
                      </a:r>
                      <a:endParaRPr lang="en-US" altLang="ko-KR" sz="1000" b="0" i="0" kern="1200" spc="-2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NanumSquareOTF" charset="-127"/>
                      </a:endParaRPr>
                    </a:p>
                    <a:p>
                      <a:pPr marL="0" indent="0" algn="ctr" latinLnBrk="0">
                        <a:buFont typeface="Arial" panose="020B0604020202020204" pitchFamily="34" charset="0"/>
                        <a:buNone/>
                      </a:pPr>
                      <a:r>
                        <a:rPr lang="ko-KR" altLang="en-US" sz="1000" b="0" i="0" kern="120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사유 및 일자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 latinLnBrk="0">
                        <a:buFont typeface="Arial" panose="020B0604020202020204" pitchFamily="34" charset="0"/>
                        <a:buNone/>
                      </a:pPr>
                      <a:r>
                        <a:rPr lang="ko-KR" altLang="en-US" sz="1000" b="0" i="0" kern="1200" spc="-20" dirty="0">
                          <a:solidFill>
                            <a:srgbClr val="496BF9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세대분리</a:t>
                      </a:r>
                      <a:endParaRPr lang="en-US" altLang="ko-KR" sz="1000" b="0" i="0" kern="1200" spc="-20" dirty="0">
                        <a:solidFill>
                          <a:srgbClr val="496BF9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NanumSquareOTF" charset="-127"/>
                      </a:endParaRPr>
                    </a:p>
                    <a:p>
                      <a:pPr marL="0" indent="0" algn="ctr" latinLnBrk="0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0" i="0" kern="1200" spc="-20" dirty="0">
                          <a:solidFill>
                            <a:srgbClr val="496BF9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2009-10-02</a:t>
                      </a:r>
                      <a:endParaRPr lang="ko-KR" altLang="en-US" sz="1000" b="0" i="0" kern="1200" spc="-20" dirty="0">
                        <a:solidFill>
                          <a:srgbClr val="496BF9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NanumSquareOTF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 latinLnBrk="0">
                        <a:buFont typeface="Arial" panose="020B0604020202020204" pitchFamily="34" charset="0"/>
                        <a:buNone/>
                      </a:pPr>
                      <a:endParaRPr lang="ko-KR" altLang="en-US" sz="1000" b="0" i="0" kern="1200" spc="-2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NanumSquareOTF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891"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주소</a:t>
                      </a:r>
                      <a:endParaRPr lang="en-US" altLang="ko-KR" sz="1000" b="0" i="0" spc="-2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NanumSquareOTF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latinLnBrk="0">
                        <a:buFont typeface="Arial" panose="020B0604020202020204" pitchFamily="34" charset="0"/>
                        <a:buNone/>
                      </a:pPr>
                      <a:endParaRPr lang="ko-KR" altLang="en-US" sz="1000" b="0" i="0" kern="1200" spc="-2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NanumSquareOTF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 latinLnBrk="0">
                        <a:buFont typeface="Arial" panose="020B0604020202020204" pitchFamily="34" charset="0"/>
                        <a:buNone/>
                      </a:pPr>
                      <a:endParaRPr lang="ko-KR" altLang="en-US" sz="1000" b="0" i="0" kern="1200" spc="-2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NanumSquareOTF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 latinLnBrk="0">
                        <a:buFont typeface="Arial" panose="020B0604020202020204" pitchFamily="34" charset="0"/>
                        <a:buNone/>
                      </a:pPr>
                      <a:endParaRPr lang="ko-KR" altLang="en-US" sz="1000" b="0" i="0" kern="1200" spc="-2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NanumSquareOTF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 latinLnBrk="0">
                        <a:buFont typeface="Arial" panose="020B0604020202020204" pitchFamily="34" charset="0"/>
                        <a:buNone/>
                      </a:pPr>
                      <a:r>
                        <a:rPr lang="ko-KR" altLang="en-US" sz="1000" b="0" i="0" kern="120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신고일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latinLnBrk="0">
                        <a:buFont typeface="Arial" panose="020B0604020202020204" pitchFamily="34" charset="0"/>
                        <a:buNone/>
                      </a:pPr>
                      <a:endParaRPr lang="ko-KR" altLang="en-US" sz="1000" b="0" i="0" kern="1200" spc="-2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NanumSquareOTF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8290771"/>
                  </a:ext>
                </a:extLst>
              </a:tr>
              <a:tr h="39589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spc="-20" dirty="0">
                          <a:solidFill>
                            <a:srgbClr val="496BF9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현주소</a:t>
                      </a:r>
                      <a:endParaRPr lang="en-US" altLang="ko-KR" sz="1000" b="0" i="0" spc="-20" dirty="0">
                        <a:solidFill>
                          <a:srgbClr val="496BF9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NanumSquareOTF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indent="0" algn="just" latinLnBrk="0">
                        <a:buFont typeface="Arial" panose="020B0604020202020204" pitchFamily="34" charset="0"/>
                        <a:buNone/>
                      </a:pPr>
                      <a:r>
                        <a:rPr lang="ko-KR" altLang="en-US" sz="1000" b="0" i="0" kern="1200" spc="-20" dirty="0">
                          <a:solidFill>
                            <a:srgbClr val="496BF9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경기도 성남시 분당구 </a:t>
                      </a:r>
                      <a:r>
                        <a:rPr lang="ko-KR" altLang="en-US" sz="1000" b="0" i="0" kern="1200" spc="-20" dirty="0" err="1">
                          <a:solidFill>
                            <a:srgbClr val="496BF9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대왕판교로</a:t>
                      </a:r>
                      <a:r>
                        <a:rPr lang="ko-KR" altLang="en-US" sz="1000" b="0" i="0" kern="1200" spc="-20" dirty="0">
                          <a:solidFill>
                            <a:srgbClr val="496BF9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 </a:t>
                      </a:r>
                      <a:r>
                        <a:rPr lang="en-US" altLang="ko-KR" sz="1000" b="0" i="0" kern="1200" spc="-20" dirty="0">
                          <a:solidFill>
                            <a:srgbClr val="496BF9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645</a:t>
                      </a:r>
                      <a:r>
                        <a:rPr lang="ko-KR" altLang="en-US" sz="1000" b="0" i="0" kern="1200" spc="-20" dirty="0" err="1">
                          <a:solidFill>
                            <a:srgbClr val="496BF9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번길</a:t>
                      </a:r>
                      <a:endParaRPr lang="ko-KR" altLang="en-US" sz="1000" b="0" i="0" kern="1200" spc="-20" dirty="0">
                        <a:solidFill>
                          <a:srgbClr val="496BF9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NanumSquareOTF" charset="-127"/>
                      </a:endParaRPr>
                    </a:p>
                  </a:txBody>
                  <a:tcPr marL="10800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 latinLnBrk="0">
                        <a:buFont typeface="Arial" panose="020B0604020202020204" pitchFamily="34" charset="0"/>
                        <a:buNone/>
                      </a:pPr>
                      <a:endParaRPr lang="ko-KR" altLang="en-US" sz="1000" b="0" i="0" kern="1200" spc="-2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NanumSquareOTF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 latinLnBrk="0">
                        <a:buFont typeface="Arial" panose="020B0604020202020204" pitchFamily="34" charset="0"/>
                        <a:buNone/>
                      </a:pPr>
                      <a:endParaRPr lang="ko-KR" altLang="en-US" sz="1000" b="0" i="0" kern="1200" spc="-20" dirty="0">
                        <a:solidFill>
                          <a:srgbClr val="496BF9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NanumSquareOTF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indent="0" algn="ctr" latinLnBrk="0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0" i="0" kern="1200" spc="-20" dirty="0">
                          <a:solidFill>
                            <a:srgbClr val="496BF9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2013-03-05</a:t>
                      </a:r>
                      <a:endParaRPr lang="ko-KR" altLang="en-US" sz="1000" b="0" i="0" kern="1200" spc="-20" dirty="0">
                        <a:solidFill>
                          <a:srgbClr val="496BF9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NanumSquareOTF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 latinLnBrk="0">
                        <a:buFont typeface="Arial" panose="020B0604020202020204" pitchFamily="34" charset="0"/>
                        <a:buNone/>
                      </a:pPr>
                      <a:endParaRPr lang="ko-KR" altLang="en-US" sz="1000" b="0" i="0" kern="1200" spc="-20" dirty="0">
                        <a:solidFill>
                          <a:srgbClr val="496BF9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NanumSquareOTF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2469441"/>
                  </a:ext>
                </a:extLst>
              </a:tr>
              <a:tr h="39589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spc="-20" dirty="0">
                          <a:solidFill>
                            <a:srgbClr val="496BF9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前주소</a:t>
                      </a:r>
                      <a:endParaRPr lang="en-US" altLang="ko-KR" sz="1000" b="0" i="0" spc="-20" dirty="0">
                        <a:solidFill>
                          <a:srgbClr val="496BF9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NanumSquareOTF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indent="0" algn="just" latinLnBrk="0">
                        <a:buFont typeface="Arial" panose="020B0604020202020204" pitchFamily="34" charset="0"/>
                        <a:buNone/>
                      </a:pPr>
                      <a:r>
                        <a:rPr lang="ko-KR" altLang="en-US" sz="1000" b="0" i="0" kern="1200" spc="-20" dirty="0">
                          <a:solidFill>
                            <a:srgbClr val="496BF9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경기도 성남시 분당구 </a:t>
                      </a:r>
                      <a:r>
                        <a:rPr lang="ko-KR" altLang="en-US" sz="1000" b="0" i="0" kern="1200" spc="-20" dirty="0" err="1">
                          <a:solidFill>
                            <a:srgbClr val="496BF9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불정로</a:t>
                      </a:r>
                      <a:r>
                        <a:rPr lang="ko-KR" altLang="en-US" sz="1000" b="0" i="0" kern="1200" spc="-20" dirty="0">
                          <a:solidFill>
                            <a:srgbClr val="496BF9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 </a:t>
                      </a:r>
                      <a:r>
                        <a:rPr lang="en-US" altLang="ko-KR" sz="1000" b="0" i="0" kern="1200" spc="-20" dirty="0">
                          <a:solidFill>
                            <a:srgbClr val="496BF9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90</a:t>
                      </a:r>
                      <a:r>
                        <a:rPr lang="ko-KR" altLang="en-US" sz="1000" b="0" i="0" kern="1200" spc="-20" dirty="0" err="1">
                          <a:solidFill>
                            <a:srgbClr val="496BF9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번길</a:t>
                      </a:r>
                      <a:endParaRPr lang="ko-KR" altLang="en-US" sz="1000" b="0" i="0" kern="1200" spc="-20" dirty="0">
                        <a:solidFill>
                          <a:srgbClr val="496BF9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NanumSquareOTF" charset="-127"/>
                      </a:endParaRPr>
                    </a:p>
                  </a:txBody>
                  <a:tcPr marL="10800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ctr" latinLnBrk="0">
                        <a:buFont typeface="Arial" panose="020B0604020202020204" pitchFamily="34" charset="0"/>
                        <a:buNone/>
                      </a:pPr>
                      <a:endParaRPr lang="ko-KR" altLang="en-US" sz="1000" b="0" i="0" kern="1200" spc="-20" dirty="0">
                        <a:solidFill>
                          <a:srgbClr val="496BF9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NanumSquareOTF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indent="0" algn="ctr" latinLnBrk="0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0" i="0" kern="1200" spc="-20" dirty="0">
                          <a:solidFill>
                            <a:srgbClr val="496BF9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2009-10-31</a:t>
                      </a:r>
                      <a:endParaRPr lang="ko-KR" altLang="en-US" sz="1000" b="0" i="0" kern="1200" spc="-20" dirty="0">
                        <a:solidFill>
                          <a:srgbClr val="496BF9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NanumSquareOTF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 latinLnBrk="0">
                        <a:buFont typeface="Arial" panose="020B0604020202020204" pitchFamily="34" charset="0"/>
                        <a:buNone/>
                      </a:pPr>
                      <a:endParaRPr lang="ko-KR" altLang="en-US" sz="1000" b="0" i="0" kern="1200" spc="-20" dirty="0">
                        <a:solidFill>
                          <a:srgbClr val="496BF9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NanumSquareOTF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8540689"/>
                  </a:ext>
                </a:extLst>
              </a:tr>
              <a:tr h="39589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spc="-20" dirty="0">
                          <a:solidFill>
                            <a:srgbClr val="496BF9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前주소</a:t>
                      </a:r>
                      <a:endParaRPr lang="en-US" altLang="ko-KR" sz="1000" b="0" i="0" spc="-20" dirty="0">
                        <a:solidFill>
                          <a:srgbClr val="496BF9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NanumSquareOTF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indent="0" algn="just" latinLnBrk="0">
                        <a:buFont typeface="Arial" panose="020B0604020202020204" pitchFamily="34" charset="0"/>
                        <a:buNone/>
                      </a:pPr>
                      <a:r>
                        <a:rPr lang="ko-KR" altLang="en-US" sz="1000" b="0" i="0" kern="1200" spc="-20" dirty="0">
                          <a:solidFill>
                            <a:srgbClr val="496BF9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서울시 동작구 상도로 </a:t>
                      </a:r>
                      <a:r>
                        <a:rPr lang="en-US" altLang="ko-KR" sz="1000" b="0" i="0" kern="1200" spc="-20" dirty="0">
                          <a:solidFill>
                            <a:srgbClr val="496BF9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940</a:t>
                      </a:r>
                      <a:r>
                        <a:rPr lang="ko-KR" altLang="en-US" sz="1000" b="0" i="0" kern="1200" spc="-20" dirty="0" err="1">
                          <a:solidFill>
                            <a:srgbClr val="496BF9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번길</a:t>
                      </a:r>
                      <a:endParaRPr lang="ko-KR" altLang="en-US" sz="1000" b="0" i="0" kern="1200" spc="-20" dirty="0">
                        <a:solidFill>
                          <a:srgbClr val="496BF9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NanumSquareOTF" charset="-127"/>
                      </a:endParaRPr>
                    </a:p>
                  </a:txBody>
                  <a:tcPr marL="10800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ctr" latinLnBrk="0">
                        <a:buFont typeface="Arial" panose="020B0604020202020204" pitchFamily="34" charset="0"/>
                        <a:buNone/>
                      </a:pPr>
                      <a:endParaRPr lang="ko-KR" altLang="en-US" sz="1000" b="0" i="0" kern="1200" spc="-20" dirty="0">
                        <a:solidFill>
                          <a:srgbClr val="496BF9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NanumSquareOTF" charset="-127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marL="0" indent="0" algn="ctr" latinLnBrk="0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0" i="0" kern="1200" spc="-20" dirty="0">
                          <a:solidFill>
                            <a:srgbClr val="496BF9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2007-10-31</a:t>
                      </a:r>
                      <a:endParaRPr lang="ko-KR" altLang="en-US" sz="1000" b="0" i="0" kern="1200" spc="-20" dirty="0">
                        <a:solidFill>
                          <a:srgbClr val="496BF9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NanumSquareOTF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 latinLnBrk="0">
                        <a:buFont typeface="Arial" panose="020B0604020202020204" pitchFamily="34" charset="0"/>
                        <a:buNone/>
                      </a:pPr>
                      <a:endParaRPr lang="ko-KR" altLang="en-US" sz="1000" b="0" i="0" kern="1200" spc="-20" dirty="0">
                        <a:solidFill>
                          <a:srgbClr val="496BF9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NanumSquareOTF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9058860"/>
                  </a:ext>
                </a:extLst>
              </a:tr>
              <a:tr h="395891">
                <a:tc>
                  <a:txBody>
                    <a:bodyPr/>
                    <a:lstStyle/>
                    <a:p>
                      <a:pPr marL="0" indent="0" algn="ctr" latinLnBrk="0">
                        <a:buFont typeface="Arial" panose="020B0604020202020204" pitchFamily="34" charset="0"/>
                        <a:buNone/>
                      </a:pPr>
                      <a:r>
                        <a:rPr lang="ko-KR" altLang="en-US" sz="1000" b="0" i="0" kern="120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세대주</a:t>
                      </a:r>
                      <a:endParaRPr lang="en-US" altLang="ko-KR" sz="1000" b="0" i="0" kern="1200" spc="-2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NanumSquareOTF" charset="-127"/>
                      </a:endParaRPr>
                    </a:p>
                    <a:p>
                      <a:pPr marL="0" indent="0" algn="ctr" latinLnBrk="0">
                        <a:buFont typeface="Arial" panose="020B0604020202020204" pitchFamily="34" charset="0"/>
                        <a:buNone/>
                      </a:pPr>
                      <a:r>
                        <a:rPr lang="ko-KR" altLang="en-US" sz="1000" b="0" i="0" kern="120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관계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buFont typeface="Arial" panose="020B0604020202020204" pitchFamily="34" charset="0"/>
                        <a:buNone/>
                      </a:pPr>
                      <a:r>
                        <a:rPr lang="ko-KR" altLang="en-US" sz="1000" b="0" i="0" kern="120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성명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 latinLnBrk="0">
                        <a:buFont typeface="Arial" panose="020B0604020202020204" pitchFamily="34" charset="0"/>
                        <a:buNone/>
                      </a:pPr>
                      <a:r>
                        <a:rPr lang="ko-KR" altLang="en-US" sz="1000" b="0" i="0" kern="120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주민등록번호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latinLnBrk="0">
                        <a:buFont typeface="Arial" panose="020B0604020202020204" pitchFamily="34" charset="0"/>
                        <a:buNone/>
                      </a:pPr>
                      <a:endParaRPr lang="ko-KR" altLang="en-US" sz="1000" b="0" i="0" kern="1200" spc="-2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NanumSquareOTF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buFont typeface="Arial" panose="020B0604020202020204" pitchFamily="34" charset="0"/>
                        <a:buNone/>
                      </a:pPr>
                      <a:r>
                        <a:rPr lang="ko-KR" altLang="en-US" sz="1000" b="0" i="0" kern="120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신고일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buFont typeface="Arial" panose="020B0604020202020204" pitchFamily="34" charset="0"/>
                        <a:buNone/>
                      </a:pPr>
                      <a:r>
                        <a:rPr lang="ko-KR" altLang="en-US" sz="1000" b="0" i="0" kern="120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변동사유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4567889"/>
                  </a:ext>
                </a:extLst>
              </a:tr>
              <a:tr h="395891">
                <a:tc>
                  <a:txBody>
                    <a:bodyPr/>
                    <a:lstStyle/>
                    <a:p>
                      <a:pPr marL="0" indent="0" algn="ctr" latinLnBrk="0">
                        <a:buFont typeface="Arial" panose="020B0604020202020204" pitchFamily="34" charset="0"/>
                        <a:buNone/>
                      </a:pPr>
                      <a:r>
                        <a:rPr lang="ko-KR" altLang="en-US" sz="1000" b="0" i="0" kern="1200" spc="-20" dirty="0">
                          <a:solidFill>
                            <a:srgbClr val="496BF9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본인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buFont typeface="Arial" panose="020B0604020202020204" pitchFamily="34" charset="0"/>
                        <a:buNone/>
                      </a:pPr>
                      <a:r>
                        <a:rPr lang="ko-KR" altLang="en-US" sz="1000" b="0" i="0" kern="1200" spc="-20" dirty="0" err="1">
                          <a:solidFill>
                            <a:srgbClr val="496BF9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남기준</a:t>
                      </a:r>
                      <a:endParaRPr lang="ko-KR" altLang="en-US" sz="1000" b="0" i="0" kern="1200" spc="-20" dirty="0">
                        <a:solidFill>
                          <a:srgbClr val="496BF9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NanumSquareOTF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indent="0" algn="ctr" latinLnBrk="0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0" i="0" kern="1200" spc="-20" dirty="0">
                          <a:solidFill>
                            <a:srgbClr val="496BF9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790510-*******</a:t>
                      </a:r>
                      <a:endParaRPr lang="ko-KR" altLang="en-US" sz="1000" b="0" i="0" kern="1200" spc="-20" dirty="0">
                        <a:solidFill>
                          <a:srgbClr val="496BF9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NanumSquareOTF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 latinLnBrk="0">
                        <a:buFont typeface="Arial" panose="020B0604020202020204" pitchFamily="34" charset="0"/>
                        <a:buNone/>
                      </a:pPr>
                      <a:endParaRPr lang="ko-KR" altLang="en-US" sz="1000" b="0" i="0" kern="1200" spc="-20" dirty="0">
                        <a:solidFill>
                          <a:srgbClr val="496BF9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NanumSquareOTF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0" i="0" kern="1200" spc="-20" dirty="0">
                          <a:solidFill>
                            <a:srgbClr val="496BF9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2009-10-02</a:t>
                      </a:r>
                      <a:endParaRPr lang="ko-KR" altLang="en-US" sz="1000" b="0" i="0" kern="1200" spc="-20" dirty="0">
                        <a:solidFill>
                          <a:srgbClr val="496BF9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NanumSquareOTF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buFont typeface="Arial" panose="020B0604020202020204" pitchFamily="34" charset="0"/>
                        <a:buNone/>
                      </a:pPr>
                      <a:r>
                        <a:rPr lang="ko-KR" altLang="en-US" sz="1000" b="0" i="0" kern="1200" spc="-20" dirty="0">
                          <a:solidFill>
                            <a:srgbClr val="496BF9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세대분리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0001608"/>
                  </a:ext>
                </a:extLst>
              </a:tr>
              <a:tr h="395891">
                <a:tc>
                  <a:txBody>
                    <a:bodyPr/>
                    <a:lstStyle/>
                    <a:p>
                      <a:pPr marL="0" indent="0" algn="ctr" latinLnBrk="0">
                        <a:buFont typeface="Arial" panose="020B0604020202020204" pitchFamily="34" charset="0"/>
                        <a:buNone/>
                      </a:pPr>
                      <a:r>
                        <a:rPr lang="ko-KR" altLang="en-US" sz="1000" b="0" i="0" kern="1200" spc="-20" dirty="0">
                          <a:solidFill>
                            <a:srgbClr val="496BF9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배우자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buFont typeface="Arial" panose="020B0604020202020204" pitchFamily="34" charset="0"/>
                        <a:buNone/>
                      </a:pPr>
                      <a:r>
                        <a:rPr lang="ko-KR" altLang="en-US" sz="1000" b="0" i="0" kern="1200" spc="-20" dirty="0">
                          <a:solidFill>
                            <a:srgbClr val="496BF9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이주은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indent="0" algn="ctr" latinLnBrk="0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0" i="0" kern="1200" spc="-20" dirty="0">
                          <a:solidFill>
                            <a:srgbClr val="496BF9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820821-*******</a:t>
                      </a:r>
                      <a:endParaRPr lang="ko-KR" altLang="en-US" sz="1000" b="0" i="0" kern="1200" spc="-20" dirty="0">
                        <a:solidFill>
                          <a:srgbClr val="496BF9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NanumSquareOTF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 latinLnBrk="0">
                        <a:buFont typeface="Arial" panose="020B0604020202020204" pitchFamily="34" charset="0"/>
                        <a:buNone/>
                      </a:pPr>
                      <a:endParaRPr lang="ko-KR" altLang="en-US" sz="1000" b="0" i="0" kern="1200" spc="-20" dirty="0">
                        <a:solidFill>
                          <a:srgbClr val="496BF9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NanumSquareOTF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0" i="0" kern="1200" spc="-20" dirty="0">
                          <a:solidFill>
                            <a:srgbClr val="496BF9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2010-02-15</a:t>
                      </a:r>
                      <a:endParaRPr lang="ko-KR" altLang="en-US" sz="1000" b="0" i="0" kern="1200" spc="-20" dirty="0">
                        <a:solidFill>
                          <a:srgbClr val="496BF9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NanumSquareOTF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buFont typeface="Arial" panose="020B0604020202020204" pitchFamily="34" charset="0"/>
                        <a:buNone/>
                      </a:pPr>
                      <a:r>
                        <a:rPr lang="ko-KR" altLang="en-US" sz="1000" b="0" i="0" kern="1200" spc="-20" dirty="0">
                          <a:solidFill>
                            <a:srgbClr val="496BF9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전입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9505228"/>
                  </a:ext>
                </a:extLst>
              </a:tr>
              <a:tr h="395891">
                <a:tc>
                  <a:txBody>
                    <a:bodyPr/>
                    <a:lstStyle/>
                    <a:p>
                      <a:pPr marL="0" indent="0" algn="ctr" latinLnBrk="0">
                        <a:buFont typeface="Arial" panose="020B0604020202020204" pitchFamily="34" charset="0"/>
                        <a:buNone/>
                      </a:pPr>
                      <a:r>
                        <a:rPr lang="ko-KR" altLang="en-US" sz="1000" b="0" i="0" kern="1200" spc="-20" dirty="0">
                          <a:solidFill>
                            <a:srgbClr val="496BF9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자녀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buFont typeface="Arial" panose="020B0604020202020204" pitchFamily="34" charset="0"/>
                        <a:buNone/>
                      </a:pPr>
                      <a:r>
                        <a:rPr lang="ko-KR" altLang="en-US" sz="1000" b="0" i="0" kern="1200" spc="-20" dirty="0">
                          <a:solidFill>
                            <a:srgbClr val="496BF9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남기석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indent="0" algn="ctr" latinLnBrk="0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0" i="0" kern="1200" spc="-20" dirty="0">
                          <a:solidFill>
                            <a:srgbClr val="496BF9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120315-*******</a:t>
                      </a:r>
                      <a:endParaRPr lang="ko-KR" altLang="en-US" sz="1000" b="0" i="0" kern="1200" spc="-20" dirty="0">
                        <a:solidFill>
                          <a:srgbClr val="496BF9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NanumSquareOTF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 latinLnBrk="0">
                        <a:buFont typeface="Arial" panose="020B0604020202020204" pitchFamily="34" charset="0"/>
                        <a:buNone/>
                      </a:pPr>
                      <a:endParaRPr lang="ko-KR" altLang="en-US" sz="1000" b="0" i="0" kern="1200" spc="-20" dirty="0">
                        <a:solidFill>
                          <a:srgbClr val="496BF9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NanumSquareOTF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b="0" i="0" kern="1200" spc="-20" dirty="0">
                          <a:solidFill>
                            <a:srgbClr val="496BF9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2012-03-17</a:t>
                      </a:r>
                      <a:endParaRPr lang="ko-KR" altLang="en-US" sz="1000" b="0" i="0" kern="1200" spc="-20" dirty="0">
                        <a:solidFill>
                          <a:srgbClr val="496BF9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NanumSquareOTF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buFont typeface="Arial" panose="020B0604020202020204" pitchFamily="34" charset="0"/>
                        <a:buNone/>
                      </a:pPr>
                      <a:r>
                        <a:rPr lang="ko-KR" altLang="en-US" sz="1000" b="0" i="0" kern="1200" spc="-20" dirty="0">
                          <a:solidFill>
                            <a:srgbClr val="496BF9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출생등록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9897811"/>
                  </a:ext>
                </a:extLst>
              </a:tr>
              <a:tr h="395891">
                <a:tc>
                  <a:txBody>
                    <a:bodyPr/>
                    <a:lstStyle/>
                    <a:p>
                      <a:pPr marL="0" indent="0" algn="ctr" latinLnBrk="0">
                        <a:buFont typeface="Arial" panose="020B0604020202020204" pitchFamily="34" charset="0"/>
                        <a:buNone/>
                      </a:pPr>
                      <a:r>
                        <a:rPr lang="ko-KR" altLang="en-US" sz="1000" b="0" i="0" kern="1200" spc="-20" dirty="0">
                          <a:solidFill>
                            <a:srgbClr val="496BF9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동거인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buFont typeface="Arial" panose="020B0604020202020204" pitchFamily="34" charset="0"/>
                        <a:buNone/>
                      </a:pPr>
                      <a:r>
                        <a:rPr lang="ko-KR" altLang="en-US" sz="1000" b="0" i="0" kern="1200" spc="-20" dirty="0">
                          <a:solidFill>
                            <a:srgbClr val="496BF9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이선미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indent="0" algn="ctr" latinLnBrk="0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0" i="0" kern="1200" spc="-20" dirty="0">
                          <a:solidFill>
                            <a:srgbClr val="496BF9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851205-*******</a:t>
                      </a:r>
                      <a:endParaRPr lang="ko-KR" altLang="en-US" sz="1000" b="0" i="0" kern="1200" spc="-20" dirty="0">
                        <a:solidFill>
                          <a:srgbClr val="496BF9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NanumSquareOTF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 latinLnBrk="0">
                        <a:buFont typeface="Arial" panose="020B0604020202020204" pitchFamily="34" charset="0"/>
                        <a:buNone/>
                      </a:pPr>
                      <a:endParaRPr lang="ko-KR" altLang="en-US" sz="1000" b="0" i="0" kern="1200" spc="-20" dirty="0">
                        <a:solidFill>
                          <a:srgbClr val="496BF9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NanumSquareOTF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0" i="0" kern="1200" spc="-20" dirty="0">
                          <a:solidFill>
                            <a:srgbClr val="496BF9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2015-11-29</a:t>
                      </a:r>
                      <a:endParaRPr lang="ko-KR" altLang="en-US" sz="1000" b="0" i="0" kern="1200" spc="-20" dirty="0">
                        <a:solidFill>
                          <a:srgbClr val="496BF9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NanumSquareOTF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buFont typeface="Arial" panose="020B0604020202020204" pitchFamily="34" charset="0"/>
                        <a:buNone/>
                      </a:pPr>
                      <a:r>
                        <a:rPr lang="ko-KR" altLang="en-US" sz="1000" b="0" i="0" kern="1200" spc="-20" dirty="0">
                          <a:solidFill>
                            <a:srgbClr val="496BF9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전입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5484311"/>
                  </a:ext>
                </a:extLst>
              </a:tr>
            </a:tbl>
          </a:graphicData>
        </a:graphic>
      </p:graphicFrame>
      <p:sp>
        <p:nvSpPr>
          <p:cNvPr id="2" name="제목 1">
            <a:extLst>
              <a:ext uri="{FF2B5EF4-FFF2-40B4-BE49-F238E27FC236}">
                <a16:creationId xmlns:a16="http://schemas.microsoft.com/office/drawing/2014/main" id="{924F3FF3-27D5-7C41-AAEF-5FC4E31CE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b="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평가실습문제</a:t>
            </a:r>
            <a:endParaRPr kumimoji="1" lang="ko-Kore-KR" altLang="en-US" b="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66EA20F9-ECD8-8146-9920-B73D443DFA39}"/>
              </a:ext>
            </a:extLst>
          </p:cNvPr>
          <p:cNvSpPr txBox="1">
            <a:spLocks/>
          </p:cNvSpPr>
          <p:nvPr/>
        </p:nvSpPr>
        <p:spPr>
          <a:xfrm>
            <a:off x="516000" y="1260000"/>
            <a:ext cx="11160000" cy="54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>
              <a:lnSpc>
                <a:spcPct val="100000"/>
              </a:lnSpc>
            </a:pPr>
            <a:r>
              <a:rPr kumimoji="1"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NanumSquareOTF Bold" charset="-127"/>
              </a:rPr>
              <a:t>예시 </a:t>
            </a:r>
            <a:r>
              <a:rPr kumimoji="1"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NanumSquareOTF Bold" charset="-127"/>
              </a:rPr>
              <a:t>(1/2) - </a:t>
            </a:r>
            <a:r>
              <a:rPr kumimoji="1"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NanumSquareOTF Bold" charset="-127"/>
              </a:rPr>
              <a:t>가족관계증명서</a:t>
            </a:r>
            <a:r>
              <a:rPr kumimoji="1"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NanumSquareOTF Bold" charset="-127"/>
              </a:rPr>
              <a:t>, </a:t>
            </a:r>
            <a:r>
              <a:rPr kumimoji="1"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NanumSquareOTF Bold" charset="-127"/>
              </a:rPr>
              <a:t>주민등록등본</a:t>
            </a:r>
            <a:endParaRPr kumimoji="1" lang="ko-KR" altLang="en-US" sz="24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NanumSquareOTF Bold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782218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9">
            <a:extLst>
              <a:ext uri="{FF2B5EF4-FFF2-40B4-BE49-F238E27FC236}">
                <a16:creationId xmlns:a16="http://schemas.microsoft.com/office/drawing/2014/main" id="{3E208C39-5CD8-44B4-9A02-5DDBBD2960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4042480"/>
              </p:ext>
            </p:extLst>
          </p:nvPr>
        </p:nvGraphicFramePr>
        <p:xfrm>
          <a:off x="521999" y="1800000"/>
          <a:ext cx="5400000" cy="4501197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444585169"/>
                    </a:ext>
                  </a:extLst>
                </a:gridCol>
                <a:gridCol w="2016000">
                  <a:extLst>
                    <a:ext uri="{9D8B030D-6E8A-4147-A177-3AD203B41FA5}">
                      <a16:colId xmlns:a16="http://schemas.microsoft.com/office/drawing/2014/main" val="3427819608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662277041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586773938"/>
                    </a:ext>
                  </a:extLst>
                </a:gridCol>
              </a:tblGrid>
              <a:tr h="540000">
                <a:tc gridSpan="6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spc="0" baseline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NanumSquareOTF Bold" charset="-127"/>
                        </a:rPr>
                        <a:t>출생신고서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spc="0" baseline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NanumSquareOTF Bold" charset="-127"/>
                        </a:rPr>
                        <a:t>(</a:t>
                      </a:r>
                      <a:r>
                        <a:rPr lang="ko-KR" altLang="en-US" sz="1200" b="0" i="0" spc="0" baseline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NanumSquareOTF Bold" charset="-127"/>
                        </a:rPr>
                        <a:t>신고일 </a:t>
                      </a:r>
                      <a:r>
                        <a:rPr lang="en-US" altLang="ko-KR" sz="1200" b="0" i="0" spc="0" baseline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NanumSquareOTF Bold" charset="-127"/>
                        </a:rPr>
                        <a:t>: </a:t>
                      </a:r>
                      <a:r>
                        <a:rPr lang="en-US" altLang="ko-KR" sz="1200" b="0" i="0" spc="0" baseline="0" dirty="0">
                          <a:solidFill>
                            <a:srgbClr val="496BF9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NanumSquareOTF Bold" charset="-127"/>
                        </a:rPr>
                        <a:t>2012</a:t>
                      </a:r>
                      <a:r>
                        <a:rPr lang="ko-KR" altLang="en-US" sz="1200" b="0" i="0" spc="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NanumSquareOTF Bold" charset="-127"/>
                        </a:rPr>
                        <a:t>년</a:t>
                      </a:r>
                      <a:r>
                        <a:rPr lang="ko-KR" altLang="en-US" sz="1200" b="0" i="0" spc="0" baseline="0" dirty="0">
                          <a:solidFill>
                            <a:srgbClr val="496BF9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NanumSquareOTF Bold" charset="-127"/>
                        </a:rPr>
                        <a:t> </a:t>
                      </a:r>
                      <a:r>
                        <a:rPr lang="en-US" altLang="ko-KR" sz="1200" b="0" i="0" spc="0" baseline="0" dirty="0">
                          <a:solidFill>
                            <a:srgbClr val="496BF9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NanumSquareOTF Bold" charset="-127"/>
                        </a:rPr>
                        <a:t>03</a:t>
                      </a:r>
                      <a:r>
                        <a:rPr lang="ko-KR" altLang="en-US" sz="1200" b="0" i="0" spc="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NanumSquareOTF Bold" charset="-127"/>
                        </a:rPr>
                        <a:t>월</a:t>
                      </a:r>
                      <a:r>
                        <a:rPr lang="ko-KR" altLang="en-US" sz="1200" b="0" i="0" spc="0" baseline="0" dirty="0">
                          <a:solidFill>
                            <a:srgbClr val="496BF9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NanumSquareOTF Bold" charset="-127"/>
                        </a:rPr>
                        <a:t> </a:t>
                      </a:r>
                      <a:r>
                        <a:rPr lang="en-US" altLang="ko-KR" sz="1200" b="0" i="0" spc="0" baseline="0" dirty="0">
                          <a:solidFill>
                            <a:srgbClr val="496BF9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NanumSquareOTF Bold" charset="-127"/>
                        </a:rPr>
                        <a:t>17</a:t>
                      </a:r>
                      <a:r>
                        <a:rPr lang="ko-KR" altLang="en-US" sz="1200" b="0" i="0" spc="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NanumSquareOTF Bold" charset="-127"/>
                        </a:rPr>
                        <a:t>일</a:t>
                      </a:r>
                      <a:r>
                        <a:rPr lang="en-US" altLang="ko-KR" sz="1200" b="0" i="0" spc="0" baseline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NanumSquareOTF Bold" charset="-127"/>
                        </a:rPr>
                        <a:t>)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  <a:alpha val="3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sz="1000" b="0" i="0" kern="1200" spc="-2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NanumSquareOTF Bold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  <a:alpha val="3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0133">
                <a:tc rowSpan="4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출</a:t>
                      </a:r>
                      <a:endParaRPr lang="en-US" altLang="ko-KR" sz="1000" b="0" i="0" spc="-2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NanumSquareOTF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생</a:t>
                      </a:r>
                      <a:endParaRPr lang="en-US" altLang="ko-KR" sz="1000" b="0" i="0" spc="-2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NanumSquareOTF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자</a:t>
                      </a:r>
                      <a:endParaRPr lang="en-US" altLang="ko-KR" sz="1000" b="0" i="0" spc="-2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NanumSquareOTF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 latinLnBrk="0">
                        <a:buFont typeface="Arial" panose="020B0604020202020204" pitchFamily="34" charset="0"/>
                        <a:buNone/>
                      </a:pPr>
                      <a:r>
                        <a:rPr lang="ko-KR" altLang="en-US" sz="1000" b="0" i="0" kern="120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성명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latinLnBrk="0">
                        <a:buFont typeface="Arial" panose="020B0604020202020204" pitchFamily="34" charset="0"/>
                        <a:buNone/>
                      </a:pPr>
                      <a:endParaRPr lang="ko-KR" altLang="en-US" sz="1000" b="0" i="0" kern="1200" spc="-2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NanumSquareOTF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buFont typeface="Arial" panose="020B0604020202020204" pitchFamily="34" charset="0"/>
                        <a:buNone/>
                      </a:pPr>
                      <a:r>
                        <a:rPr lang="ko-KR" altLang="en-US" sz="1000" b="0" i="0" kern="1200" spc="-20" dirty="0">
                          <a:solidFill>
                            <a:srgbClr val="496BF9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남기석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buFont typeface="Arial" panose="020B0604020202020204" pitchFamily="34" charset="0"/>
                        <a:buNone/>
                      </a:pPr>
                      <a:r>
                        <a:rPr lang="ko-KR" altLang="en-US" sz="1000" b="0" i="0" kern="120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성별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buFont typeface="Arial" panose="020B0604020202020204" pitchFamily="34" charset="0"/>
                        <a:buNone/>
                      </a:pPr>
                      <a:r>
                        <a:rPr lang="ko-KR" altLang="en-US" sz="1000" b="0" i="0" kern="120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① 남</a:t>
                      </a:r>
                      <a:r>
                        <a:rPr lang="en-US" altLang="ko-KR" sz="1000" b="0" i="0" kern="120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 </a:t>
                      </a:r>
                      <a:r>
                        <a:rPr lang="ko-KR" altLang="en-US" sz="1000" b="0" i="0" kern="120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② 여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0133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spc="-2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NanumSquareOTF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indent="0" algn="ctr" latinLnBrk="0">
                        <a:buFont typeface="Arial" panose="020B0604020202020204" pitchFamily="34" charset="0"/>
                        <a:buNone/>
                      </a:pPr>
                      <a:r>
                        <a:rPr lang="ko-KR" altLang="en-US" sz="1000" b="0" i="0" kern="120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출생일시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latinLnBrk="0">
                        <a:buFont typeface="Arial" panose="020B0604020202020204" pitchFamily="34" charset="0"/>
                        <a:buNone/>
                      </a:pPr>
                      <a:endParaRPr lang="ko-KR" altLang="en-US" sz="1000" b="0" i="0" kern="1200" spc="-2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NanumSquareOTF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indent="0" algn="ctr" latinLnBrk="0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0" i="0" kern="1200" spc="-20" dirty="0">
                          <a:solidFill>
                            <a:srgbClr val="496BF9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2012</a:t>
                      </a:r>
                      <a:r>
                        <a:rPr lang="ko-KR" altLang="en-US" sz="1000" b="0" i="0" kern="120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년 </a:t>
                      </a:r>
                      <a:r>
                        <a:rPr lang="en-US" altLang="ko-KR" sz="1000" b="0" i="0" kern="1200" spc="-20" dirty="0">
                          <a:solidFill>
                            <a:srgbClr val="496BF9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03</a:t>
                      </a:r>
                      <a:r>
                        <a:rPr lang="ko-KR" altLang="en-US" sz="1000" b="0" i="0" kern="120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월 </a:t>
                      </a:r>
                      <a:r>
                        <a:rPr lang="en-US" altLang="ko-KR" sz="1000" b="0" i="0" kern="1200" spc="-20" dirty="0">
                          <a:solidFill>
                            <a:srgbClr val="496BF9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15</a:t>
                      </a:r>
                      <a:r>
                        <a:rPr lang="ko-KR" altLang="en-US" sz="1000" b="0" i="0" kern="120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일 </a:t>
                      </a:r>
                      <a:r>
                        <a:rPr lang="en-US" altLang="ko-KR" sz="1000" b="0" i="0" kern="1200" spc="-20" dirty="0">
                          <a:solidFill>
                            <a:srgbClr val="496BF9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14</a:t>
                      </a:r>
                      <a:r>
                        <a:rPr lang="ko-KR" altLang="en-US" sz="1000" b="0" i="0" kern="120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시 </a:t>
                      </a:r>
                      <a:r>
                        <a:rPr lang="en-US" altLang="ko-KR" sz="1000" b="0" i="0" kern="1200" spc="-20" dirty="0">
                          <a:solidFill>
                            <a:srgbClr val="496BF9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59</a:t>
                      </a:r>
                      <a:r>
                        <a:rPr lang="ko-KR" altLang="en-US" sz="1000" b="0" i="0" kern="120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분 </a:t>
                      </a:r>
                      <a:r>
                        <a:rPr lang="en-US" altLang="ko-KR" sz="1000" b="0" i="0" kern="120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(</a:t>
                      </a:r>
                      <a:r>
                        <a:rPr lang="ko-KR" altLang="en-US" sz="1000" b="0" i="0" kern="120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한국시각 </a:t>
                      </a:r>
                      <a:r>
                        <a:rPr lang="en-US" altLang="ko-KR" sz="1000" b="0" i="0" kern="120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: 24</a:t>
                      </a:r>
                      <a:r>
                        <a:rPr lang="ko-KR" altLang="en-US" sz="1000" b="0" i="0" kern="120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시각제로 기재</a:t>
                      </a:r>
                      <a:r>
                        <a:rPr lang="en-US" altLang="ko-KR" sz="1000" b="0" i="0" kern="120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)</a:t>
                      </a:r>
                      <a:endParaRPr lang="ko-KR" altLang="en-US" sz="1000" b="0" i="0" kern="1200" spc="-2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NanumSquareOTF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 latinLnBrk="0">
                        <a:buFont typeface="Arial" panose="020B0604020202020204" pitchFamily="34" charset="0"/>
                        <a:buNone/>
                      </a:pPr>
                      <a:endParaRPr lang="ko-KR" altLang="en-US" sz="1000" b="0" i="0" kern="1200" spc="-2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NanumSquareOTF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 latinLnBrk="0">
                        <a:buFont typeface="Arial" panose="020B0604020202020204" pitchFamily="34" charset="0"/>
                        <a:buNone/>
                      </a:pPr>
                      <a:endParaRPr lang="ko-KR" altLang="en-US" sz="1000" b="0" i="0" kern="1200" spc="-2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NanumSquareOTF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3269241"/>
                  </a:ext>
                </a:extLst>
              </a:tr>
              <a:tr h="440133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spc="-2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NanumSquareOTF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indent="0" algn="ctr" latinLnBrk="0">
                        <a:buFont typeface="Arial" panose="020B0604020202020204" pitchFamily="34" charset="0"/>
                        <a:buNone/>
                      </a:pPr>
                      <a:r>
                        <a:rPr lang="ko-KR" altLang="en-US" sz="1000" b="0" i="0" kern="120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출생장소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latinLnBrk="0">
                        <a:buFont typeface="Arial" panose="020B0604020202020204" pitchFamily="34" charset="0"/>
                        <a:buNone/>
                      </a:pPr>
                      <a:endParaRPr lang="ko-KR" altLang="en-US" sz="1000" b="0" i="0" kern="1200" spc="-2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NanumSquareOTF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b="0" i="0" kern="120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① 자택   ② 병원   ③ </a:t>
                      </a:r>
                      <a:r>
                        <a:rPr lang="ko-KR" altLang="en-US" sz="1000" b="0" i="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기타</a:t>
                      </a:r>
                      <a:endParaRPr lang="ko-KR" altLang="en-US" sz="1000" b="0" i="0" kern="1200" spc="-2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NanumSquareOTF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 latinLnBrk="0">
                        <a:buFont typeface="Arial" panose="020B0604020202020204" pitchFamily="34" charset="0"/>
                        <a:buNone/>
                      </a:pPr>
                      <a:endParaRPr lang="ko-KR" altLang="en-US" sz="1000" b="0" i="0" kern="1200" spc="-2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NanumSquareOTF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 latinLnBrk="0">
                        <a:buFont typeface="Arial" panose="020B0604020202020204" pitchFamily="34" charset="0"/>
                        <a:buNone/>
                      </a:pPr>
                      <a:endParaRPr lang="ko-KR" altLang="en-US" sz="1000" b="0" i="0" kern="1200" spc="-2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NanumSquareOTF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3038412"/>
                  </a:ext>
                </a:extLst>
              </a:tr>
              <a:tr h="440133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spc="-2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NanumSquareOTF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indent="0" algn="ctr" latinLnBrk="0">
                        <a:buFont typeface="Arial" panose="020B0604020202020204" pitchFamily="34" charset="0"/>
                        <a:buNone/>
                      </a:pPr>
                      <a:r>
                        <a:rPr lang="ko-KR" altLang="en-US" sz="1000" b="0" i="0" kern="120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등록기준지</a:t>
                      </a:r>
                      <a:endParaRPr lang="en-US" altLang="ko-KR" sz="1000" b="0" i="0" kern="1200" spc="-2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NanumSquareOTF" charset="-127"/>
                      </a:endParaRPr>
                    </a:p>
                    <a:p>
                      <a:pPr marL="0" indent="0" algn="ctr" latinLnBrk="0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0" i="0" kern="120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(</a:t>
                      </a:r>
                      <a:r>
                        <a:rPr lang="ko-KR" altLang="en-US" sz="1000" b="0" i="0" kern="120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본적</a:t>
                      </a:r>
                      <a:r>
                        <a:rPr lang="en-US" altLang="ko-KR" sz="1000" b="0" i="0" kern="120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)</a:t>
                      </a:r>
                      <a:endParaRPr lang="ko-KR" altLang="en-US" sz="1000" b="0" i="0" kern="1200" spc="-2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NanumSquareOTF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latinLnBrk="0">
                        <a:buFont typeface="Arial" panose="020B0604020202020204" pitchFamily="34" charset="0"/>
                        <a:buNone/>
                      </a:pPr>
                      <a:endParaRPr lang="ko-KR" altLang="en-US" sz="1000" b="0" i="0" kern="1200" spc="-2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NanumSquareOTF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b="0" i="0" kern="1200" spc="-20" dirty="0">
                          <a:solidFill>
                            <a:srgbClr val="496BF9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경기도 성남시 분당구 </a:t>
                      </a:r>
                      <a:r>
                        <a:rPr lang="ko-KR" altLang="en-US" sz="1000" b="0" i="0" kern="1200" spc="-20" dirty="0" err="1">
                          <a:solidFill>
                            <a:srgbClr val="496BF9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대왕판교로</a:t>
                      </a:r>
                      <a:r>
                        <a:rPr lang="en-US" altLang="ko-KR" sz="1000" b="0" i="0" kern="1200" spc="-20" dirty="0">
                          <a:solidFill>
                            <a:srgbClr val="496BF9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645</a:t>
                      </a:r>
                      <a:r>
                        <a:rPr lang="ko-KR" altLang="en-US" sz="1000" b="0" i="0" kern="1200" spc="-20" dirty="0" err="1">
                          <a:solidFill>
                            <a:srgbClr val="496BF9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번길</a:t>
                      </a:r>
                      <a:endParaRPr lang="ko-KR" altLang="en-US" sz="1000" b="0" i="0" kern="1200" spc="-2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NanumSquareOTF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 latinLnBrk="0">
                        <a:buFont typeface="Arial" panose="020B0604020202020204" pitchFamily="34" charset="0"/>
                        <a:buNone/>
                      </a:pPr>
                      <a:endParaRPr lang="ko-KR" altLang="en-US" sz="1000" b="0" i="0" kern="1200" spc="-2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NanumSquareOTF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 latinLnBrk="0">
                        <a:buFont typeface="Arial" panose="020B0604020202020204" pitchFamily="34" charset="0"/>
                        <a:buNone/>
                      </a:pPr>
                      <a:endParaRPr lang="ko-KR" altLang="en-US" sz="1000" b="0" i="0" kern="1200" spc="-2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NanumSquareOTF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6619945"/>
                  </a:ext>
                </a:extLst>
              </a:tr>
              <a:tr h="440133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부</a:t>
                      </a:r>
                      <a:endParaRPr lang="en-US" altLang="ko-KR" sz="1000" b="0" i="0" spc="-2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NanumSquareOTF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모</a:t>
                      </a:r>
                      <a:endParaRPr lang="en-US" altLang="ko-KR" sz="1000" b="0" i="0" spc="-2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NanumSquareOTF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buFont typeface="Arial" panose="020B0604020202020204" pitchFamily="34" charset="0"/>
                        <a:buNone/>
                      </a:pPr>
                      <a:r>
                        <a:rPr lang="ko-KR" altLang="en-US" sz="1000" b="0" i="0" kern="120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부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buFont typeface="Arial" panose="020B0604020202020204" pitchFamily="34" charset="0"/>
                        <a:buNone/>
                      </a:pPr>
                      <a:r>
                        <a:rPr lang="ko-KR" altLang="en-US" sz="1000" b="0" i="0" kern="120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성명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b="0" i="0" kern="1200" spc="-20" dirty="0" err="1">
                          <a:solidFill>
                            <a:srgbClr val="496BF9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남기준</a:t>
                      </a:r>
                      <a:endParaRPr lang="ko-KR" altLang="en-US" sz="1000" b="0" i="0" kern="1200" spc="-20" dirty="0">
                        <a:solidFill>
                          <a:srgbClr val="496BF9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NanumSquareOTF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buFont typeface="Arial" panose="020B0604020202020204" pitchFamily="34" charset="0"/>
                        <a:buNone/>
                      </a:pPr>
                      <a:r>
                        <a:rPr lang="ko-KR" altLang="en-US" sz="1000" b="0" i="0" kern="120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주민등록번호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0" i="0" kern="1200" spc="-20" dirty="0">
                          <a:solidFill>
                            <a:srgbClr val="496BF9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790510-*******</a:t>
                      </a:r>
                      <a:endParaRPr lang="ko-KR" altLang="en-US" sz="1000" b="0" i="0" kern="1200" spc="-2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NanumSquareOTF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3703414"/>
                  </a:ext>
                </a:extLst>
              </a:tr>
              <a:tr h="440133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spc="-2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NanumSquareOTF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buFont typeface="Arial" panose="020B0604020202020204" pitchFamily="34" charset="0"/>
                        <a:buNone/>
                      </a:pPr>
                      <a:r>
                        <a:rPr lang="ko-KR" altLang="en-US" sz="1000" b="0" i="0" kern="120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모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buFont typeface="Arial" panose="020B0604020202020204" pitchFamily="34" charset="0"/>
                        <a:buNone/>
                      </a:pPr>
                      <a:r>
                        <a:rPr lang="ko-KR" altLang="en-US" sz="1000" b="0" i="0" kern="120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성명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buFont typeface="Arial" panose="020B0604020202020204" pitchFamily="34" charset="0"/>
                        <a:buNone/>
                      </a:pPr>
                      <a:r>
                        <a:rPr lang="ko-KR" altLang="en-US" sz="1000" b="0" i="0" kern="1200" spc="-20" dirty="0" err="1">
                          <a:solidFill>
                            <a:srgbClr val="496BF9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박한나</a:t>
                      </a:r>
                      <a:endParaRPr lang="ko-KR" altLang="en-US" sz="1000" b="0" i="0" kern="1200" spc="-20" dirty="0">
                        <a:solidFill>
                          <a:srgbClr val="496BF9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NanumSquareOTF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buFont typeface="Arial" panose="020B0604020202020204" pitchFamily="34" charset="0"/>
                        <a:buNone/>
                      </a:pPr>
                      <a:r>
                        <a:rPr lang="ko-KR" altLang="en-US" sz="1000" b="0" i="0" kern="120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주민등록번호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0" i="0" kern="1200" spc="-20" dirty="0">
                          <a:solidFill>
                            <a:srgbClr val="496BF9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551022-*******</a:t>
                      </a:r>
                      <a:endParaRPr lang="ko-KR" altLang="en-US" sz="1000" b="0" i="0" kern="1200" spc="-2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NanumSquareOTF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1120722"/>
                  </a:ext>
                </a:extLst>
              </a:tr>
              <a:tr h="440133"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신</a:t>
                      </a:r>
                      <a:endParaRPr lang="en-US" altLang="ko-KR" sz="1000" b="0" i="0" spc="-2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NanumSquareOTF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고</a:t>
                      </a:r>
                      <a:endParaRPr lang="en-US" altLang="ko-KR" sz="1000" b="0" i="0" spc="-2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NanumSquareOTF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인</a:t>
                      </a:r>
                      <a:endParaRPr lang="en-US" altLang="ko-KR" sz="1000" b="0" i="0" spc="-2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NanumSquareOTF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 latinLnBrk="0">
                        <a:buFont typeface="Arial" panose="020B0604020202020204" pitchFamily="34" charset="0"/>
                        <a:buNone/>
                      </a:pPr>
                      <a:r>
                        <a:rPr lang="ko-KR" altLang="en-US" sz="1000" b="0" i="0" kern="120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성명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0">
                        <a:buFont typeface="Arial" panose="020B0604020202020204" pitchFamily="34" charset="0"/>
                        <a:buNone/>
                      </a:pPr>
                      <a:r>
                        <a:rPr lang="ko-KR" altLang="en-US" sz="1000" b="0" i="0" kern="1200" spc="-20" dirty="0" err="1">
                          <a:solidFill>
                            <a:srgbClr val="496BF9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남기준</a:t>
                      </a:r>
                      <a:endParaRPr lang="ko-KR" altLang="en-US" sz="1000" b="0" i="0" kern="1200" spc="-20" dirty="0">
                        <a:solidFill>
                          <a:srgbClr val="496BF9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NanumSquareOTF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buFont typeface="Arial" panose="020B0604020202020204" pitchFamily="34" charset="0"/>
                        <a:buNone/>
                      </a:pPr>
                      <a:r>
                        <a:rPr lang="ko-KR" altLang="en-US" sz="1000" b="0" i="0" kern="120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주민등록번호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0" i="0" kern="1200" spc="-20" dirty="0">
                          <a:solidFill>
                            <a:srgbClr val="496BF9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790510-*******</a:t>
                      </a:r>
                      <a:endParaRPr lang="ko-KR" altLang="en-US" sz="1000" b="0" i="0" kern="1200" spc="-2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NanumSquareOTF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7698020"/>
                  </a:ext>
                </a:extLst>
              </a:tr>
              <a:tr h="440133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spc="-2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NanumSquareOTF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indent="0" algn="ctr" latinLnBrk="0">
                        <a:buFont typeface="Arial" panose="020B0604020202020204" pitchFamily="34" charset="0"/>
                        <a:buNone/>
                      </a:pPr>
                      <a:r>
                        <a:rPr lang="ko-KR" altLang="en-US" sz="1000" b="0" i="0" kern="120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자격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latinLnBrk="0">
                        <a:buFont typeface="Arial" panose="020B0604020202020204" pitchFamily="34" charset="0"/>
                        <a:buNone/>
                      </a:pPr>
                      <a:endParaRPr lang="ko-KR" altLang="en-US" sz="1000" b="0" i="0" kern="1200" spc="-2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NanumSquareOTF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indent="0" algn="ctr" latinLnBrk="0">
                        <a:buFont typeface="Arial" panose="020B0604020202020204" pitchFamily="34" charset="0"/>
                        <a:buNone/>
                      </a:pPr>
                      <a:r>
                        <a:rPr lang="ko-KR" altLang="en-US" sz="1000" b="0" i="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① 부     ② 모     ③ 호주     ④ 동거친족     ⑤ 기타</a:t>
                      </a:r>
                      <a:endParaRPr lang="ko-KR" altLang="en-US" sz="1000" b="0" i="0" kern="1200" spc="-2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NanumSquareOTF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 latinLnBrk="0">
                        <a:buFont typeface="Arial" panose="020B0604020202020204" pitchFamily="34" charset="0"/>
                        <a:buNone/>
                      </a:pPr>
                      <a:endParaRPr lang="ko-KR" altLang="en-US" sz="1000" b="0" i="0" kern="1200" spc="-2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NanumSquareOTF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 latinLnBrk="0">
                        <a:buFont typeface="Arial" panose="020B0604020202020204" pitchFamily="34" charset="0"/>
                        <a:buNone/>
                      </a:pPr>
                      <a:endParaRPr lang="ko-KR" altLang="en-US" sz="1000" b="0" i="0" kern="1200" spc="-2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NanumSquareOTF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7154106"/>
                  </a:ext>
                </a:extLst>
              </a:tr>
              <a:tr h="440133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spc="-2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NanumSquareOTF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indent="0" algn="ctr" latinLnBrk="0">
                        <a:buFont typeface="Arial" panose="020B0604020202020204" pitchFamily="34" charset="0"/>
                        <a:buNone/>
                      </a:pPr>
                      <a:r>
                        <a:rPr lang="ko-KR" altLang="en-US" sz="1000" b="0" i="0" kern="120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이메일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latinLnBrk="0">
                        <a:buFont typeface="Arial" panose="020B0604020202020204" pitchFamily="34" charset="0"/>
                        <a:buNone/>
                      </a:pPr>
                      <a:endParaRPr lang="ko-KR" altLang="en-US" sz="1000" b="0" i="0" kern="1200" spc="-2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NanumSquareOTF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0" i="0" kern="1200" spc="-20" dirty="0" err="1">
                          <a:solidFill>
                            <a:srgbClr val="496BF9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nam@nhnad.co.kr</a:t>
                      </a:r>
                      <a:endParaRPr lang="ko-KR" altLang="en-US" sz="1000" b="0" i="0" kern="1200" spc="-20" dirty="0">
                        <a:solidFill>
                          <a:srgbClr val="496BF9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NanumSquareOTF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buFont typeface="Arial" panose="020B0604020202020204" pitchFamily="34" charset="0"/>
                        <a:buNone/>
                      </a:pPr>
                      <a:r>
                        <a:rPr lang="ko-KR" altLang="en-US" sz="1000" b="0" i="0" kern="120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전화번호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0" i="0" kern="1200" spc="-20" dirty="0">
                          <a:solidFill>
                            <a:srgbClr val="496BF9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010-1234-5678</a:t>
                      </a:r>
                      <a:endParaRPr lang="ko-KR" altLang="en-US" sz="1000" b="0" i="0" kern="1200" spc="-20" dirty="0">
                        <a:solidFill>
                          <a:srgbClr val="496BF9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NanumSquareOTF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3876459"/>
                  </a:ext>
                </a:extLst>
              </a:tr>
            </a:tbl>
          </a:graphicData>
        </a:graphic>
      </p:graphicFrame>
      <p:sp>
        <p:nvSpPr>
          <p:cNvPr id="2" name="제목 1">
            <a:extLst>
              <a:ext uri="{FF2B5EF4-FFF2-40B4-BE49-F238E27FC236}">
                <a16:creationId xmlns:a16="http://schemas.microsoft.com/office/drawing/2014/main" id="{924F3FF3-27D5-7C41-AAEF-5FC4E31CE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b="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평가실습문제</a:t>
            </a:r>
            <a:endParaRPr kumimoji="1" lang="ko-Kore-KR" altLang="en-US" b="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66EA20F9-ECD8-8146-9920-B73D443DFA39}"/>
              </a:ext>
            </a:extLst>
          </p:cNvPr>
          <p:cNvSpPr txBox="1">
            <a:spLocks/>
          </p:cNvSpPr>
          <p:nvPr/>
        </p:nvSpPr>
        <p:spPr>
          <a:xfrm>
            <a:off x="516000" y="1260000"/>
            <a:ext cx="11160000" cy="54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>
              <a:lnSpc>
                <a:spcPct val="100000"/>
              </a:lnSpc>
            </a:pPr>
            <a:r>
              <a:rPr kumimoji="1"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NanumSquareOTF Bold" charset="-127"/>
              </a:rPr>
              <a:t>예시 </a:t>
            </a:r>
            <a:r>
              <a:rPr kumimoji="1"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NanumSquareOTF Bold" charset="-127"/>
              </a:rPr>
              <a:t>(2/2) - </a:t>
            </a:r>
            <a:r>
              <a:rPr kumimoji="1"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NanumSquareOTF Bold" charset="-127"/>
              </a:rPr>
              <a:t>출생신고서</a:t>
            </a:r>
            <a:r>
              <a:rPr kumimoji="1"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NanumSquareOTF Bold" charset="-127"/>
              </a:rPr>
              <a:t>, </a:t>
            </a:r>
            <a:r>
              <a:rPr kumimoji="1"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NanumSquareOTF Bold" charset="-127"/>
              </a:rPr>
              <a:t>사망신고서</a:t>
            </a:r>
            <a:endParaRPr kumimoji="1" lang="ko-KR" altLang="en-US" sz="24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NanumSquareOTF Bold" charset="-127"/>
            </a:endParaRPr>
          </a:p>
        </p:txBody>
      </p:sp>
      <p:graphicFrame>
        <p:nvGraphicFramePr>
          <p:cNvPr id="8" name="표 9">
            <a:extLst>
              <a:ext uri="{FF2B5EF4-FFF2-40B4-BE49-F238E27FC236}">
                <a16:creationId xmlns:a16="http://schemas.microsoft.com/office/drawing/2014/main" id="{964B4570-C8B6-43FD-AA74-72FCF73D02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5049282"/>
              </p:ext>
            </p:extLst>
          </p:nvPr>
        </p:nvGraphicFramePr>
        <p:xfrm>
          <a:off x="6276000" y="1800000"/>
          <a:ext cx="5400000" cy="4499998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444585169"/>
                    </a:ext>
                  </a:extLst>
                </a:gridCol>
                <a:gridCol w="1872000">
                  <a:extLst>
                    <a:ext uri="{9D8B030D-6E8A-4147-A177-3AD203B41FA5}">
                      <a16:colId xmlns:a16="http://schemas.microsoft.com/office/drawing/2014/main" val="3427819608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382235636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586773938"/>
                    </a:ext>
                  </a:extLst>
                </a:gridCol>
              </a:tblGrid>
              <a:tr h="540000">
                <a:tc gridSpan="6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spc="0" baseline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NanumSquareOTF Bold" charset="-127"/>
                        </a:rPr>
                        <a:t>사망신고서</a:t>
                      </a:r>
                      <a:endParaRPr lang="en-US" altLang="ko-KR" sz="1200" b="0" i="0" spc="0" baseline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NanumSquareOTF Bold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spc="0" baseline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NanumSquareOTF Bold" charset="-127"/>
                        </a:rPr>
                        <a:t>(</a:t>
                      </a:r>
                      <a:r>
                        <a:rPr lang="ko-KR" altLang="en-US" sz="1200" b="0" i="0" spc="0" baseline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NanumSquareOTF Bold" charset="-127"/>
                        </a:rPr>
                        <a:t>신고일 </a:t>
                      </a:r>
                      <a:r>
                        <a:rPr lang="en-US" altLang="ko-KR" sz="1200" b="0" i="0" spc="0" baseline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NanumSquareOTF Bold" charset="-127"/>
                        </a:rPr>
                        <a:t>: </a:t>
                      </a:r>
                      <a:r>
                        <a:rPr lang="en-US" altLang="ko-KR" sz="1200" b="0" i="0" spc="0" baseline="0" dirty="0">
                          <a:solidFill>
                            <a:srgbClr val="496BF9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NanumSquareOTF Bold" charset="-127"/>
                        </a:rPr>
                        <a:t>2020</a:t>
                      </a:r>
                      <a:r>
                        <a:rPr lang="ko-KR" altLang="en-US" sz="1200" b="0" i="0" spc="0" baseline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NanumSquareOTF Bold" charset="-127"/>
                        </a:rPr>
                        <a:t>년 </a:t>
                      </a:r>
                      <a:r>
                        <a:rPr lang="en-US" altLang="ko-KR" sz="1200" b="0" i="0" spc="0" baseline="0" dirty="0">
                          <a:solidFill>
                            <a:srgbClr val="496BF9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NanumSquareOTF Bold" charset="-127"/>
                        </a:rPr>
                        <a:t>05</a:t>
                      </a:r>
                      <a:r>
                        <a:rPr lang="ko-KR" altLang="en-US" sz="1200" b="0" i="0" spc="0" baseline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NanumSquareOTF Bold" charset="-127"/>
                        </a:rPr>
                        <a:t>월 </a:t>
                      </a:r>
                      <a:r>
                        <a:rPr lang="en-US" altLang="ko-KR" sz="1200" b="0" i="0" spc="0" baseline="0" dirty="0">
                          <a:solidFill>
                            <a:srgbClr val="496BF9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NanumSquareOTF Bold" charset="-127"/>
                        </a:rPr>
                        <a:t>02</a:t>
                      </a:r>
                      <a:r>
                        <a:rPr lang="ko-KR" altLang="en-US" sz="1200" b="0" i="0" spc="0" baseline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NanumSquareOTF Bold" charset="-127"/>
                        </a:rPr>
                        <a:t>일</a:t>
                      </a:r>
                      <a:r>
                        <a:rPr lang="en-US" altLang="ko-KR" sz="1200" b="0" i="0" spc="0" baseline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NanumSquareOTF Bold" charset="-127"/>
                        </a:rPr>
                        <a:t>)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  <a:alpha val="3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sz="1000" b="0" i="0" kern="1200" spc="-2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NanumSquareOTF Bold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  <a:alpha val="3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5714">
                <a:tc rowSpan="4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사</a:t>
                      </a:r>
                      <a:endParaRPr lang="en-US" altLang="ko-KR" sz="1000" b="0" i="0" spc="-2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NanumSquareOTF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망</a:t>
                      </a:r>
                      <a:endParaRPr lang="en-US" altLang="ko-KR" sz="1000" b="0" i="0" spc="-2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NanumSquareOTF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자</a:t>
                      </a:r>
                      <a:endParaRPr lang="en-US" altLang="ko-KR" sz="1000" b="0" i="0" spc="-2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NanumSquareOTF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 latinLnBrk="0">
                        <a:buFont typeface="Arial" panose="020B0604020202020204" pitchFamily="34" charset="0"/>
                        <a:buNone/>
                      </a:pPr>
                      <a:r>
                        <a:rPr lang="ko-KR" altLang="en-US" sz="1000" b="0" i="0" kern="120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성명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latinLnBrk="0">
                        <a:buFont typeface="Arial" panose="020B0604020202020204" pitchFamily="34" charset="0"/>
                        <a:buNone/>
                      </a:pPr>
                      <a:endParaRPr lang="ko-KR" altLang="en-US" sz="1000" b="0" i="0" kern="1200" spc="-2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NanumSquareOTF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buFont typeface="Arial" panose="020B0604020202020204" pitchFamily="34" charset="0"/>
                        <a:buNone/>
                      </a:pPr>
                      <a:r>
                        <a:rPr lang="ko-KR" altLang="en-US" sz="1000" b="0" i="0" kern="1200" spc="-20" dirty="0" err="1">
                          <a:solidFill>
                            <a:srgbClr val="496BF9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남길동</a:t>
                      </a:r>
                      <a:endParaRPr lang="ko-KR" altLang="en-US" sz="1000" b="0" i="0" kern="1200" spc="-20" dirty="0">
                        <a:solidFill>
                          <a:srgbClr val="496BF9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NanumSquareOTF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buFont typeface="Arial" panose="020B0604020202020204" pitchFamily="34" charset="0"/>
                        <a:buNone/>
                      </a:pPr>
                      <a:r>
                        <a:rPr lang="ko-KR" altLang="en-US" sz="1000" b="0" i="0" kern="120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주민등록번호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0" i="0" kern="1200" spc="-20" dirty="0">
                          <a:solidFill>
                            <a:srgbClr val="496BF9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130914-*******</a:t>
                      </a:r>
                      <a:endParaRPr lang="ko-KR" altLang="en-US" sz="1000" b="0" i="0" kern="1200" spc="-20" dirty="0">
                        <a:solidFill>
                          <a:srgbClr val="496BF9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NanumSquareOTF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5714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spc="-2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NanumSquareOTF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indent="0" algn="ctr" latinLnBrk="0">
                        <a:buFont typeface="Arial" panose="020B0604020202020204" pitchFamily="34" charset="0"/>
                        <a:buNone/>
                      </a:pPr>
                      <a:r>
                        <a:rPr lang="ko-KR" altLang="en-US" sz="1000" b="0" i="0" kern="120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사망일시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latinLnBrk="0">
                        <a:buFont typeface="Arial" panose="020B0604020202020204" pitchFamily="34" charset="0"/>
                        <a:buNone/>
                      </a:pPr>
                      <a:endParaRPr lang="ko-KR" altLang="en-US" sz="1000" b="0" i="0" kern="1200" spc="-2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NanumSquareOTF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b="0" i="0" kern="1200" spc="-20" dirty="0">
                          <a:solidFill>
                            <a:srgbClr val="496BF9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2021</a:t>
                      </a:r>
                      <a:r>
                        <a:rPr lang="ko-KR" altLang="en-US" sz="1000" b="0" i="0" kern="120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년 </a:t>
                      </a:r>
                      <a:r>
                        <a:rPr lang="en-US" altLang="ko-KR" sz="1000" b="0" i="0" kern="1200" spc="-20" dirty="0">
                          <a:solidFill>
                            <a:srgbClr val="496BF9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04</a:t>
                      </a:r>
                      <a:r>
                        <a:rPr lang="ko-KR" altLang="en-US" sz="1000" b="0" i="0" kern="120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월 </a:t>
                      </a:r>
                      <a:r>
                        <a:rPr lang="en-US" altLang="ko-KR" sz="1000" b="0" i="0" kern="1200" spc="-20" dirty="0">
                          <a:solidFill>
                            <a:srgbClr val="496BF9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29</a:t>
                      </a:r>
                      <a:r>
                        <a:rPr lang="ko-KR" altLang="en-US" sz="1000" b="0" i="0" kern="120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일 </a:t>
                      </a:r>
                      <a:r>
                        <a:rPr lang="en-US" altLang="ko-KR" sz="1000" b="0" i="0" kern="1200" spc="-20" dirty="0">
                          <a:solidFill>
                            <a:srgbClr val="496BF9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09</a:t>
                      </a:r>
                      <a:r>
                        <a:rPr lang="ko-KR" altLang="en-US" sz="1000" b="0" i="0" kern="120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시 </a:t>
                      </a:r>
                      <a:r>
                        <a:rPr lang="en-US" altLang="ko-KR" sz="1000" b="0" i="0" kern="1200" spc="-20" dirty="0">
                          <a:solidFill>
                            <a:srgbClr val="496BF9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03</a:t>
                      </a:r>
                      <a:r>
                        <a:rPr lang="ko-KR" altLang="en-US" sz="1000" b="0" i="0" kern="120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분 </a:t>
                      </a:r>
                      <a:r>
                        <a:rPr lang="en-US" altLang="ko-KR" sz="1000" b="0" i="0" kern="120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(</a:t>
                      </a:r>
                      <a:r>
                        <a:rPr lang="ko-KR" altLang="en-US" sz="1000" b="0" i="0" kern="1200" spc="-20" dirty="0" err="1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사망지</a:t>
                      </a:r>
                      <a:r>
                        <a:rPr lang="ko-KR" altLang="en-US" sz="1000" b="0" i="0" kern="120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 시각 </a:t>
                      </a:r>
                      <a:r>
                        <a:rPr lang="en-US" altLang="ko-KR" sz="1000" b="0" i="0" kern="120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: 24</a:t>
                      </a:r>
                      <a:r>
                        <a:rPr lang="ko-KR" altLang="en-US" sz="1000" b="0" i="0" kern="120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시각제로 기재</a:t>
                      </a:r>
                      <a:r>
                        <a:rPr lang="en-US" altLang="ko-KR" sz="1000" b="0" i="0" kern="120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)</a:t>
                      </a:r>
                      <a:endParaRPr lang="ko-KR" altLang="en-US" sz="1000" b="0" i="0" kern="1200" spc="-2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NanumSquareOTF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 latinLnBrk="0">
                        <a:buFont typeface="Arial" panose="020B0604020202020204" pitchFamily="34" charset="0"/>
                        <a:buNone/>
                      </a:pPr>
                      <a:endParaRPr lang="ko-KR" altLang="en-US" sz="1000" b="0" i="0" kern="1200" spc="-2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NanumSquareOTF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 latinLnBrk="0">
                        <a:buFont typeface="Arial" panose="020B0604020202020204" pitchFamily="34" charset="0"/>
                        <a:buNone/>
                      </a:pPr>
                      <a:endParaRPr lang="ko-KR" altLang="en-US" sz="1000" b="0" i="0" kern="1200" spc="-2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NanumSquareOTF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0388411"/>
                  </a:ext>
                </a:extLst>
              </a:tr>
              <a:tr h="565714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spc="-2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NanumSquareOTF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indent="0" algn="ctr" latinLnBrk="0">
                        <a:buFont typeface="Arial" panose="020B0604020202020204" pitchFamily="34" charset="0"/>
                        <a:buNone/>
                      </a:pPr>
                      <a:r>
                        <a:rPr lang="ko-KR" altLang="en-US" sz="1000" b="0" i="0" kern="120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사망</a:t>
                      </a:r>
                      <a:endParaRPr lang="en-US" altLang="ko-KR" sz="1000" b="0" i="0" kern="1200" spc="-2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NanumSquareOTF" charset="-127"/>
                      </a:endParaRPr>
                    </a:p>
                    <a:p>
                      <a:pPr marL="0" indent="0" algn="ctr" latinLnBrk="0">
                        <a:buFont typeface="Arial" panose="020B0604020202020204" pitchFamily="34" charset="0"/>
                        <a:buNone/>
                      </a:pPr>
                      <a:r>
                        <a:rPr lang="ko-KR" altLang="en-US" sz="1000" b="0" i="0" kern="120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장소</a:t>
                      </a:r>
                      <a:endParaRPr lang="en-US" altLang="ko-KR" sz="1000" b="0" i="0" kern="1200" spc="-2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NanumSquareOTF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buFont typeface="Arial" panose="020B0604020202020204" pitchFamily="34" charset="0"/>
                        <a:buNone/>
                      </a:pPr>
                      <a:r>
                        <a:rPr lang="ko-KR" altLang="en-US" sz="1000" b="0" i="0" kern="120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구분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just" latinLnBrk="0">
                        <a:buFont typeface="Arial" panose="020B0604020202020204" pitchFamily="34" charset="0"/>
                        <a:buNone/>
                      </a:pPr>
                      <a:r>
                        <a:rPr lang="ko-KR" altLang="en-US" sz="1000" b="0" i="0" kern="120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① 주택 ② 의료기관 ③ 사회복지시설</a:t>
                      </a:r>
                      <a:r>
                        <a:rPr lang="en-US" altLang="ko-KR" sz="1000" b="0" i="0" kern="120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(</a:t>
                      </a:r>
                      <a:r>
                        <a:rPr lang="ko-KR" altLang="en-US" sz="1000" b="0" i="0" kern="120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양로원</a:t>
                      </a:r>
                      <a:r>
                        <a:rPr lang="en-US" altLang="ko-KR" sz="1000" b="0" i="0" kern="120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, </a:t>
                      </a:r>
                      <a:r>
                        <a:rPr lang="ko-KR" altLang="en-US" sz="1000" b="0" i="0" kern="120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고아원 등</a:t>
                      </a:r>
                      <a:r>
                        <a:rPr lang="en-US" altLang="ko-KR" sz="1000" b="0" i="0" kern="120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) </a:t>
                      </a:r>
                      <a:r>
                        <a:rPr lang="ko-KR" altLang="en-US" sz="1000" b="0" i="0" kern="120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④ </a:t>
                      </a:r>
                      <a:r>
                        <a:rPr lang="ko-KR" altLang="en-US" sz="1000" b="0" i="0" kern="1200" spc="-20" dirty="0" err="1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산업장</a:t>
                      </a:r>
                      <a:endParaRPr lang="en-US" altLang="ko-KR" sz="1000" b="0" i="0" kern="1200" spc="-2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NanumSquareOTF" charset="-127"/>
                      </a:endParaRPr>
                    </a:p>
                    <a:p>
                      <a:pPr marL="0" indent="0" algn="just" latinLnBrk="0">
                        <a:buFont typeface="Arial" panose="020B0604020202020204" pitchFamily="34" charset="0"/>
                        <a:buNone/>
                      </a:pPr>
                      <a:r>
                        <a:rPr lang="ko-KR" altLang="en-US" sz="1000" b="0" i="0" kern="120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⑤ 공공시설</a:t>
                      </a:r>
                      <a:r>
                        <a:rPr lang="en-US" altLang="ko-KR" sz="1000" b="0" i="0" kern="120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(</a:t>
                      </a:r>
                      <a:r>
                        <a:rPr lang="ko-KR" altLang="en-US" sz="1000" b="0" i="0" kern="120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학교</a:t>
                      </a:r>
                      <a:r>
                        <a:rPr lang="en-US" altLang="ko-KR" sz="1000" b="0" i="0" kern="120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, </a:t>
                      </a:r>
                      <a:r>
                        <a:rPr lang="ko-KR" altLang="en-US" sz="1000" b="0" i="0" kern="120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운동장 등</a:t>
                      </a:r>
                      <a:r>
                        <a:rPr lang="en-US" altLang="ko-KR" sz="1000" b="0" i="0" kern="120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) </a:t>
                      </a:r>
                      <a:r>
                        <a:rPr lang="ko-KR" altLang="en-US" sz="1000" b="0" i="0" kern="120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⑥ 도로 ⑦ 상업</a:t>
                      </a:r>
                      <a:r>
                        <a:rPr lang="en-US" altLang="ko-KR" sz="1000" b="0" i="0" kern="120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/</a:t>
                      </a:r>
                      <a:r>
                        <a:rPr lang="ko-KR" altLang="en-US" sz="1000" b="0" i="0" kern="120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서비스시설</a:t>
                      </a:r>
                      <a:r>
                        <a:rPr lang="en-US" altLang="ko-KR" sz="1000" b="0" i="0" kern="120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(</a:t>
                      </a:r>
                      <a:r>
                        <a:rPr lang="ko-KR" altLang="en-US" sz="1000" b="0" i="0" kern="120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상점</a:t>
                      </a:r>
                      <a:r>
                        <a:rPr lang="en-US" altLang="ko-KR" sz="1000" b="0" i="0" kern="120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, </a:t>
                      </a:r>
                      <a:r>
                        <a:rPr lang="ko-KR" altLang="en-US" sz="1000" b="0" i="0" kern="120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호텔 등</a:t>
                      </a:r>
                      <a:r>
                        <a:rPr lang="en-US" altLang="ko-KR" sz="1000" b="0" i="0" kern="120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)</a:t>
                      </a:r>
                    </a:p>
                    <a:p>
                      <a:pPr marL="0" indent="0" algn="just" latinLnBrk="0">
                        <a:buFont typeface="Arial" panose="020B0604020202020204" pitchFamily="34" charset="0"/>
                        <a:buNone/>
                      </a:pPr>
                      <a:r>
                        <a:rPr lang="ko-KR" altLang="en-US" sz="1000" b="0" i="0" kern="120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⑧ 농장</a:t>
                      </a:r>
                      <a:r>
                        <a:rPr lang="en-US" altLang="ko-KR" sz="1000" b="0" i="0" kern="120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(</a:t>
                      </a:r>
                      <a:r>
                        <a:rPr lang="ko-KR" altLang="en-US" sz="1000" b="0" i="0" kern="120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논밭</a:t>
                      </a:r>
                      <a:r>
                        <a:rPr lang="en-US" altLang="ko-KR" sz="1000" b="0" i="0" kern="120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, </a:t>
                      </a:r>
                      <a:r>
                        <a:rPr lang="ko-KR" altLang="en-US" sz="1000" b="0" i="0" kern="120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축사</a:t>
                      </a:r>
                      <a:r>
                        <a:rPr lang="en-US" altLang="ko-KR" sz="1000" b="0" i="0" kern="120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, </a:t>
                      </a:r>
                      <a:r>
                        <a:rPr lang="ko-KR" altLang="en-US" sz="1000" b="0" i="0" kern="120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양식장 등</a:t>
                      </a:r>
                      <a:r>
                        <a:rPr lang="en-US" altLang="ko-KR" sz="1000" b="0" i="0" kern="120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) </a:t>
                      </a:r>
                      <a:r>
                        <a:rPr lang="ko-KR" altLang="en-US" sz="1000" b="0" i="0" kern="120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⑨ 병원 이송 중 사망</a:t>
                      </a:r>
                      <a:r>
                        <a:rPr lang="en-US" altLang="ko-KR" sz="1000" b="0" i="0" kern="120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 </a:t>
                      </a:r>
                      <a:r>
                        <a:rPr lang="ko-KR" altLang="en-US" sz="1000" b="0" i="0" kern="120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⑩ </a:t>
                      </a:r>
                      <a:r>
                        <a:rPr lang="ko-KR" altLang="en-US" sz="1000" b="0" i="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기타</a:t>
                      </a:r>
                      <a:endParaRPr lang="ko-KR" altLang="en-US" sz="1000" b="0" i="0" kern="1200" spc="-2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NanumSquareOTF" charset="-127"/>
                      </a:endParaRPr>
                    </a:p>
                  </a:txBody>
                  <a:tcPr marL="10800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 latinLnBrk="0">
                        <a:buFont typeface="Arial" panose="020B0604020202020204" pitchFamily="34" charset="0"/>
                        <a:buNone/>
                      </a:pPr>
                      <a:endParaRPr lang="ko-KR" altLang="en-US" sz="1000" b="0" i="0" kern="1200" spc="-2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NanumSquareOTF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 latinLnBrk="0">
                        <a:buFont typeface="Arial" panose="020B0604020202020204" pitchFamily="34" charset="0"/>
                        <a:buNone/>
                      </a:pPr>
                      <a:endParaRPr lang="ko-KR" altLang="en-US" sz="1000" b="0" i="0" kern="1200" spc="-2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NanumSquareOTF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20545"/>
                  </a:ext>
                </a:extLst>
              </a:tr>
              <a:tr h="565714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spc="-2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NanumSquareOTF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indent="0" algn="ctr" latinLnBrk="0">
                        <a:buFont typeface="Arial" panose="020B0604020202020204" pitchFamily="34" charset="0"/>
                        <a:buNone/>
                      </a:pPr>
                      <a:endParaRPr lang="ko-KR" altLang="en-US" sz="1000" b="0" i="0" kern="1200" spc="-2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NanumSquareOTF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buFont typeface="Arial" panose="020B0604020202020204" pitchFamily="34" charset="0"/>
                        <a:buNone/>
                      </a:pPr>
                      <a:r>
                        <a:rPr lang="ko-KR" altLang="en-US" sz="1000" b="0" i="0" kern="120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주소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just" latinLnBrk="0">
                        <a:buFont typeface="Arial" panose="020B0604020202020204" pitchFamily="34" charset="0"/>
                        <a:buNone/>
                      </a:pPr>
                      <a:r>
                        <a:rPr lang="ko-KR" altLang="en-US" sz="1000" b="0" i="0" kern="1200" spc="-20" dirty="0">
                          <a:solidFill>
                            <a:srgbClr val="496BF9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강원도 고성군 </a:t>
                      </a:r>
                      <a:r>
                        <a:rPr lang="ko-KR" altLang="en-US" sz="1000" b="0" i="0" kern="1200" spc="-20" dirty="0" err="1">
                          <a:solidFill>
                            <a:srgbClr val="496BF9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금강산로</a:t>
                      </a:r>
                      <a:r>
                        <a:rPr lang="ko-KR" altLang="en-US" sz="1000" b="0" i="0" kern="1200" spc="-20" dirty="0">
                          <a:solidFill>
                            <a:srgbClr val="496BF9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 </a:t>
                      </a:r>
                      <a:r>
                        <a:rPr lang="en-US" altLang="ko-KR" sz="1000" b="0" i="0" kern="1200" spc="-20" dirty="0">
                          <a:solidFill>
                            <a:srgbClr val="496BF9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290</a:t>
                      </a:r>
                      <a:r>
                        <a:rPr lang="ko-KR" altLang="en-US" sz="1000" b="0" i="0" kern="1200" spc="-20" dirty="0" err="1">
                          <a:solidFill>
                            <a:srgbClr val="496BF9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번길</a:t>
                      </a:r>
                      <a:endParaRPr lang="ko-KR" altLang="en-US" sz="1000" b="0" i="0" kern="1200" spc="-20" dirty="0">
                        <a:solidFill>
                          <a:srgbClr val="496BF9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NanumSquareOTF" charset="-127"/>
                      </a:endParaRPr>
                    </a:p>
                  </a:txBody>
                  <a:tcPr marL="10800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 latinLnBrk="0">
                        <a:buFont typeface="Arial" panose="020B0604020202020204" pitchFamily="34" charset="0"/>
                        <a:buNone/>
                      </a:pPr>
                      <a:endParaRPr lang="ko-KR" altLang="en-US" sz="1000" b="0" i="0" kern="1200" spc="-2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NanumSquareOTF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 latinLnBrk="0">
                        <a:buFont typeface="Arial" panose="020B0604020202020204" pitchFamily="34" charset="0"/>
                        <a:buNone/>
                      </a:pPr>
                      <a:endParaRPr lang="ko-KR" altLang="en-US" sz="1000" b="0" i="0" kern="1200" spc="-2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NanumSquareOTF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3501288"/>
                  </a:ext>
                </a:extLst>
              </a:tr>
              <a:tr h="565714"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신</a:t>
                      </a:r>
                      <a:endParaRPr lang="en-US" altLang="ko-KR" sz="1000" b="0" i="0" spc="-2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NanumSquareOTF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고</a:t>
                      </a:r>
                      <a:endParaRPr lang="en-US" altLang="ko-KR" sz="1000" b="0" i="0" spc="-2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NanumSquareOTF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인</a:t>
                      </a:r>
                      <a:endParaRPr lang="en-US" altLang="ko-KR" sz="1000" b="0" i="0" spc="-2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NanumSquareOTF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 latinLnBrk="0">
                        <a:buFont typeface="Arial" panose="020B0604020202020204" pitchFamily="34" charset="0"/>
                        <a:buNone/>
                      </a:pPr>
                      <a:r>
                        <a:rPr lang="ko-KR" altLang="en-US" sz="1000" b="0" i="0" kern="120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성명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latinLnBrk="0">
                        <a:buFont typeface="Arial" panose="020B0604020202020204" pitchFamily="34" charset="0"/>
                        <a:buNone/>
                      </a:pPr>
                      <a:endParaRPr lang="ko-KR" altLang="en-US" sz="1000" b="0" i="0" kern="1200" spc="-2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NanumSquareOTF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buFont typeface="Arial" panose="020B0604020202020204" pitchFamily="34" charset="0"/>
                        <a:buNone/>
                      </a:pPr>
                      <a:r>
                        <a:rPr lang="ko-KR" altLang="en-US" sz="1000" b="0" i="0" kern="1200" spc="-20" dirty="0" err="1">
                          <a:solidFill>
                            <a:srgbClr val="496BF9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남석환</a:t>
                      </a:r>
                      <a:endParaRPr lang="ko-KR" altLang="en-US" sz="1000" b="0" i="0" kern="1200" spc="-20" dirty="0">
                        <a:solidFill>
                          <a:srgbClr val="496BF9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NanumSquareOTF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buFont typeface="Arial" panose="020B0604020202020204" pitchFamily="34" charset="0"/>
                        <a:buNone/>
                      </a:pPr>
                      <a:r>
                        <a:rPr lang="ko-KR" altLang="en-US" sz="1000" b="0" i="0" kern="120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주민등록번호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b="0" i="0" kern="1200" spc="-20" dirty="0">
                          <a:solidFill>
                            <a:srgbClr val="496BF9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540514-*******</a:t>
                      </a:r>
                      <a:endParaRPr lang="ko-KR" altLang="en-US" sz="1000" b="0" i="0" kern="1200" spc="-20" dirty="0">
                        <a:solidFill>
                          <a:srgbClr val="496BF9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NanumSquareOTF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8063215"/>
                  </a:ext>
                </a:extLst>
              </a:tr>
              <a:tr h="5657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indent="0" algn="ctr" latinLnBrk="0">
                        <a:buFont typeface="Arial" panose="020B0604020202020204" pitchFamily="34" charset="0"/>
                        <a:buNone/>
                      </a:pPr>
                      <a:r>
                        <a:rPr lang="ko-KR" altLang="en-US" sz="1000" b="0" i="0" kern="120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자격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b="0" i="0" kern="120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① 동거친족</a:t>
                      </a:r>
                      <a:r>
                        <a:rPr lang="en-US" altLang="ko-KR" sz="1000" b="0" i="0" kern="120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 </a:t>
                      </a:r>
                      <a:r>
                        <a:rPr lang="ko-KR" altLang="en-US" sz="1000" b="0" i="0" kern="120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② 비동거친족 ③ 동거자 ④ </a:t>
                      </a:r>
                      <a:r>
                        <a:rPr lang="ko-KR" altLang="en-US" sz="1000" b="0" i="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기타</a:t>
                      </a:r>
                      <a:endParaRPr lang="en-US" altLang="ko-KR" sz="1000" b="0" i="0" kern="1200" spc="-2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NanumSquareOTF" charset="-127"/>
                      </a:endParaRPr>
                    </a:p>
                  </a:txBody>
                  <a:tcPr marL="10800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 latinLnBrk="0">
                        <a:buFont typeface="Arial" panose="020B0604020202020204" pitchFamily="34" charset="0"/>
                        <a:buNone/>
                      </a:pPr>
                      <a:endParaRPr lang="ko-KR" altLang="en-US" sz="1000" b="0" i="0" kern="1200" spc="-2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NanumSquareOTF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latinLnBrk="0">
                        <a:buFont typeface="Arial" panose="020B0604020202020204" pitchFamily="34" charset="0"/>
                        <a:buNone/>
                      </a:pPr>
                      <a:endParaRPr lang="ko-KR" altLang="en-US" sz="1000" b="0" i="0" kern="1200" spc="-2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NanumSquareOTF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0452044"/>
                  </a:ext>
                </a:extLst>
              </a:tr>
              <a:tr h="565714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spc="-2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NanumSquareOTF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indent="0" algn="ctr" latinLnBrk="0">
                        <a:buFont typeface="Arial" panose="020B0604020202020204" pitchFamily="34" charset="0"/>
                        <a:buNone/>
                      </a:pPr>
                      <a:r>
                        <a:rPr lang="ko-KR" altLang="en-US" sz="1000" b="0" i="0" kern="120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이메일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latinLnBrk="0">
                        <a:buFont typeface="Arial" panose="020B0604020202020204" pitchFamily="34" charset="0"/>
                        <a:buNone/>
                      </a:pPr>
                      <a:endParaRPr lang="ko-KR" altLang="en-US" sz="1000" b="0" i="0" kern="1200" spc="-2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NanumSquareOTF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buFont typeface="Arial" panose="020B0604020202020204" pitchFamily="34" charset="0"/>
                        <a:buNone/>
                      </a:pPr>
                      <a:endParaRPr lang="ko-KR" altLang="en-US" sz="1000" b="0" i="0" kern="1200" spc="-2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NanumSquareOTF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buFont typeface="Arial" panose="020B0604020202020204" pitchFamily="34" charset="0"/>
                        <a:buNone/>
                      </a:pPr>
                      <a:r>
                        <a:rPr lang="ko-KR" altLang="en-US" sz="1000" b="0" i="0" kern="120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전화번호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0" i="0" kern="1200" spc="-20" dirty="0">
                          <a:solidFill>
                            <a:srgbClr val="496BF9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010-2345-6789</a:t>
                      </a:r>
                      <a:endParaRPr lang="ko-KR" altLang="en-US" sz="1000" b="0" i="0" kern="1200" spc="-20" dirty="0">
                        <a:solidFill>
                          <a:srgbClr val="496BF9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NanumSquareOTF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2967989"/>
                  </a:ext>
                </a:extLst>
              </a:tr>
            </a:tbl>
          </a:graphicData>
        </a:graphic>
      </p:graphicFrame>
      <p:pic>
        <p:nvPicPr>
          <p:cNvPr id="6" name="그래픽 5" descr="확인 표시">
            <a:extLst>
              <a:ext uri="{FF2B5EF4-FFF2-40B4-BE49-F238E27FC236}">
                <a16:creationId xmlns:a16="http://schemas.microsoft.com/office/drawing/2014/main" id="{74C058EB-E91E-40E5-9A93-DB5326758E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65925" y="2431914"/>
            <a:ext cx="180000" cy="180000"/>
          </a:xfrm>
          <a:prstGeom prst="rect">
            <a:avLst/>
          </a:prstGeom>
        </p:spPr>
      </p:pic>
      <p:pic>
        <p:nvPicPr>
          <p:cNvPr id="12" name="그래픽 11" descr="확인 표시">
            <a:extLst>
              <a:ext uri="{FF2B5EF4-FFF2-40B4-BE49-F238E27FC236}">
                <a16:creationId xmlns:a16="http://schemas.microsoft.com/office/drawing/2014/main" id="{48D6A40B-11F9-45C7-A32E-22D26C7746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42444" y="3318753"/>
            <a:ext cx="180000" cy="180000"/>
          </a:xfrm>
          <a:prstGeom prst="rect">
            <a:avLst/>
          </a:prstGeom>
        </p:spPr>
      </p:pic>
      <p:pic>
        <p:nvPicPr>
          <p:cNvPr id="13" name="그래픽 12" descr="확인 표시">
            <a:extLst>
              <a:ext uri="{FF2B5EF4-FFF2-40B4-BE49-F238E27FC236}">
                <a16:creationId xmlns:a16="http://schemas.microsoft.com/office/drawing/2014/main" id="{BD3FADE2-9B3A-40A2-A41F-F2797DDB3C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08070" y="5517728"/>
            <a:ext cx="180000" cy="180000"/>
          </a:xfrm>
          <a:prstGeom prst="rect">
            <a:avLst/>
          </a:prstGeom>
        </p:spPr>
      </p:pic>
      <p:pic>
        <p:nvPicPr>
          <p:cNvPr id="17" name="그래픽 16" descr="확인 표시">
            <a:extLst>
              <a:ext uri="{FF2B5EF4-FFF2-40B4-BE49-F238E27FC236}">
                <a16:creationId xmlns:a16="http://schemas.microsoft.com/office/drawing/2014/main" id="{B10EA269-791C-45AB-8F39-C344F6630B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01602" y="3478864"/>
            <a:ext cx="180000" cy="180000"/>
          </a:xfrm>
          <a:prstGeom prst="rect">
            <a:avLst/>
          </a:prstGeom>
        </p:spPr>
      </p:pic>
      <p:pic>
        <p:nvPicPr>
          <p:cNvPr id="18" name="그래픽 17" descr="확인 표시">
            <a:extLst>
              <a:ext uri="{FF2B5EF4-FFF2-40B4-BE49-F238E27FC236}">
                <a16:creationId xmlns:a16="http://schemas.microsoft.com/office/drawing/2014/main" id="{6CBE9119-7364-4472-AEFF-88CA7050DE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20930" y="5337728"/>
            <a:ext cx="180000" cy="1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04453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4F3FF3-27D5-7C41-AAEF-5FC4E31CE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b="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평가실습문제</a:t>
            </a:r>
            <a:endParaRPr kumimoji="1" lang="ko-Kore-KR" altLang="en-US" b="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66EA20F9-ECD8-8146-9920-B73D443DFA39}"/>
              </a:ext>
            </a:extLst>
          </p:cNvPr>
          <p:cNvSpPr txBox="1">
            <a:spLocks/>
          </p:cNvSpPr>
          <p:nvPr/>
        </p:nvSpPr>
        <p:spPr>
          <a:xfrm>
            <a:off x="516000" y="1260000"/>
            <a:ext cx="11160000" cy="54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>
              <a:lnSpc>
                <a:spcPct val="100000"/>
              </a:lnSpc>
            </a:pPr>
            <a:r>
              <a:rPr kumimoji="1"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NanumSquareOTF Bold" charset="-127"/>
              </a:rPr>
              <a:t>예시 데이터 가계도 </a:t>
            </a:r>
            <a:r>
              <a:rPr kumimoji="1"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NanumSquareOTF Bold" charset="-127"/>
              </a:rPr>
              <a:t>(</a:t>
            </a:r>
            <a:r>
              <a:rPr kumimoji="1"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NanumSquareOTF Bold" charset="-127"/>
              </a:rPr>
              <a:t>기준 </a:t>
            </a:r>
            <a:r>
              <a:rPr kumimoji="1"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NanumSquareOTF Bold" charset="-127"/>
              </a:rPr>
              <a:t>: </a:t>
            </a:r>
            <a:r>
              <a:rPr kumimoji="1" lang="ko-KR" altLang="en-US" sz="2400" dirty="0" err="1">
                <a:latin typeface="나눔스퀘어 Bold" panose="020B0600000101010101" pitchFamily="50" charset="-127"/>
                <a:ea typeface="나눔스퀘어 Bold" panose="020B0600000101010101" pitchFamily="50" charset="-127"/>
                <a:cs typeface="NanumSquareOTF Bold" charset="-127"/>
              </a:rPr>
              <a:t>남기준</a:t>
            </a:r>
            <a:r>
              <a:rPr kumimoji="1"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NanumSquareOTF Bold" charset="-127"/>
              </a:rPr>
              <a:t>)</a:t>
            </a:r>
            <a:endParaRPr kumimoji="1" lang="ko-KR" altLang="en-US" sz="24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NanumSquareOTF Bold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13F84D81-8455-49F6-AB42-D0C830F3B682}"/>
              </a:ext>
            </a:extLst>
          </p:cNvPr>
          <p:cNvSpPr>
            <a:spLocks/>
          </p:cNvSpPr>
          <p:nvPr/>
        </p:nvSpPr>
        <p:spPr>
          <a:xfrm>
            <a:off x="5450220" y="5398910"/>
            <a:ext cx="1620000" cy="900000"/>
          </a:xfrm>
          <a:prstGeom prst="ellipse">
            <a:avLst/>
          </a:prstGeom>
          <a:solidFill>
            <a:srgbClr val="FAC757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1400" dirty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anumSquareOTF Bold" charset="-127"/>
              </a:rPr>
              <a:t>(</a:t>
            </a:r>
            <a:r>
              <a:rPr kumimoji="1" lang="ko-KR" altLang="en-US" sz="1400" dirty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anumSquareOTF Bold" charset="-127"/>
              </a:rPr>
              <a:t>자녀</a:t>
            </a:r>
            <a:r>
              <a:rPr kumimoji="1" lang="en-US" altLang="ko-KR" sz="1400" dirty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anumSquareOTF Bold" charset="-127"/>
              </a:rPr>
              <a:t>)</a:t>
            </a:r>
          </a:p>
          <a:p>
            <a:pPr algn="ctr"/>
            <a:r>
              <a:rPr kumimoji="1" lang="ko-KR" altLang="en-US" dirty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anumSquareOTF Bold" charset="-127"/>
              </a:rPr>
              <a:t>남기석</a:t>
            </a:r>
            <a:endParaRPr kumimoji="1" lang="en-US" altLang="ko-KR" sz="1400" dirty="0"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NanumSquareOTF Bold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D50D0B19-29F0-4A77-9E6C-DB67411999E7}"/>
              </a:ext>
            </a:extLst>
          </p:cNvPr>
          <p:cNvSpPr>
            <a:spLocks/>
          </p:cNvSpPr>
          <p:nvPr/>
        </p:nvSpPr>
        <p:spPr>
          <a:xfrm>
            <a:off x="1393872" y="1800000"/>
            <a:ext cx="1620000" cy="900000"/>
          </a:xfrm>
          <a:prstGeom prst="ellipse">
            <a:avLst/>
          </a:prstGeom>
          <a:solidFill>
            <a:srgbClr val="B298D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1400" dirty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anumSquareOTF Bold" charset="-127"/>
              </a:rPr>
              <a:t>(</a:t>
            </a:r>
            <a:r>
              <a:rPr kumimoji="1" lang="ko-KR" altLang="en-US" sz="1400" dirty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anumSquareOTF Bold" charset="-127"/>
              </a:rPr>
              <a:t>할아버지</a:t>
            </a:r>
            <a:r>
              <a:rPr kumimoji="1" lang="en-US" altLang="ko-KR" sz="1400" dirty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anumSquareOTF Bold" charset="-127"/>
              </a:rPr>
              <a:t>)</a:t>
            </a:r>
          </a:p>
          <a:p>
            <a:pPr algn="ctr"/>
            <a:r>
              <a:rPr kumimoji="1" lang="ko-KR" altLang="en-US" dirty="0" err="1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anumSquareOTF Bold" charset="-127"/>
              </a:rPr>
              <a:t>남길동</a:t>
            </a:r>
            <a:endParaRPr kumimoji="1" lang="en-US" altLang="ko-KR" sz="1400" dirty="0"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NanumSquareOTF Bold" charset="-127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826FCE43-57FD-4258-8DEE-821497240230}"/>
              </a:ext>
            </a:extLst>
          </p:cNvPr>
          <p:cNvSpPr>
            <a:spLocks/>
          </p:cNvSpPr>
          <p:nvPr/>
        </p:nvSpPr>
        <p:spPr>
          <a:xfrm>
            <a:off x="1393872" y="2999637"/>
            <a:ext cx="1620000" cy="900000"/>
          </a:xfrm>
          <a:prstGeom prst="ellipse">
            <a:avLst/>
          </a:prstGeom>
          <a:solidFill>
            <a:srgbClr val="98D5D8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1400" dirty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anumSquareOTF Bold" charset="-127"/>
              </a:rPr>
              <a:t>(</a:t>
            </a:r>
            <a:r>
              <a:rPr kumimoji="1" lang="ko-KR" altLang="en-US" sz="1400" dirty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anumSquareOTF Bold" charset="-127"/>
              </a:rPr>
              <a:t>부</a:t>
            </a:r>
            <a:r>
              <a:rPr kumimoji="1" lang="en-US" altLang="ko-KR" sz="1400" dirty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anumSquareOTF Bold" charset="-127"/>
              </a:rPr>
              <a:t>)</a:t>
            </a:r>
            <a:endParaRPr kumimoji="1" lang="en-US" altLang="ko-KR" sz="1600" dirty="0"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NanumSquareOTF Bold" charset="-127"/>
            </a:endParaRPr>
          </a:p>
          <a:p>
            <a:pPr algn="ctr"/>
            <a:r>
              <a:rPr kumimoji="1" lang="ko-KR" altLang="en-US" dirty="0" err="1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anumSquareOTF Bold" charset="-127"/>
              </a:rPr>
              <a:t>남석환</a:t>
            </a:r>
            <a:endParaRPr kumimoji="1" lang="en-US" altLang="ko-KR" sz="1600" dirty="0"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NanumSquareOTF Bold" charset="-127"/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8BBC0A3-6A8A-463D-B2A0-6EB61D2E5BC7}"/>
              </a:ext>
            </a:extLst>
          </p:cNvPr>
          <p:cNvCxnSpPr>
            <a:cxnSpLocks/>
            <a:stCxn id="45" idx="4"/>
            <a:endCxn id="46" idx="0"/>
          </p:cNvCxnSpPr>
          <p:nvPr/>
        </p:nvCxnSpPr>
        <p:spPr>
          <a:xfrm>
            <a:off x="2203872" y="2700000"/>
            <a:ext cx="0" cy="299637"/>
          </a:xfrm>
          <a:prstGeom prst="straightConnector1">
            <a:avLst/>
          </a:prstGeom>
          <a:ln w="25400">
            <a:solidFill>
              <a:srgbClr val="B298D6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408FD5BE-7177-40FC-8480-6A63C6457F8F}"/>
              </a:ext>
            </a:extLst>
          </p:cNvPr>
          <p:cNvCxnSpPr>
            <a:cxnSpLocks/>
            <a:stCxn id="46" idx="5"/>
            <a:endCxn id="51" idx="1"/>
          </p:cNvCxnSpPr>
          <p:nvPr/>
        </p:nvCxnSpPr>
        <p:spPr>
          <a:xfrm>
            <a:off x="2776628" y="3767835"/>
            <a:ext cx="861639" cy="563241"/>
          </a:xfrm>
          <a:prstGeom prst="straightConnector1">
            <a:avLst/>
          </a:prstGeom>
          <a:ln w="25400">
            <a:solidFill>
              <a:srgbClr val="98D5D8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타원 50">
            <a:extLst>
              <a:ext uri="{FF2B5EF4-FFF2-40B4-BE49-F238E27FC236}">
                <a16:creationId xmlns:a16="http://schemas.microsoft.com/office/drawing/2014/main" id="{057A2F56-CB14-4E4E-BD7A-1BD5D233F0CD}"/>
              </a:ext>
            </a:extLst>
          </p:cNvPr>
          <p:cNvSpPr>
            <a:spLocks/>
          </p:cNvSpPr>
          <p:nvPr/>
        </p:nvSpPr>
        <p:spPr>
          <a:xfrm>
            <a:off x="3401023" y="4199274"/>
            <a:ext cx="1620000" cy="900000"/>
          </a:xfrm>
          <a:prstGeom prst="ellipse">
            <a:avLst/>
          </a:prstGeom>
          <a:solidFill>
            <a:srgbClr val="F69EB7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1400" dirty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anumSquareOTF Bold" charset="-127"/>
              </a:rPr>
              <a:t>(</a:t>
            </a:r>
            <a:r>
              <a:rPr kumimoji="1" lang="ko-KR" altLang="en-US" sz="1400" dirty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anumSquareOTF Bold" charset="-127"/>
              </a:rPr>
              <a:t>본인</a:t>
            </a:r>
            <a:r>
              <a:rPr kumimoji="1" lang="en-US" altLang="ko-KR" sz="1400" dirty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anumSquareOTF Bold" charset="-127"/>
              </a:rPr>
              <a:t>)</a:t>
            </a:r>
          </a:p>
          <a:p>
            <a:pPr algn="ctr"/>
            <a:r>
              <a:rPr kumimoji="1" lang="ko-KR" altLang="en-US" dirty="0" err="1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anumSquareOTF Bold" charset="-127"/>
              </a:rPr>
              <a:t>남기준</a:t>
            </a:r>
            <a:endParaRPr kumimoji="1" lang="en-US" altLang="ko-KR" sz="1400" dirty="0"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NanumSquareOTF Bold" charset="-127"/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490FC396-4024-4D0B-9F32-660947AC25B1}"/>
              </a:ext>
            </a:extLst>
          </p:cNvPr>
          <p:cNvCxnSpPr>
            <a:cxnSpLocks/>
            <a:stCxn id="51" idx="5"/>
            <a:endCxn id="39" idx="1"/>
          </p:cNvCxnSpPr>
          <p:nvPr/>
        </p:nvCxnSpPr>
        <p:spPr>
          <a:xfrm>
            <a:off x="4783779" y="4967472"/>
            <a:ext cx="903685" cy="563240"/>
          </a:xfrm>
          <a:prstGeom prst="straightConnector1">
            <a:avLst/>
          </a:prstGeom>
          <a:ln w="25400">
            <a:solidFill>
              <a:srgbClr val="F69EB7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타원 52">
            <a:extLst>
              <a:ext uri="{FF2B5EF4-FFF2-40B4-BE49-F238E27FC236}">
                <a16:creationId xmlns:a16="http://schemas.microsoft.com/office/drawing/2014/main" id="{DEDD51A4-95D6-4FEE-B6BF-C54AB956215F}"/>
              </a:ext>
            </a:extLst>
          </p:cNvPr>
          <p:cNvSpPr>
            <a:spLocks/>
          </p:cNvSpPr>
          <p:nvPr/>
        </p:nvSpPr>
        <p:spPr>
          <a:xfrm>
            <a:off x="5408174" y="2999637"/>
            <a:ext cx="1620000" cy="900000"/>
          </a:xfrm>
          <a:prstGeom prst="ellipse">
            <a:avLst/>
          </a:prstGeom>
          <a:solidFill>
            <a:srgbClr val="98D5D8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1400" dirty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anumSquareOTF Bold" charset="-127"/>
              </a:rPr>
              <a:t>(</a:t>
            </a:r>
            <a:r>
              <a:rPr kumimoji="1" lang="ko-KR" altLang="en-US" sz="1400" dirty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anumSquareOTF Bold" charset="-127"/>
              </a:rPr>
              <a:t>모</a:t>
            </a:r>
            <a:r>
              <a:rPr kumimoji="1" lang="en-US" altLang="ko-KR" sz="1400" dirty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anumSquareOTF Bold" charset="-127"/>
              </a:rPr>
              <a:t>)</a:t>
            </a:r>
            <a:endParaRPr kumimoji="1" lang="en-US" altLang="ko-KR" sz="1600" dirty="0"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NanumSquareOTF Bold" charset="-127"/>
            </a:endParaRPr>
          </a:p>
          <a:p>
            <a:pPr algn="ctr"/>
            <a:r>
              <a:rPr kumimoji="1" lang="ko-KR" altLang="en-US" dirty="0" err="1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anumSquareOTF Bold" charset="-127"/>
              </a:rPr>
              <a:t>박한나</a:t>
            </a:r>
            <a:endParaRPr kumimoji="1" lang="en-US" altLang="ko-KR" sz="1600" dirty="0"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NanumSquareOTF Bold" charset="-127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0971B5AF-0C1F-4D5A-84D6-8F0950F2C8A8}"/>
              </a:ext>
            </a:extLst>
          </p:cNvPr>
          <p:cNvSpPr>
            <a:spLocks/>
          </p:cNvSpPr>
          <p:nvPr/>
        </p:nvSpPr>
        <p:spPr>
          <a:xfrm>
            <a:off x="7415325" y="4199274"/>
            <a:ext cx="1620000" cy="900000"/>
          </a:xfrm>
          <a:prstGeom prst="ellipse">
            <a:avLst/>
          </a:prstGeom>
          <a:solidFill>
            <a:srgbClr val="F69EB7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1400" dirty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anumSquareOTF Bold" charset="-127"/>
              </a:rPr>
              <a:t>(</a:t>
            </a:r>
            <a:r>
              <a:rPr kumimoji="1" lang="ko-KR" altLang="en-US" sz="1400" dirty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anumSquareOTF Bold" charset="-127"/>
              </a:rPr>
              <a:t>배우자</a:t>
            </a:r>
            <a:r>
              <a:rPr kumimoji="1" lang="en-US" altLang="ko-KR" sz="1400" dirty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anumSquareOTF Bold" charset="-127"/>
              </a:rPr>
              <a:t>)</a:t>
            </a:r>
          </a:p>
          <a:p>
            <a:pPr algn="ctr"/>
            <a:r>
              <a:rPr kumimoji="1" lang="ko-KR" altLang="en-US" dirty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anumSquareOTF Bold" charset="-127"/>
              </a:rPr>
              <a:t>이주은</a:t>
            </a:r>
            <a:endParaRPr kumimoji="1" lang="en-US" altLang="ko-KR" sz="1400" dirty="0"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NanumSquareOTF Bold" charset="-127"/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F06D0A96-FD9C-435D-9D6C-F8C84F78E05F}"/>
              </a:ext>
            </a:extLst>
          </p:cNvPr>
          <p:cNvSpPr>
            <a:spLocks/>
          </p:cNvSpPr>
          <p:nvPr/>
        </p:nvSpPr>
        <p:spPr>
          <a:xfrm>
            <a:off x="9422478" y="4199274"/>
            <a:ext cx="1620000" cy="900000"/>
          </a:xfrm>
          <a:prstGeom prst="ellipse">
            <a:avLst/>
          </a:prstGeom>
          <a:solidFill>
            <a:srgbClr val="F69EB7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1400" dirty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anumSquareOTF Bold" charset="-127"/>
              </a:rPr>
              <a:t>(</a:t>
            </a:r>
            <a:r>
              <a:rPr kumimoji="1" lang="ko-KR" altLang="en-US" sz="1400" dirty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anumSquareOTF Bold" charset="-127"/>
              </a:rPr>
              <a:t>처제</a:t>
            </a:r>
            <a:r>
              <a:rPr kumimoji="1" lang="en-US" altLang="ko-KR" sz="1400" dirty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anumSquareOTF Bold" charset="-127"/>
              </a:rPr>
              <a:t>)</a:t>
            </a:r>
          </a:p>
          <a:p>
            <a:pPr algn="ctr"/>
            <a:r>
              <a:rPr kumimoji="1" lang="ko-KR" altLang="en-US" dirty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anumSquareOTF Bold" charset="-127"/>
              </a:rPr>
              <a:t>이선미</a:t>
            </a:r>
            <a:endParaRPr kumimoji="1" lang="en-US" altLang="ko-KR" sz="1400" dirty="0"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NanumSquareOTF Bold" charset="-127"/>
            </a:endParaRP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898CF35B-5E67-4BA7-9866-0B8C0420F6FA}"/>
              </a:ext>
            </a:extLst>
          </p:cNvPr>
          <p:cNvCxnSpPr>
            <a:cxnSpLocks/>
            <a:stCxn id="54" idx="3"/>
            <a:endCxn id="39" idx="7"/>
          </p:cNvCxnSpPr>
          <p:nvPr/>
        </p:nvCxnSpPr>
        <p:spPr>
          <a:xfrm flipH="1">
            <a:off x="6832976" y="4967472"/>
            <a:ext cx="819593" cy="563240"/>
          </a:xfrm>
          <a:prstGeom prst="straightConnector1">
            <a:avLst/>
          </a:prstGeom>
          <a:ln w="25400">
            <a:solidFill>
              <a:srgbClr val="F69EB7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56496E26-E72A-490C-971E-78BD1E4741DE}"/>
              </a:ext>
            </a:extLst>
          </p:cNvPr>
          <p:cNvCxnSpPr>
            <a:cxnSpLocks/>
            <a:stCxn id="53" idx="3"/>
            <a:endCxn id="51" idx="7"/>
          </p:cNvCxnSpPr>
          <p:nvPr/>
        </p:nvCxnSpPr>
        <p:spPr>
          <a:xfrm flipH="1">
            <a:off x="4783779" y="3767835"/>
            <a:ext cx="861639" cy="563241"/>
          </a:xfrm>
          <a:prstGeom prst="straightConnector1">
            <a:avLst/>
          </a:prstGeom>
          <a:ln w="25400">
            <a:solidFill>
              <a:srgbClr val="98D5D8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A9BE734F-B437-4376-8739-3F1B156492A6}"/>
              </a:ext>
            </a:extLst>
          </p:cNvPr>
          <p:cNvCxnSpPr>
            <a:cxnSpLocks/>
            <a:stCxn id="55" idx="2"/>
            <a:endCxn id="54" idx="6"/>
          </p:cNvCxnSpPr>
          <p:nvPr/>
        </p:nvCxnSpPr>
        <p:spPr>
          <a:xfrm flipH="1">
            <a:off x="9035325" y="4649274"/>
            <a:ext cx="387153" cy="0"/>
          </a:xfrm>
          <a:prstGeom prst="straightConnector1">
            <a:avLst/>
          </a:prstGeom>
          <a:ln w="25400">
            <a:solidFill>
              <a:srgbClr val="F69EB7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468291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4F3FF3-27D5-7C41-AAEF-5FC4E31CE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b="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평가실습문제</a:t>
            </a:r>
            <a:endParaRPr kumimoji="1" lang="ko-Kore-KR" altLang="en-US" b="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A39D1607-EC28-B746-9644-42FBF65EA914}"/>
              </a:ext>
            </a:extLst>
          </p:cNvPr>
          <p:cNvSpPr txBox="1">
            <a:spLocks/>
          </p:cNvSpPr>
          <p:nvPr/>
        </p:nvSpPr>
        <p:spPr>
          <a:xfrm>
            <a:off x="516000" y="1800000"/>
            <a:ext cx="11160000" cy="61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just" latinLnBrk="0">
              <a:lnSpc>
                <a:spcPts val="2500"/>
              </a:lnSpc>
              <a:defRPr/>
            </a:pPr>
            <a:r>
              <a:rPr kumimoji="1"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  <a:cs typeface="NanumSquareOTF" charset="-127"/>
              </a:rPr>
              <a:t>제시된 예시의 문서에 대한 설명 및 데이터의 관리범위와 요구사항은 아래와 같으며</a:t>
            </a:r>
            <a:r>
              <a:rPr kumimoji="1"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  <a:cs typeface="NanumSquareOTF" charset="-127"/>
              </a:rPr>
              <a:t>, </a:t>
            </a:r>
            <a:r>
              <a:rPr kumimoji="1"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  <a:cs typeface="NanumSquareOTF" charset="-127"/>
              </a:rPr>
              <a:t>예시는 현실 세계의 업무와 일부 다르므로</a:t>
            </a:r>
            <a:r>
              <a:rPr kumimoji="1"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  <a:cs typeface="NanumSquareOTF" charset="-127"/>
              </a:rPr>
              <a:t>, </a:t>
            </a:r>
            <a:r>
              <a:rPr kumimoji="1"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  <a:cs typeface="NanumSquareOTF" charset="-127"/>
              </a:rPr>
              <a:t>제시된 조건에 맞춰 진행해야 합니다</a:t>
            </a:r>
            <a:r>
              <a:rPr kumimoji="1"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  <a:cs typeface="NanumSquareOTF" charset="-127"/>
              </a:rPr>
              <a:t>.</a:t>
            </a:r>
            <a:endParaRPr kumimoji="1" lang="ko-KR" altLang="en-US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NanumSquareOTF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66EA20F9-ECD8-8146-9920-B73D443DFA39}"/>
              </a:ext>
            </a:extLst>
          </p:cNvPr>
          <p:cNvSpPr txBox="1">
            <a:spLocks/>
          </p:cNvSpPr>
          <p:nvPr/>
        </p:nvSpPr>
        <p:spPr>
          <a:xfrm>
            <a:off x="516000" y="1260000"/>
            <a:ext cx="11160000" cy="54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>
              <a:lnSpc>
                <a:spcPct val="100000"/>
              </a:lnSpc>
            </a:pPr>
            <a:r>
              <a:rPr kumimoji="1" lang="ko-KR" altLang="en-US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NanumSquareOTF Bold" charset="-127"/>
              </a:rPr>
              <a:t>문서설명 및 요구사항 </a:t>
            </a:r>
            <a:r>
              <a:rPr kumimoji="1" lang="en-US" altLang="ko-KR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NanumSquareOTF Bold" charset="-127"/>
              </a:rPr>
              <a:t>(1/3)</a:t>
            </a:r>
            <a:endParaRPr kumimoji="1" lang="ko-KR" altLang="en-US" sz="24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NanumSquareOTF Bold" charset="-127"/>
            </a:endParaRPr>
          </a:p>
        </p:txBody>
      </p:sp>
      <p:graphicFrame>
        <p:nvGraphicFramePr>
          <p:cNvPr id="7" name="표 9">
            <a:extLst>
              <a:ext uri="{FF2B5EF4-FFF2-40B4-BE49-F238E27FC236}">
                <a16:creationId xmlns:a16="http://schemas.microsoft.com/office/drawing/2014/main" id="{5DCB17E8-A862-469E-8EE7-2ECF9FF272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9793346"/>
              </p:ext>
            </p:extLst>
          </p:nvPr>
        </p:nvGraphicFramePr>
        <p:xfrm>
          <a:off x="516665" y="2559840"/>
          <a:ext cx="11158671" cy="3780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7266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spc="-2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NanumSquareOTF Bold" charset="-127"/>
                        </a:rPr>
                        <a:t>문서</a:t>
                      </a:r>
                      <a:endParaRPr lang="en-US" altLang="ko-KR" sz="1400" b="0" i="0" spc="-2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NanumSquareOTF Bold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0" i="0" kern="1200" spc="-2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NanumSquareOTF Bold" charset="-127"/>
                        </a:rPr>
                        <a:t>내용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가족관계증명서</a:t>
                      </a:r>
                      <a:endParaRPr lang="en-US" altLang="ko-KR" sz="1400" b="0" i="0" spc="-2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NanumSquareOTF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975" indent="-180975" algn="just" latinLnBrk="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i="0" kern="120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가족관계증명서는 본인을 기준으로 가족관계가 있는 </a:t>
                      </a:r>
                      <a:r>
                        <a:rPr lang="en-US" altLang="ko-KR" sz="1400" b="0" i="0" kern="120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'</a:t>
                      </a:r>
                      <a:r>
                        <a:rPr lang="ko-KR" altLang="en-US" sz="1400" b="0" i="0" kern="120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본인</a:t>
                      </a:r>
                      <a:r>
                        <a:rPr lang="en-US" altLang="ko-KR" sz="1400" b="0" i="0" kern="120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, </a:t>
                      </a:r>
                      <a:r>
                        <a:rPr lang="ko-KR" altLang="en-US" sz="1400" b="0" i="0" kern="120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배우자</a:t>
                      </a:r>
                      <a:r>
                        <a:rPr lang="en-US" altLang="ko-KR" sz="1400" b="0" i="0" kern="120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, </a:t>
                      </a:r>
                      <a:r>
                        <a:rPr lang="ko-KR" altLang="en-US" sz="1400" b="0" i="0" kern="120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부모</a:t>
                      </a:r>
                      <a:r>
                        <a:rPr lang="en-US" altLang="ko-KR" sz="1400" b="0" i="0" kern="120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, </a:t>
                      </a:r>
                      <a:r>
                        <a:rPr lang="ko-KR" altLang="en-US" sz="1400" b="0" i="0" kern="120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자녀</a:t>
                      </a:r>
                      <a:r>
                        <a:rPr lang="en-US" altLang="ko-KR" sz="1400" b="0" i="0" kern="120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'</a:t>
                      </a:r>
                      <a:r>
                        <a:rPr lang="ko-KR" altLang="en-US" sz="1400" b="0" i="0" kern="120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가 기재됩니다</a:t>
                      </a:r>
                      <a:r>
                        <a:rPr lang="en-US" altLang="ko-KR" sz="1400" b="0" i="0" kern="120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.</a:t>
                      </a:r>
                    </a:p>
                    <a:p>
                      <a:pPr marL="180975" indent="-180975" algn="just" latinLnBrk="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i="0" kern="120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가족이라고 하더라도 기준이 되는 사람에 따라서 기재사항이 다르고</a:t>
                      </a:r>
                      <a:r>
                        <a:rPr lang="en-US" altLang="ko-KR" sz="1400" b="0" i="0" kern="120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, </a:t>
                      </a:r>
                      <a:r>
                        <a:rPr lang="ko-KR" altLang="en-US" sz="1400" b="0" i="0" kern="120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형제자매는 기재되지 않습니다</a:t>
                      </a:r>
                      <a:r>
                        <a:rPr lang="en-US" altLang="ko-KR" sz="1400" b="0" i="0" kern="120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.</a:t>
                      </a:r>
                      <a:endParaRPr lang="ko-KR" altLang="en-US" sz="1400" b="0" i="0" kern="1200" spc="-2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NanumSquareOTF" charset="-127"/>
                      </a:endParaRPr>
                    </a:p>
                  </a:txBody>
                  <a:tcPr marL="126000" marR="12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주민등록등본</a:t>
                      </a:r>
                      <a:endParaRPr lang="en-US" altLang="ko-KR" sz="1400" b="0" i="0" spc="-2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NanumSquareOTF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975" indent="-180975" algn="just" latinLnBrk="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i="0" kern="120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주민등록등본은 주민등록 주소지를 같이하는 세대의 세대주와 세대원이 기재됩니다</a:t>
                      </a:r>
                      <a:r>
                        <a:rPr lang="en-US" altLang="ko-KR" sz="1400" b="0" i="0" kern="120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.</a:t>
                      </a:r>
                    </a:p>
                    <a:p>
                      <a:pPr marL="180975" indent="-180975" algn="just" latinLnBrk="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i="0" kern="120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가족관계라도 동일 세대에 포함되지 않으면 주민등록등본에 나오지 않고</a:t>
                      </a:r>
                      <a:r>
                        <a:rPr lang="en-US" altLang="ko-KR" sz="1400" b="0" i="0" kern="120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, </a:t>
                      </a:r>
                      <a:r>
                        <a:rPr lang="ko-KR" altLang="en-US" sz="1400" b="0" i="0" kern="120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타인이라도 동일 세대에 포함되면 주민등록등본에 나오게 됩니다</a:t>
                      </a:r>
                      <a:r>
                        <a:rPr lang="en-US" altLang="ko-KR" sz="1400" b="0" i="0" kern="120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.</a:t>
                      </a:r>
                    </a:p>
                    <a:p>
                      <a:pPr marL="180975" indent="-180975" algn="just" latinLnBrk="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i="0" kern="120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주민등록등본은 세대주 기준으로 출력되므로</a:t>
                      </a:r>
                      <a:r>
                        <a:rPr lang="en-US" altLang="ko-KR" sz="1400" b="0" i="0" kern="120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, </a:t>
                      </a:r>
                      <a:r>
                        <a:rPr lang="ko-KR" altLang="en-US" sz="1400" b="0" i="0" kern="120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세대주와 세대원의 출력결과가 동일합니다</a:t>
                      </a:r>
                      <a:r>
                        <a:rPr lang="en-US" altLang="ko-KR" sz="1400" b="0" i="0" kern="120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.</a:t>
                      </a:r>
                      <a:endParaRPr lang="ko-KR" altLang="en-US" sz="1400" b="0" i="0" kern="1200" spc="-2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NanumSquareOTF" charset="-127"/>
                      </a:endParaRPr>
                    </a:p>
                  </a:txBody>
                  <a:tcPr marL="126000" marR="12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010491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출생신고서</a:t>
                      </a:r>
                      <a:endParaRPr lang="en-US" altLang="ko-KR" sz="1400" b="0" i="0" spc="-2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NanumSquareOTF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975" indent="-180975" algn="just" latinLnBrk="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i="0" kern="120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출생신고서는 신생아의 출생을 신고하기 위해 작성하는 가족관계등록 문서입니다</a:t>
                      </a:r>
                      <a:r>
                        <a:rPr lang="en-US" altLang="ko-KR" sz="1400" b="0" i="0" kern="120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.</a:t>
                      </a:r>
                    </a:p>
                    <a:p>
                      <a:pPr marL="180975" indent="-180975" algn="just" latinLnBrk="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i="0" kern="120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출생신고는 일생에 한번만 작성합니다</a:t>
                      </a:r>
                      <a:r>
                        <a:rPr lang="en-US" altLang="ko-KR" sz="1400" b="0" i="0" kern="120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.</a:t>
                      </a:r>
                      <a:endParaRPr lang="ko-KR" altLang="en-US" sz="1400" b="0" i="0" kern="1200" spc="-2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NanumSquareOTF" charset="-127"/>
                      </a:endParaRPr>
                    </a:p>
                  </a:txBody>
                  <a:tcPr marL="126000" marR="12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사망신고서</a:t>
                      </a:r>
                      <a:endParaRPr lang="en-US" altLang="ko-KR" sz="1400" b="0" i="0" spc="-2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NanumSquareOTF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975" indent="-180975" algn="just" latinLnBrk="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i="0" kern="120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사람의 사망 사실을 행정 기관에 알리기 위한 문서입니다</a:t>
                      </a:r>
                      <a:r>
                        <a:rPr lang="en-US" altLang="ko-KR" sz="1400" b="0" i="0" kern="120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.</a:t>
                      </a:r>
                    </a:p>
                    <a:p>
                      <a:pPr marL="180975" indent="-180975" algn="just" latinLnBrk="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i="0" kern="120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사망신고는 일생에 한번만 작성합니다</a:t>
                      </a:r>
                      <a:r>
                        <a:rPr lang="en-US" altLang="ko-KR" sz="1400" b="0" i="0" kern="120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.</a:t>
                      </a:r>
                    </a:p>
                  </a:txBody>
                  <a:tcPr marL="126000" marR="12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7611440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4F3FF3-27D5-7C41-AAEF-5FC4E31CE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b="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평가실습문제</a:t>
            </a:r>
            <a:endParaRPr kumimoji="1" lang="ko-Kore-KR" altLang="en-US" b="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A39D1607-EC28-B746-9644-42FBF65EA914}"/>
              </a:ext>
            </a:extLst>
          </p:cNvPr>
          <p:cNvSpPr txBox="1">
            <a:spLocks/>
          </p:cNvSpPr>
          <p:nvPr/>
        </p:nvSpPr>
        <p:spPr>
          <a:xfrm>
            <a:off x="516000" y="1800000"/>
            <a:ext cx="11160000" cy="61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just" latinLnBrk="0">
              <a:lnSpc>
                <a:spcPts val="2500"/>
              </a:lnSpc>
              <a:defRPr/>
            </a:pPr>
            <a:r>
              <a:rPr kumimoji="1"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  <a:cs typeface="NanumSquareOTF" charset="-127"/>
              </a:rPr>
              <a:t>제시된 예시의 문서에 대한 설명 및 데이터의 관리범위와 요구사항은 아래와 같으며</a:t>
            </a:r>
            <a:r>
              <a:rPr kumimoji="1"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  <a:cs typeface="NanumSquareOTF" charset="-127"/>
              </a:rPr>
              <a:t>, </a:t>
            </a:r>
            <a:r>
              <a:rPr kumimoji="1"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  <a:cs typeface="NanumSquareOTF" charset="-127"/>
              </a:rPr>
              <a:t>예시는 현실 세계의 업무와 일부 다르므로</a:t>
            </a:r>
            <a:r>
              <a:rPr kumimoji="1"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  <a:cs typeface="NanumSquareOTF" charset="-127"/>
              </a:rPr>
              <a:t>, </a:t>
            </a:r>
            <a:r>
              <a:rPr kumimoji="1"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  <a:cs typeface="NanumSquareOTF" charset="-127"/>
              </a:rPr>
              <a:t>제시된 조건에 맞춰 진행해야 합니다</a:t>
            </a:r>
            <a:r>
              <a:rPr kumimoji="1"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  <a:cs typeface="NanumSquareOTF" charset="-127"/>
              </a:rPr>
              <a:t>.</a:t>
            </a:r>
            <a:endParaRPr kumimoji="1" lang="ko-KR" altLang="en-US" sz="1800" dirty="0">
              <a:latin typeface="나눔스퀘어" panose="020B0600000101010101" pitchFamily="50" charset="-127"/>
              <a:ea typeface="나눔스퀘어" panose="020B0600000101010101" pitchFamily="50" charset="-127"/>
              <a:cs typeface="NanumSquareOTF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66EA20F9-ECD8-8146-9920-B73D443DFA39}"/>
              </a:ext>
            </a:extLst>
          </p:cNvPr>
          <p:cNvSpPr txBox="1">
            <a:spLocks/>
          </p:cNvSpPr>
          <p:nvPr/>
        </p:nvSpPr>
        <p:spPr>
          <a:xfrm>
            <a:off x="516000" y="1260000"/>
            <a:ext cx="11160000" cy="54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>
              <a:lnSpc>
                <a:spcPct val="100000"/>
              </a:lnSpc>
            </a:pPr>
            <a:r>
              <a:rPr kumimoji="1" lang="ko-KR" altLang="en-US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NanumSquareOTF Bold" charset="-127"/>
              </a:rPr>
              <a:t>문서설명 및 요구사항 </a:t>
            </a:r>
            <a:r>
              <a:rPr kumimoji="1" lang="en-US" altLang="ko-KR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NanumSquareOTF Bold" charset="-127"/>
              </a:rPr>
              <a:t>(2/3)</a:t>
            </a:r>
            <a:endParaRPr kumimoji="1" lang="ko-KR" altLang="en-US" sz="24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NanumSquareOTF Bold" charset="-127"/>
            </a:endParaRPr>
          </a:p>
        </p:txBody>
      </p:sp>
      <p:graphicFrame>
        <p:nvGraphicFramePr>
          <p:cNvPr id="7" name="표 9">
            <a:extLst>
              <a:ext uri="{FF2B5EF4-FFF2-40B4-BE49-F238E27FC236}">
                <a16:creationId xmlns:a16="http://schemas.microsoft.com/office/drawing/2014/main" id="{5DCB17E8-A862-469E-8EE7-2ECF9FF272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8500405"/>
              </p:ext>
            </p:extLst>
          </p:nvPr>
        </p:nvGraphicFramePr>
        <p:xfrm>
          <a:off x="516665" y="2559840"/>
          <a:ext cx="11160000" cy="3780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spc="-2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NanumSquareOTF Bold" charset="-127"/>
                        </a:rPr>
                        <a:t>요구사항</a:t>
                      </a:r>
                      <a:endParaRPr lang="en-US" altLang="ko-KR" sz="1400" b="0" i="0" spc="-2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NanumSquareOTF Bold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0" i="0" kern="1200" spc="-2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NanumSquareOTF Bold" charset="-127"/>
                        </a:rPr>
                        <a:t>내용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주민등록번호</a:t>
                      </a:r>
                      <a:endParaRPr lang="en-US" altLang="ko-KR" sz="1400" b="0" i="0" spc="-2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NanumSquareOTF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975" indent="-180975" algn="just" latinLnBrk="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i="0" kern="120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주민등록번호는 </a:t>
                      </a:r>
                      <a:r>
                        <a:rPr lang="en-US" altLang="ko-KR" sz="1400" b="0" i="0" kern="120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13</a:t>
                      </a:r>
                      <a:r>
                        <a:rPr lang="ko-KR" altLang="en-US" sz="1400" b="0" i="0" kern="120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자리이나</a:t>
                      </a:r>
                      <a:r>
                        <a:rPr lang="en-US" altLang="ko-KR" sz="1400" b="0" i="0" kern="120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, </a:t>
                      </a:r>
                      <a:r>
                        <a:rPr lang="ko-KR" altLang="en-US" sz="1400" b="0" i="0" kern="120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데이터 입력 시 암호화 솔루션에 의해 변환된 </a:t>
                      </a:r>
                      <a:r>
                        <a:rPr lang="en-US" altLang="ko-KR" sz="1400" b="0" i="0" kern="120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300</a:t>
                      </a:r>
                      <a:r>
                        <a:rPr lang="ko-KR" altLang="en-US" sz="1400" b="0" i="0" kern="120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자리로 저장해야 합니다</a:t>
                      </a:r>
                      <a:r>
                        <a:rPr lang="en-US" altLang="ko-KR" sz="1400" b="0" i="0" kern="120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.</a:t>
                      </a:r>
                      <a:br>
                        <a:rPr lang="en-US" altLang="ko-KR" sz="1400" b="0" i="0" kern="120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</a:br>
                      <a:r>
                        <a:rPr lang="en-US" altLang="ko-KR" sz="1400" b="0" i="0" kern="120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(</a:t>
                      </a:r>
                      <a:r>
                        <a:rPr lang="ko-KR" altLang="en-US" sz="1400" b="0" i="0" kern="120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다만</a:t>
                      </a:r>
                      <a:r>
                        <a:rPr lang="en-US" altLang="ko-KR" sz="1400" b="0" i="0" kern="120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, </a:t>
                      </a:r>
                      <a:r>
                        <a:rPr lang="ko-KR" altLang="en-US" sz="1400" b="0" i="0" kern="120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샘플 데이터 생성 시에는 주민등록번호가 암호화된 것으로 가정하고 입력합니다</a:t>
                      </a:r>
                      <a:r>
                        <a:rPr lang="en-US" altLang="ko-KR" sz="1400" b="0" i="0" kern="120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.)</a:t>
                      </a:r>
                      <a:endParaRPr lang="ko-KR" altLang="en-US" sz="1400" b="0" i="0" kern="1200" spc="-2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NanumSquareOTF" charset="-127"/>
                      </a:endParaRPr>
                    </a:p>
                  </a:txBody>
                  <a:tcPr marL="126000" marR="12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343658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가족관계 및 세대구성</a:t>
                      </a:r>
                      <a:endParaRPr lang="en-US" altLang="ko-KR" sz="1400" b="0" i="0" spc="-2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NanumSquareOTF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975" indent="-180975" algn="just" latinLnBrk="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i="0" kern="120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가족관계와 세대구성은 관리하는 목적이 다르므로</a:t>
                      </a:r>
                      <a:r>
                        <a:rPr lang="en-US" altLang="ko-KR" sz="1400" b="0" i="0" kern="120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, </a:t>
                      </a:r>
                      <a:r>
                        <a:rPr lang="ko-KR" altLang="en-US" sz="1400" b="0" i="0" kern="120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분리하여 관리해야 합니다</a:t>
                      </a:r>
                      <a:r>
                        <a:rPr lang="en-US" altLang="ko-KR" sz="1400" b="0" i="0" kern="120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.</a:t>
                      </a:r>
                    </a:p>
                  </a:txBody>
                  <a:tcPr marL="126000" marR="12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7912736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세대주</a:t>
                      </a:r>
                      <a:endParaRPr lang="en-US" altLang="ko-KR" sz="1400" b="0" i="0" spc="-2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NanumSquareOTF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975" indent="-180975" algn="just" latinLnBrk="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i="0" kern="120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한 사람이 동시에 여러 세대의 세대주가 될 수 없습니다</a:t>
                      </a:r>
                      <a:r>
                        <a:rPr lang="en-US" altLang="ko-KR" sz="1400" b="0" i="0" kern="120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.</a:t>
                      </a:r>
                    </a:p>
                    <a:p>
                      <a:pPr marL="180975" indent="-180975" algn="just" latinLnBrk="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i="0" kern="120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세대주는 배우자에 한해 변경이 가능하고</a:t>
                      </a:r>
                      <a:r>
                        <a:rPr lang="en-US" altLang="ko-KR" sz="1400" b="0" i="0" kern="120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, </a:t>
                      </a:r>
                      <a:r>
                        <a:rPr lang="ko-KR" altLang="en-US" sz="1400" b="0" i="0" kern="120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이 때</a:t>
                      </a:r>
                      <a:r>
                        <a:rPr lang="en-US" altLang="ko-KR" sz="1400" b="0" i="0" kern="120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, </a:t>
                      </a:r>
                      <a:r>
                        <a:rPr lang="ko-KR" altLang="en-US" sz="1400" b="0" i="0" kern="120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세대구성원의 세대주관계에 입력된 </a:t>
                      </a:r>
                      <a:r>
                        <a:rPr lang="en-US" altLang="ko-KR" sz="1400" b="0" i="0" kern="120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'</a:t>
                      </a:r>
                      <a:r>
                        <a:rPr lang="ko-KR" altLang="en-US" sz="1400" b="0" i="0" kern="120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본인</a:t>
                      </a:r>
                      <a:r>
                        <a:rPr lang="en-US" altLang="ko-KR" sz="1400" b="0" i="0" kern="120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'</a:t>
                      </a:r>
                      <a:r>
                        <a:rPr lang="ko-KR" altLang="en-US" sz="1400" b="0" i="0" kern="120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과</a:t>
                      </a:r>
                      <a:r>
                        <a:rPr lang="en-US" altLang="ko-KR" sz="1400" b="0" i="0" kern="120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 '</a:t>
                      </a:r>
                      <a:r>
                        <a:rPr lang="ko-KR" altLang="en-US" sz="1400" b="0" i="0" kern="120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배우자</a:t>
                      </a:r>
                      <a:r>
                        <a:rPr lang="en-US" altLang="ko-KR" sz="1400" b="0" i="0" kern="120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'</a:t>
                      </a:r>
                      <a:r>
                        <a:rPr lang="ko-KR" altLang="en-US" sz="1400" b="0" i="0" kern="120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가 바뀝니다</a:t>
                      </a:r>
                      <a:r>
                        <a:rPr lang="en-US" altLang="ko-KR" sz="1400" b="0" i="0" kern="120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.</a:t>
                      </a:r>
                    </a:p>
                  </a:txBody>
                  <a:tcPr marL="126000" marR="12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세대구성원</a:t>
                      </a:r>
                      <a:endParaRPr lang="en-US" altLang="ko-KR" sz="1400" b="0" i="0" spc="-2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NanumSquareOTF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975" indent="-180975" algn="just" latinLnBrk="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i="0" kern="120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출생신고 시 가족관계 및 세대구성원에 자동으로 등록되며</a:t>
                      </a:r>
                      <a:r>
                        <a:rPr lang="en-US" altLang="ko-KR" sz="1400" b="0" i="0" kern="120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, </a:t>
                      </a:r>
                      <a:r>
                        <a:rPr lang="ko-KR" altLang="en-US" sz="1400" b="0" i="0" kern="120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세대구성원의 변동사유를 </a:t>
                      </a:r>
                      <a:r>
                        <a:rPr lang="en-US" altLang="ko-KR" sz="1400" b="0" i="0" kern="120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'</a:t>
                      </a:r>
                      <a:r>
                        <a:rPr lang="ko-KR" altLang="en-US" sz="1400" b="0" i="0" kern="120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출생등록</a:t>
                      </a:r>
                      <a:r>
                        <a:rPr lang="en-US" altLang="ko-KR" sz="1400" b="0" i="0" kern="120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'</a:t>
                      </a:r>
                      <a:r>
                        <a:rPr lang="ko-KR" altLang="en-US" sz="1400" b="0" i="0" kern="120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으로 입력합니다</a:t>
                      </a:r>
                      <a:r>
                        <a:rPr lang="en-US" altLang="ko-KR" sz="1400" b="0" i="0" kern="120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.</a:t>
                      </a:r>
                    </a:p>
                  </a:txBody>
                  <a:tcPr marL="126000" marR="12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증명서확인번호</a:t>
                      </a:r>
                      <a:endParaRPr lang="en-US" altLang="ko-KR" sz="1400" b="0" i="0" spc="-2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NanumSquareOTF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975" indent="-180975" algn="just" latinLnBrk="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i="0" kern="120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증명서확인번호는 발급된 가족관계증명서</a:t>
                      </a:r>
                      <a:r>
                        <a:rPr lang="en-US" altLang="ko-KR" sz="1400" b="0" i="0" kern="120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, </a:t>
                      </a:r>
                      <a:r>
                        <a:rPr lang="ko-KR" altLang="en-US" sz="1400" b="0" i="0" kern="120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주민등록등본 문서를 식별하는 문서로</a:t>
                      </a:r>
                      <a:r>
                        <a:rPr lang="en-US" altLang="ko-KR" sz="1400" b="0" i="0" kern="120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, 16</a:t>
                      </a:r>
                      <a:r>
                        <a:rPr lang="ko-KR" altLang="en-US" sz="1400" b="0" i="0" kern="120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자리의 번호로 구성되어 있습니다</a:t>
                      </a:r>
                      <a:r>
                        <a:rPr lang="en-US" altLang="ko-KR" sz="1400" b="0" i="0" kern="120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.</a:t>
                      </a:r>
                    </a:p>
                  </a:txBody>
                  <a:tcPr marL="126000" marR="12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증명서발급</a:t>
                      </a:r>
                      <a:endParaRPr lang="en-US" altLang="ko-KR" sz="1400" b="0" i="0" spc="-2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NanumSquareOTF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975" indent="-180975" algn="just" latinLnBrk="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i="0" kern="120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가족관계증명서</a:t>
                      </a:r>
                      <a:r>
                        <a:rPr lang="en-US" altLang="ko-KR" sz="1400" b="0" i="0" kern="120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, </a:t>
                      </a:r>
                      <a:r>
                        <a:rPr lang="ko-KR" altLang="en-US" sz="1400" b="0" i="0" kern="120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주민등록등본 발급 시 신청한 주민과 증명서확인번호</a:t>
                      </a:r>
                      <a:r>
                        <a:rPr lang="en-US" altLang="ko-KR" sz="1400" b="0" i="0" kern="120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, </a:t>
                      </a:r>
                      <a:r>
                        <a:rPr lang="ko-KR" altLang="en-US" sz="1400" b="0" i="0" kern="120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증명서발급일자만 관리하고</a:t>
                      </a:r>
                      <a:r>
                        <a:rPr lang="en-US" altLang="ko-KR" sz="1400" b="0" i="0" kern="120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, </a:t>
                      </a:r>
                      <a:r>
                        <a:rPr lang="ko-KR" altLang="en-US" sz="1400" b="0" i="0" kern="120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각 증명서의 스냅 샷 정보는 관리하지 않습니다</a:t>
                      </a:r>
                      <a:r>
                        <a:rPr lang="en-US" altLang="ko-KR" sz="1400" b="0" i="0" kern="120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.</a:t>
                      </a:r>
                    </a:p>
                  </a:txBody>
                  <a:tcPr marL="126000" marR="12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0373775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신고인</a:t>
                      </a:r>
                      <a:endParaRPr lang="en-US" altLang="ko-KR" sz="1400" b="0" i="0" spc="-2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NanumSquareOTF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975" indent="-180975" algn="just" latinLnBrk="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i="0" kern="120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출생신고서와 사망신고서의 신고인은 필요 시 확인을 위해 반드시 관리해야 합니다</a:t>
                      </a:r>
                      <a:r>
                        <a:rPr lang="en-US" altLang="ko-KR" sz="1400" b="0" i="0" kern="120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.</a:t>
                      </a:r>
                    </a:p>
                  </a:txBody>
                  <a:tcPr marL="126000" marR="12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51469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596936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4F3FF3-27D5-7C41-AAEF-5FC4E31CE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b="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평가실습문제</a:t>
            </a:r>
            <a:endParaRPr kumimoji="1" lang="ko-Kore-KR" altLang="en-US" b="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A39D1607-EC28-B746-9644-42FBF65EA914}"/>
              </a:ext>
            </a:extLst>
          </p:cNvPr>
          <p:cNvSpPr txBox="1">
            <a:spLocks/>
          </p:cNvSpPr>
          <p:nvPr/>
        </p:nvSpPr>
        <p:spPr>
          <a:xfrm>
            <a:off x="516000" y="1800000"/>
            <a:ext cx="11160000" cy="61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just" latinLnBrk="0">
              <a:lnSpc>
                <a:spcPts val="2500"/>
              </a:lnSpc>
              <a:defRPr/>
            </a:pPr>
            <a:r>
              <a:rPr kumimoji="1"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  <a:cs typeface="NanumSquareOTF" charset="-127"/>
              </a:rPr>
              <a:t>제시된 예시의 문서에 대한 설명 및 데이터의 관리범위와 요구사항은 아래와 같으며</a:t>
            </a:r>
            <a:r>
              <a:rPr kumimoji="1"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  <a:cs typeface="NanumSquareOTF" charset="-127"/>
              </a:rPr>
              <a:t>, </a:t>
            </a:r>
            <a:r>
              <a:rPr kumimoji="1"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  <a:cs typeface="NanumSquareOTF" charset="-127"/>
              </a:rPr>
              <a:t>예시는 현실 세계의 업무와 일부 다르므로</a:t>
            </a:r>
            <a:r>
              <a:rPr kumimoji="1"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  <a:cs typeface="NanumSquareOTF" charset="-127"/>
              </a:rPr>
              <a:t>, </a:t>
            </a:r>
            <a:r>
              <a:rPr kumimoji="1"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  <a:cs typeface="NanumSquareOTF" charset="-127"/>
              </a:rPr>
              <a:t>제시된 조건에 맞춰 진행해야 합니다</a:t>
            </a:r>
            <a:r>
              <a:rPr kumimoji="1"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  <a:cs typeface="NanumSquareOTF" charset="-127"/>
              </a:rPr>
              <a:t>.</a:t>
            </a:r>
            <a:endParaRPr kumimoji="1" lang="ko-KR" altLang="en-US" sz="1800" dirty="0">
              <a:latin typeface="나눔스퀘어" panose="020B0600000101010101" pitchFamily="50" charset="-127"/>
              <a:ea typeface="나눔스퀘어" panose="020B0600000101010101" pitchFamily="50" charset="-127"/>
              <a:cs typeface="NanumSquareOTF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66EA20F9-ECD8-8146-9920-B73D443DFA39}"/>
              </a:ext>
            </a:extLst>
          </p:cNvPr>
          <p:cNvSpPr txBox="1">
            <a:spLocks/>
          </p:cNvSpPr>
          <p:nvPr/>
        </p:nvSpPr>
        <p:spPr>
          <a:xfrm>
            <a:off x="516000" y="1260000"/>
            <a:ext cx="11160000" cy="54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>
              <a:lnSpc>
                <a:spcPct val="100000"/>
              </a:lnSpc>
            </a:pPr>
            <a:r>
              <a:rPr kumimoji="1" lang="ko-KR" altLang="en-US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NanumSquareOTF Bold" charset="-127"/>
              </a:rPr>
              <a:t>문서설명 및 요구사항 </a:t>
            </a:r>
            <a:r>
              <a:rPr kumimoji="1" lang="en-US" altLang="ko-KR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NanumSquareOTF Bold" charset="-127"/>
              </a:rPr>
              <a:t>(3/3)</a:t>
            </a:r>
            <a:endParaRPr kumimoji="1" lang="ko-KR" altLang="en-US" sz="24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NanumSquareOTF Bold" charset="-127"/>
            </a:endParaRPr>
          </a:p>
        </p:txBody>
      </p:sp>
      <p:graphicFrame>
        <p:nvGraphicFramePr>
          <p:cNvPr id="7" name="표 9">
            <a:extLst>
              <a:ext uri="{FF2B5EF4-FFF2-40B4-BE49-F238E27FC236}">
                <a16:creationId xmlns:a16="http://schemas.microsoft.com/office/drawing/2014/main" id="{5DCB17E8-A862-469E-8EE7-2ECF9FF272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7910152"/>
              </p:ext>
            </p:extLst>
          </p:nvPr>
        </p:nvGraphicFramePr>
        <p:xfrm>
          <a:off x="516665" y="2559840"/>
          <a:ext cx="11160000" cy="3780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spc="-2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NanumSquareOTF Bold" charset="-127"/>
                        </a:rPr>
                        <a:t>요구사항</a:t>
                      </a:r>
                      <a:endParaRPr lang="en-US" altLang="ko-KR" sz="1400" b="0" i="0" spc="-2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NanumSquareOTF Bold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0" i="0" kern="1200" spc="-2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NanumSquareOTF Bold" charset="-127"/>
                        </a:rPr>
                        <a:t>내용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spc="-20" dirty="0" err="1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ERD</a:t>
                      </a:r>
                      <a:r>
                        <a:rPr lang="ko-KR" altLang="en-US" sz="1400" b="0" i="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 </a:t>
                      </a:r>
                      <a:r>
                        <a:rPr lang="en-US" altLang="ko-KR" sz="1400" b="0" i="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CLOUD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975" indent="-180975" algn="just" latinLnBrk="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b="0" i="0" kern="1200" spc="-20" dirty="0" err="1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ERD</a:t>
                      </a:r>
                      <a:r>
                        <a:rPr lang="en-US" altLang="ko-KR" sz="1400" b="0" i="0" kern="120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 CLOUD </a:t>
                      </a:r>
                      <a:r>
                        <a:rPr lang="ko-KR" altLang="en-US" sz="1400" b="0" i="0" kern="120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는 두 개의 엔티티간 관계를 </a:t>
                      </a:r>
                      <a:r>
                        <a:rPr lang="en-US" altLang="ko-KR" sz="1400" b="0" i="0" kern="120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1</a:t>
                      </a:r>
                      <a:r>
                        <a:rPr lang="ko-KR" altLang="en-US" sz="1400" b="0" i="0" kern="120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개만 설정할 수 있으므로 주 관계선을 기준으로 설정하고</a:t>
                      </a:r>
                      <a:r>
                        <a:rPr lang="en-US" altLang="ko-KR" sz="1400" b="0" i="0" kern="120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, </a:t>
                      </a:r>
                      <a:r>
                        <a:rPr lang="ko-KR" altLang="en-US" sz="1400" b="0" i="0" kern="120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참조 식별자 속성의 위치가 변경되지 않으므로</a:t>
                      </a:r>
                      <a:r>
                        <a:rPr lang="en-US" altLang="ko-KR" sz="1400" b="0" i="0" kern="120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 </a:t>
                      </a:r>
                      <a:r>
                        <a:rPr lang="ko-KR" altLang="en-US" sz="1400" b="0" i="0" kern="120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식별자의 순서는 고려하지 않습니다</a:t>
                      </a:r>
                      <a:r>
                        <a:rPr lang="en-US" altLang="ko-KR" sz="1400" b="0" i="0" kern="120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.</a:t>
                      </a:r>
                      <a:endParaRPr lang="ko-KR" altLang="en-US" sz="1400" b="0" i="0" kern="1200" spc="-2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NanumSquareOTF" charset="-127"/>
                      </a:endParaRPr>
                    </a:p>
                  </a:txBody>
                  <a:tcPr marL="126000" marR="12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343658"/>
                  </a:ext>
                </a:extLst>
              </a:tr>
              <a:tr h="2880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SQL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975" indent="-180975" algn="just" latinLnBrk="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i="0" kern="120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테이블을 생성 후 </a:t>
                      </a:r>
                      <a:r>
                        <a:rPr lang="ko-KR" altLang="en-US" sz="1400" b="0" i="0" kern="1200" spc="-20" dirty="0">
                          <a:solidFill>
                            <a:srgbClr val="496BF9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제시된 </a:t>
                      </a:r>
                      <a:r>
                        <a:rPr lang="en-US" altLang="ko-KR" sz="1400" b="0" i="0" kern="1200" spc="-20" dirty="0">
                          <a:solidFill>
                            <a:srgbClr val="496BF9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4</a:t>
                      </a:r>
                      <a:r>
                        <a:rPr lang="ko-KR" altLang="en-US" sz="1400" b="0" i="0" kern="1200" spc="-20" dirty="0">
                          <a:solidFill>
                            <a:srgbClr val="496BF9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종류의 주민관리 문서 예시에 작성된 데이터를 입력</a:t>
                      </a:r>
                      <a:r>
                        <a:rPr lang="ko-KR" altLang="en-US" sz="1400" b="0" i="0" kern="120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하고</a:t>
                      </a:r>
                      <a:r>
                        <a:rPr lang="en-US" altLang="ko-KR" sz="1400" b="0" i="0" kern="120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, </a:t>
                      </a:r>
                      <a:r>
                        <a:rPr lang="ko-KR" altLang="en-US" sz="1400" b="0" i="0" kern="1200" spc="-20" dirty="0">
                          <a:solidFill>
                            <a:srgbClr val="496BF9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남기준의 식별 값을 기준으로 조회</a:t>
                      </a:r>
                      <a:r>
                        <a:rPr lang="ko-KR" altLang="en-US" sz="1400" b="0" i="0" kern="120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합니다</a:t>
                      </a:r>
                      <a:r>
                        <a:rPr lang="en-US" altLang="ko-KR" sz="1400" b="0" i="0" kern="120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.</a:t>
                      </a:r>
                    </a:p>
                    <a:p>
                      <a:pPr marL="180975" indent="-180975" algn="just" latinLnBrk="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i="0" kern="120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각 증명서는 </a:t>
                      </a:r>
                      <a:r>
                        <a:rPr lang="en-US" altLang="ko-KR" sz="1400" b="0" i="0" kern="120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SQL</a:t>
                      </a:r>
                      <a:r>
                        <a:rPr lang="ko-KR" altLang="en-US" sz="1400" b="0" i="0" kern="120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을 다음과 같이 조회영역을 분리하여</a:t>
                      </a:r>
                      <a:r>
                        <a:rPr lang="en-US" altLang="ko-KR" sz="1400" b="0" i="0" kern="120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, </a:t>
                      </a:r>
                      <a:r>
                        <a:rPr lang="ko-KR" altLang="en-US" sz="1400" b="0" i="0" kern="120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작성해도 됩니다</a:t>
                      </a:r>
                      <a:r>
                        <a:rPr lang="en-US" altLang="ko-KR" sz="1400" b="0" i="0" kern="1200" spc="-2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NanumSquareOTF" charset="-127"/>
                        </a:rPr>
                        <a:t>.</a:t>
                      </a:r>
                    </a:p>
                    <a:p>
                      <a:pPr marL="0" indent="0" algn="just" latinLnBrk="0">
                        <a:buFont typeface="Arial" panose="020B0604020202020204" pitchFamily="34" charset="0"/>
                        <a:buNone/>
                      </a:pPr>
                      <a:endParaRPr lang="en-US" altLang="ko-KR" sz="1400" b="0" i="0" kern="1200" spc="-2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NanumSquareOTF" charset="-127"/>
                      </a:endParaRPr>
                    </a:p>
                    <a:p>
                      <a:pPr marL="180975" indent="-180975" algn="just" latinLnBrk="0">
                        <a:buFont typeface="Arial" panose="020B0604020202020204" pitchFamily="34" charset="0"/>
                        <a:buChar char="•"/>
                      </a:pPr>
                      <a:endParaRPr lang="en-US" altLang="ko-KR" sz="1400" b="0" i="0" kern="1200" spc="-2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NanumSquareOTF" charset="-127"/>
                      </a:endParaRPr>
                    </a:p>
                    <a:p>
                      <a:pPr marL="180975" indent="-180975" algn="just" latinLnBrk="0">
                        <a:buFont typeface="Arial" panose="020B0604020202020204" pitchFamily="34" charset="0"/>
                        <a:buChar char="•"/>
                      </a:pPr>
                      <a:endParaRPr lang="en-US" altLang="ko-KR" sz="1400" b="0" i="0" kern="1200" spc="-2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NanumSquareOTF" charset="-127"/>
                      </a:endParaRPr>
                    </a:p>
                    <a:p>
                      <a:pPr marL="180975" indent="-180975" algn="just" latinLnBrk="0">
                        <a:buFont typeface="Arial" panose="020B0604020202020204" pitchFamily="34" charset="0"/>
                        <a:buChar char="•"/>
                      </a:pPr>
                      <a:endParaRPr lang="en-US" altLang="ko-KR" sz="1400" b="0" i="0" kern="1200" spc="-2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NanumSquareOTF" charset="-127"/>
                      </a:endParaRPr>
                    </a:p>
                    <a:p>
                      <a:pPr marL="0" indent="0" algn="just" latinLnBrk="0">
                        <a:buFont typeface="Arial" panose="020B0604020202020204" pitchFamily="34" charset="0"/>
                        <a:buNone/>
                      </a:pPr>
                      <a:endParaRPr lang="en-US" altLang="ko-KR" sz="1400" b="0" i="0" kern="1200" spc="-2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NanumSquareOTF" charset="-127"/>
                      </a:endParaRPr>
                    </a:p>
                    <a:p>
                      <a:pPr marL="180975" indent="-180975" algn="just" latinLnBrk="0">
                        <a:buFont typeface="Arial" panose="020B0604020202020204" pitchFamily="34" charset="0"/>
                        <a:buChar char="•"/>
                      </a:pPr>
                      <a:endParaRPr lang="en-US" altLang="ko-KR" sz="1400" b="0" i="0" kern="1200" spc="-2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NanumSquareOTF" charset="-127"/>
                      </a:endParaRPr>
                    </a:p>
                    <a:p>
                      <a:pPr marL="180975" indent="-180975" algn="just" latinLnBrk="0">
                        <a:buFont typeface="Arial" panose="020B0604020202020204" pitchFamily="34" charset="0"/>
                        <a:buChar char="•"/>
                      </a:pPr>
                      <a:endParaRPr lang="en-US" altLang="ko-KR" sz="1400" b="0" i="0" kern="1200" spc="-2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NanumSquareOTF" charset="-127"/>
                      </a:endParaRPr>
                    </a:p>
                    <a:p>
                      <a:pPr marL="180975" indent="-180975" algn="just" latinLnBrk="0">
                        <a:buFont typeface="Arial" panose="020B0604020202020204" pitchFamily="34" charset="0"/>
                        <a:buChar char="•"/>
                      </a:pPr>
                      <a:endParaRPr lang="en-US" altLang="ko-KR" sz="1400" b="0" i="0" kern="1200" spc="-2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NanumSquareOTF" charset="-127"/>
                      </a:endParaRPr>
                    </a:p>
                    <a:p>
                      <a:pPr marL="180975" indent="-180975" algn="just" latinLnBrk="0">
                        <a:buFont typeface="Arial" panose="020B0604020202020204" pitchFamily="34" charset="0"/>
                        <a:buChar char="•"/>
                      </a:pPr>
                      <a:endParaRPr lang="en-US" altLang="ko-KR" sz="1400" b="0" i="0" kern="1200" spc="-2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NanumSquareOTF" charset="-127"/>
                      </a:endParaRPr>
                    </a:p>
                    <a:p>
                      <a:pPr marL="180975" indent="-180975" algn="just" latinLnBrk="0">
                        <a:buFont typeface="Arial" panose="020B0604020202020204" pitchFamily="34" charset="0"/>
                        <a:buChar char="•"/>
                      </a:pPr>
                      <a:endParaRPr lang="en-US" altLang="ko-KR" sz="1400" b="0" i="0" kern="1200" spc="-2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NanumSquareOTF" charset="-127"/>
                      </a:endParaRPr>
                    </a:p>
                  </a:txBody>
                  <a:tcPr marL="126000" marR="12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7912736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615D2DA4-E8BF-4FEC-B75E-8FE2A0F3BD0A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639713" y="4140367"/>
            <a:ext cx="3096000" cy="19800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5881DE1-9AFC-4976-B2A4-1BBB46719C2D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7164413" y="4140367"/>
            <a:ext cx="3096000" cy="19800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3" name="양쪽 모서리가 둥근 사각형 72">
            <a:extLst>
              <a:ext uri="{FF2B5EF4-FFF2-40B4-BE49-F238E27FC236}">
                <a16:creationId xmlns:a16="http://schemas.microsoft.com/office/drawing/2014/main" id="{A05F8977-F3B6-4044-BEDB-8F88C7DA01D2}"/>
              </a:ext>
            </a:extLst>
          </p:cNvPr>
          <p:cNvSpPr/>
          <p:nvPr/>
        </p:nvSpPr>
        <p:spPr>
          <a:xfrm>
            <a:off x="2639713" y="4140367"/>
            <a:ext cx="3096000" cy="517358"/>
          </a:xfrm>
          <a:prstGeom prst="rect">
            <a:avLst/>
          </a:prstGeom>
          <a:noFill/>
          <a:ln w="19050">
            <a:solidFill>
              <a:srgbClr val="FA484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108000" rIns="10800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just" eaLnBrk="0" fontAlgn="base" latinLnBrk="0" hangingPunct="0">
              <a:lnSpc>
                <a:spcPts val="1500"/>
              </a:lnSpc>
              <a:spcAft>
                <a:spcPct val="0"/>
              </a:spcAft>
              <a:defRPr/>
            </a:pP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양쪽 모서리가 둥근 사각형 72">
            <a:extLst>
              <a:ext uri="{FF2B5EF4-FFF2-40B4-BE49-F238E27FC236}">
                <a16:creationId xmlns:a16="http://schemas.microsoft.com/office/drawing/2014/main" id="{BA25B3BD-66A2-436C-856D-55B1B36CD5C7}"/>
              </a:ext>
            </a:extLst>
          </p:cNvPr>
          <p:cNvSpPr/>
          <p:nvPr/>
        </p:nvSpPr>
        <p:spPr>
          <a:xfrm>
            <a:off x="2639713" y="4654717"/>
            <a:ext cx="3096000" cy="1465650"/>
          </a:xfrm>
          <a:prstGeom prst="rect">
            <a:avLst/>
          </a:prstGeom>
          <a:noFill/>
          <a:ln w="19050">
            <a:solidFill>
              <a:srgbClr val="FA484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108000" rIns="10800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just" eaLnBrk="0" fontAlgn="base" latinLnBrk="0" hangingPunct="0">
              <a:lnSpc>
                <a:spcPts val="1500"/>
              </a:lnSpc>
              <a:spcAft>
                <a:spcPct val="0"/>
              </a:spcAft>
              <a:defRPr/>
            </a:pP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양쪽 모서리가 둥근 사각형 72">
            <a:extLst>
              <a:ext uri="{FF2B5EF4-FFF2-40B4-BE49-F238E27FC236}">
                <a16:creationId xmlns:a16="http://schemas.microsoft.com/office/drawing/2014/main" id="{8B0FCC4E-FF1E-48DF-87AF-D5BD8D7DD881}"/>
              </a:ext>
            </a:extLst>
          </p:cNvPr>
          <p:cNvSpPr/>
          <p:nvPr/>
        </p:nvSpPr>
        <p:spPr>
          <a:xfrm>
            <a:off x="5910063" y="4201046"/>
            <a:ext cx="1080000" cy="3960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06774" tIns="0" rIns="106774" bIns="0" rtlCol="0" anchor="ctr"/>
          <a:lstStyle/>
          <a:p>
            <a:pPr marL="0" marR="0" lvl="0" indent="0" algn="ctr" defTabSz="1067745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496BF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가족관계증명서</a:t>
            </a:r>
            <a:endParaRPr kumimoji="1" lang="en-US" altLang="ko-KR" sz="1200" dirty="0">
              <a:ln>
                <a:solidFill>
                  <a:srgbClr val="4F81BD">
                    <a:alpha val="0"/>
                  </a:srgbClr>
                </a:solidFill>
              </a:ln>
              <a:solidFill>
                <a:srgbClr val="496BF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marR="0" lvl="0" indent="0" algn="ctr" defTabSz="1067745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496BF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상단 조회영역</a:t>
            </a:r>
            <a:endParaRPr kumimoji="1" lang="en-US" altLang="ko-KR" sz="1200" dirty="0">
              <a:ln>
                <a:solidFill>
                  <a:srgbClr val="4F81BD">
                    <a:alpha val="0"/>
                  </a:srgbClr>
                </a:solidFill>
              </a:ln>
              <a:solidFill>
                <a:srgbClr val="496BF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양쪽 모서리가 둥근 사각형 72">
            <a:extLst>
              <a:ext uri="{FF2B5EF4-FFF2-40B4-BE49-F238E27FC236}">
                <a16:creationId xmlns:a16="http://schemas.microsoft.com/office/drawing/2014/main" id="{9173F4AB-15D3-42A0-9354-EDA67425191D}"/>
              </a:ext>
            </a:extLst>
          </p:cNvPr>
          <p:cNvSpPr/>
          <p:nvPr/>
        </p:nvSpPr>
        <p:spPr>
          <a:xfrm>
            <a:off x="5910063" y="5189542"/>
            <a:ext cx="1080000" cy="3960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06774" tIns="0" rIns="106774" bIns="0" rtlCol="0" anchor="ctr"/>
          <a:lstStyle/>
          <a:p>
            <a:pPr marL="0" marR="0" lvl="0" indent="0" algn="ctr" defTabSz="1067745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496BF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가족구성원</a:t>
            </a:r>
            <a:endParaRPr kumimoji="1" lang="en-US" altLang="ko-KR" sz="1200" dirty="0">
              <a:ln>
                <a:solidFill>
                  <a:srgbClr val="4F81BD">
                    <a:alpha val="0"/>
                  </a:srgbClr>
                </a:solidFill>
              </a:ln>
              <a:solidFill>
                <a:srgbClr val="496BF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marR="0" lvl="0" indent="0" algn="ctr" defTabSz="1067745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i="0" u="none" strike="noStrike" kern="1200" cap="none" spc="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496BF9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조회영역</a:t>
            </a:r>
          </a:p>
        </p:txBody>
      </p:sp>
      <p:sp>
        <p:nvSpPr>
          <p:cNvPr id="17" name="양쪽 모서리가 둥근 사각형 72">
            <a:extLst>
              <a:ext uri="{FF2B5EF4-FFF2-40B4-BE49-F238E27FC236}">
                <a16:creationId xmlns:a16="http://schemas.microsoft.com/office/drawing/2014/main" id="{6F68F8B5-AA49-4528-81B0-A8D6D15347F0}"/>
              </a:ext>
            </a:extLst>
          </p:cNvPr>
          <p:cNvSpPr/>
          <p:nvPr/>
        </p:nvSpPr>
        <p:spPr>
          <a:xfrm>
            <a:off x="7164413" y="4140367"/>
            <a:ext cx="3096000" cy="468000"/>
          </a:xfrm>
          <a:prstGeom prst="rect">
            <a:avLst/>
          </a:prstGeom>
          <a:noFill/>
          <a:ln w="19050">
            <a:solidFill>
              <a:srgbClr val="FA484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108000" rIns="10800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just" eaLnBrk="0" fontAlgn="base" latinLnBrk="0" hangingPunct="0">
              <a:lnSpc>
                <a:spcPts val="1500"/>
              </a:lnSpc>
              <a:spcAft>
                <a:spcPct val="0"/>
              </a:spcAft>
              <a:defRPr/>
            </a:pP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양쪽 모서리가 둥근 사각형 72">
            <a:extLst>
              <a:ext uri="{FF2B5EF4-FFF2-40B4-BE49-F238E27FC236}">
                <a16:creationId xmlns:a16="http://schemas.microsoft.com/office/drawing/2014/main" id="{1772BC0B-381D-46EF-B30E-723B4F67B426}"/>
              </a:ext>
            </a:extLst>
          </p:cNvPr>
          <p:cNvSpPr/>
          <p:nvPr/>
        </p:nvSpPr>
        <p:spPr>
          <a:xfrm>
            <a:off x="10434764" y="4176367"/>
            <a:ext cx="1080000" cy="3960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06774" tIns="0" rIns="106774" bIns="0" rtlCol="0" anchor="ctr"/>
          <a:lstStyle/>
          <a:p>
            <a:pPr marL="0" marR="0" lvl="0" indent="0" algn="ctr" defTabSz="1067745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496BF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주민등록등본</a:t>
            </a:r>
            <a:endParaRPr kumimoji="1" lang="en-US" altLang="ko-KR" sz="1200" dirty="0">
              <a:ln>
                <a:solidFill>
                  <a:srgbClr val="4F81BD">
                    <a:alpha val="0"/>
                  </a:srgbClr>
                </a:solidFill>
              </a:ln>
              <a:solidFill>
                <a:srgbClr val="496BF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marR="0" lvl="0" indent="0" algn="ctr" defTabSz="1067745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496BF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상단 조회영역</a:t>
            </a:r>
            <a:endParaRPr kumimoji="1" lang="en-US" altLang="ko-KR" sz="1200" dirty="0">
              <a:ln>
                <a:solidFill>
                  <a:srgbClr val="4F81BD">
                    <a:alpha val="0"/>
                  </a:srgbClr>
                </a:solidFill>
              </a:ln>
              <a:solidFill>
                <a:srgbClr val="496BF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양쪽 모서리가 둥근 사각형 72">
            <a:extLst>
              <a:ext uri="{FF2B5EF4-FFF2-40B4-BE49-F238E27FC236}">
                <a16:creationId xmlns:a16="http://schemas.microsoft.com/office/drawing/2014/main" id="{B8B4C92D-6DFF-4E78-88C8-AB6A22964D07}"/>
              </a:ext>
            </a:extLst>
          </p:cNvPr>
          <p:cNvSpPr/>
          <p:nvPr/>
        </p:nvSpPr>
        <p:spPr>
          <a:xfrm>
            <a:off x="7164413" y="4606571"/>
            <a:ext cx="3096000" cy="648000"/>
          </a:xfrm>
          <a:prstGeom prst="rect">
            <a:avLst/>
          </a:prstGeom>
          <a:noFill/>
          <a:ln w="19050">
            <a:solidFill>
              <a:srgbClr val="FA484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108000" rIns="10800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just" eaLnBrk="0" fontAlgn="base" latinLnBrk="0" hangingPunct="0">
              <a:lnSpc>
                <a:spcPts val="1500"/>
              </a:lnSpc>
              <a:spcAft>
                <a:spcPct val="0"/>
              </a:spcAft>
              <a:defRPr/>
            </a:pP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0" name="양쪽 모서리가 둥근 사각형 72">
            <a:extLst>
              <a:ext uri="{FF2B5EF4-FFF2-40B4-BE49-F238E27FC236}">
                <a16:creationId xmlns:a16="http://schemas.microsoft.com/office/drawing/2014/main" id="{01F68632-A29A-4B0C-BF7C-A7FFC612E49D}"/>
              </a:ext>
            </a:extLst>
          </p:cNvPr>
          <p:cNvSpPr/>
          <p:nvPr/>
        </p:nvSpPr>
        <p:spPr>
          <a:xfrm>
            <a:off x="10434764" y="4732571"/>
            <a:ext cx="1080000" cy="3960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06774" tIns="0" rIns="106774" bIns="0" rtlCol="0" anchor="ctr"/>
          <a:lstStyle/>
          <a:p>
            <a:pPr marL="0" marR="0" lvl="0" indent="0" algn="ctr" defTabSz="1067745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496BF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전입주소</a:t>
            </a:r>
            <a:endParaRPr kumimoji="1" lang="en-US" altLang="ko-KR" sz="1200" dirty="0">
              <a:ln>
                <a:solidFill>
                  <a:srgbClr val="4F81BD">
                    <a:alpha val="0"/>
                  </a:srgbClr>
                </a:solidFill>
              </a:ln>
              <a:solidFill>
                <a:srgbClr val="496BF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marR="0" lvl="0" indent="0" algn="ctr" defTabSz="1067745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496BF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조회영역</a:t>
            </a:r>
            <a:endParaRPr kumimoji="1" lang="en-US" altLang="ko-KR" sz="1200" dirty="0">
              <a:ln>
                <a:solidFill>
                  <a:srgbClr val="4F81BD">
                    <a:alpha val="0"/>
                  </a:srgbClr>
                </a:solidFill>
              </a:ln>
              <a:solidFill>
                <a:srgbClr val="496BF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양쪽 모서리가 둥근 사각형 72">
            <a:extLst>
              <a:ext uri="{FF2B5EF4-FFF2-40B4-BE49-F238E27FC236}">
                <a16:creationId xmlns:a16="http://schemas.microsoft.com/office/drawing/2014/main" id="{CD445C7D-9F3D-40B2-BEBF-F74E481F8B9E}"/>
              </a:ext>
            </a:extLst>
          </p:cNvPr>
          <p:cNvSpPr/>
          <p:nvPr/>
        </p:nvSpPr>
        <p:spPr>
          <a:xfrm>
            <a:off x="7164413" y="5260200"/>
            <a:ext cx="3096000" cy="864000"/>
          </a:xfrm>
          <a:prstGeom prst="rect">
            <a:avLst/>
          </a:prstGeom>
          <a:noFill/>
          <a:ln w="19050">
            <a:solidFill>
              <a:srgbClr val="FA484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108000" rIns="10800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just" eaLnBrk="0" fontAlgn="base" latinLnBrk="0" hangingPunct="0">
              <a:lnSpc>
                <a:spcPts val="1500"/>
              </a:lnSpc>
              <a:spcAft>
                <a:spcPct val="0"/>
              </a:spcAft>
              <a:defRPr/>
            </a:pP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2" name="양쪽 모서리가 둥근 사각형 72">
            <a:extLst>
              <a:ext uri="{FF2B5EF4-FFF2-40B4-BE49-F238E27FC236}">
                <a16:creationId xmlns:a16="http://schemas.microsoft.com/office/drawing/2014/main" id="{348F8DA1-C9F4-4D0E-8CAF-E405CEE6DE26}"/>
              </a:ext>
            </a:extLst>
          </p:cNvPr>
          <p:cNvSpPr/>
          <p:nvPr/>
        </p:nvSpPr>
        <p:spPr>
          <a:xfrm>
            <a:off x="10434764" y="5494200"/>
            <a:ext cx="1080000" cy="3960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06774" tIns="0" rIns="106774" bIns="0" rtlCol="0" anchor="ctr"/>
          <a:lstStyle/>
          <a:p>
            <a:pPr marL="0" marR="0" lvl="0" indent="0" algn="ctr" defTabSz="1067745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496BF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세대구성원</a:t>
            </a:r>
            <a:endParaRPr kumimoji="1" lang="en-US" altLang="ko-KR" sz="1200" dirty="0">
              <a:ln>
                <a:solidFill>
                  <a:srgbClr val="4F81BD">
                    <a:alpha val="0"/>
                  </a:srgbClr>
                </a:solidFill>
              </a:ln>
              <a:solidFill>
                <a:srgbClr val="496BF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marR="0" lvl="0" indent="0" algn="ctr" defTabSz="1067745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496BF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조회영역</a:t>
            </a:r>
            <a:endParaRPr kumimoji="1" lang="en-US" altLang="ko-KR" sz="1200" dirty="0">
              <a:ln>
                <a:solidFill>
                  <a:srgbClr val="4F81BD">
                    <a:alpha val="0"/>
                  </a:srgbClr>
                </a:solidFill>
              </a:ln>
              <a:solidFill>
                <a:srgbClr val="496BF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5221EDF2-BB88-48A9-88E1-C3911603E089}"/>
              </a:ext>
            </a:extLst>
          </p:cNvPr>
          <p:cNvCxnSpPr>
            <a:cxnSpLocks/>
            <a:stCxn id="15" idx="1"/>
            <a:endCxn id="13" idx="3"/>
          </p:cNvCxnSpPr>
          <p:nvPr/>
        </p:nvCxnSpPr>
        <p:spPr>
          <a:xfrm flipH="1">
            <a:off x="5735713" y="4399046"/>
            <a:ext cx="174350" cy="0"/>
          </a:xfrm>
          <a:prstGeom prst="straightConnector1">
            <a:avLst/>
          </a:prstGeom>
          <a:ln w="19050">
            <a:solidFill>
              <a:srgbClr val="FA4848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5B92ED58-6833-46DD-BCA9-6C6D773B87F9}"/>
              </a:ext>
            </a:extLst>
          </p:cNvPr>
          <p:cNvCxnSpPr>
            <a:cxnSpLocks/>
            <a:stCxn id="16" idx="1"/>
            <a:endCxn id="14" idx="3"/>
          </p:cNvCxnSpPr>
          <p:nvPr/>
        </p:nvCxnSpPr>
        <p:spPr>
          <a:xfrm flipH="1">
            <a:off x="5735713" y="5387542"/>
            <a:ext cx="174350" cy="0"/>
          </a:xfrm>
          <a:prstGeom prst="straightConnector1">
            <a:avLst/>
          </a:prstGeom>
          <a:ln w="19050">
            <a:solidFill>
              <a:srgbClr val="FA4848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099D625B-0364-496A-B6EA-FF1DFEB6091A}"/>
              </a:ext>
            </a:extLst>
          </p:cNvPr>
          <p:cNvCxnSpPr>
            <a:cxnSpLocks/>
            <a:stCxn id="18" idx="1"/>
            <a:endCxn id="17" idx="3"/>
          </p:cNvCxnSpPr>
          <p:nvPr/>
        </p:nvCxnSpPr>
        <p:spPr>
          <a:xfrm flipH="1">
            <a:off x="10260413" y="4374367"/>
            <a:ext cx="174351" cy="0"/>
          </a:xfrm>
          <a:prstGeom prst="straightConnector1">
            <a:avLst/>
          </a:prstGeom>
          <a:ln w="19050">
            <a:solidFill>
              <a:srgbClr val="FA4848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B1E78EA4-B89B-4DCC-A19C-BFF170B5B563}"/>
              </a:ext>
            </a:extLst>
          </p:cNvPr>
          <p:cNvCxnSpPr>
            <a:cxnSpLocks/>
            <a:stCxn id="20" idx="1"/>
            <a:endCxn id="19" idx="3"/>
          </p:cNvCxnSpPr>
          <p:nvPr/>
        </p:nvCxnSpPr>
        <p:spPr>
          <a:xfrm flipH="1">
            <a:off x="10260413" y="4930571"/>
            <a:ext cx="174351" cy="0"/>
          </a:xfrm>
          <a:prstGeom prst="straightConnector1">
            <a:avLst/>
          </a:prstGeom>
          <a:ln w="19050">
            <a:solidFill>
              <a:srgbClr val="FA4848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0DD14305-642B-4CFC-A4A2-F1AD7A4F5B58}"/>
              </a:ext>
            </a:extLst>
          </p:cNvPr>
          <p:cNvCxnSpPr>
            <a:cxnSpLocks/>
            <a:stCxn id="22" idx="1"/>
            <a:endCxn id="21" idx="3"/>
          </p:cNvCxnSpPr>
          <p:nvPr/>
        </p:nvCxnSpPr>
        <p:spPr>
          <a:xfrm flipH="1">
            <a:off x="10260413" y="5692200"/>
            <a:ext cx="174351" cy="0"/>
          </a:xfrm>
          <a:prstGeom prst="straightConnector1">
            <a:avLst/>
          </a:prstGeom>
          <a:ln w="19050">
            <a:solidFill>
              <a:srgbClr val="FA4848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62561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NHN FORWARD 테마_0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anchor="t">
        <a:noAutofit/>
      </a:bodyPr>
      <a:lstStyle>
        <a:defPPr>
          <a:lnSpc>
            <a:spcPts val="5600"/>
          </a:lnSpc>
          <a:defRPr kumimoji="1" dirty="0" smtClean="0">
            <a:solidFill>
              <a:schemeClr val="bg1"/>
            </a:solidFill>
            <a:latin typeface="NanumSquareOTF ExtraBold" charset="-127"/>
            <a:ea typeface="NanumSquareOTF ExtraBold" charset="-127"/>
            <a:cs typeface="NanumSquareOTF ExtraBold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NHN FORWARD 테마_03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NHN FORWARD 테마_05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NHN FORWARD 테마_06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rgbClr val="FAC757"/>
          </a:solidFill>
        </a:ln>
      </a:spPr>
      <a:bodyPr rot="0" spcFirstLastPara="0" vertOverflow="overflow" horzOverflow="overflow" vert="horz" wrap="square" lIns="126000" tIns="72000" rIns="126000" bIns="36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just" eaLnBrk="0" fontAlgn="base" latinLnBrk="0" hangingPunct="0">
          <a:lnSpc>
            <a:spcPts val="1800"/>
          </a:lnSpc>
          <a:spcAft>
            <a:spcPct val="0"/>
          </a:spcAft>
          <a:defRPr kumimoji="1" sz="1400" dirty="0">
            <a:solidFill>
              <a:srgbClr val="496BF9"/>
            </a:solidFill>
            <a:latin typeface="나눔고딕코딩" panose="020D0009000000000000" pitchFamily="49" charset="-127"/>
            <a:ea typeface="나눔고딕코딩" panose="020D0009000000000000" pitchFamily="49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NHN FORWARD 테마_07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49137</TotalTime>
  <Words>1917</Words>
  <Application>Microsoft Office PowerPoint</Application>
  <PresentationFormat>와이드스크린</PresentationFormat>
  <Paragraphs>390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5</vt:i4>
      </vt:variant>
      <vt:variant>
        <vt:lpstr>슬라이드 제목</vt:lpstr>
      </vt:variant>
      <vt:variant>
        <vt:i4>12</vt:i4>
      </vt:variant>
    </vt:vector>
  </HeadingPairs>
  <TitlesOfParts>
    <vt:vector size="25" baseType="lpstr">
      <vt:lpstr>NanumSquareOTF</vt:lpstr>
      <vt:lpstr>NanumSquareOTF Bold</vt:lpstr>
      <vt:lpstr>NanumSquareOTF ExtraBold</vt:lpstr>
      <vt:lpstr>나눔스퀘어</vt:lpstr>
      <vt:lpstr>나눔스퀘어 Bold</vt:lpstr>
      <vt:lpstr>나눔스퀘어 ExtraBold</vt:lpstr>
      <vt:lpstr>맑은 고딕</vt:lpstr>
      <vt:lpstr>Arial</vt:lpstr>
      <vt:lpstr>NHN FORWARD 테마_01</vt:lpstr>
      <vt:lpstr>NHN FORWARD 테마_03</vt:lpstr>
      <vt:lpstr>NHN FORWARD 테마_05</vt:lpstr>
      <vt:lpstr>NHN FORWARD 테마_06</vt:lpstr>
      <vt:lpstr>NHN FORWARD 테마_07</vt:lpstr>
      <vt:lpstr>데이터베이스 설계 &amp; SQL 평가실습문제 </vt:lpstr>
      <vt:lpstr>01. 평가실습문제</vt:lpstr>
      <vt:lpstr>평가실습문제</vt:lpstr>
      <vt:lpstr>평가실습문제</vt:lpstr>
      <vt:lpstr>평가실습문제</vt:lpstr>
      <vt:lpstr>평가실습문제</vt:lpstr>
      <vt:lpstr>평가실습문제</vt:lpstr>
      <vt:lpstr>평가실습문제</vt:lpstr>
      <vt:lpstr>평가실습문제</vt:lpstr>
      <vt:lpstr>02. 평가기준</vt:lpstr>
      <vt:lpstr>평가기준</vt:lpstr>
      <vt:lpstr>감사합니다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딥러닝 프로세스 분석</dc:title>
  <dc:creator>Microsoft Office 사용자</dc:creator>
  <cp:lastModifiedBy>NHN</cp:lastModifiedBy>
  <cp:revision>9289</cp:revision>
  <dcterms:created xsi:type="dcterms:W3CDTF">2018-08-16T01:03:51Z</dcterms:created>
  <dcterms:modified xsi:type="dcterms:W3CDTF">2021-10-26T09:42:54Z</dcterms:modified>
</cp:coreProperties>
</file>