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67" r:id="rId4"/>
    <p:sldId id="266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3" r:id="rId24"/>
    <p:sldId id="294" r:id="rId25"/>
    <p:sldId id="295" r:id="rId26"/>
    <p:sldId id="296" r:id="rId27"/>
    <p:sldId id="26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78B1-92C6-40BB-B4F6-E2521E9EBAB1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82E-4E10-4D05-A8D6-3C0ED6F5FC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3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78B1-92C6-40BB-B4F6-E2521E9EBAB1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82E-4E10-4D05-A8D6-3C0ED6F5FC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78B1-92C6-40BB-B4F6-E2521E9EBAB1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82E-4E10-4D05-A8D6-3C0ED6F5FC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4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85A3-3888-4E8E-A272-775D4C9134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AEDF-E765-4E5B-97B4-BCFB73AF80A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884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85A3-3888-4E8E-A272-775D4C9134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AEDF-E765-4E5B-97B4-BCFB73AF80A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64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85A3-3888-4E8E-A272-775D4C9134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AEDF-E765-4E5B-97B4-BCFB73AF80A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675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85A3-3888-4E8E-A272-775D4C9134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AEDF-E765-4E5B-97B4-BCFB73AF80A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36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85A3-3888-4E8E-A272-775D4C9134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AEDF-E765-4E5B-97B4-BCFB73AF80A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755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85A3-3888-4E8E-A272-775D4C9134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AEDF-E765-4E5B-97B4-BCFB73AF80A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73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85A3-3888-4E8E-A272-775D4C9134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AEDF-E765-4E5B-97B4-BCFB73AF80A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524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85A3-3888-4E8E-A272-775D4C9134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AEDF-E765-4E5B-97B4-BCFB73AF80A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3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78B1-92C6-40BB-B4F6-E2521E9EBAB1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82E-4E10-4D05-A8D6-3C0ED6F5FC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218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85A3-3888-4E8E-A272-775D4C9134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AEDF-E765-4E5B-97B4-BCFB73AF80A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36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85A3-3888-4E8E-A272-775D4C9134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AEDF-E765-4E5B-97B4-BCFB73AF80A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84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85A3-3888-4E8E-A272-775D4C9134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AEDF-E765-4E5B-97B4-BCFB73AF80A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349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EC94-1B28-4617-963A-B4EDC9A79EE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DFD1-B155-401B-AE4B-1997DD7E716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58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EC94-1B28-4617-963A-B4EDC9A79EE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DFD1-B155-401B-AE4B-1997DD7E716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90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EC94-1B28-4617-963A-B4EDC9A79EE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DFD1-B155-401B-AE4B-1997DD7E716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429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EC94-1B28-4617-963A-B4EDC9A79EE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DFD1-B155-401B-AE4B-1997DD7E716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16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EC94-1B28-4617-963A-B4EDC9A79EE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DFD1-B155-401B-AE4B-1997DD7E716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588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EC94-1B28-4617-963A-B4EDC9A79EE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DFD1-B155-401B-AE4B-1997DD7E716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420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EC94-1B28-4617-963A-B4EDC9A79EE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DFD1-B155-401B-AE4B-1997DD7E716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29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78B1-92C6-40BB-B4F6-E2521E9EBAB1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82E-4E10-4D05-A8D6-3C0ED6F5FC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751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EC94-1B28-4617-963A-B4EDC9A79EE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DFD1-B155-401B-AE4B-1997DD7E716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486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EC94-1B28-4617-963A-B4EDC9A79EE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DFD1-B155-401B-AE4B-1997DD7E716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5353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EC94-1B28-4617-963A-B4EDC9A79EE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DFD1-B155-401B-AE4B-1997DD7E716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5759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EC94-1B28-4617-963A-B4EDC9A79EE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DFD1-B155-401B-AE4B-1997DD7E716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0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78B1-92C6-40BB-B4F6-E2521E9EBAB1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82E-4E10-4D05-A8D6-3C0ED6F5FC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69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78B1-92C6-40BB-B4F6-E2521E9EBAB1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82E-4E10-4D05-A8D6-3C0ED6F5FC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7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78B1-92C6-40BB-B4F6-E2521E9EBAB1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82E-4E10-4D05-A8D6-3C0ED6F5FC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5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78B1-92C6-40BB-B4F6-E2521E9EBAB1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82E-4E10-4D05-A8D6-3C0ED6F5FC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1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78B1-92C6-40BB-B4F6-E2521E9EBAB1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82E-4E10-4D05-A8D6-3C0ED6F5FC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0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78B1-92C6-40BB-B4F6-E2521E9EBAB1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82E-4E10-4D05-A8D6-3C0ED6F5FC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5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0">
              <a:srgbClr val="B3AFAF"/>
            </a:gs>
            <a:gs pos="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F78B1-92C6-40BB-B4F6-E2521E9EBAB1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3C82E-4E10-4D05-A8D6-3C0ED6F5FC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0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0">
              <a:srgbClr val="B3AFAF"/>
            </a:gs>
            <a:gs pos="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C85A3-3888-4E8E-A272-775D4C9134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AEDF-E765-4E5B-97B4-BCFB73AF80A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2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0">
              <a:srgbClr val="B3AFAF"/>
            </a:gs>
            <a:gs pos="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EC94-1B28-4617-963A-B4EDC9A79EE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DFD1-B155-401B-AE4B-1997DD7E716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10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1"/>
          <a:stretch>
            <a:fillRect/>
          </a:stretch>
        </p:blipFill>
        <p:spPr bwMode="auto">
          <a:xfrm>
            <a:off x="-1795549" y="0"/>
            <a:ext cx="52117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84517" y="3898342"/>
            <a:ext cx="330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mtClean="0">
                <a:latin typeface="생각대로 Regular" pitchFamily="2" charset="-127"/>
                <a:ea typeface="생각대로 Regular" pitchFamily="2" charset="-127"/>
              </a:rPr>
              <a:t>4</a:t>
            </a:r>
            <a:r>
              <a:rPr lang="ko-KR" altLang="en-US" sz="2800" dirty="0" smtClean="0">
                <a:latin typeface="생각대로 Regular" pitchFamily="2" charset="-127"/>
                <a:ea typeface="생각대로 Regular" pitchFamily="2" charset="-127"/>
              </a:rPr>
              <a:t>조</a:t>
            </a:r>
            <a:endParaRPr lang="ko-KR" altLang="en-US" sz="2800" dirty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2766" y="2266170"/>
            <a:ext cx="7612761" cy="1077218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/>
              <a:t>데이터 </a:t>
            </a:r>
            <a:r>
              <a:rPr lang="ko-KR" altLang="en-US" sz="3200" dirty="0" err="1"/>
              <a:t>사이언스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입문반</a:t>
            </a:r>
            <a:r>
              <a:rPr lang="ko-KR" altLang="en-US" sz="3200" dirty="0"/>
              <a:t> 오프라인 </a:t>
            </a:r>
            <a:r>
              <a:rPr lang="en-US" altLang="ko-KR" sz="3200" dirty="0"/>
              <a:t>COMPETITION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2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74972" y="1511484"/>
            <a:ext cx="379578" cy="433470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1085718" y="2082949"/>
            <a:ext cx="5686932" cy="61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326573" y="348343"/>
            <a:ext cx="5366656" cy="55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8844" y="165227"/>
            <a:ext cx="234778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진행과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정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085718" y="145063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생각대로 Regular" pitchFamily="2" charset="-127"/>
                <a:ea typeface="생각대로 Regular" pitchFamily="2" charset="-127"/>
              </a:rPr>
              <a:t>데이터 전처리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&amp;</a:t>
            </a: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b="1" dirty="0" smtClean="0">
                <a:latin typeface="생각대로 Regular" pitchFamily="2" charset="-127"/>
                <a:ea typeface="생각대로 Regular" pitchFamily="2" charset="-127"/>
              </a:rPr>
              <a:t>EDA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1252653" y="2841429"/>
            <a:ext cx="4440576" cy="338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dirty="0" smtClean="0">
                <a:latin typeface="생각대로 Regular" pitchFamily="2" charset="-127"/>
                <a:ea typeface="생각대로 Regular" pitchFamily="2" charset="-127"/>
              </a:rPr>
              <a:t>-</a:t>
            </a: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dirty="0" err="1" smtClean="0">
                <a:latin typeface="생각대로 Regular" pitchFamily="2" charset="-127"/>
                <a:ea typeface="생각대로 Regular" pitchFamily="2" charset="-127"/>
              </a:rPr>
              <a:t>연속형</a:t>
            </a:r>
            <a:r>
              <a:rPr lang="ko-KR" altLang="en-US" dirty="0" smtClean="0">
                <a:latin typeface="생각대로 Regular" pitchFamily="2" charset="-127"/>
                <a:ea typeface="생각대로 Regular" pitchFamily="2" charset="-127"/>
              </a:rPr>
              <a:t> 변수 시각화</a:t>
            </a:r>
            <a:endParaRPr lang="en-US" altLang="ko-KR" dirty="0" smtClean="0">
              <a:latin typeface="생각대로 Regular" pitchFamily="2" charset="-127"/>
              <a:ea typeface="생각대로 Regular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생각대로 Regular" pitchFamily="2" charset="-127"/>
              <a:ea typeface="생각대로 Regular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- </a:t>
            </a: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전부 매우 불균형한 데이터</a:t>
            </a:r>
            <a:endParaRPr lang="en-US" altLang="ko-KR" sz="2400" dirty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085719" y="2352676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- </a:t>
            </a:r>
            <a:r>
              <a:rPr lang="ko-KR" altLang="en-US" sz="2400" dirty="0" smtClean="0">
                <a:latin typeface="생각대로 Regular" pitchFamily="2" charset="-127"/>
                <a:ea typeface="생각대로 Regular"/>
              </a:rPr>
              <a:t>데이터 시각화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354" y="2082948"/>
            <a:ext cx="3333750" cy="413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354" y="2082948"/>
            <a:ext cx="3333750" cy="401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864" y="2487183"/>
            <a:ext cx="326873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7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74972" y="1511484"/>
            <a:ext cx="379578" cy="433470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1085718" y="2082949"/>
            <a:ext cx="5686932" cy="61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326573" y="348343"/>
            <a:ext cx="5366656" cy="55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8844" y="165227"/>
            <a:ext cx="234778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진행과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정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085718" y="145063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생각대로 Regular" pitchFamily="2" charset="-127"/>
                <a:ea typeface="생각대로 Regular" pitchFamily="2" charset="-127"/>
              </a:rPr>
              <a:t>변수 선택 및 모델 구축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1252653" y="2841429"/>
            <a:ext cx="4440576" cy="338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endParaRPr lang="en-US" altLang="ko-KR" sz="2400" dirty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085719" y="2352676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/>
              </a:rPr>
              <a:t>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18" y="3017366"/>
            <a:ext cx="43148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부제목 2"/>
          <p:cNvSpPr txBox="1">
            <a:spLocks/>
          </p:cNvSpPr>
          <p:nvPr/>
        </p:nvSpPr>
        <p:spPr>
          <a:xfrm>
            <a:off x="1069744" y="2255698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latin typeface="생각대로 Regular" pitchFamily="2" charset="-127"/>
                <a:ea typeface="생각대로 Regular" pitchFamily="2" charset="-127"/>
              </a:rPr>
              <a:t>- </a:t>
            </a:r>
            <a:r>
              <a:rPr lang="ko-KR" altLang="en-US" dirty="0" smtClean="0">
                <a:latin typeface="생각대로 Regular" pitchFamily="2" charset="-127"/>
                <a:ea typeface="생각대로 Regular" pitchFamily="2" charset="-127"/>
              </a:rPr>
              <a:t>컴퓨터로 접속한 비율과 애플로 접속하지 않은 비율 파생 변수로 생성</a:t>
            </a:r>
            <a:endParaRPr lang="en-US" altLang="ko-KR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44" y="5817716"/>
            <a:ext cx="4552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2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74972" y="1511484"/>
            <a:ext cx="379578" cy="433470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1085718" y="2082949"/>
            <a:ext cx="5686932" cy="61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326573" y="348343"/>
            <a:ext cx="5366656" cy="55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8844" y="165227"/>
            <a:ext cx="234778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진행과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정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085718" y="145063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생각대로 Regular" pitchFamily="2" charset="-127"/>
                <a:ea typeface="생각대로 Regular" pitchFamily="2" charset="-127"/>
              </a:rPr>
              <a:t>변수 선택 및 모델 구축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1252653" y="2841429"/>
            <a:ext cx="4440576" cy="338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endParaRPr lang="en-US" altLang="ko-KR" sz="2400" dirty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085719" y="2352676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/>
              </a:rPr>
              <a:t>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069744" y="2255698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접속 경험을 토대로 </a:t>
            </a: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user label </a:t>
            </a: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생성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  <a:p>
            <a:pPr>
              <a:buFontTx/>
              <a:buChar char="-"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1</a:t>
            </a: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주일 이내의 로그인 수의 비중 생성</a:t>
            </a:r>
            <a:endParaRPr lang="en-US" altLang="ko-KR" sz="2400" dirty="0">
              <a:latin typeface="생각대로 Regular" pitchFamily="2" charset="-127"/>
              <a:ea typeface="생각대로 Regular" pitchFamily="2" charset="-127"/>
            </a:endParaRPr>
          </a:p>
          <a:p>
            <a:pPr marL="0" indent="0">
              <a:buNone/>
            </a:pPr>
            <a:endParaRPr lang="en-US" altLang="ko-KR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53" y="3315987"/>
            <a:ext cx="8267700" cy="234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3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74972" y="1511484"/>
            <a:ext cx="379578" cy="433470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1085718" y="2082949"/>
            <a:ext cx="5686932" cy="61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326573" y="348343"/>
            <a:ext cx="5366656" cy="55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8844" y="165227"/>
            <a:ext cx="234778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진행과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정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085718" y="145063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생각대로 Regular" pitchFamily="2" charset="-127"/>
                <a:ea typeface="생각대로 Regular" pitchFamily="2" charset="-127"/>
              </a:rPr>
              <a:t>변수 선택 및 모델 구축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1252653" y="2841429"/>
            <a:ext cx="4440576" cy="338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endParaRPr lang="en-US" altLang="ko-KR" sz="2400" dirty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085719" y="2352676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/>
              </a:rPr>
              <a:t>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069744" y="2255698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400" dirty="0" err="1" smtClean="0">
                <a:latin typeface="HY나무L" panose="02030600000101010101" pitchFamily="18" charset="-127"/>
                <a:ea typeface="HY나무L" panose="02030600000101010101" pitchFamily="18" charset="-127"/>
              </a:rPr>
              <a:t>MinMaxScaler</a:t>
            </a: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를 사용하여 스케일 조정 </a:t>
            </a:r>
            <a:endParaRPr lang="en-US" altLang="ko-KR" sz="2400" dirty="0">
              <a:latin typeface="생각대로 Regular" pitchFamily="2" charset="-127"/>
              <a:ea typeface="생각대로 Regular" pitchFamily="2" charset="-127"/>
            </a:endParaRPr>
          </a:p>
          <a:p>
            <a:pPr marL="0" indent="0">
              <a:buNone/>
            </a:pPr>
            <a:endParaRPr lang="en-US" altLang="ko-KR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53" y="3036433"/>
            <a:ext cx="52197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94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74972" y="1511484"/>
            <a:ext cx="379578" cy="433470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1085718" y="2082949"/>
            <a:ext cx="5686932" cy="61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326573" y="348343"/>
            <a:ext cx="5366656" cy="55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8844" y="165227"/>
            <a:ext cx="234778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진행과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정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085718" y="145063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생각대로 Regular" pitchFamily="2" charset="-127"/>
                <a:ea typeface="생각대로 Regular" pitchFamily="2" charset="-127"/>
              </a:rPr>
              <a:t>변수 선택 및 모델 구축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1252653" y="2841429"/>
            <a:ext cx="4440576" cy="338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endParaRPr lang="en-US" altLang="ko-KR" sz="2400" dirty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085719" y="2352676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/>
              </a:rPr>
              <a:t>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069744" y="2255698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400" dirty="0" err="1" smtClean="0">
                <a:latin typeface="HY나무L" panose="02030600000101010101" pitchFamily="18" charset="-127"/>
                <a:ea typeface="HY나무L" panose="02030600000101010101" pitchFamily="18" charset="-127"/>
              </a:rPr>
              <a:t>MinMaxScaler</a:t>
            </a: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를 사용하여 스케일 조정         </a:t>
            </a: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=&gt;              </a:t>
            </a:r>
            <a:r>
              <a:rPr lang="en-US" altLang="ko-KR" sz="24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one-hot-encoding</a:t>
            </a:r>
            <a:r>
              <a:rPr lang="ko-KR" altLang="en-US" sz="24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endParaRPr lang="en-US" altLang="ko-KR" sz="2400" dirty="0"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53" y="3036433"/>
            <a:ext cx="52197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943" y="3291532"/>
            <a:ext cx="34575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6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74972" y="1511484"/>
            <a:ext cx="379578" cy="433470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1085718" y="2082949"/>
            <a:ext cx="5686932" cy="61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326573" y="348343"/>
            <a:ext cx="5366656" cy="55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8844" y="165227"/>
            <a:ext cx="234778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진행과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정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085718" y="145063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생각대로 Regular" pitchFamily="2" charset="-127"/>
                <a:ea typeface="생각대로 Regular" pitchFamily="2" charset="-127"/>
              </a:rPr>
              <a:t>변수 선택 및 모델 구축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1252653" y="2841429"/>
            <a:ext cx="4440576" cy="338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endParaRPr lang="en-US" altLang="ko-KR" sz="2400" dirty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085719" y="2352676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/>
              </a:rPr>
              <a:t>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069744" y="2165082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400" b="1" dirty="0">
                <a:latin typeface="HY나무M" panose="02030600000101010101" pitchFamily="18" charset="-127"/>
                <a:ea typeface="생각대로 Regular"/>
              </a:rPr>
              <a:t>login</a:t>
            </a:r>
            <a:r>
              <a:rPr lang="en-US" altLang="ko-KR" sz="2400" b="1" dirty="0">
                <a:ea typeface="생각대로 Regular"/>
              </a:rPr>
              <a:t> </a:t>
            </a:r>
            <a:r>
              <a:rPr lang="ko-KR" altLang="en-US" sz="2400" dirty="0">
                <a:ea typeface="생각대로 Regular"/>
              </a:rPr>
              <a:t>비율이</a:t>
            </a:r>
            <a:r>
              <a:rPr lang="ko-KR" altLang="en-US" sz="2400" b="1" dirty="0">
                <a:ea typeface="생각대로 Regular"/>
              </a:rPr>
              <a:t> 거의 </a:t>
            </a:r>
            <a:r>
              <a:rPr lang="en-US" altLang="ko-KR" sz="2400" b="1" dirty="0">
                <a:ea typeface="생각대로 Regular"/>
              </a:rPr>
              <a:t>9:1 </a:t>
            </a:r>
            <a:r>
              <a:rPr lang="ko-KR" altLang="en-US" sz="2400" b="1" dirty="0" smtClean="0">
                <a:ea typeface="생각대로 Regular"/>
              </a:rPr>
              <a:t>이기 때문에 </a:t>
            </a:r>
            <a:r>
              <a:rPr lang="en-US" altLang="ko-KR" sz="2400" b="1" dirty="0">
                <a:ea typeface="생각대로 Regular"/>
              </a:rPr>
              <a:t>0</a:t>
            </a:r>
            <a:r>
              <a:rPr lang="ko-KR" altLang="en-US" sz="2400" b="1" dirty="0">
                <a:ea typeface="생각대로 Regular"/>
              </a:rPr>
              <a:t>의 비율을 줄여서 비중을 </a:t>
            </a:r>
            <a:r>
              <a:rPr lang="ko-KR" altLang="en-US" sz="2400" b="1" dirty="0" smtClean="0">
                <a:ea typeface="생각대로 Regular"/>
              </a:rPr>
              <a:t>낮춘다</a:t>
            </a:r>
            <a:endParaRPr lang="en-US" altLang="ko-KR" sz="2400" b="1" dirty="0" smtClean="0">
              <a:ea typeface="생각대로 Regular"/>
            </a:endParaRPr>
          </a:p>
          <a:p>
            <a:pPr>
              <a:buFontTx/>
              <a:buChar char="-"/>
            </a:pPr>
            <a:r>
              <a:rPr lang="ko-KR" altLang="en-US" sz="2400" dirty="0">
                <a:ea typeface="생각대로 Regular"/>
              </a:rPr>
              <a:t>과거에 </a:t>
            </a:r>
            <a:r>
              <a:rPr lang="en-US" altLang="ko-KR" sz="2400" dirty="0">
                <a:ea typeface="생각대로 Regular"/>
              </a:rPr>
              <a:t>login</a:t>
            </a:r>
            <a:r>
              <a:rPr lang="ko-KR" altLang="en-US" sz="2400" dirty="0">
                <a:ea typeface="생각대로 Regular"/>
              </a:rPr>
              <a:t>경험이 </a:t>
            </a:r>
            <a:r>
              <a:rPr lang="en-US" altLang="ko-KR" sz="2400" dirty="0">
                <a:ea typeface="생각대로 Regular"/>
              </a:rPr>
              <a:t>1</a:t>
            </a:r>
            <a:r>
              <a:rPr lang="ko-KR" altLang="en-US" sz="2400" dirty="0">
                <a:ea typeface="생각대로 Regular"/>
              </a:rPr>
              <a:t>회도 없거나</a:t>
            </a:r>
            <a:r>
              <a:rPr lang="en-US" altLang="ko-KR" sz="2400" dirty="0">
                <a:ea typeface="생각대로 Regular"/>
              </a:rPr>
              <a:t>, 1</a:t>
            </a:r>
            <a:r>
              <a:rPr lang="ko-KR" altLang="en-US" sz="2400" dirty="0">
                <a:ea typeface="생각대로 Regular"/>
              </a:rPr>
              <a:t>회인 사람 중에 없앰</a:t>
            </a:r>
          </a:p>
          <a:p>
            <a:pPr>
              <a:buFontTx/>
              <a:buChar char="-"/>
            </a:pPr>
            <a:endParaRPr lang="ko-KR" altLang="en-US" sz="2400" b="1" dirty="0">
              <a:ea typeface="생각대로 Regular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44" y="3079038"/>
            <a:ext cx="47053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094" y="5526963"/>
            <a:ext cx="26098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74972" y="1511484"/>
            <a:ext cx="379578" cy="433470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1085718" y="2082949"/>
            <a:ext cx="5686932" cy="61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326573" y="348343"/>
            <a:ext cx="5366656" cy="55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8844" y="165227"/>
            <a:ext cx="234778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진행과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정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085718" y="145063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생각대로 Regular" pitchFamily="2" charset="-127"/>
                <a:ea typeface="생각대로 Regular" pitchFamily="2" charset="-127"/>
              </a:rPr>
              <a:t>변수 선택 및 모델 구축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1252653" y="2841429"/>
            <a:ext cx="4440576" cy="338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endParaRPr lang="en-US" altLang="ko-KR" sz="2400" dirty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085719" y="2352676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/>
              </a:rPr>
              <a:t>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069744" y="2165082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400" b="1" dirty="0">
              <a:ea typeface="생각대로 Regular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13" y="2442668"/>
            <a:ext cx="93154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13" y="5120975"/>
            <a:ext cx="44005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4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74972" y="1511484"/>
            <a:ext cx="379578" cy="433470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1085718" y="2082949"/>
            <a:ext cx="5686932" cy="61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326573" y="348343"/>
            <a:ext cx="5366656" cy="55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8844" y="165227"/>
            <a:ext cx="234778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진행과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정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085718" y="145063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생각대로 Regular" pitchFamily="2" charset="-127"/>
                <a:ea typeface="생각대로 Regular" pitchFamily="2" charset="-127"/>
              </a:rPr>
              <a:t>변수 선택 및 모델 구축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1252653" y="2841429"/>
            <a:ext cx="4440576" cy="338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endParaRPr lang="en-US" altLang="ko-KR" sz="2400" dirty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085719" y="2352676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/>
              </a:rPr>
              <a:t>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069744" y="2165082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400" b="1" dirty="0">
              <a:ea typeface="생각대로 Regular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13" y="2442668"/>
            <a:ext cx="93154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13" y="5120975"/>
            <a:ext cx="44005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7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74972" y="1511484"/>
            <a:ext cx="379578" cy="433470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1085718" y="2082949"/>
            <a:ext cx="5686932" cy="61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326573" y="348343"/>
            <a:ext cx="5366656" cy="55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8844" y="165227"/>
            <a:ext cx="234778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진행과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정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085718" y="145063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생각대로 Regular" pitchFamily="2" charset="-127"/>
                <a:ea typeface="생각대로 Regular" pitchFamily="2" charset="-127"/>
              </a:rPr>
              <a:t>모델 학습 및 검증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1252653" y="2841429"/>
            <a:ext cx="4440576" cy="338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endParaRPr lang="en-US" altLang="ko-KR" sz="2400" dirty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085719" y="2352676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/>
              </a:rPr>
              <a:t>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085717" y="2131177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400" b="1" dirty="0">
              <a:ea typeface="생각대로 Regular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69" y="3429000"/>
            <a:ext cx="4695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1" y="3429000"/>
            <a:ext cx="458446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1" y="4352925"/>
            <a:ext cx="458446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50" y="5257800"/>
            <a:ext cx="457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69" y="4352924"/>
            <a:ext cx="46958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부제목 2"/>
          <p:cNvSpPr txBox="1">
            <a:spLocks/>
          </p:cNvSpPr>
          <p:nvPr/>
        </p:nvSpPr>
        <p:spPr>
          <a:xfrm>
            <a:off x="1028701" y="2563843"/>
            <a:ext cx="6240475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b="1" dirty="0" smtClean="0">
                <a:latin typeface="생각대로 Regular" pitchFamily="2" charset="-127"/>
                <a:ea typeface="생각대로 Regular" pitchFamily="2" charset="-127"/>
              </a:rPr>
              <a:t>- </a:t>
            </a: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모델링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6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74972" y="1511484"/>
            <a:ext cx="379578" cy="433470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1085718" y="2082949"/>
            <a:ext cx="5686932" cy="61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326573" y="348343"/>
            <a:ext cx="5366656" cy="55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8844" y="165227"/>
            <a:ext cx="234778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진행과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정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085718" y="145063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생각대로 Regular" pitchFamily="2" charset="-127"/>
                <a:ea typeface="생각대로 Regular" pitchFamily="2" charset="-127"/>
              </a:rPr>
              <a:t>모델 학습 및 검증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1252653" y="2841429"/>
            <a:ext cx="4440576" cy="338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endParaRPr lang="en-US" altLang="ko-KR" sz="2400" dirty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085719" y="2352676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/>
              </a:rPr>
              <a:t>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085717" y="2131177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400" b="1" dirty="0">
              <a:ea typeface="생각대로 Regular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85719" y="2193140"/>
            <a:ext cx="6240475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b="1" dirty="0" smtClean="0">
                <a:latin typeface="생각대로 Regular" pitchFamily="2" charset="-127"/>
                <a:ea typeface="생각대로 Regular" pitchFamily="2" charset="-127"/>
              </a:rPr>
              <a:t>- </a:t>
            </a: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모델링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19" y="2680571"/>
            <a:ext cx="6696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17" y="2630262"/>
            <a:ext cx="6905625" cy="3479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81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93" t="50000"/>
          <a:stretch>
            <a:fillRect/>
          </a:stretch>
        </p:blipFill>
        <p:spPr bwMode="auto">
          <a:xfrm rot="10800000">
            <a:off x="9454347" y="4223656"/>
            <a:ext cx="2737651" cy="263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9918" y="1867125"/>
            <a:ext cx="9829799" cy="555172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dirty="0" smtClean="0">
                <a:latin typeface="생각대로 Regular" pitchFamily="2" charset="-127"/>
                <a:ea typeface="생각대로 Regular" pitchFamily="2" charset="-127"/>
              </a:rPr>
              <a:t>1. </a:t>
            </a:r>
            <a:r>
              <a:rPr lang="ko-KR" altLang="en-US" sz="2800" b="1" dirty="0" smtClean="0">
                <a:latin typeface="생각대로 Regular" pitchFamily="2" charset="-127"/>
                <a:ea typeface="생각대로 Regular" pitchFamily="2" charset="-127"/>
              </a:rPr>
              <a:t>대회 소개 </a:t>
            </a:r>
            <a:r>
              <a:rPr lang="en-US" altLang="ko-KR" sz="2800" dirty="0" smtClean="0">
                <a:latin typeface="생각대로 Regular" pitchFamily="2" charset="-127"/>
                <a:ea typeface="생각대로 Regular" pitchFamily="2" charset="-127"/>
              </a:rPr>
              <a:t>– </a:t>
            </a:r>
            <a:r>
              <a:rPr lang="ko-KR" altLang="en-US" sz="2800" dirty="0" smtClean="0">
                <a:latin typeface="생각대로 Regular" pitchFamily="2" charset="-127"/>
                <a:ea typeface="생각대로 Regular" pitchFamily="2" charset="-127"/>
              </a:rPr>
              <a:t>로그인 여부 예측</a:t>
            </a:r>
            <a:r>
              <a:rPr lang="en-US" altLang="ko-KR" sz="28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endParaRPr lang="en-US" altLang="ko-KR" sz="2800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227" y="2850319"/>
            <a:ext cx="835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생각대로 Regular" pitchFamily="2" charset="-127"/>
                <a:ea typeface="생각대로 Regular" pitchFamily="2" charset="-127"/>
              </a:rPr>
              <a:t>2. </a:t>
            </a:r>
            <a:r>
              <a:rPr lang="ko-KR" altLang="en-US" sz="2400" b="1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800" b="1" dirty="0" smtClean="0">
                <a:latin typeface="생각대로 Regular" pitchFamily="2" charset="-127"/>
                <a:ea typeface="생각대로 Regular" pitchFamily="2" charset="-127"/>
              </a:rPr>
              <a:t>진행과정 </a:t>
            </a:r>
            <a:endParaRPr lang="en-US" altLang="ko-KR" sz="2800" b="1" dirty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227" y="4361872"/>
            <a:ext cx="9240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생각대로 Regular" pitchFamily="2" charset="-127"/>
                <a:ea typeface="생각대로 Regular" pitchFamily="2" charset="-127"/>
              </a:rPr>
              <a:t>3</a:t>
            </a: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.  </a:t>
            </a:r>
            <a:r>
              <a:rPr lang="ko-KR" altLang="en-US" sz="2800" dirty="0" smtClean="0">
                <a:latin typeface="생각대로 Regular" pitchFamily="2" charset="-127"/>
                <a:ea typeface="생각대로 Regular" pitchFamily="2" charset="-127"/>
              </a:rPr>
              <a:t>결과</a:t>
            </a:r>
            <a:endParaRPr lang="ko-KR" altLang="en-US" sz="2800" b="1" dirty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11" name="Picture 40" descr="C:\Users\Power\Desktop\2.jp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5" t="33638" r="23519" b="38794"/>
          <a:stretch/>
        </p:blipFill>
        <p:spPr bwMode="auto">
          <a:xfrm rot="12139761">
            <a:off x="884584" y="1429637"/>
            <a:ext cx="610359" cy="69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8"/>
          <p:cNvGrpSpPr>
            <a:grpSpLocks/>
          </p:cNvGrpSpPr>
          <p:nvPr/>
        </p:nvGrpSpPr>
        <p:grpSpPr bwMode="auto">
          <a:xfrm rot="12139761">
            <a:off x="10335086" y="1283644"/>
            <a:ext cx="946150" cy="990600"/>
            <a:chOff x="66141" y="1248745"/>
            <a:chExt cx="1131024" cy="1227398"/>
          </a:xfrm>
        </p:grpSpPr>
        <p:pic>
          <p:nvPicPr>
            <p:cNvPr id="15" name="Picture 40" descr="C:\Users\Power\Desktop\2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5" t="33638" r="23519" b="38794"/>
            <a:stretch/>
          </p:blipFill>
          <p:spPr bwMode="auto">
            <a:xfrm>
              <a:off x="66141" y="1613257"/>
              <a:ext cx="729621" cy="86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0" descr="C:\Users\Power\Desktop\2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5" t="33638" r="23519" b="38794"/>
            <a:stretch/>
          </p:blipFill>
          <p:spPr bwMode="auto">
            <a:xfrm>
              <a:off x="467544" y="1485994"/>
              <a:ext cx="729621" cy="86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0" descr="C:\Users\Power\Desktop\2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5" t="33638" r="23519" b="38794"/>
            <a:stretch/>
          </p:blipFill>
          <p:spPr bwMode="auto">
            <a:xfrm rot="3498644">
              <a:off x="193947" y="1182113"/>
              <a:ext cx="729621" cy="86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8"/>
          <p:cNvGrpSpPr>
            <a:grpSpLocks/>
          </p:cNvGrpSpPr>
          <p:nvPr/>
        </p:nvGrpSpPr>
        <p:grpSpPr bwMode="auto">
          <a:xfrm rot="19191272">
            <a:off x="8489911" y="2391692"/>
            <a:ext cx="946150" cy="990600"/>
            <a:chOff x="66141" y="1248745"/>
            <a:chExt cx="1131024" cy="1227398"/>
          </a:xfrm>
        </p:grpSpPr>
        <p:pic>
          <p:nvPicPr>
            <p:cNvPr id="19" name="Picture 40" descr="C:\Users\Power\Desktop\2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5" t="33638" r="23519" b="38794"/>
            <a:stretch/>
          </p:blipFill>
          <p:spPr bwMode="auto">
            <a:xfrm>
              <a:off x="66141" y="1613257"/>
              <a:ext cx="729621" cy="86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0" descr="C:\Users\Power\Desktop\2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5" t="33638" r="23519" b="38794"/>
            <a:stretch/>
          </p:blipFill>
          <p:spPr bwMode="auto">
            <a:xfrm>
              <a:off x="467544" y="1485994"/>
              <a:ext cx="729621" cy="86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0" descr="C:\Users\Power\Desktop\2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5" t="33638" r="23519" b="38794"/>
            <a:stretch/>
          </p:blipFill>
          <p:spPr bwMode="auto">
            <a:xfrm rot="3498644">
              <a:off x="193947" y="1182113"/>
              <a:ext cx="729621" cy="86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8"/>
          <p:cNvGrpSpPr>
            <a:grpSpLocks/>
          </p:cNvGrpSpPr>
          <p:nvPr/>
        </p:nvGrpSpPr>
        <p:grpSpPr bwMode="auto">
          <a:xfrm rot="12139761">
            <a:off x="9288290" y="3308387"/>
            <a:ext cx="946150" cy="990600"/>
            <a:chOff x="66141" y="1248745"/>
            <a:chExt cx="1131024" cy="1227398"/>
          </a:xfrm>
        </p:grpSpPr>
        <p:pic>
          <p:nvPicPr>
            <p:cNvPr id="28" name="Picture 40" descr="C:\Users\Power\Desktop\2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5" t="33638" r="23519" b="38794"/>
            <a:stretch/>
          </p:blipFill>
          <p:spPr bwMode="auto">
            <a:xfrm>
              <a:off x="66141" y="1613257"/>
              <a:ext cx="729621" cy="86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0" descr="C:\Users\Power\Desktop\2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5" t="33638" r="23519" b="38794"/>
            <a:stretch/>
          </p:blipFill>
          <p:spPr bwMode="auto">
            <a:xfrm>
              <a:off x="467544" y="1485994"/>
              <a:ext cx="729621" cy="86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0" descr="C:\Users\Power\Desktop\2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5" t="33638" r="23519" b="38794"/>
            <a:stretch/>
          </p:blipFill>
          <p:spPr bwMode="auto">
            <a:xfrm rot="3498644">
              <a:off x="193947" y="1182113"/>
              <a:ext cx="729621" cy="86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" name="Picture 40" descr="C:\Users\Power\Desktop\2.jp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5" t="33638" r="23519" b="38794"/>
          <a:stretch/>
        </p:blipFill>
        <p:spPr bwMode="auto">
          <a:xfrm rot="12139761">
            <a:off x="808384" y="2387581"/>
            <a:ext cx="610359" cy="69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0" descr="C:\Users\Power\Desktop\2.jp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5" t="33638" r="23519" b="38794"/>
          <a:stretch/>
        </p:blipFill>
        <p:spPr bwMode="auto">
          <a:xfrm rot="12139761">
            <a:off x="1222974" y="3127631"/>
            <a:ext cx="610359" cy="69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58939" y="557113"/>
            <a:ext cx="1971348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목  차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1113563" y="3614282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데이터 전처리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&amp;</a:t>
            </a: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EDA  =&gt;  </a:t>
            </a:r>
            <a:r>
              <a:rPr lang="en-US" altLang="ko-KR" b="1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b="1" dirty="0">
                <a:latin typeface="생각대로 Regular" pitchFamily="2" charset="-127"/>
                <a:ea typeface="생각대로 Regular" pitchFamily="2" charset="-127"/>
              </a:rPr>
              <a:t>변수 선택 및 모델 구축</a:t>
            </a:r>
            <a:r>
              <a:rPr lang="en-US" altLang="ko-KR" dirty="0" smtClean="0">
                <a:latin typeface="생각대로 Regular" pitchFamily="2" charset="-127"/>
                <a:ea typeface="생각대로 Regular" pitchFamily="2" charset="-127"/>
              </a:rPr>
              <a:t>   =&gt;  </a:t>
            </a:r>
            <a:r>
              <a:rPr lang="ko-KR" altLang="en-US" dirty="0" smtClean="0">
                <a:latin typeface="생각대로 Regular" pitchFamily="2" charset="-127"/>
                <a:ea typeface="생각대로 Regular" pitchFamily="2" charset="-127"/>
              </a:rPr>
              <a:t>모델 </a:t>
            </a:r>
            <a:r>
              <a:rPr lang="ko-KR" altLang="en-US" dirty="0">
                <a:latin typeface="생각대로 Regular" pitchFamily="2" charset="-127"/>
                <a:ea typeface="생각대로 Regular" pitchFamily="2" charset="-127"/>
              </a:rPr>
              <a:t>학습 및 </a:t>
            </a:r>
            <a:r>
              <a:rPr lang="ko-KR" altLang="en-US" dirty="0" smtClean="0">
                <a:latin typeface="생각대로 Regular" pitchFamily="2" charset="-127"/>
                <a:ea typeface="생각대로 Regular" pitchFamily="2" charset="-127"/>
              </a:rPr>
              <a:t>검증  </a:t>
            </a:r>
            <a:endParaRPr lang="ko-KR" altLang="en-US" b="1" dirty="0"/>
          </a:p>
          <a:p>
            <a:pPr algn="l"/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35" name="Picture 40" descr="C:\Users\Power\Desktop\2.jp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5" t="33638" r="23519" b="38794"/>
          <a:stretch/>
        </p:blipFill>
        <p:spPr bwMode="auto">
          <a:xfrm rot="12139761">
            <a:off x="849637" y="3875449"/>
            <a:ext cx="610359" cy="69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2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74972" y="1511484"/>
            <a:ext cx="379578" cy="433470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1085718" y="2082949"/>
            <a:ext cx="5686932" cy="61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326573" y="348343"/>
            <a:ext cx="5366656" cy="55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8844" y="165227"/>
            <a:ext cx="234778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진행과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정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085718" y="145063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생각대로 Regular" pitchFamily="2" charset="-127"/>
                <a:ea typeface="생각대로 Regular" pitchFamily="2" charset="-127"/>
              </a:rPr>
              <a:t>모델 학습 및 검증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1252653" y="2841429"/>
            <a:ext cx="4440576" cy="338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endParaRPr lang="en-US" altLang="ko-KR" sz="2400" dirty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085719" y="2352676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/>
              </a:rPr>
              <a:t>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085717" y="2131177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400" b="1" dirty="0">
              <a:ea typeface="생각대로 Regular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85719" y="2193140"/>
            <a:ext cx="6240475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b="1" dirty="0" smtClean="0">
                <a:latin typeface="생각대로 Regular" pitchFamily="2" charset="-127"/>
                <a:ea typeface="생각대로 Regular" pitchFamily="2" charset="-127"/>
              </a:rPr>
              <a:t>- </a:t>
            </a: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모델링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23" y="2907848"/>
            <a:ext cx="43053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21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74972" y="1511484"/>
            <a:ext cx="379578" cy="433470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1085718" y="2082949"/>
            <a:ext cx="5686932" cy="61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326573" y="348343"/>
            <a:ext cx="5366656" cy="55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8844" y="165227"/>
            <a:ext cx="234778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진행과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정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085718" y="145063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생각대로 Regular" pitchFamily="2" charset="-127"/>
                <a:ea typeface="생각대로 Regular" pitchFamily="2" charset="-127"/>
              </a:rPr>
              <a:t>모델 학습 및 검증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1252653" y="2841429"/>
            <a:ext cx="4440576" cy="338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endParaRPr lang="en-US" altLang="ko-KR" sz="2400" dirty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085719" y="2352676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/>
              </a:rPr>
              <a:t>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085717" y="2131177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400" b="1" dirty="0">
              <a:ea typeface="생각대로 Regular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85719" y="2193140"/>
            <a:ext cx="6240475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b="1" dirty="0" smtClean="0">
                <a:latin typeface="생각대로 Regular" pitchFamily="2" charset="-127"/>
                <a:ea typeface="생각대로 Regular" pitchFamily="2" charset="-127"/>
              </a:rPr>
              <a:t>- </a:t>
            </a: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모델링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54" y="2630262"/>
            <a:ext cx="8789270" cy="377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89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74972" y="1511484"/>
            <a:ext cx="379578" cy="433470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1085718" y="2082949"/>
            <a:ext cx="5686932" cy="61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326573" y="348343"/>
            <a:ext cx="5366656" cy="55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8844" y="165227"/>
            <a:ext cx="234778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진행과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정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085718" y="145063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생각대로 Regular" pitchFamily="2" charset="-127"/>
                <a:ea typeface="생각대로 Regular" pitchFamily="2" charset="-127"/>
              </a:rPr>
              <a:t>모델 학습 및 검증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1252653" y="2841429"/>
            <a:ext cx="4440576" cy="338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endParaRPr lang="en-US" altLang="ko-KR" sz="2400" dirty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085719" y="2352676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/>
              </a:rPr>
              <a:t>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085717" y="2131177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400" b="1" dirty="0">
              <a:ea typeface="생각대로 Regular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85719" y="2193140"/>
            <a:ext cx="6240475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b="1" dirty="0" smtClean="0">
                <a:latin typeface="생각대로 Regular" pitchFamily="2" charset="-127"/>
                <a:ea typeface="생각대로 Regular" pitchFamily="2" charset="-127"/>
              </a:rPr>
              <a:t>- </a:t>
            </a: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모델링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53" y="2686349"/>
            <a:ext cx="93916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52" y="4022897"/>
            <a:ext cx="9332969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7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74972" y="1511484"/>
            <a:ext cx="379578" cy="433470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1085718" y="2082949"/>
            <a:ext cx="5686932" cy="61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326573" y="348343"/>
            <a:ext cx="5366656" cy="55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8844" y="165227"/>
            <a:ext cx="234778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진행과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정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085718" y="145063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생각대로 Regular" pitchFamily="2" charset="-127"/>
                <a:ea typeface="생각대로 Regular" pitchFamily="2" charset="-127"/>
              </a:rPr>
              <a:t>모델 학습 및 검증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1252653" y="2841429"/>
            <a:ext cx="4440576" cy="338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endParaRPr lang="en-US" altLang="ko-KR" sz="2400" dirty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085719" y="2352676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/>
              </a:rPr>
              <a:t>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085717" y="2131177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400" b="1" dirty="0">
              <a:ea typeface="생각대로 Regular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85719" y="2193140"/>
            <a:ext cx="6240475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b="1" dirty="0" smtClean="0">
                <a:latin typeface="생각대로 Regular" pitchFamily="2" charset="-127"/>
                <a:ea typeface="생각대로 Regular" pitchFamily="2" charset="-127"/>
              </a:rPr>
              <a:t>- </a:t>
            </a: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모델링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53" y="2630262"/>
            <a:ext cx="8723369" cy="385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6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74972" y="1511484"/>
            <a:ext cx="379578" cy="433470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1085718" y="2082949"/>
            <a:ext cx="5686932" cy="61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326573" y="348343"/>
            <a:ext cx="5366656" cy="55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8844" y="165227"/>
            <a:ext cx="234778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결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과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085718" y="145063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결과 및 제출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1252653" y="2841429"/>
            <a:ext cx="4440576" cy="338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endParaRPr lang="en-US" altLang="ko-KR" sz="2400" dirty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085719" y="2352676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/>
              </a:rPr>
              <a:t>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085717" y="2131177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400" b="1" dirty="0">
              <a:ea typeface="생각대로 Regular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85719" y="2193140"/>
            <a:ext cx="6240475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b="1" dirty="0" smtClean="0">
                <a:latin typeface="생각대로 Regular" pitchFamily="2" charset="-127"/>
                <a:ea typeface="생각대로 Regular" pitchFamily="2" charset="-127"/>
              </a:rPr>
              <a:t>- </a:t>
            </a: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모델링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74" y="2089119"/>
            <a:ext cx="7543800" cy="425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5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98922"/>
            <a:ext cx="12192000" cy="1200329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끝</a:t>
            </a:r>
            <a:r>
              <a:rPr lang="ko-KR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 </a:t>
            </a:r>
            <a:endParaRPr kumimoji="0" lang="ko-KR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67806" y="4948243"/>
            <a:ext cx="1487625" cy="405218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latin typeface="생각대로 Regular" pitchFamily="2" charset="-127"/>
                <a:ea typeface="생각대로 Regular" pitchFamily="2" charset="-127"/>
              </a:rPr>
              <a:t>감사합니다</a:t>
            </a:r>
            <a:r>
              <a:rPr kumimoji="0" lang="en-US" altLang="ko-KR" sz="2000" dirty="0" smtClean="0">
                <a:latin typeface="생각대로 Regular" pitchFamily="2" charset="-127"/>
                <a:ea typeface="생각대로 Regular" pitchFamily="2" charset="-127"/>
              </a:rPr>
              <a:t>.</a:t>
            </a:r>
            <a:endParaRPr kumimoji="0" lang="ko-KR" altLang="en-US" sz="2000" dirty="0">
              <a:latin typeface="생각대로 Regular" pitchFamily="2" charset="-127"/>
              <a:ea typeface="생각대로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93" t="50000"/>
          <a:stretch>
            <a:fillRect/>
          </a:stretch>
        </p:blipFill>
        <p:spPr bwMode="auto">
          <a:xfrm rot="10800000">
            <a:off x="9454347" y="4223656"/>
            <a:ext cx="2737651" cy="263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그룹 8"/>
          <p:cNvGrpSpPr>
            <a:grpSpLocks/>
          </p:cNvGrpSpPr>
          <p:nvPr/>
        </p:nvGrpSpPr>
        <p:grpSpPr bwMode="auto">
          <a:xfrm rot="12139761">
            <a:off x="853336" y="1378651"/>
            <a:ext cx="946150" cy="990600"/>
            <a:chOff x="66141" y="1248745"/>
            <a:chExt cx="1131024" cy="1227398"/>
          </a:xfrm>
        </p:grpSpPr>
        <p:pic>
          <p:nvPicPr>
            <p:cNvPr id="15" name="Picture 40" descr="C:\Users\Power\Desktop\2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5" t="33638" r="23519" b="38794"/>
            <a:stretch/>
          </p:blipFill>
          <p:spPr bwMode="auto">
            <a:xfrm>
              <a:off x="66141" y="1613257"/>
              <a:ext cx="729621" cy="86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0" descr="C:\Users\Power\Desktop\2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5" t="33638" r="23519" b="38794"/>
            <a:stretch/>
          </p:blipFill>
          <p:spPr bwMode="auto">
            <a:xfrm>
              <a:off x="467544" y="1485994"/>
              <a:ext cx="729621" cy="86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0" descr="C:\Users\Power\Desktop\2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5" t="33638" r="23519" b="38794"/>
            <a:stretch/>
          </p:blipFill>
          <p:spPr bwMode="auto">
            <a:xfrm rot="3498644">
              <a:off x="193947" y="1182113"/>
              <a:ext cx="729621" cy="86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58938" y="557113"/>
            <a:ext cx="1033331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대회 소개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26" name="부제목 2"/>
          <p:cNvSpPr>
            <a:spLocks noGrp="1"/>
          </p:cNvSpPr>
          <p:nvPr>
            <p:ph type="subTitle" idx="1"/>
          </p:nvPr>
        </p:nvSpPr>
        <p:spPr>
          <a:xfrm>
            <a:off x="1123012" y="2559103"/>
            <a:ext cx="9829799" cy="555172"/>
          </a:xfrm>
        </p:spPr>
        <p:txBody>
          <a:bodyPr>
            <a:noAutofit/>
          </a:bodyPr>
          <a:lstStyle/>
          <a:p>
            <a:pPr algn="l"/>
            <a:r>
              <a:rPr lang="ko-KR" altLang="en-US" sz="2500" dirty="0" err="1">
                <a:ea typeface="생각대로 Regular"/>
              </a:rPr>
              <a:t>데이콘</a:t>
            </a:r>
            <a:r>
              <a:rPr lang="ko-KR" altLang="en-US" sz="2500" dirty="0">
                <a:ea typeface="생각대로 Regular"/>
              </a:rPr>
              <a:t> 웹 유저 </a:t>
            </a:r>
            <a:r>
              <a:rPr lang="ko-KR" altLang="en-US" sz="2500" dirty="0" smtClean="0">
                <a:ea typeface="생각대로 Regular"/>
              </a:rPr>
              <a:t>데이터</a:t>
            </a:r>
            <a:r>
              <a:rPr lang="ko-KR" altLang="en-US" sz="2500" dirty="0">
                <a:ea typeface="생각대로 Regular"/>
              </a:rPr>
              <a:t/>
            </a:r>
            <a:br>
              <a:rPr lang="ko-KR" altLang="en-US" sz="2500" dirty="0">
                <a:ea typeface="생각대로 Regular"/>
              </a:rPr>
            </a:br>
            <a:r>
              <a:rPr lang="ko-KR" altLang="en-US" sz="2500" dirty="0">
                <a:ea typeface="생각대로 Regular"/>
              </a:rPr>
              <a:t/>
            </a:r>
            <a:br>
              <a:rPr lang="ko-KR" altLang="en-US" sz="2500" dirty="0">
                <a:ea typeface="생각대로 Regular"/>
              </a:rPr>
            </a:br>
            <a:r>
              <a:rPr lang="en-US" altLang="ko-KR" sz="2500" dirty="0">
                <a:ea typeface="생각대로 Regular"/>
              </a:rPr>
              <a:t>5</a:t>
            </a:r>
            <a:r>
              <a:rPr lang="ko-KR" altLang="en-US" sz="2500" dirty="0">
                <a:ea typeface="생각대로 Regular"/>
              </a:rPr>
              <a:t>월 </a:t>
            </a:r>
            <a:r>
              <a:rPr lang="en-US" altLang="ko-KR" sz="2500" dirty="0">
                <a:ea typeface="생각대로 Regular"/>
              </a:rPr>
              <a:t>8</a:t>
            </a:r>
            <a:r>
              <a:rPr lang="ko-KR" altLang="en-US" sz="2500" dirty="0">
                <a:ea typeface="생각대로 Regular"/>
              </a:rPr>
              <a:t>일부터 </a:t>
            </a:r>
            <a:r>
              <a:rPr lang="en-US" altLang="ko-KR" sz="2500" dirty="0">
                <a:ea typeface="생각대로 Regular"/>
              </a:rPr>
              <a:t>6</a:t>
            </a:r>
            <a:r>
              <a:rPr lang="ko-KR" altLang="en-US" sz="2500" dirty="0">
                <a:ea typeface="생각대로 Regular"/>
              </a:rPr>
              <a:t>월 </a:t>
            </a:r>
            <a:r>
              <a:rPr lang="en-US" altLang="ko-KR" sz="2500" dirty="0">
                <a:ea typeface="생각대로 Regular"/>
              </a:rPr>
              <a:t>8</a:t>
            </a:r>
            <a:r>
              <a:rPr lang="ko-KR" altLang="en-US" sz="2500" dirty="0">
                <a:ea typeface="생각대로 Regular"/>
              </a:rPr>
              <a:t>일까지 해당 사람이 한 번이라도 </a:t>
            </a:r>
            <a:r>
              <a:rPr lang="ko-KR" altLang="en-US" sz="2500" dirty="0" err="1">
                <a:ea typeface="생각대로 Regular"/>
              </a:rPr>
              <a:t>로그인을</a:t>
            </a:r>
            <a:r>
              <a:rPr lang="ko-KR" altLang="en-US" sz="2500" dirty="0">
                <a:ea typeface="생각대로 Regular"/>
              </a:rPr>
              <a:t> 했다면 </a:t>
            </a:r>
            <a:r>
              <a:rPr lang="en-US" altLang="ko-KR" sz="2500" dirty="0">
                <a:ea typeface="생각대로 Regular"/>
              </a:rPr>
              <a:t>1, </a:t>
            </a:r>
            <a:r>
              <a:rPr lang="ko-KR" altLang="en-US" sz="2500" dirty="0">
                <a:ea typeface="생각대로 Regular"/>
              </a:rPr>
              <a:t>한 번이라도 하지 않았다면 </a:t>
            </a:r>
            <a:endParaRPr lang="en-US" altLang="ko-KR" sz="2500" dirty="0" smtClean="0">
              <a:ea typeface="생각대로 Regular"/>
            </a:endParaRPr>
          </a:p>
          <a:p>
            <a:pPr algn="l"/>
            <a:r>
              <a:rPr lang="en-US" altLang="ko-KR" sz="2500" dirty="0" smtClean="0">
                <a:ea typeface="생각대로 Regular"/>
              </a:rPr>
              <a:t>0</a:t>
            </a:r>
            <a:r>
              <a:rPr lang="ko-KR" altLang="en-US" sz="2500" dirty="0">
                <a:ea typeface="생각대로 Regular"/>
              </a:rPr>
              <a:t>으로 </a:t>
            </a:r>
            <a:r>
              <a:rPr lang="ko-KR" altLang="en-US" sz="2500" dirty="0" err="1">
                <a:ea typeface="생각대로 Regular"/>
              </a:rPr>
              <a:t>타겟값이</a:t>
            </a:r>
            <a:r>
              <a:rPr lang="ko-KR" altLang="en-US" sz="2500" dirty="0">
                <a:ea typeface="생각대로 Regular"/>
              </a:rPr>
              <a:t> 기록되어 있습니다</a:t>
            </a:r>
            <a:r>
              <a:rPr lang="en-US" altLang="ko-KR" sz="2500" dirty="0" smtClean="0">
                <a:ea typeface="생각대로 Regular"/>
              </a:rPr>
              <a:t>.</a:t>
            </a:r>
          </a:p>
          <a:p>
            <a:pPr algn="l"/>
            <a:r>
              <a:rPr lang="en-US" altLang="ko-KR" sz="2500" dirty="0" smtClean="0">
                <a:ea typeface="생각대로 Regular"/>
              </a:rPr>
              <a:t>5</a:t>
            </a:r>
            <a:r>
              <a:rPr lang="ko-KR" altLang="en-US" sz="2500" dirty="0">
                <a:ea typeface="생각대로 Regular"/>
              </a:rPr>
              <a:t>월 </a:t>
            </a:r>
            <a:r>
              <a:rPr lang="en-US" altLang="ko-KR" sz="2500" dirty="0">
                <a:ea typeface="생각대로 Regular"/>
              </a:rPr>
              <a:t>8</a:t>
            </a:r>
            <a:r>
              <a:rPr lang="ko-KR" altLang="en-US" sz="2500" dirty="0">
                <a:ea typeface="생각대로 Regular"/>
              </a:rPr>
              <a:t>일 이전의 다양한 정보를 활용해</a:t>
            </a:r>
            <a:r>
              <a:rPr lang="en-US" altLang="ko-KR" sz="2500" dirty="0">
                <a:ea typeface="생각대로 Regular"/>
              </a:rPr>
              <a:t>, </a:t>
            </a:r>
            <a:r>
              <a:rPr lang="ko-KR" altLang="en-US" sz="2500" dirty="0">
                <a:ea typeface="생각대로 Regular"/>
              </a:rPr>
              <a:t>이후 한 달 간 로그인 여부를 예측해보세요</a:t>
            </a:r>
            <a:r>
              <a:rPr lang="en-US" altLang="ko-KR" sz="2500" dirty="0">
                <a:ea typeface="생각대로 Regular"/>
              </a:rPr>
              <a:t>.</a:t>
            </a:r>
            <a:endParaRPr lang="en-US" altLang="ko-KR" sz="2500" b="1" dirty="0" smtClean="0">
              <a:latin typeface="생각대로 Regular" pitchFamily="2" charset="-127"/>
              <a:ea typeface="생각대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619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74972" y="1511484"/>
            <a:ext cx="379578" cy="433470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1085718" y="2082949"/>
            <a:ext cx="5686932" cy="61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326573" y="348343"/>
            <a:ext cx="5366656" cy="55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8844" y="165227"/>
            <a:ext cx="234778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진행과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정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085718" y="145063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생각대로 Regular" pitchFamily="2" charset="-127"/>
                <a:ea typeface="생각대로 Regular" pitchFamily="2" charset="-127"/>
              </a:rPr>
              <a:t>데이터 전처리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&amp;</a:t>
            </a: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b="1" dirty="0" smtClean="0">
                <a:latin typeface="생각대로 Regular" pitchFamily="2" charset="-127"/>
                <a:ea typeface="생각대로 Regular" pitchFamily="2" charset="-127"/>
              </a:rPr>
              <a:t>EDA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126" y="2148852"/>
            <a:ext cx="5520391" cy="385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부제목 2"/>
          <p:cNvSpPr txBox="1">
            <a:spLocks/>
          </p:cNvSpPr>
          <p:nvPr/>
        </p:nvSpPr>
        <p:spPr>
          <a:xfrm>
            <a:off x="954551" y="2484481"/>
            <a:ext cx="4440576" cy="338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- </a:t>
            </a: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라이브러리 및 데이터 불러오기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생각대로 Regular" pitchFamily="2" charset="-127"/>
              <a:ea typeface="생각대로 Regular" pitchFamily="2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- </a:t>
            </a:r>
            <a:r>
              <a:rPr lang="en-US" altLang="ko-KR" sz="24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Train</a:t>
            </a: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과 </a:t>
            </a:r>
            <a:r>
              <a:rPr lang="en-US" altLang="ko-KR" sz="24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Test set </a:t>
            </a: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을 합쳐서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전처리 진행함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5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74972" y="1511484"/>
            <a:ext cx="379578" cy="433470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1085718" y="2082949"/>
            <a:ext cx="5686932" cy="61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326573" y="348343"/>
            <a:ext cx="5366656" cy="55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8844" y="165227"/>
            <a:ext cx="234778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진행과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정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085718" y="145063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생각대로 Regular" pitchFamily="2" charset="-127"/>
                <a:ea typeface="생각대로 Regular" pitchFamily="2" charset="-127"/>
              </a:rPr>
              <a:t>데이터 전처리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&amp;</a:t>
            </a: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b="1" dirty="0" smtClean="0">
                <a:latin typeface="생각대로 Regular" pitchFamily="2" charset="-127"/>
                <a:ea typeface="생각대로 Regular" pitchFamily="2" charset="-127"/>
              </a:rPr>
              <a:t>EDA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954551" y="2484481"/>
            <a:ext cx="4440576" cy="338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- </a:t>
            </a: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데이터에 </a:t>
            </a:r>
            <a:r>
              <a:rPr lang="en-US" altLang="ko-KR" sz="24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NA</a:t>
            </a: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값이 많이 존재함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생각대로 Regular" pitchFamily="2" charset="-127"/>
                <a:ea typeface="생각대로 Regular" pitchFamily="2" charset="-127"/>
              </a:rPr>
              <a:t>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- </a:t>
            </a:r>
            <a:r>
              <a:rPr lang="en-US" altLang="ko-KR" sz="24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NA</a:t>
            </a: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값을 처리할 필요가 있음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09" y="2082949"/>
            <a:ext cx="6069417" cy="388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0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74972" y="1511484"/>
            <a:ext cx="379578" cy="433470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1085718" y="2082949"/>
            <a:ext cx="5686932" cy="61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326573" y="348343"/>
            <a:ext cx="5366656" cy="55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8844" y="165227"/>
            <a:ext cx="234778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진행과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정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085718" y="145063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생각대로 Regular" pitchFamily="2" charset="-127"/>
                <a:ea typeface="생각대로 Regular" pitchFamily="2" charset="-127"/>
              </a:rPr>
              <a:t>데이터 전처리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&amp;</a:t>
            </a: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b="1" dirty="0" smtClean="0">
                <a:latin typeface="생각대로 Regular" pitchFamily="2" charset="-127"/>
                <a:ea typeface="생각대로 Regular" pitchFamily="2" charset="-127"/>
              </a:rPr>
              <a:t>EDA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954551" y="2484481"/>
            <a:ext cx="4440576" cy="338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18" y="3001148"/>
            <a:ext cx="98298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1085719" y="2352676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- </a:t>
            </a:r>
            <a:r>
              <a:rPr lang="en-US" altLang="ko-KR" sz="24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Column</a:t>
            </a: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별 </a:t>
            </a:r>
            <a:r>
              <a:rPr lang="en-US" altLang="ko-KR" sz="24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Na</a:t>
            </a: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값 비율 확인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127" y="3990589"/>
            <a:ext cx="25336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 flipV="1">
            <a:off x="5395127" y="4777946"/>
            <a:ext cx="2456551" cy="82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/>
          <p:cNvSpPr txBox="1">
            <a:spLocks/>
          </p:cNvSpPr>
          <p:nvPr/>
        </p:nvSpPr>
        <p:spPr>
          <a:xfrm>
            <a:off x="1085717" y="3990589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- </a:t>
            </a:r>
            <a:r>
              <a:rPr lang="en-US" altLang="ko-KR" sz="24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Na</a:t>
            </a: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값 이 없으면 제거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- </a:t>
            </a:r>
            <a:r>
              <a:rPr lang="en-US" altLang="ko-KR" sz="24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login</a:t>
            </a: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은 </a:t>
            </a:r>
            <a:r>
              <a:rPr lang="en-US" altLang="ko-KR" sz="24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test</a:t>
            </a: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에 존재하지 않아서 </a:t>
            </a:r>
            <a:r>
              <a:rPr lang="en-US" altLang="ko-KR" sz="2400" dirty="0" err="1" smtClean="0">
                <a:latin typeface="생각대로 Regular" pitchFamily="2" charset="-127"/>
                <a:ea typeface="생각대로 Regular" pitchFamily="2" charset="-127"/>
              </a:rPr>
              <a:t>na</a:t>
            </a: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가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존재하는 것이고 </a:t>
            </a: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train </a:t>
            </a: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에는 존재하지 않음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6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74972" y="1511484"/>
            <a:ext cx="379578" cy="433470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1085718" y="2082949"/>
            <a:ext cx="5686932" cy="61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326573" y="348343"/>
            <a:ext cx="5366656" cy="55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8844" y="165227"/>
            <a:ext cx="234778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진행과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정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085718" y="145063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생각대로 Regular" pitchFamily="2" charset="-127"/>
                <a:ea typeface="생각대로 Regular" pitchFamily="2" charset="-127"/>
              </a:rPr>
              <a:t>데이터 전처리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&amp;</a:t>
            </a: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b="1" dirty="0" smtClean="0">
                <a:latin typeface="생각대로 Regular" pitchFamily="2" charset="-127"/>
                <a:ea typeface="생각대로 Regular" pitchFamily="2" charset="-127"/>
              </a:rPr>
              <a:t>EDA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954551" y="2484481"/>
            <a:ext cx="4440576" cy="338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085719" y="2352676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- </a:t>
            </a:r>
            <a:r>
              <a:rPr lang="ko-KR" altLang="en-US" sz="2400" dirty="0" smtClean="0">
                <a:latin typeface="생각대로 Regular" pitchFamily="2" charset="-127"/>
                <a:ea typeface="생각대로 Regular"/>
              </a:rPr>
              <a:t>성별 채우</a:t>
            </a:r>
            <a:r>
              <a:rPr lang="ko-KR" altLang="en-US" sz="2400" dirty="0">
                <a:latin typeface="생각대로 Regular" pitchFamily="2" charset="-127"/>
                <a:ea typeface="생각대로 Regular"/>
              </a:rPr>
              <a:t>기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66" y="2937344"/>
            <a:ext cx="42005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부제목 2"/>
          <p:cNvSpPr txBox="1">
            <a:spLocks/>
          </p:cNvSpPr>
          <p:nvPr/>
        </p:nvSpPr>
        <p:spPr>
          <a:xfrm>
            <a:off x="1085717" y="361227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- </a:t>
            </a:r>
            <a:r>
              <a:rPr lang="ko-KR" altLang="en-US" sz="2400" dirty="0" smtClean="0">
                <a:latin typeface="생각대로 Regular" pitchFamily="2" charset="-127"/>
                <a:ea typeface="생각대로 Regular"/>
              </a:rPr>
              <a:t>과거 로그인 경험 과 제출 횟수 채우기                   </a:t>
            </a:r>
            <a:endParaRPr lang="en-US" altLang="ko-KR" sz="2400" dirty="0" smtClean="0">
              <a:latin typeface="생각대로 Regular" pitchFamily="2" charset="-127"/>
              <a:ea typeface="생각대로 Regular"/>
            </a:endParaRPr>
          </a:p>
          <a:p>
            <a:pPr marL="0" indent="0">
              <a:buNone/>
            </a:pPr>
            <a:r>
              <a:rPr lang="en-US" altLang="ko-KR" sz="2400" dirty="0">
                <a:latin typeface="생각대로 Regular" pitchFamily="2" charset="-127"/>
                <a:ea typeface="생각대로 Regular"/>
              </a:rPr>
              <a:t> </a:t>
            </a:r>
            <a:r>
              <a:rPr lang="en-US" altLang="ko-KR" sz="2400" dirty="0" smtClean="0">
                <a:latin typeface="생각대로 Regular" pitchFamily="2" charset="-127"/>
                <a:ea typeface="생각대로 Regular"/>
              </a:rPr>
              <a:t>                                                                =&gt;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66" y="4167445"/>
            <a:ext cx="4191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650" y="3375494"/>
            <a:ext cx="3645892" cy="165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650" y="5031197"/>
            <a:ext cx="348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4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74972" y="1511484"/>
            <a:ext cx="379578" cy="433470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1085718" y="2082949"/>
            <a:ext cx="5686932" cy="61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326573" y="348343"/>
            <a:ext cx="5366656" cy="55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8844" y="165227"/>
            <a:ext cx="234778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진행과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정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085718" y="145063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생각대로 Regular" pitchFamily="2" charset="-127"/>
                <a:ea typeface="생각대로 Regular" pitchFamily="2" charset="-127"/>
              </a:rPr>
              <a:t>데이터 전처리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&amp;</a:t>
            </a: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b="1" dirty="0" smtClean="0">
                <a:latin typeface="생각대로 Regular" pitchFamily="2" charset="-127"/>
                <a:ea typeface="생각대로 Regular" pitchFamily="2" charset="-127"/>
              </a:rPr>
              <a:t>EDA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1252653" y="2841430"/>
            <a:ext cx="4440576" cy="338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b="1" dirty="0" smtClean="0">
                <a:latin typeface="생각대로 Regular" pitchFamily="2" charset="-127"/>
                <a:ea typeface="생각대로 Regular" pitchFamily="2" charset="-127"/>
              </a:rPr>
              <a:t>-</a:t>
            </a: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 로그인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085719" y="2352676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- </a:t>
            </a:r>
            <a:r>
              <a:rPr lang="ko-KR" altLang="en-US" sz="2400" dirty="0" smtClean="0">
                <a:latin typeface="생각대로 Regular" pitchFamily="2" charset="-127"/>
                <a:ea typeface="생각대로 Regular"/>
              </a:rPr>
              <a:t>데이터 시각화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16" y="2907848"/>
            <a:ext cx="50006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16" y="2477421"/>
            <a:ext cx="5343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81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27" y="2993126"/>
            <a:ext cx="43434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타원 21"/>
          <p:cNvSpPr/>
          <p:nvPr/>
        </p:nvSpPr>
        <p:spPr>
          <a:xfrm>
            <a:off x="574972" y="1511484"/>
            <a:ext cx="379578" cy="433470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1085718" y="2082949"/>
            <a:ext cx="5686932" cy="61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326573" y="348343"/>
            <a:ext cx="5366656" cy="55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8844" y="165227"/>
            <a:ext cx="2347783" cy="584775"/>
          </a:xfrm>
          <a:prstGeom prst="rect">
            <a:avLst/>
          </a:prstGeom>
          <a:solidFill>
            <a:srgbClr val="B97753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진행과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생각대로 Regular" pitchFamily="2" charset="-127"/>
                <a:ea typeface="생각대로 Regular" pitchFamily="2" charset="-127"/>
              </a:rPr>
              <a:t>정</a:t>
            </a:r>
            <a:endParaRPr kumimoji="0"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085718" y="1450633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생각대로 Regular" pitchFamily="2" charset="-127"/>
                <a:ea typeface="생각대로 Regular" pitchFamily="2" charset="-127"/>
              </a:rPr>
              <a:t>데이터 전처리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&amp;</a:t>
            </a: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b="1" dirty="0" smtClean="0">
                <a:latin typeface="생각대로 Regular" pitchFamily="2" charset="-127"/>
                <a:ea typeface="생각대로 Regular" pitchFamily="2" charset="-127"/>
              </a:rPr>
              <a:t>EDA</a:t>
            </a:r>
            <a:endParaRPr lang="en-US" altLang="ko-KR" b="1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1252653" y="2841429"/>
            <a:ext cx="4440576" cy="338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en-US" altLang="ko-KR" dirty="0" smtClean="0">
                <a:latin typeface="생각대로 Regular" pitchFamily="2" charset="-127"/>
                <a:ea typeface="생각대로 Regular" pitchFamily="2" charset="-127"/>
              </a:rPr>
              <a:t>-</a:t>
            </a:r>
            <a:r>
              <a:rPr lang="ko-KR" altLang="en-US" b="1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dirty="0" smtClean="0">
                <a:latin typeface="생각대로 Regular" pitchFamily="2" charset="-127"/>
                <a:ea typeface="생각대로 Regular" pitchFamily="2" charset="-127"/>
              </a:rPr>
              <a:t>성별</a:t>
            </a:r>
            <a:endParaRPr lang="en-US" altLang="ko-KR" dirty="0" smtClean="0">
              <a:latin typeface="생각대로 Regular" pitchFamily="2" charset="-127"/>
              <a:ea typeface="생각대로 Regular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생각대로 Regular" pitchFamily="2" charset="-127"/>
              <a:ea typeface="생각대로 Regular" pitchFamily="2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생각대로 Regular" pitchFamily="2" charset="-127"/>
              <a:ea typeface="생각대로 Regular" pitchFamily="2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- </a:t>
            </a:r>
            <a:r>
              <a:rPr lang="ko-KR" altLang="en-US" sz="2400" dirty="0" err="1" smtClean="0">
                <a:latin typeface="생각대로 Regular" pitchFamily="2" charset="-127"/>
                <a:ea typeface="생각대로 Regular" pitchFamily="2" charset="-127"/>
              </a:rPr>
              <a:t>이메일</a:t>
            </a: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</a:t>
            </a:r>
            <a:r>
              <a:rPr lang="ko-KR" altLang="en-US" sz="2400" dirty="0" smtClean="0">
                <a:latin typeface="생각대로 Regular" pitchFamily="2" charset="-127"/>
                <a:ea typeface="생각대로 Regular" pitchFamily="2" charset="-127"/>
              </a:rPr>
              <a:t>타입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085719" y="2352676"/>
            <a:ext cx="9829799" cy="55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생각대로 Regular" pitchFamily="2" charset="-127"/>
                <a:ea typeface="생각대로 Regular" pitchFamily="2" charset="-127"/>
              </a:rPr>
              <a:t> - </a:t>
            </a:r>
            <a:r>
              <a:rPr lang="ko-KR" altLang="en-US" sz="2400" dirty="0" smtClean="0">
                <a:latin typeface="생각대로 Regular" pitchFamily="2" charset="-127"/>
                <a:ea typeface="생각대로 Regular"/>
              </a:rPr>
              <a:t>데이터 시각화 </a:t>
            </a:r>
            <a:endParaRPr lang="en-US" altLang="ko-KR" sz="2400" dirty="0" smtClean="0">
              <a:latin typeface="생각대로 Regular" pitchFamily="2" charset="-127"/>
              <a:ea typeface="생각대로 Regular" pitchFamily="2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227" y="2113207"/>
            <a:ext cx="4648200" cy="464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61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380</Words>
  <Application>Microsoft Office PowerPoint</Application>
  <PresentationFormat>사용자 지정</PresentationFormat>
  <Paragraphs>125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32</cp:revision>
  <dcterms:created xsi:type="dcterms:W3CDTF">2016-06-08T06:52:00Z</dcterms:created>
  <dcterms:modified xsi:type="dcterms:W3CDTF">2019-09-28T03:26:36Z</dcterms:modified>
</cp:coreProperties>
</file>