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70" r:id="rId4"/>
    <p:sldId id="258" r:id="rId5"/>
    <p:sldId id="271" r:id="rId6"/>
    <p:sldId id="272" r:id="rId7"/>
    <p:sldId id="259" r:id="rId8"/>
    <p:sldId id="261" r:id="rId9"/>
    <p:sldId id="262" r:id="rId10"/>
    <p:sldId id="27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 정은" initials="조정" lastIdx="1" clrIdx="0">
    <p:extLst>
      <p:ext uri="{19B8F6BF-5375-455C-9EA6-DF929625EA0E}">
        <p15:presenceInfo xmlns:p15="http://schemas.microsoft.com/office/powerpoint/2012/main" userId="831f395889b81a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22F4"/>
    <a:srgbClr val="E8DBB8"/>
    <a:srgbClr val="0088FF"/>
    <a:srgbClr val="AD4E0E"/>
    <a:srgbClr val="C1B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89728" autoAdjust="0"/>
  </p:normalViewPr>
  <p:slideViewPr>
    <p:cSldViewPr snapToGrid="0">
      <p:cViewPr varScale="1">
        <p:scale>
          <a:sx n="114" d="100"/>
          <a:sy n="114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장래 인구 추계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고령자 인구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2024</c:v>
                </c:pt>
                <c:pt idx="2">
                  <c:v>2049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8150000</c:v>
                </c:pt>
                <c:pt idx="1">
                  <c:v>10000000</c:v>
                </c:pt>
                <c:pt idx="2">
                  <c:v>19010000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79-43CA-999B-7B9CFAE8033C}"/>
            </c:ext>
          </c:extLst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04164432"/>
        <c:axId val="604164792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고령인구 구성비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2024</c:v>
                </c:pt>
                <c:pt idx="2">
                  <c:v>2049</c:v>
                </c:pt>
              </c:numCache>
            </c:numRef>
          </c:cat>
          <c:val>
            <c:numRef>
              <c:f>Sheet1!$C$2:$C$4</c:f>
              <c:numCache>
                <c:formatCode>0%</c:formatCode>
                <c:ptCount val="3"/>
                <c:pt idx="0" formatCode="0.00%">
                  <c:v>0.157</c:v>
                </c:pt>
                <c:pt idx="1">
                  <c:v>0.2</c:v>
                </c:pt>
                <c:pt idx="2">
                  <c:v>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79-43CA-999B-7B9CFAE8033C}"/>
            </c:ext>
          </c:extLst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26691912"/>
        <c:axId val="726690112"/>
      </c:lineChart>
      <c:catAx>
        <c:axId val="60416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04164792"/>
        <c:crosses val="autoZero"/>
        <c:auto val="1"/>
        <c:lblAlgn val="ctr"/>
        <c:lblOffset val="100"/>
        <c:noMultiLvlLbl val="0"/>
      </c:catAx>
      <c:valAx>
        <c:axId val="604164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04164432"/>
        <c:crosses val="autoZero"/>
        <c:crossBetween val="between"/>
        <c:dispUnits>
          <c:builtInUnit val="hundred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</c:dispUnitsLbl>
        </c:dispUnits>
      </c:valAx>
      <c:valAx>
        <c:axId val="726690112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726691912"/>
        <c:crosses val="max"/>
        <c:crossBetween val="between"/>
        <c:majorUnit val="0.1"/>
      </c:valAx>
      <c:catAx>
        <c:axId val="7266919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26690112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</c:dTable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62" b="0" i="0" u="none" strike="noStrike" baseline="0" dirty="0">
                <a:effectLst/>
              </a:rPr>
              <a:t>건강보험주요통계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진료비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FAE-1649-B3D3-4B403E35B3FF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FAE-1649-B3D3-4B403E35B3F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65세 이상</c:v>
                </c:pt>
                <c:pt idx="1">
                  <c:v>65세 미만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0.42599999999999999</c:v>
                </c:pt>
                <c:pt idx="1">
                  <c:v>0.58399999999999996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6C-4851-B468-78D6C8D9FA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dirty="0"/>
              <a:t>데이터 기반 개인 건강관리 시스템 국내시장규모 및 전망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국내시장규모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numRef>
              <c:f>Sheet1!$A$2:$A$8</c:f>
              <c:numCache>
                <c:formatCode>General</c:formatCode>
                <c:ptCount val="7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773</c:v>
                </c:pt>
                <c:pt idx="1">
                  <c:v>1114</c:v>
                </c:pt>
                <c:pt idx="2">
                  <c:v>1643</c:v>
                </c:pt>
                <c:pt idx="3">
                  <c:v>2465</c:v>
                </c:pt>
                <c:pt idx="4">
                  <c:v>3528</c:v>
                </c:pt>
                <c:pt idx="5">
                  <c:v>5049</c:v>
                </c:pt>
                <c:pt idx="6">
                  <c:v>7297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09-46F7-8F2F-E84CD41C0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3350976"/>
        <c:axId val="513351336"/>
      </c:barChart>
      <c:catAx>
        <c:axId val="51335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513351336"/>
        <c:crosses val="autoZero"/>
        <c:auto val="1"/>
        <c:lblAlgn val="ctr"/>
        <c:lblOffset val="100"/>
        <c:noMultiLvlLbl val="0"/>
      </c:catAx>
      <c:valAx>
        <c:axId val="513351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51335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F317D-1D21-49EE-A64C-B734FA6AF012}" type="datetimeFigureOut">
              <a:rPr lang="ko-KR" altLang="en-US" smtClean="0"/>
              <a:t>2023. 3. 14.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D7BB9-73A2-49C3-93F7-32F2EC712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54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본 프로젝트는 건강검진 결과를 활용한 개인 맞춤형 건강 관리 시스템 개발을 목표로 합니다</a:t>
            </a:r>
            <a:r>
              <a:rPr lang="en-US" altLang="ko-KR" b="0" i="0" u="none" strike="noStrike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인공지능 기술을 활용하여 개인의 건강 상태를 정확하게 파악하고</a:t>
            </a:r>
            <a:r>
              <a:rPr lang="en-US" altLang="ko-KR" b="0" i="0" u="none" strike="noStrike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추천하는 영양제 및 질병 발견 기능을 제공함으로써 개인의 건강을 개선하고자 합니다</a:t>
            </a:r>
            <a:r>
              <a:rPr lang="en-US" altLang="ko-KR" b="0" i="0" u="none" strike="noStrike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이를 위해 데이터 수집과 </a:t>
            </a:r>
            <a:r>
              <a:rPr lang="ko-KR" altLang="en-US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전처리</a:t>
            </a:r>
            <a:r>
              <a:rPr lang="en-US" altLang="ko-KR" b="0" i="0" u="none" strike="noStrike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모델 학습 및 검증</a:t>
            </a:r>
            <a:r>
              <a:rPr lang="en-US" altLang="ko-KR" b="0" i="0" u="none" strike="noStrike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시스템 구현 및 검증 등의 단계를 거쳐</a:t>
            </a:r>
            <a:r>
              <a:rPr lang="en-US" altLang="ko-KR" b="0" i="0" u="none" strike="noStrike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개인 맞춤형 건강 관리 시스템을 구축할 예정입니다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D7BB9-73A2-49C3-93F7-32F2EC712B6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6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B77-632A-4044-A545-5871F11818EA}" type="datetimeFigureOut">
              <a:rPr kumimoji="1" lang="ko-Kore-KR" altLang="en-US" smtClean="0"/>
              <a:t>2023. 3. 14.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7AE9-C932-2B43-B63C-10CBED8430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093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B77-632A-4044-A545-5871F11818EA}" type="datetimeFigureOut">
              <a:rPr kumimoji="1" lang="ko-Kore-KR" altLang="en-US" smtClean="0"/>
              <a:t>2023. 3. 14.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7AE9-C932-2B43-B63C-10CBED8430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307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B77-632A-4044-A545-5871F11818EA}" type="datetimeFigureOut">
              <a:rPr kumimoji="1" lang="ko-Kore-KR" altLang="en-US" smtClean="0"/>
              <a:t>2023. 3. 14.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7AE9-C932-2B43-B63C-10CBED8430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002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B77-632A-4044-A545-5871F11818EA}" type="datetimeFigureOut">
              <a:rPr kumimoji="1" lang="ko-Kore-KR" altLang="en-US" smtClean="0"/>
              <a:t>2023. 3. 14.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7AE9-C932-2B43-B63C-10CBED8430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512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B77-632A-4044-A545-5871F11818EA}" type="datetimeFigureOut">
              <a:rPr kumimoji="1" lang="ko-Kore-KR" altLang="en-US" smtClean="0"/>
              <a:t>2023. 3. 14.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7AE9-C932-2B43-B63C-10CBED8430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355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B77-632A-4044-A545-5871F11818EA}" type="datetimeFigureOut">
              <a:rPr kumimoji="1" lang="ko-Kore-KR" altLang="en-US" smtClean="0"/>
              <a:t>2023. 3. 14.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7AE9-C932-2B43-B63C-10CBED8430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725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B77-632A-4044-A545-5871F11818EA}" type="datetimeFigureOut">
              <a:rPr kumimoji="1" lang="ko-Kore-KR" altLang="en-US" smtClean="0"/>
              <a:t>2023. 3. 14.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7AE9-C932-2B43-B63C-10CBED8430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091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B77-632A-4044-A545-5871F11818EA}" type="datetimeFigureOut">
              <a:rPr kumimoji="1" lang="ko-Kore-KR" altLang="en-US" smtClean="0"/>
              <a:t>2023. 3. 14.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7AE9-C932-2B43-B63C-10CBED8430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591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B77-632A-4044-A545-5871F11818EA}" type="datetimeFigureOut">
              <a:rPr kumimoji="1" lang="ko-Kore-KR" altLang="en-US" smtClean="0"/>
              <a:t>2023. 3. 14.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7AE9-C932-2B43-B63C-10CBED8430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627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B77-632A-4044-A545-5871F11818EA}" type="datetimeFigureOut">
              <a:rPr kumimoji="1" lang="ko-Kore-KR" altLang="en-US" smtClean="0"/>
              <a:t>2023. 3. 14.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7AE9-C932-2B43-B63C-10CBED8430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250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B77-632A-4044-A545-5871F11818EA}" type="datetimeFigureOut">
              <a:rPr kumimoji="1" lang="ko-Kore-KR" altLang="en-US" smtClean="0"/>
              <a:t>2023. 3. 14.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7AE9-C932-2B43-B63C-10CBED8430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391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6DB77-632A-4044-A545-5871F11818EA}" type="datetimeFigureOut">
              <a:rPr kumimoji="1" lang="ko-Kore-KR" altLang="en-US" smtClean="0"/>
              <a:t>2023. 3. 14.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F7AE9-C932-2B43-B63C-10CBED8430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0518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2173E-6E33-C31B-F173-8FDE2B5C4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7200" dirty="0"/>
              <a:t>CAPSTONE DESIGN</a:t>
            </a:r>
            <a:endParaRPr kumimoji="1" lang="ko-Kore-KR" altLang="en-US" sz="7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9E2120-2538-60B9-085D-910D7A88E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65446"/>
            <a:ext cx="9144000" cy="2472941"/>
          </a:xfrm>
        </p:spPr>
        <p:txBody>
          <a:bodyPr>
            <a:normAutofit/>
          </a:bodyPr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R" sz="3200" dirty="0"/>
              <a:t>2</a:t>
            </a:r>
            <a:r>
              <a:rPr kumimoji="1" lang="ko-KR" altLang="en-US" sz="3200" dirty="0"/>
              <a:t>조</a:t>
            </a:r>
            <a:endParaRPr kumimoji="1" lang="en-US" altLang="ko-KR" sz="3200" dirty="0"/>
          </a:p>
          <a:p>
            <a:endParaRPr kumimoji="1" lang="en-US" altLang="ko-KR" sz="3200" dirty="0"/>
          </a:p>
          <a:p>
            <a:r>
              <a:rPr kumimoji="1" lang="ko-KR" altLang="en-US" sz="2000" dirty="0" err="1"/>
              <a:t>이시현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손병민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범종원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조정은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김유나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0030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59584A55-BE9B-B468-8532-E82AD4185018}"/>
              </a:ext>
            </a:extLst>
          </p:cNvPr>
          <p:cNvSpPr txBox="1">
            <a:spLocks/>
          </p:cNvSpPr>
          <p:nvPr/>
        </p:nvSpPr>
        <p:spPr>
          <a:xfrm>
            <a:off x="-1" y="18072"/>
            <a:ext cx="6379780" cy="88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프로젝트 목표 </a:t>
            </a:r>
            <a:r>
              <a:rPr lang="en-US" altLang="ko-KR" sz="2400" dirty="0"/>
              <a:t>– </a:t>
            </a:r>
            <a:r>
              <a:rPr lang="ko-KR" altLang="en-US" sz="2400" dirty="0"/>
              <a:t>세부 개발 내용</a:t>
            </a:r>
          </a:p>
        </p:txBody>
      </p:sp>
      <p:pic>
        <p:nvPicPr>
          <p:cNvPr id="30" name="내용 개체 틀 3">
            <a:extLst>
              <a:ext uri="{FF2B5EF4-FFF2-40B4-BE49-F238E27FC236}">
                <a16:creationId xmlns:a16="http://schemas.microsoft.com/office/drawing/2014/main" id="{4F1F4426-C5FF-07C2-E16A-9994CDA62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5472" y="2600149"/>
            <a:ext cx="1128058" cy="112805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C9990F6-1DAC-4D01-A3BE-CF0ADE117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866" y="2782035"/>
            <a:ext cx="1006647" cy="1006647"/>
          </a:xfrm>
          <a:prstGeom prst="rect">
            <a:avLst/>
          </a:prstGeom>
        </p:spPr>
      </p:pic>
      <p:pic>
        <p:nvPicPr>
          <p:cNvPr id="1024" name="그림 1023">
            <a:extLst>
              <a:ext uri="{FF2B5EF4-FFF2-40B4-BE49-F238E27FC236}">
                <a16:creationId xmlns:a16="http://schemas.microsoft.com/office/drawing/2014/main" id="{54B73B97-DA95-9D3E-C550-6740CA5F8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833" y="2791899"/>
            <a:ext cx="970316" cy="970316"/>
          </a:xfrm>
          <a:prstGeom prst="rect">
            <a:avLst/>
          </a:prstGeom>
        </p:spPr>
      </p:pic>
      <p:cxnSp>
        <p:nvCxnSpPr>
          <p:cNvPr id="1025" name="직선 화살표 연결선 1024">
            <a:extLst>
              <a:ext uri="{FF2B5EF4-FFF2-40B4-BE49-F238E27FC236}">
                <a16:creationId xmlns:a16="http://schemas.microsoft.com/office/drawing/2014/main" id="{B2F5A5CB-5B1D-F953-7749-6795F7DBDDDE}"/>
              </a:ext>
            </a:extLst>
          </p:cNvPr>
          <p:cNvCxnSpPr>
            <a:cxnSpLocks/>
          </p:cNvCxnSpPr>
          <p:nvPr/>
        </p:nvCxnSpPr>
        <p:spPr>
          <a:xfrm>
            <a:off x="2801133" y="3541457"/>
            <a:ext cx="970316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그림 1029">
            <a:extLst>
              <a:ext uri="{FF2B5EF4-FFF2-40B4-BE49-F238E27FC236}">
                <a16:creationId xmlns:a16="http://schemas.microsoft.com/office/drawing/2014/main" id="{9A518E63-4371-16BD-A00B-5D0D33F90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97031" y="2474828"/>
            <a:ext cx="810532" cy="810532"/>
          </a:xfrm>
          <a:prstGeom prst="rect">
            <a:avLst/>
          </a:prstGeom>
        </p:spPr>
      </p:pic>
      <p:pic>
        <p:nvPicPr>
          <p:cNvPr id="1031" name="그림 1030">
            <a:extLst>
              <a:ext uri="{FF2B5EF4-FFF2-40B4-BE49-F238E27FC236}">
                <a16:creationId xmlns:a16="http://schemas.microsoft.com/office/drawing/2014/main" id="{8237F422-81EF-E826-FC5A-370FA5B06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498909" y="2474828"/>
            <a:ext cx="810532" cy="810532"/>
          </a:xfrm>
          <a:prstGeom prst="rect">
            <a:avLst/>
          </a:prstGeom>
        </p:spPr>
      </p:pic>
      <p:pic>
        <p:nvPicPr>
          <p:cNvPr id="1032" name="그림 1031">
            <a:extLst>
              <a:ext uri="{FF2B5EF4-FFF2-40B4-BE49-F238E27FC236}">
                <a16:creationId xmlns:a16="http://schemas.microsoft.com/office/drawing/2014/main" id="{56DC6A76-9D34-A853-7B60-0AC668396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49757" y="3285361"/>
            <a:ext cx="810532" cy="810532"/>
          </a:xfrm>
          <a:prstGeom prst="rect">
            <a:avLst/>
          </a:prstGeom>
        </p:spPr>
      </p:pic>
      <p:pic>
        <p:nvPicPr>
          <p:cNvPr id="1035" name="그림 1034">
            <a:extLst>
              <a:ext uri="{FF2B5EF4-FFF2-40B4-BE49-F238E27FC236}">
                <a16:creationId xmlns:a16="http://schemas.microsoft.com/office/drawing/2014/main" id="{44DAC8F1-6737-5615-4411-6F7359460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3429" y="2808504"/>
            <a:ext cx="953711" cy="953711"/>
          </a:xfrm>
          <a:prstGeom prst="rect">
            <a:avLst/>
          </a:prstGeom>
        </p:spPr>
      </p:pic>
      <p:pic>
        <p:nvPicPr>
          <p:cNvPr id="1038" name="그림 1037">
            <a:extLst>
              <a:ext uri="{FF2B5EF4-FFF2-40B4-BE49-F238E27FC236}">
                <a16:creationId xmlns:a16="http://schemas.microsoft.com/office/drawing/2014/main" id="{9295E2DC-AAEE-46A8-E580-0ED966D807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0347" y="2613213"/>
            <a:ext cx="1128058" cy="1128058"/>
          </a:xfrm>
          <a:prstGeom prst="rect">
            <a:avLst/>
          </a:prstGeom>
        </p:spPr>
      </p:pic>
      <p:sp>
        <p:nvSpPr>
          <p:cNvPr id="1039" name="TextBox 1038">
            <a:extLst>
              <a:ext uri="{FF2B5EF4-FFF2-40B4-BE49-F238E27FC236}">
                <a16:creationId xmlns:a16="http://schemas.microsoft.com/office/drawing/2014/main" id="{5ADDF18A-1720-7A4C-39A4-77BD6ABE2264}"/>
              </a:ext>
            </a:extLst>
          </p:cNvPr>
          <p:cNvSpPr txBox="1"/>
          <p:nvPr/>
        </p:nvSpPr>
        <p:spPr>
          <a:xfrm>
            <a:off x="1093642" y="1610456"/>
            <a:ext cx="81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1041" name="직선 화살표 연결선 1040">
            <a:extLst>
              <a:ext uri="{FF2B5EF4-FFF2-40B4-BE49-F238E27FC236}">
                <a16:creationId xmlns:a16="http://schemas.microsoft.com/office/drawing/2014/main" id="{BD525C05-DB89-6F55-56AE-C289BEF23A96}"/>
              </a:ext>
            </a:extLst>
          </p:cNvPr>
          <p:cNvCxnSpPr>
            <a:cxnSpLocks/>
          </p:cNvCxnSpPr>
          <p:nvPr/>
        </p:nvCxnSpPr>
        <p:spPr>
          <a:xfrm flipH="1">
            <a:off x="2688291" y="3178850"/>
            <a:ext cx="1006647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51C3478B-8997-4FD6-A3EA-AE48B42A4D4D}"/>
              </a:ext>
            </a:extLst>
          </p:cNvPr>
          <p:cNvSpPr txBox="1"/>
          <p:nvPr/>
        </p:nvSpPr>
        <p:spPr>
          <a:xfrm>
            <a:off x="5315682" y="1610456"/>
            <a:ext cx="81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WAS</a:t>
            </a:r>
            <a:endParaRPr lang="ko-KR" altLang="en-US" dirty="0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86260CE-B5BB-D391-8C52-B72F943F12E8}"/>
              </a:ext>
            </a:extLst>
          </p:cNvPr>
          <p:cNvSpPr txBox="1"/>
          <p:nvPr/>
        </p:nvSpPr>
        <p:spPr>
          <a:xfrm>
            <a:off x="10110206" y="1611608"/>
            <a:ext cx="81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045" name="직선 화살표 연결선 1044">
            <a:extLst>
              <a:ext uri="{FF2B5EF4-FFF2-40B4-BE49-F238E27FC236}">
                <a16:creationId xmlns:a16="http://schemas.microsoft.com/office/drawing/2014/main" id="{A2D033BA-DD27-46D8-1986-F415454B0F3E}"/>
              </a:ext>
            </a:extLst>
          </p:cNvPr>
          <p:cNvCxnSpPr>
            <a:cxnSpLocks/>
          </p:cNvCxnSpPr>
          <p:nvPr/>
        </p:nvCxnSpPr>
        <p:spPr>
          <a:xfrm>
            <a:off x="7628910" y="3579037"/>
            <a:ext cx="970316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직선 화살표 연결선 1045">
            <a:extLst>
              <a:ext uri="{FF2B5EF4-FFF2-40B4-BE49-F238E27FC236}">
                <a16:creationId xmlns:a16="http://schemas.microsoft.com/office/drawing/2014/main" id="{91DA82E2-305D-7BD0-75AA-70C87853BF4C}"/>
              </a:ext>
            </a:extLst>
          </p:cNvPr>
          <p:cNvCxnSpPr>
            <a:cxnSpLocks/>
          </p:cNvCxnSpPr>
          <p:nvPr/>
        </p:nvCxnSpPr>
        <p:spPr>
          <a:xfrm flipH="1">
            <a:off x="7516068" y="3216430"/>
            <a:ext cx="1006647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사각형: 둥근 모서리 1046">
            <a:extLst>
              <a:ext uri="{FF2B5EF4-FFF2-40B4-BE49-F238E27FC236}">
                <a16:creationId xmlns:a16="http://schemas.microsoft.com/office/drawing/2014/main" id="{B02FAFD4-B7C7-E740-0CCB-698E8EE1F508}"/>
              </a:ext>
            </a:extLst>
          </p:cNvPr>
          <p:cNvSpPr/>
          <p:nvPr/>
        </p:nvSpPr>
        <p:spPr>
          <a:xfrm>
            <a:off x="8796253" y="4373544"/>
            <a:ext cx="3044304" cy="7035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건강검진 결과지 텍스트 추출 저장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고객정보 저장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457200" indent="-457200" algn="ctr">
              <a:buFont typeface="Wingdings" panose="05000000000000000000" pitchFamily="2" charset="2"/>
              <a:buChar char="§"/>
            </a:pP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1048" name="사각형: 둥근 모서리 1047">
            <a:extLst>
              <a:ext uri="{FF2B5EF4-FFF2-40B4-BE49-F238E27FC236}">
                <a16:creationId xmlns:a16="http://schemas.microsoft.com/office/drawing/2014/main" id="{44ABE715-6241-D0C4-BD8C-4B7563CF1D01}"/>
              </a:ext>
            </a:extLst>
          </p:cNvPr>
          <p:cNvSpPr/>
          <p:nvPr/>
        </p:nvSpPr>
        <p:spPr>
          <a:xfrm>
            <a:off x="4659713" y="4337028"/>
            <a:ext cx="2122470" cy="16233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tx1"/>
                </a:solidFill>
              </a:rPr>
              <a:t>로그인</a:t>
            </a:r>
            <a:r>
              <a:rPr kumimoji="1" lang="en-US" altLang="ko-KR" sz="1400" dirty="0">
                <a:solidFill>
                  <a:schemeClr val="tx1"/>
                </a:solidFill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</a:rPr>
              <a:t>회원가입 기능</a:t>
            </a:r>
            <a:endParaRPr kumimoji="1"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tx1"/>
                </a:solidFill>
              </a:rPr>
              <a:t>영양제 추천 서비스</a:t>
            </a:r>
            <a:endParaRPr kumimoji="1"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tx1"/>
                </a:solidFill>
              </a:rPr>
              <a:t>건강 상태의 추세 변화</a:t>
            </a:r>
            <a:endParaRPr kumimoji="1"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tx1"/>
                </a:solidFill>
              </a:rPr>
              <a:t>질병 위험 감지</a:t>
            </a:r>
            <a:endParaRPr kumimoji="1" lang="en-US" altLang="ko-KR" sz="1400" dirty="0">
              <a:solidFill>
                <a:schemeClr val="tx1"/>
              </a:solidFill>
            </a:endParaRPr>
          </a:p>
          <a:p>
            <a:pPr marL="457200" indent="-457200" algn="ctr">
              <a:buFont typeface="Wingdings" panose="05000000000000000000" pitchFamily="2" charset="2"/>
              <a:buChar char="§"/>
            </a:pP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3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9B120F9-C6D3-A987-2C21-E47E234C6F2C}"/>
              </a:ext>
            </a:extLst>
          </p:cNvPr>
          <p:cNvSpPr/>
          <p:nvPr/>
        </p:nvSpPr>
        <p:spPr>
          <a:xfrm>
            <a:off x="1177159" y="1198179"/>
            <a:ext cx="9827172" cy="528670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5F52B76-D662-1ED8-99D4-6CD361F68F3A}"/>
              </a:ext>
            </a:extLst>
          </p:cNvPr>
          <p:cNvSpPr/>
          <p:nvPr/>
        </p:nvSpPr>
        <p:spPr>
          <a:xfrm>
            <a:off x="7789789" y="2297134"/>
            <a:ext cx="1502979" cy="15184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663639-6E83-7F6E-96AD-87729F7C1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248847" y="4175129"/>
            <a:ext cx="810533" cy="8105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0C906D-9C8E-6E3E-D4FB-8B985D52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393204" y="4179696"/>
            <a:ext cx="810533" cy="8105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056553A-5FED-339B-F6E3-AA0485DCE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07266" y="4179696"/>
            <a:ext cx="810533" cy="8105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155D1D-55E6-4E4C-0DDC-40BA65A51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839916" y="4284342"/>
            <a:ext cx="810533" cy="8105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4BFB25D-F3F7-C252-EF91-3C8055542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745912" y="4284342"/>
            <a:ext cx="810533" cy="810533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F2A856CB-4756-9A1C-2F4C-34787E58EA29}"/>
              </a:ext>
            </a:extLst>
          </p:cNvPr>
          <p:cNvSpPr/>
          <p:nvPr/>
        </p:nvSpPr>
        <p:spPr>
          <a:xfrm>
            <a:off x="3011166" y="2323104"/>
            <a:ext cx="1502979" cy="15184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EA6725-BCB7-F4AF-F92E-FCAF1CED8514}"/>
              </a:ext>
            </a:extLst>
          </p:cNvPr>
          <p:cNvSpPr txBox="1"/>
          <p:nvPr/>
        </p:nvSpPr>
        <p:spPr>
          <a:xfrm>
            <a:off x="2202285" y="5139971"/>
            <a:ext cx="880511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이시현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FADFD-C0BB-C2C0-E90A-2B5F496D8023}"/>
              </a:ext>
            </a:extLst>
          </p:cNvPr>
          <p:cNvSpPr txBox="1"/>
          <p:nvPr/>
        </p:nvSpPr>
        <p:spPr>
          <a:xfrm>
            <a:off x="3358215" y="5157365"/>
            <a:ext cx="880511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손병민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EB8C87-6C8A-91D8-B38A-4C6C8830872D}"/>
              </a:ext>
            </a:extLst>
          </p:cNvPr>
          <p:cNvSpPr txBox="1"/>
          <p:nvPr/>
        </p:nvSpPr>
        <p:spPr>
          <a:xfrm>
            <a:off x="4514145" y="5157365"/>
            <a:ext cx="880511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범종원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5493BB-8727-C9D2-DC7B-D2F02DA67AF9}"/>
              </a:ext>
            </a:extLst>
          </p:cNvPr>
          <p:cNvSpPr txBox="1"/>
          <p:nvPr/>
        </p:nvSpPr>
        <p:spPr>
          <a:xfrm>
            <a:off x="7789789" y="5262011"/>
            <a:ext cx="880511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조정은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DEDE60-0381-93B4-DF7F-0DB23E5E2871}"/>
              </a:ext>
            </a:extLst>
          </p:cNvPr>
          <p:cNvSpPr txBox="1"/>
          <p:nvPr/>
        </p:nvSpPr>
        <p:spPr>
          <a:xfrm>
            <a:off x="8710923" y="5266533"/>
            <a:ext cx="880511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김유나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F716D5C6-87AD-5578-D8EB-F88320BE66E1}"/>
              </a:ext>
            </a:extLst>
          </p:cNvPr>
          <p:cNvSpPr txBox="1">
            <a:spLocks/>
          </p:cNvSpPr>
          <p:nvPr/>
        </p:nvSpPr>
        <p:spPr>
          <a:xfrm>
            <a:off x="-1" y="18072"/>
            <a:ext cx="2869325" cy="88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세부 추진계획</a:t>
            </a:r>
            <a:endParaRPr lang="ko-KR" altLang="en-US" sz="24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DE7548A-A968-3F1E-C08C-121FD0745283}"/>
              </a:ext>
            </a:extLst>
          </p:cNvPr>
          <p:cNvSpPr/>
          <p:nvPr/>
        </p:nvSpPr>
        <p:spPr>
          <a:xfrm>
            <a:off x="5056118" y="276295"/>
            <a:ext cx="1846648" cy="188717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EFFA45E-D26D-247D-CE9F-670094BFC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264" y="719154"/>
            <a:ext cx="1001460" cy="10014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13DFAA-1116-BDEC-A3A7-0BEC62E8C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346" y="2709665"/>
            <a:ext cx="754618" cy="74530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AE43C8E7-CDEB-F00D-32B8-52B29DDF4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5753" y="2670136"/>
            <a:ext cx="887203" cy="78483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EADAB3F-25EB-B8D1-CF86-1CC1D9CBF222}"/>
              </a:ext>
            </a:extLst>
          </p:cNvPr>
          <p:cNvSpPr txBox="1"/>
          <p:nvPr/>
        </p:nvSpPr>
        <p:spPr>
          <a:xfrm>
            <a:off x="8203755" y="2897651"/>
            <a:ext cx="65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WEB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9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8B244-98D6-3A2A-3C92-902114151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896" y="3000457"/>
            <a:ext cx="2312504" cy="217286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ko-KR" altLang="en-US" sz="1800" dirty="0"/>
              <a:t>주제후보</a:t>
            </a:r>
            <a:endParaRPr kumimoji="1" lang="en-US" altLang="ko-KR" sz="1800" dirty="0"/>
          </a:p>
          <a:p>
            <a:pPr lvl="1">
              <a:lnSpc>
                <a:spcPct val="150000"/>
              </a:lnSpc>
            </a:pPr>
            <a:r>
              <a:rPr kumimoji="1" lang="ko-KR" altLang="en-US" sz="1800" dirty="0"/>
              <a:t>개발배경</a:t>
            </a:r>
            <a:endParaRPr kumimoji="1" lang="en-US" altLang="ko-KR" sz="1800" dirty="0"/>
          </a:p>
          <a:p>
            <a:pPr lvl="1">
              <a:lnSpc>
                <a:spcPct val="150000"/>
              </a:lnSpc>
            </a:pPr>
            <a:r>
              <a:rPr kumimoji="1" lang="ko-KR" altLang="en-US" sz="1800" dirty="0"/>
              <a:t>필요성</a:t>
            </a:r>
            <a:endParaRPr kumimoji="1" lang="en-US" altLang="ko-KR" sz="1800" dirty="0"/>
          </a:p>
          <a:p>
            <a:pPr lvl="1">
              <a:lnSpc>
                <a:spcPct val="150000"/>
              </a:lnSpc>
            </a:pPr>
            <a:r>
              <a:rPr kumimoji="1" lang="ko-KR" altLang="en-US" sz="1800" dirty="0"/>
              <a:t>대표사례</a:t>
            </a:r>
            <a:endParaRPr kumimoji="1" lang="en-US" altLang="ko-KR" sz="18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C841941-A716-0A3B-80B7-E9A01584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72"/>
            <a:ext cx="4850296" cy="88230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목차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3BC1B5F-2401-EC8B-BB55-AE70E2A9061A}"/>
              </a:ext>
            </a:extLst>
          </p:cNvPr>
          <p:cNvSpPr txBox="1">
            <a:spLocks/>
          </p:cNvSpPr>
          <p:nvPr/>
        </p:nvSpPr>
        <p:spPr>
          <a:xfrm>
            <a:off x="4850296" y="3000457"/>
            <a:ext cx="3028122" cy="13435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kumimoji="1" lang="ko-KR" altLang="en-US" sz="1800" dirty="0"/>
              <a:t>추진목표</a:t>
            </a:r>
            <a:endParaRPr kumimoji="1" lang="en-US" altLang="ko-KR" sz="1800" dirty="0"/>
          </a:p>
          <a:p>
            <a:pPr lvl="1">
              <a:lnSpc>
                <a:spcPct val="150000"/>
              </a:lnSpc>
            </a:pPr>
            <a:r>
              <a:rPr kumimoji="1" lang="ko-KR" altLang="en-US" sz="1800" dirty="0"/>
              <a:t>개발환경</a:t>
            </a:r>
            <a:endParaRPr kumimoji="1" lang="en-US" altLang="ko-KR" sz="1800" dirty="0"/>
          </a:p>
          <a:p>
            <a:pPr lvl="1">
              <a:lnSpc>
                <a:spcPct val="150000"/>
              </a:lnSpc>
            </a:pPr>
            <a:r>
              <a:rPr kumimoji="1" lang="ko-KR" altLang="en-US" sz="1800" dirty="0"/>
              <a:t>세부개발내용</a:t>
            </a:r>
            <a:endParaRPr kumimoji="1" lang="en-US" altLang="ko-KR" sz="1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36AFF1-7C0C-A9B8-750D-2058A28971DC}"/>
              </a:ext>
            </a:extLst>
          </p:cNvPr>
          <p:cNvSpPr/>
          <p:nvPr/>
        </p:nvSpPr>
        <p:spPr>
          <a:xfrm>
            <a:off x="-1" y="1684681"/>
            <a:ext cx="12192001" cy="9380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4C1A88-CA74-7570-89CB-750CAE38D982}"/>
              </a:ext>
            </a:extLst>
          </p:cNvPr>
          <p:cNvSpPr txBox="1"/>
          <p:nvPr/>
        </p:nvSpPr>
        <p:spPr>
          <a:xfrm>
            <a:off x="1374913" y="1922891"/>
            <a:ext cx="2524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98D03A-51E7-12F7-1E63-86D60A53010D}"/>
              </a:ext>
            </a:extLst>
          </p:cNvPr>
          <p:cNvSpPr txBox="1"/>
          <p:nvPr/>
        </p:nvSpPr>
        <p:spPr>
          <a:xfrm>
            <a:off x="5083866" y="1917591"/>
            <a:ext cx="2524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프로젝트 목표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9760A3-B8B7-BEAA-84D3-6646CE85E183}"/>
              </a:ext>
            </a:extLst>
          </p:cNvPr>
          <p:cNvSpPr txBox="1"/>
          <p:nvPr/>
        </p:nvSpPr>
        <p:spPr>
          <a:xfrm>
            <a:off x="8792819" y="1922891"/>
            <a:ext cx="2524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세부 추진계획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14CC8F3-6E15-B030-3797-60A4427580B1}"/>
              </a:ext>
            </a:extLst>
          </p:cNvPr>
          <p:cNvSpPr txBox="1">
            <a:spLocks/>
          </p:cNvSpPr>
          <p:nvPr/>
        </p:nvSpPr>
        <p:spPr>
          <a:xfrm>
            <a:off x="8541027" y="3000457"/>
            <a:ext cx="3028122" cy="604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kumimoji="1" lang="ko-KR" altLang="en-US" sz="1800"/>
              <a:t>세부 추진계획</a:t>
            </a:r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28297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DD644-EE6C-19A2-D91F-3F7492BD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72"/>
            <a:ext cx="4850296" cy="88230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프로젝트 개요 </a:t>
            </a:r>
            <a:r>
              <a:rPr lang="en-US" altLang="ko-KR" sz="2400" dirty="0"/>
              <a:t>- </a:t>
            </a:r>
            <a:r>
              <a:rPr lang="ko-KR" altLang="en-US" sz="2400" dirty="0"/>
              <a:t>주제후보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3E1C606-AEAD-5192-DEC5-FAF07241131A}"/>
              </a:ext>
            </a:extLst>
          </p:cNvPr>
          <p:cNvGrpSpPr/>
          <p:nvPr/>
        </p:nvGrpSpPr>
        <p:grpSpPr>
          <a:xfrm>
            <a:off x="7011347" y="4060148"/>
            <a:ext cx="1497498" cy="1435100"/>
            <a:chOff x="0" y="214252"/>
            <a:chExt cx="3966257" cy="4537143"/>
          </a:xfrm>
        </p:grpSpPr>
        <p:pic>
          <p:nvPicPr>
            <p:cNvPr id="6" name="Object 2">
              <a:extLst>
                <a:ext uri="{FF2B5EF4-FFF2-40B4-BE49-F238E27FC236}">
                  <a16:creationId xmlns:a16="http://schemas.microsoft.com/office/drawing/2014/main" id="{F51D4650-DF43-806F-4C62-6D8067AC1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4252"/>
              <a:ext cx="3966257" cy="4537143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CDD3B67-EF1E-A194-44EE-1FCCFB4D943F}"/>
              </a:ext>
            </a:extLst>
          </p:cNvPr>
          <p:cNvGrpSpPr/>
          <p:nvPr/>
        </p:nvGrpSpPr>
        <p:grpSpPr>
          <a:xfrm>
            <a:off x="5546036" y="1291876"/>
            <a:ext cx="904954" cy="1774142"/>
            <a:chOff x="8302553" y="326428"/>
            <a:chExt cx="1416092" cy="3356708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475BF181-EDB8-6621-A972-EF0927C04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02553" y="326428"/>
              <a:ext cx="1416092" cy="3356708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7D04A5D-0BFE-DB15-2EF2-20ED8E91FDD3}"/>
              </a:ext>
            </a:extLst>
          </p:cNvPr>
          <p:cNvGrpSpPr/>
          <p:nvPr/>
        </p:nvGrpSpPr>
        <p:grpSpPr>
          <a:xfrm>
            <a:off x="3171687" y="4090646"/>
            <a:ext cx="1588739" cy="1404602"/>
            <a:chOff x="538302" y="5920578"/>
            <a:chExt cx="3427955" cy="3427955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E8DB1BBC-7492-8BB0-F479-4CCE66083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8302" y="5920578"/>
              <a:ext cx="3427955" cy="3427955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5F878E5-9695-D49B-47D6-A4C03CDE9DD1}"/>
              </a:ext>
            </a:extLst>
          </p:cNvPr>
          <p:cNvGrpSpPr/>
          <p:nvPr/>
        </p:nvGrpSpPr>
        <p:grpSpPr>
          <a:xfrm>
            <a:off x="788660" y="900377"/>
            <a:ext cx="2798591" cy="2583131"/>
            <a:chOff x="3063173" y="5452105"/>
            <a:chExt cx="5501933" cy="507834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15EBB788-DEF3-1186-66EA-297914F48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63173" y="5452105"/>
              <a:ext cx="5501933" cy="5078346"/>
            </a:xfrm>
            <a:prstGeom prst="rect">
              <a:avLst/>
            </a:prstGeom>
          </p:spPr>
        </p:pic>
        <p:pic>
          <p:nvPicPr>
            <p:cNvPr id="13" name="Object 12">
              <a:extLst>
                <a:ext uri="{FF2B5EF4-FFF2-40B4-BE49-F238E27FC236}">
                  <a16:creationId xmlns:a16="http://schemas.microsoft.com/office/drawing/2014/main" id="{5FAC95F1-5922-1627-CD08-3F3C62861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72921" y="6555956"/>
              <a:ext cx="2750966" cy="2539173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7481D8-A22E-CE60-DB46-9407AEF59E8B}"/>
              </a:ext>
            </a:extLst>
          </p:cNvPr>
          <p:cNvGrpSpPr/>
          <p:nvPr/>
        </p:nvGrpSpPr>
        <p:grpSpPr>
          <a:xfrm>
            <a:off x="8508845" y="1003703"/>
            <a:ext cx="2470611" cy="2271584"/>
            <a:chOff x="708068" y="1232846"/>
            <a:chExt cx="4537143" cy="4537143"/>
          </a:xfrm>
        </p:grpSpPr>
        <p:pic>
          <p:nvPicPr>
            <p:cNvPr id="15" name="Object 2">
              <a:extLst>
                <a:ext uri="{FF2B5EF4-FFF2-40B4-BE49-F238E27FC236}">
                  <a16:creationId xmlns:a16="http://schemas.microsoft.com/office/drawing/2014/main" id="{625C39D0-71EB-4A62-0B8A-35418971E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8068" y="1232846"/>
              <a:ext cx="4537143" cy="4537143"/>
            </a:xfrm>
            <a:prstGeom prst="rect">
              <a:avLst/>
            </a:prstGeom>
          </p:spPr>
        </p:pic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42F7190-803D-4D61-CB77-7CFA9A4A297E}"/>
              </a:ext>
            </a:extLst>
          </p:cNvPr>
          <p:cNvSpPr/>
          <p:nvPr/>
        </p:nvSpPr>
        <p:spPr>
          <a:xfrm>
            <a:off x="8314565" y="3172719"/>
            <a:ext cx="2470611" cy="6000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개인 맞춤 건강관리 분석시스템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80B5588-1B16-FF7C-3462-72FA6AEBC76A}"/>
              </a:ext>
            </a:extLst>
          </p:cNvPr>
          <p:cNvSpPr/>
          <p:nvPr/>
        </p:nvSpPr>
        <p:spPr>
          <a:xfrm>
            <a:off x="4728448" y="3124240"/>
            <a:ext cx="2470611" cy="6000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버스 승강장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운동권장 센서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F6D2FA-3517-1F44-6614-234CC06B4883}"/>
              </a:ext>
            </a:extLst>
          </p:cNvPr>
          <p:cNvSpPr/>
          <p:nvPr/>
        </p:nvSpPr>
        <p:spPr>
          <a:xfrm>
            <a:off x="948051" y="3124240"/>
            <a:ext cx="2470611" cy="6000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카카오톡 대화상대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클론 생성</a:t>
            </a:r>
            <a:endParaRPr lang="en-US" altLang="ko-KR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A5B95C-B116-DEA1-34EC-6F192E5B99D4}"/>
              </a:ext>
            </a:extLst>
          </p:cNvPr>
          <p:cNvSpPr/>
          <p:nvPr/>
        </p:nvSpPr>
        <p:spPr>
          <a:xfrm>
            <a:off x="2551792" y="5637390"/>
            <a:ext cx="2470611" cy="6000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층간소음 방지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데시벨 측정기</a:t>
            </a:r>
            <a:endParaRPr lang="en-US" altLang="ko-KR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51BB93C-949C-9A0C-ECFE-FD2B4DFCF19D}"/>
              </a:ext>
            </a:extLst>
          </p:cNvPr>
          <p:cNvSpPr/>
          <p:nvPr/>
        </p:nvSpPr>
        <p:spPr>
          <a:xfrm>
            <a:off x="6450989" y="5667397"/>
            <a:ext cx="2470611" cy="6000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장애인을 위한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음성 조작 웹서비스</a:t>
            </a:r>
            <a:endParaRPr lang="en-US" altLang="ko-KR" b="1" dirty="0">
              <a:solidFill>
                <a:sysClr val="windowText" lastClr="00000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D048336-3FA3-6C7A-7481-1FCAB0F500CC}"/>
              </a:ext>
            </a:extLst>
          </p:cNvPr>
          <p:cNvGrpSpPr/>
          <p:nvPr/>
        </p:nvGrpSpPr>
        <p:grpSpPr>
          <a:xfrm>
            <a:off x="10647455" y="2586123"/>
            <a:ext cx="901690" cy="764668"/>
            <a:chOff x="1554822" y="2846140"/>
            <a:chExt cx="4537143" cy="2923849"/>
          </a:xfrm>
        </p:grpSpPr>
        <p:pic>
          <p:nvPicPr>
            <p:cNvPr id="17" name="Object 8">
              <a:extLst>
                <a:ext uri="{FF2B5EF4-FFF2-40B4-BE49-F238E27FC236}">
                  <a16:creationId xmlns:a16="http://schemas.microsoft.com/office/drawing/2014/main" id="{A12E8AD2-AE4A-0AD8-8F00-6A446EF05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4822" y="2846140"/>
              <a:ext cx="4537143" cy="29238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44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419E65-5E70-C4BF-CBB6-95A40EBAC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2687" y="102393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  <a:endParaRPr lang="ko-Kore-KR" altLang="en-US" dirty="0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23549792-7355-F330-7158-E457BC4061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6044610"/>
              </p:ext>
            </p:extLst>
          </p:nvPr>
        </p:nvGraphicFramePr>
        <p:xfrm>
          <a:off x="122952" y="1318987"/>
          <a:ext cx="7344156" cy="4797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BAA6F10-01D3-B9E1-8BC3-D73F0A710431}"/>
              </a:ext>
            </a:extLst>
          </p:cNvPr>
          <p:cNvSpPr txBox="1"/>
          <p:nvPr/>
        </p:nvSpPr>
        <p:spPr>
          <a:xfrm>
            <a:off x="6079479" y="6399198"/>
            <a:ext cx="1264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출처 </a:t>
            </a:r>
            <a:r>
              <a:rPr lang="en-US" altLang="ko-KR" sz="1050" dirty="0"/>
              <a:t>: 2022 </a:t>
            </a:r>
            <a:r>
              <a:rPr lang="ko-KR" altLang="en-US" sz="1050" dirty="0"/>
              <a:t>통계청</a:t>
            </a:r>
          </a:p>
        </p:txBody>
      </p:sp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5DEA500B-D0E6-A643-317A-0E0CF31CDE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3085512"/>
              </p:ext>
            </p:extLst>
          </p:nvPr>
        </p:nvGraphicFramePr>
        <p:xfrm>
          <a:off x="7562523" y="1974507"/>
          <a:ext cx="4521200" cy="3547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BB69C67-8A0C-E2A7-5AAC-AA382E915F2E}"/>
              </a:ext>
            </a:extLst>
          </p:cNvPr>
          <p:cNvSpPr txBox="1"/>
          <p:nvPr/>
        </p:nvSpPr>
        <p:spPr>
          <a:xfrm>
            <a:off x="9919959" y="6412413"/>
            <a:ext cx="2268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출처 </a:t>
            </a:r>
            <a:r>
              <a:rPr lang="en-US" altLang="ko-KR" sz="1050" dirty="0"/>
              <a:t>: 2022 </a:t>
            </a:r>
            <a:r>
              <a:rPr lang="ko-KR" altLang="en-US" sz="1050" dirty="0"/>
              <a:t>국민건강보험공단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55AA297-588D-9764-D9EC-E64B1CA42144}"/>
              </a:ext>
            </a:extLst>
          </p:cNvPr>
          <p:cNvSpPr/>
          <p:nvPr/>
        </p:nvSpPr>
        <p:spPr>
          <a:xfrm>
            <a:off x="5791200" y="1869440"/>
            <a:ext cx="1087120" cy="10972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말풍선: 타원형 20">
            <a:extLst>
              <a:ext uri="{FF2B5EF4-FFF2-40B4-BE49-F238E27FC236}">
                <a16:creationId xmlns:a16="http://schemas.microsoft.com/office/drawing/2014/main" id="{9E994D8D-3046-7E6C-3522-228C2A6AE329}"/>
              </a:ext>
            </a:extLst>
          </p:cNvPr>
          <p:cNvSpPr/>
          <p:nvPr/>
        </p:nvSpPr>
        <p:spPr>
          <a:xfrm>
            <a:off x="6113272" y="755190"/>
            <a:ext cx="1671320" cy="936439"/>
          </a:xfrm>
          <a:prstGeom prst="wedgeEllipseCallout">
            <a:avLst>
              <a:gd name="adj1" fmla="val -28127"/>
              <a:gd name="adj2" fmla="val 5707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 </a:t>
            </a:r>
            <a:r>
              <a:rPr lang="en-US" altLang="ko-KR" dirty="0"/>
              <a:t>2</a:t>
            </a:r>
            <a:r>
              <a:rPr lang="ko-KR" altLang="en-US" dirty="0"/>
              <a:t>배 상승 추정</a:t>
            </a: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C900048D-5494-D341-5875-C638F6A71B6D}"/>
              </a:ext>
            </a:extLst>
          </p:cNvPr>
          <p:cNvSpPr txBox="1">
            <a:spLocks/>
          </p:cNvSpPr>
          <p:nvPr/>
        </p:nvSpPr>
        <p:spPr>
          <a:xfrm>
            <a:off x="0" y="18072"/>
            <a:ext cx="5377070" cy="88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프로젝트 개요 </a:t>
            </a:r>
            <a:r>
              <a:rPr lang="en-US" altLang="ko-KR" sz="2400" dirty="0"/>
              <a:t>- </a:t>
            </a:r>
            <a:r>
              <a:rPr lang="ko-KR" altLang="en-US" sz="2400" dirty="0"/>
              <a:t>개발배경</a:t>
            </a:r>
          </a:p>
        </p:txBody>
      </p:sp>
    </p:spTree>
    <p:extLst>
      <p:ext uri="{BB962C8B-B14F-4D97-AF65-F5344CB8AC3E}">
        <p14:creationId xmlns:p14="http://schemas.microsoft.com/office/powerpoint/2010/main" val="242188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419E65-5E70-C4BF-CBB6-95A40EBAC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2687" y="102393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  <a:endParaRPr lang="ko-Kore-KR" altLang="en-US" dirty="0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3BE27969-0B8E-3A8E-DFF7-E97FA9121B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5436087"/>
              </p:ext>
            </p:extLst>
          </p:nvPr>
        </p:nvGraphicFramePr>
        <p:xfrm>
          <a:off x="2467014" y="1023930"/>
          <a:ext cx="6760425" cy="4810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77EFA4D-A739-0F49-FEFE-C7713C687CB5}"/>
              </a:ext>
            </a:extLst>
          </p:cNvPr>
          <p:cNvSpPr txBox="1"/>
          <p:nvPr/>
        </p:nvSpPr>
        <p:spPr>
          <a:xfrm>
            <a:off x="7912696" y="6418668"/>
            <a:ext cx="40805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출처 </a:t>
            </a:r>
            <a:r>
              <a:rPr lang="en-US" altLang="ko-KR" sz="1050" dirty="0"/>
              <a:t>: </a:t>
            </a:r>
            <a:r>
              <a:rPr lang="ko-KR" altLang="en-US" sz="1050" dirty="0"/>
              <a:t>신개발 의료기기 전망 분석보고서 </a:t>
            </a:r>
            <a:r>
              <a:rPr lang="en-US" altLang="ko-KR" sz="1050" dirty="0"/>
              <a:t>(</a:t>
            </a:r>
            <a:r>
              <a:rPr lang="ko-KR" altLang="en-US" sz="1050" dirty="0"/>
              <a:t>식품의약품안전처</a:t>
            </a:r>
            <a:r>
              <a:rPr lang="en-US" altLang="ko-KR" sz="1050" dirty="0"/>
              <a:t>,2020)</a:t>
            </a:r>
            <a:endParaRPr lang="ko-KR" altLang="en-US" sz="1050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F3FE6AF-7CAB-0DC2-B15C-30DEFDBB0F46}"/>
              </a:ext>
            </a:extLst>
          </p:cNvPr>
          <p:cNvSpPr txBox="1">
            <a:spLocks/>
          </p:cNvSpPr>
          <p:nvPr/>
        </p:nvSpPr>
        <p:spPr>
          <a:xfrm>
            <a:off x="0" y="18072"/>
            <a:ext cx="5377070" cy="88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프로젝트 개요 </a:t>
            </a:r>
            <a:r>
              <a:rPr lang="en-US" altLang="ko-KR" sz="2400" dirty="0"/>
              <a:t>- </a:t>
            </a:r>
            <a:r>
              <a:rPr lang="ko-KR" altLang="en-US" sz="2400" dirty="0"/>
              <a:t>필요성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9CC8A73-6C11-E2CB-5EDF-A290F0E7BA34}"/>
              </a:ext>
            </a:extLst>
          </p:cNvPr>
          <p:cNvCxnSpPr>
            <a:cxnSpLocks/>
          </p:cNvCxnSpPr>
          <p:nvPr/>
        </p:nvCxnSpPr>
        <p:spPr>
          <a:xfrm flipV="1">
            <a:off x="6032389" y="1666239"/>
            <a:ext cx="2384149" cy="2032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말풍선: 타원형 23">
            <a:extLst>
              <a:ext uri="{FF2B5EF4-FFF2-40B4-BE49-F238E27FC236}">
                <a16:creationId xmlns:a16="http://schemas.microsoft.com/office/drawing/2014/main" id="{A90080FC-6ED4-3C5C-1F47-A72A290B5ED9}"/>
              </a:ext>
            </a:extLst>
          </p:cNvPr>
          <p:cNvSpPr/>
          <p:nvPr/>
        </p:nvSpPr>
        <p:spPr>
          <a:xfrm>
            <a:off x="8416537" y="633377"/>
            <a:ext cx="1969855" cy="752932"/>
          </a:xfrm>
          <a:prstGeom prst="wedgeEllipseCallout">
            <a:avLst>
              <a:gd name="adj1" fmla="val -20179"/>
              <a:gd name="adj2" fmla="val 7191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23</a:t>
            </a:r>
            <a:r>
              <a:rPr lang="ko-KR" altLang="en-US" sz="1500" b="1" dirty="0" err="1"/>
              <a:t>년대비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26</a:t>
            </a:r>
            <a:r>
              <a:rPr lang="ko-KR" altLang="en-US" sz="1500" b="1" dirty="0"/>
              <a:t>년 </a:t>
            </a:r>
            <a:r>
              <a:rPr lang="en-US" altLang="ko-KR" sz="1500" b="1" dirty="0"/>
              <a:t>3</a:t>
            </a:r>
            <a:r>
              <a:rPr lang="ko-KR" altLang="en-US" sz="1500" b="1" dirty="0"/>
              <a:t>배 증가 추정</a:t>
            </a:r>
          </a:p>
        </p:txBody>
      </p:sp>
    </p:spTree>
    <p:extLst>
      <p:ext uri="{BB962C8B-B14F-4D97-AF65-F5344CB8AC3E}">
        <p14:creationId xmlns:p14="http://schemas.microsoft.com/office/powerpoint/2010/main" val="246287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419E65-5E70-C4BF-CBB6-95A40EBAC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2687" y="102393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  <a:endParaRPr lang="ko-Kore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F3FE6AF-7CAB-0DC2-B15C-30DEFDBB0F46}"/>
              </a:ext>
            </a:extLst>
          </p:cNvPr>
          <p:cNvSpPr txBox="1">
            <a:spLocks/>
          </p:cNvSpPr>
          <p:nvPr/>
        </p:nvSpPr>
        <p:spPr>
          <a:xfrm>
            <a:off x="-1" y="18072"/>
            <a:ext cx="4810539" cy="88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프로젝트 개요 </a:t>
            </a:r>
            <a:r>
              <a:rPr lang="en-US" altLang="ko-KR" sz="2400" dirty="0"/>
              <a:t>- </a:t>
            </a:r>
            <a:r>
              <a:rPr lang="ko-KR" altLang="en-US" sz="2400" dirty="0"/>
              <a:t>대표사례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1E7F61-90EF-A032-A3E7-98998160D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91" y="1227585"/>
            <a:ext cx="5606219" cy="24431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1A3EBA-B567-C328-4B8F-689115B85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346" y="1227584"/>
            <a:ext cx="4929533" cy="24431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57841F-F83A-EBF8-6ECF-22A95EB3371D}"/>
              </a:ext>
            </a:extLst>
          </p:cNvPr>
          <p:cNvSpPr txBox="1"/>
          <p:nvPr/>
        </p:nvSpPr>
        <p:spPr>
          <a:xfrm>
            <a:off x="3756470" y="894704"/>
            <a:ext cx="2627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오마다 헬스</a:t>
            </a:r>
            <a:r>
              <a:rPr lang="en-US" altLang="ko-KR" sz="1600" dirty="0"/>
              <a:t>(Omada Health)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F1A54-58C2-75B8-00FA-7161726F2C35}"/>
              </a:ext>
            </a:extLst>
          </p:cNvPr>
          <p:cNvSpPr txBox="1"/>
          <p:nvPr/>
        </p:nvSpPr>
        <p:spPr>
          <a:xfrm>
            <a:off x="10484334" y="854653"/>
            <a:ext cx="1093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눔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Noom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09C511-F7F8-1794-C5C5-03C29A0E702A}"/>
              </a:ext>
            </a:extLst>
          </p:cNvPr>
          <p:cNvSpPr/>
          <p:nvPr/>
        </p:nvSpPr>
        <p:spPr>
          <a:xfrm>
            <a:off x="282129" y="4138031"/>
            <a:ext cx="2470611" cy="6000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ysClr val="windowText" lastClr="000000"/>
                </a:solidFill>
              </a:rPr>
              <a:t>사용자 식단관리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E4CD57C-14A9-9B42-A756-F49CABD7DC52}"/>
              </a:ext>
            </a:extLst>
          </p:cNvPr>
          <p:cNvSpPr/>
          <p:nvPr/>
        </p:nvSpPr>
        <p:spPr>
          <a:xfrm>
            <a:off x="3329087" y="4138030"/>
            <a:ext cx="2470611" cy="6000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</a:rPr>
              <a:t>생활습관 관리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1A4B01E-9098-D062-846E-8B10F3D0D5B9}"/>
              </a:ext>
            </a:extLst>
          </p:cNvPr>
          <p:cNvSpPr/>
          <p:nvPr/>
        </p:nvSpPr>
        <p:spPr>
          <a:xfrm>
            <a:off x="6326516" y="4138029"/>
            <a:ext cx="2470611" cy="6000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</a:rPr>
              <a:t>칼로리 계산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D9A192A-8FF5-58C6-FD74-B7A3819678FD}"/>
              </a:ext>
            </a:extLst>
          </p:cNvPr>
          <p:cNvSpPr/>
          <p:nvPr/>
        </p:nvSpPr>
        <p:spPr>
          <a:xfrm>
            <a:off x="9323945" y="4138029"/>
            <a:ext cx="2470611" cy="6000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ysClr val="windowText" lastClr="000000"/>
                </a:solidFill>
              </a:rPr>
              <a:t>원격코칭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2926E8D-8F20-22F4-0978-0BF201567809}"/>
              </a:ext>
            </a:extLst>
          </p:cNvPr>
          <p:cNvSpPr/>
          <p:nvPr/>
        </p:nvSpPr>
        <p:spPr>
          <a:xfrm>
            <a:off x="5685183" y="4982772"/>
            <a:ext cx="835163" cy="56177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88B7B1C-9F60-FB10-D953-00D2DA883669}"/>
              </a:ext>
            </a:extLst>
          </p:cNvPr>
          <p:cNvSpPr/>
          <p:nvPr/>
        </p:nvSpPr>
        <p:spPr>
          <a:xfrm>
            <a:off x="4352865" y="5736523"/>
            <a:ext cx="3486270" cy="83900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체중감량 </a:t>
            </a:r>
            <a:r>
              <a:rPr lang="en-US" altLang="ko-KR" sz="2400" b="1" dirty="0">
                <a:solidFill>
                  <a:schemeClr val="tx1"/>
                </a:solidFill>
              </a:rPr>
              <a:t>+ </a:t>
            </a:r>
            <a:r>
              <a:rPr lang="ko-KR" altLang="en-US" sz="2400" b="1" dirty="0">
                <a:solidFill>
                  <a:schemeClr val="tx1"/>
                </a:solidFill>
              </a:rPr>
              <a:t>당뇨병 예방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5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BA07FAC-5263-BD69-CDDE-822DC7CF70ED}"/>
              </a:ext>
            </a:extLst>
          </p:cNvPr>
          <p:cNvSpPr/>
          <p:nvPr/>
        </p:nvSpPr>
        <p:spPr>
          <a:xfrm>
            <a:off x="1508690" y="2983800"/>
            <a:ext cx="1793156" cy="18871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9BE414-CA62-83F9-5D58-AEF248A1E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505" y="3453547"/>
            <a:ext cx="959526" cy="94768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10F4DA60-80AD-3C9F-AA18-618537E6CC82}"/>
              </a:ext>
            </a:extLst>
          </p:cNvPr>
          <p:cNvSpPr/>
          <p:nvPr/>
        </p:nvSpPr>
        <p:spPr>
          <a:xfrm>
            <a:off x="5139786" y="2983800"/>
            <a:ext cx="1793156" cy="18871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A30E10A-929E-2406-AEBB-7DE6378F7D44}"/>
              </a:ext>
            </a:extLst>
          </p:cNvPr>
          <p:cNvSpPr/>
          <p:nvPr/>
        </p:nvSpPr>
        <p:spPr>
          <a:xfrm>
            <a:off x="8770882" y="2983800"/>
            <a:ext cx="1793156" cy="18871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D8E89B-1780-29F1-04F3-39B367AE4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603" y="3236299"/>
            <a:ext cx="1401603" cy="14016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EA81023-118E-7936-3BA3-16BB866DA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5633" y="3453547"/>
            <a:ext cx="1001460" cy="100146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EEC09F-65C5-998A-9C62-2D507094180B}"/>
              </a:ext>
            </a:extLst>
          </p:cNvPr>
          <p:cNvSpPr/>
          <p:nvPr/>
        </p:nvSpPr>
        <p:spPr>
          <a:xfrm>
            <a:off x="3313162" y="1152877"/>
            <a:ext cx="5446403" cy="7684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건강검진 분석 및 개인 맞춤 건강관리 시스템</a:t>
            </a:r>
            <a:endParaRPr kumimoji="1" lang="ko-Kore-KR" altLang="en-US" sz="2000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50E9E65-AAEB-E5BD-095B-5B85871803F1}"/>
              </a:ext>
            </a:extLst>
          </p:cNvPr>
          <p:cNvSpPr txBox="1">
            <a:spLocks/>
          </p:cNvSpPr>
          <p:nvPr/>
        </p:nvSpPr>
        <p:spPr>
          <a:xfrm>
            <a:off x="-1" y="18072"/>
            <a:ext cx="4810539" cy="88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프로젝트 목표 </a:t>
            </a:r>
            <a:r>
              <a:rPr lang="en-US" altLang="ko-KR" sz="2400" dirty="0"/>
              <a:t>- </a:t>
            </a:r>
            <a:r>
              <a:rPr lang="ko-KR" altLang="en-US" sz="2400" dirty="0"/>
              <a:t>추진목표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8831E7-505A-5F7C-476D-EAC4D4DC2AF6}"/>
              </a:ext>
            </a:extLst>
          </p:cNvPr>
          <p:cNvSpPr txBox="1"/>
          <p:nvPr/>
        </p:nvSpPr>
        <p:spPr>
          <a:xfrm>
            <a:off x="1160513" y="5123478"/>
            <a:ext cx="3090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건강검진 결과지 분석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영양제 추천 및 질병발견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9F65C72-C973-2459-9BB3-D7A61380E23B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>
            <a:off x="6036364" y="1921326"/>
            <a:ext cx="0" cy="1062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501DE18-3B5B-ABBC-4096-DDCFB3F4FD75}"/>
              </a:ext>
            </a:extLst>
          </p:cNvPr>
          <p:cNvCxnSpPr>
            <a:cxnSpLocks/>
          </p:cNvCxnSpPr>
          <p:nvPr/>
        </p:nvCxnSpPr>
        <p:spPr>
          <a:xfrm>
            <a:off x="2405268" y="2452563"/>
            <a:ext cx="0" cy="531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BCE315F-4B20-C02B-8610-6117B2F853E0}"/>
              </a:ext>
            </a:extLst>
          </p:cNvPr>
          <p:cNvCxnSpPr>
            <a:cxnSpLocks/>
          </p:cNvCxnSpPr>
          <p:nvPr/>
        </p:nvCxnSpPr>
        <p:spPr>
          <a:xfrm>
            <a:off x="9688405" y="2452562"/>
            <a:ext cx="0" cy="531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21C2126-A9F4-CC0B-FCFA-44BB2FBED26C}"/>
              </a:ext>
            </a:extLst>
          </p:cNvPr>
          <p:cNvCxnSpPr>
            <a:cxnSpLocks/>
          </p:cNvCxnSpPr>
          <p:nvPr/>
        </p:nvCxnSpPr>
        <p:spPr>
          <a:xfrm>
            <a:off x="2405268" y="2452562"/>
            <a:ext cx="72831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AC8606-1F1D-34F8-8D76-E3D272DC3FEE}"/>
              </a:ext>
            </a:extLst>
          </p:cNvPr>
          <p:cNvSpPr txBox="1"/>
          <p:nvPr/>
        </p:nvSpPr>
        <p:spPr>
          <a:xfrm>
            <a:off x="4550187" y="5123478"/>
            <a:ext cx="3090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결과지 텍스트 추출 저장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개인건강정보 저장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EA41A6-5178-B3E6-45C0-FE02E6553486}"/>
              </a:ext>
            </a:extLst>
          </p:cNvPr>
          <p:cNvSpPr txBox="1"/>
          <p:nvPr/>
        </p:nvSpPr>
        <p:spPr>
          <a:xfrm>
            <a:off x="8237956" y="5124975"/>
            <a:ext cx="290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딥러닝 모델 연동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개인맞춤 웹서비스 구축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A3D190-4FFA-EDB3-F4DE-905B4F8B6E69}"/>
              </a:ext>
            </a:extLst>
          </p:cNvPr>
          <p:cNvSpPr txBox="1"/>
          <p:nvPr/>
        </p:nvSpPr>
        <p:spPr>
          <a:xfrm>
            <a:off x="9362804" y="3820082"/>
            <a:ext cx="65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WEB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74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3E151-F133-B3DD-9B2F-D9AACAD07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378E937-143F-5D5C-1F98-63ABC4AC9C66}"/>
              </a:ext>
            </a:extLst>
          </p:cNvPr>
          <p:cNvSpPr txBox="1">
            <a:spLocks/>
          </p:cNvSpPr>
          <p:nvPr/>
        </p:nvSpPr>
        <p:spPr>
          <a:xfrm>
            <a:off x="-1" y="18072"/>
            <a:ext cx="4810539" cy="88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프로젝트 목표 </a:t>
            </a:r>
            <a:r>
              <a:rPr lang="en-US" altLang="ko-KR" sz="2400" dirty="0"/>
              <a:t>– </a:t>
            </a:r>
            <a:r>
              <a:rPr lang="ko-KR" altLang="en-US" sz="2400" dirty="0"/>
              <a:t>개발환경</a:t>
            </a:r>
            <a:r>
              <a:rPr lang="en-US" altLang="ko-KR" sz="2400" dirty="0"/>
              <a:t>(AI)</a:t>
            </a:r>
            <a:endParaRPr lang="ko-KR" altLang="en-US" sz="2400" dirty="0"/>
          </a:p>
        </p:txBody>
      </p:sp>
      <p:sp>
        <p:nvSpPr>
          <p:cNvPr id="2" name="사각형: 둥근 모서리 10">
            <a:extLst>
              <a:ext uri="{FF2B5EF4-FFF2-40B4-BE49-F238E27FC236}">
                <a16:creationId xmlns:a16="http://schemas.microsoft.com/office/drawing/2014/main" id="{5F4D00B2-4D28-AF11-7F57-F83EDF124390}"/>
              </a:ext>
            </a:extLst>
          </p:cNvPr>
          <p:cNvSpPr/>
          <p:nvPr/>
        </p:nvSpPr>
        <p:spPr>
          <a:xfrm>
            <a:off x="2571678" y="1256881"/>
            <a:ext cx="2470611" cy="6000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AI</a:t>
            </a:r>
          </a:p>
        </p:txBody>
      </p:sp>
      <p:sp>
        <p:nvSpPr>
          <p:cNvPr id="4" name="사각형: 둥근 모서리 14">
            <a:extLst>
              <a:ext uri="{FF2B5EF4-FFF2-40B4-BE49-F238E27FC236}">
                <a16:creationId xmlns:a16="http://schemas.microsoft.com/office/drawing/2014/main" id="{C337481B-A727-BD9F-3F45-2FBF6D73331A}"/>
              </a:ext>
            </a:extLst>
          </p:cNvPr>
          <p:cNvSpPr/>
          <p:nvPr/>
        </p:nvSpPr>
        <p:spPr>
          <a:xfrm>
            <a:off x="2608804" y="2079488"/>
            <a:ext cx="2396358" cy="4183117"/>
          </a:xfrm>
          <a:prstGeom prst="roundRect">
            <a:avLst>
              <a:gd name="adj" fmla="val 877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AC6D75-4C9E-4BEF-3A92-03ABB4661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668" y="3820686"/>
            <a:ext cx="722629" cy="722629"/>
          </a:xfrm>
          <a:prstGeom prst="rect">
            <a:avLst/>
          </a:prstGeom>
        </p:spPr>
      </p:pic>
      <p:sp>
        <p:nvSpPr>
          <p:cNvPr id="6" name="사각형: 둥근 모서리 10">
            <a:extLst>
              <a:ext uri="{FF2B5EF4-FFF2-40B4-BE49-F238E27FC236}">
                <a16:creationId xmlns:a16="http://schemas.microsoft.com/office/drawing/2014/main" id="{F370FB9B-FAFD-3EF3-528E-8B92A2973E02}"/>
              </a:ext>
            </a:extLst>
          </p:cNvPr>
          <p:cNvSpPr/>
          <p:nvPr/>
        </p:nvSpPr>
        <p:spPr>
          <a:xfrm>
            <a:off x="6962739" y="1255829"/>
            <a:ext cx="2470611" cy="6000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Library</a:t>
            </a:r>
          </a:p>
        </p:txBody>
      </p:sp>
      <p:sp>
        <p:nvSpPr>
          <p:cNvPr id="7" name="사각형: 둥근 모서리 14">
            <a:extLst>
              <a:ext uri="{FF2B5EF4-FFF2-40B4-BE49-F238E27FC236}">
                <a16:creationId xmlns:a16="http://schemas.microsoft.com/office/drawing/2014/main" id="{96E991A6-3E06-0072-2A61-2668CEDBA239}"/>
              </a:ext>
            </a:extLst>
          </p:cNvPr>
          <p:cNvSpPr/>
          <p:nvPr/>
        </p:nvSpPr>
        <p:spPr>
          <a:xfrm>
            <a:off x="7053517" y="2079488"/>
            <a:ext cx="2396358" cy="4183117"/>
          </a:xfrm>
          <a:prstGeom prst="roundRect">
            <a:avLst>
              <a:gd name="adj" fmla="val 877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46CED7-022E-B440-D82B-613C03033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443" y="3152213"/>
            <a:ext cx="1506506" cy="8642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ED7ACA-C7A3-C250-F753-A9D926A07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0490" y="4543315"/>
            <a:ext cx="1362412" cy="72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4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180F84D-BEDD-2BA0-1217-18D218FD8372}"/>
              </a:ext>
            </a:extLst>
          </p:cNvPr>
          <p:cNvSpPr/>
          <p:nvPr/>
        </p:nvSpPr>
        <p:spPr>
          <a:xfrm>
            <a:off x="205338" y="2165131"/>
            <a:ext cx="2396358" cy="4183117"/>
          </a:xfrm>
          <a:prstGeom prst="roundRect">
            <a:avLst>
              <a:gd name="adj" fmla="val 877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CB0B1BE-B8C7-63C0-CA5D-604BC1DFD8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98" t="23766" r="59249" b="66525"/>
          <a:stretch/>
        </p:blipFill>
        <p:spPr>
          <a:xfrm>
            <a:off x="278090" y="4697017"/>
            <a:ext cx="2250854" cy="822064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59584A55-BE9B-B468-8532-E82AD4185018}"/>
              </a:ext>
            </a:extLst>
          </p:cNvPr>
          <p:cNvSpPr txBox="1">
            <a:spLocks/>
          </p:cNvSpPr>
          <p:nvPr/>
        </p:nvSpPr>
        <p:spPr>
          <a:xfrm>
            <a:off x="-1" y="18072"/>
            <a:ext cx="6379780" cy="88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프로젝트 목표 </a:t>
            </a:r>
            <a:r>
              <a:rPr lang="en-US" altLang="ko-KR" sz="2400" dirty="0"/>
              <a:t>– </a:t>
            </a:r>
            <a:r>
              <a:rPr lang="ko-KR" altLang="en-US" sz="2400" dirty="0"/>
              <a:t>개발환경</a:t>
            </a:r>
            <a:r>
              <a:rPr lang="en-US" altLang="ko-KR" sz="2400" dirty="0"/>
              <a:t>(WEB)</a:t>
            </a:r>
            <a:endParaRPr lang="ko-KR" altLang="en-US" sz="2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533C54F-C748-B296-EACB-FA1ACCE683C2}"/>
              </a:ext>
            </a:extLst>
          </p:cNvPr>
          <p:cNvSpPr/>
          <p:nvPr/>
        </p:nvSpPr>
        <p:spPr>
          <a:xfrm>
            <a:off x="168212" y="1338919"/>
            <a:ext cx="2470611" cy="6000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>
                <a:solidFill>
                  <a:schemeClr val="tx1"/>
                </a:solidFill>
              </a:rPr>
              <a:t>BackEnd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825BB8D-9051-6347-AF0A-5018D0595261}"/>
              </a:ext>
            </a:extLst>
          </p:cNvPr>
          <p:cNvSpPr/>
          <p:nvPr/>
        </p:nvSpPr>
        <p:spPr>
          <a:xfrm>
            <a:off x="3231931" y="1338919"/>
            <a:ext cx="2470611" cy="6000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>
                <a:solidFill>
                  <a:schemeClr val="tx1"/>
                </a:solidFill>
              </a:rPr>
              <a:t>FrontEnd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35572E9-BC47-1F1E-2663-BD6C427D73B8}"/>
              </a:ext>
            </a:extLst>
          </p:cNvPr>
          <p:cNvSpPr/>
          <p:nvPr/>
        </p:nvSpPr>
        <p:spPr>
          <a:xfrm>
            <a:off x="6295650" y="1343025"/>
            <a:ext cx="2470611" cy="6000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041A2A6-7F93-BD79-BCD5-D86551DDF36F}"/>
              </a:ext>
            </a:extLst>
          </p:cNvPr>
          <p:cNvSpPr/>
          <p:nvPr/>
        </p:nvSpPr>
        <p:spPr>
          <a:xfrm>
            <a:off x="9359370" y="1338919"/>
            <a:ext cx="2470611" cy="6000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DB</a:t>
            </a:r>
          </a:p>
        </p:txBody>
      </p:sp>
      <p:pic>
        <p:nvPicPr>
          <p:cNvPr id="1026" name="Picture 2" descr="Java (programming language) - Wikipedia">
            <a:extLst>
              <a:ext uri="{FF2B5EF4-FFF2-40B4-BE49-F238E27FC236}">
                <a16:creationId xmlns:a16="http://schemas.microsoft.com/office/drawing/2014/main" id="{76D57531-3BF3-AC64-D4B3-32932F759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1" y="2819115"/>
            <a:ext cx="806772" cy="147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7F457FE-6373-21F0-7797-2300D5D93D43}"/>
              </a:ext>
            </a:extLst>
          </p:cNvPr>
          <p:cNvSpPr/>
          <p:nvPr/>
        </p:nvSpPr>
        <p:spPr>
          <a:xfrm>
            <a:off x="3269057" y="2165131"/>
            <a:ext cx="2396358" cy="4183117"/>
          </a:xfrm>
          <a:prstGeom prst="roundRect">
            <a:avLst>
              <a:gd name="adj" fmla="val 877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30B78F2-F376-9D6F-EDD9-4BBCDE514E57}"/>
              </a:ext>
            </a:extLst>
          </p:cNvPr>
          <p:cNvSpPr/>
          <p:nvPr/>
        </p:nvSpPr>
        <p:spPr>
          <a:xfrm>
            <a:off x="6332776" y="2165130"/>
            <a:ext cx="2396358" cy="4183117"/>
          </a:xfrm>
          <a:prstGeom prst="roundRect">
            <a:avLst>
              <a:gd name="adj" fmla="val 877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B61D686-37C9-8CBB-449B-FCDE59690310}"/>
              </a:ext>
            </a:extLst>
          </p:cNvPr>
          <p:cNvSpPr/>
          <p:nvPr/>
        </p:nvSpPr>
        <p:spPr>
          <a:xfrm>
            <a:off x="9396496" y="2165129"/>
            <a:ext cx="2396358" cy="4183117"/>
          </a:xfrm>
          <a:prstGeom prst="roundRect">
            <a:avLst>
              <a:gd name="adj" fmla="val 877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D6ECB6F-7A48-9394-692B-61DB7C2AB4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946" t="20553" r="30866" b="57676"/>
          <a:stretch/>
        </p:blipFill>
        <p:spPr>
          <a:xfrm>
            <a:off x="3978504" y="2377536"/>
            <a:ext cx="977463" cy="122971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E664260-2C77-95C9-9454-8441BCAF8E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120" t="19809" r="16705" b="57303"/>
          <a:stretch/>
        </p:blipFill>
        <p:spPr>
          <a:xfrm>
            <a:off x="3938937" y="3556892"/>
            <a:ext cx="1056596" cy="129277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E095F28-C41F-A62E-0C9B-55F91D02CF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597" t="23621" r="2821" b="57675"/>
          <a:stretch/>
        </p:blipFill>
        <p:spPr>
          <a:xfrm>
            <a:off x="3986540" y="4999007"/>
            <a:ext cx="1008993" cy="105645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AEE7FA9-69A2-076B-66D5-F12A7B6BA8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678" t="68932" r="8847" b="7063"/>
          <a:stretch/>
        </p:blipFill>
        <p:spPr>
          <a:xfrm>
            <a:off x="9627430" y="3429000"/>
            <a:ext cx="2123337" cy="1355834"/>
          </a:xfrm>
          <a:prstGeom prst="rect">
            <a:avLst/>
          </a:prstGeom>
        </p:spPr>
      </p:pic>
      <p:pic>
        <p:nvPicPr>
          <p:cNvPr id="1028" name="Picture 4" descr="Apache Tomcat] 아파치 톰캣이란 ?">
            <a:extLst>
              <a:ext uri="{FF2B5EF4-FFF2-40B4-BE49-F238E27FC236}">
                <a16:creationId xmlns:a16="http://schemas.microsoft.com/office/drawing/2014/main" id="{C5F7AED4-CD77-6B46-4A7C-FB7515C04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299" y="3464839"/>
            <a:ext cx="2179817" cy="13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376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976</TotalTime>
  <Words>285</Words>
  <Application>Microsoft Macintosh PowerPoint</Application>
  <PresentationFormat>와이드스크린</PresentationFormat>
  <Paragraphs>88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Söhne</vt:lpstr>
      <vt:lpstr>Arial</vt:lpstr>
      <vt:lpstr>Calibri</vt:lpstr>
      <vt:lpstr>Calibri Light</vt:lpstr>
      <vt:lpstr>Wingdings</vt:lpstr>
      <vt:lpstr>Office 테마</vt:lpstr>
      <vt:lpstr>CAPSTONE DESIGN</vt:lpstr>
      <vt:lpstr>목차</vt:lpstr>
      <vt:lpstr>프로젝트 개요 - 주제후보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DESIGN</dc:title>
  <dc:creator>홍연 이</dc:creator>
  <cp:lastModifiedBy>홍연 이</cp:lastModifiedBy>
  <cp:revision>15</cp:revision>
  <dcterms:created xsi:type="dcterms:W3CDTF">2023-03-13T01:14:57Z</dcterms:created>
  <dcterms:modified xsi:type="dcterms:W3CDTF">2023-03-14T07:06:30Z</dcterms:modified>
</cp:coreProperties>
</file>