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305" r:id="rId3"/>
    <p:sldId id="356" r:id="rId4"/>
    <p:sldId id="381" r:id="rId5"/>
    <p:sldId id="393" r:id="rId6"/>
    <p:sldId id="394" r:id="rId7"/>
    <p:sldId id="396" r:id="rId8"/>
    <p:sldId id="395" r:id="rId9"/>
    <p:sldId id="397" r:id="rId10"/>
    <p:sldId id="398" r:id="rId11"/>
    <p:sldId id="390" r:id="rId12"/>
    <p:sldId id="399" r:id="rId1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  <p15:guide id="3" orient="horz" pos="1111" userDrawn="1">
          <p15:clr>
            <a:srgbClr val="A4A3A4"/>
          </p15:clr>
        </p15:guide>
        <p15:guide id="4" pos="759" userDrawn="1">
          <p15:clr>
            <a:srgbClr val="A4A3A4"/>
          </p15:clr>
        </p15:guide>
        <p15:guide id="5" orient="horz" pos="608" userDrawn="1">
          <p15:clr>
            <a:srgbClr val="A4A3A4"/>
          </p15:clr>
        </p15:guide>
        <p15:guide id="6" orient="horz" pos="4105" userDrawn="1">
          <p15:clr>
            <a:srgbClr val="A4A3A4"/>
          </p15:clr>
        </p15:guide>
        <p15:guide id="7" pos="6543" userDrawn="1">
          <p15:clr>
            <a:srgbClr val="A4A3A4"/>
          </p15:clr>
        </p15:guide>
        <p15:guide id="8" pos="192" userDrawn="1">
          <p15:clr>
            <a:srgbClr val="A4A3A4"/>
          </p15:clr>
        </p15:guide>
        <p15:guide id="9" pos="4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C4DA2"/>
    <a:srgbClr val="4472C4"/>
    <a:srgbClr val="20BAF2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758" y="108"/>
      </p:cViewPr>
      <p:guideLst>
        <p:guide orient="horz" pos="2381"/>
        <p:guide pos="3368"/>
        <p:guide orient="horz" pos="1111"/>
        <p:guide pos="759"/>
        <p:guide orient="horz" pos="608"/>
        <p:guide orient="horz" pos="4105"/>
        <p:guide pos="6543"/>
        <p:guide pos="192"/>
        <p:guide pos="4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BD5FA-6200-486F-8274-959CAC49DCB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1ACB-5294-4251-8CDD-F50F09CC8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4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670-237F-476E-B943-CAE0C2B42FFA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AF3-7EE0-4F2F-A30B-2C09D0DAF077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C21-9914-4B01-8A0A-147B7BD3F57C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02AA-B95A-4DEA-8A45-AF2730BE53AB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471C-10ED-4BEB-8E9E-99A7C3AF25C4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EC56-8A73-4735-9C66-5B903138C1DB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7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A91F-E418-4B0D-A320-ADAD292DE0F2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BE5-E0DC-4437-8B06-2922EB65BFE4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3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2F1B-C617-4A0D-ABDB-46B01390390F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2F27-BDC4-4345-9C1F-DA94F8C0C915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2D8-13F9-48B3-83E7-C07EE09CC78B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DB1-600E-4D50-B8DE-A7AD3F211411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5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ng1.herokuapp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코드스테이츠 기업, 채용, 투자, 뉴스">
            <a:extLst>
              <a:ext uri="{FF2B5EF4-FFF2-40B4-BE49-F238E27FC236}">
                <a16:creationId xmlns:a16="http://schemas.microsoft.com/office/drawing/2014/main" id="{9AD167E0-C772-4000-871B-D47ACD482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t="37406" r="10107" b="39261"/>
          <a:stretch/>
        </p:blipFill>
        <p:spPr bwMode="auto">
          <a:xfrm>
            <a:off x="8420100" y="6655553"/>
            <a:ext cx="2145598" cy="64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F7E674-D989-4933-840F-AA87917FFBA4}"/>
              </a:ext>
            </a:extLst>
          </p:cNvPr>
          <p:cNvSpPr/>
          <p:nvPr/>
        </p:nvSpPr>
        <p:spPr>
          <a:xfrm>
            <a:off x="1242488" y="4284687"/>
            <a:ext cx="91447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2022.06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D6B5BDDC-764E-43B6-A110-4C420E322ECB}"/>
              </a:ext>
            </a:extLst>
          </p:cNvPr>
          <p:cNvSpPr/>
          <p:nvPr/>
        </p:nvSpPr>
        <p:spPr>
          <a:xfrm rot="20617660">
            <a:off x="2036534" y="-1100745"/>
            <a:ext cx="10302738" cy="6676926"/>
          </a:xfrm>
          <a:prstGeom prst="roundRect">
            <a:avLst>
              <a:gd name="adj" fmla="val 6818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F537F128-523D-49E5-A188-1D5553C44BD9}"/>
              </a:ext>
            </a:extLst>
          </p:cNvPr>
          <p:cNvSpPr/>
          <p:nvPr/>
        </p:nvSpPr>
        <p:spPr>
          <a:xfrm rot="359726">
            <a:off x="-3896990" y="3772690"/>
            <a:ext cx="8406108" cy="5447771"/>
          </a:xfrm>
          <a:prstGeom prst="roundRect">
            <a:avLst>
              <a:gd name="adj" fmla="val 6818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FC2FEA-A5FB-42B1-BF5D-056E47A1DA97}"/>
              </a:ext>
            </a:extLst>
          </p:cNvPr>
          <p:cNvSpPr/>
          <p:nvPr/>
        </p:nvSpPr>
        <p:spPr>
          <a:xfrm>
            <a:off x="2862470" y="2727383"/>
            <a:ext cx="75057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3000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분석을 통한 고혈압</a:t>
            </a:r>
            <a:r>
              <a:rPr lang="en-US" altLang="ko-KR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당뇨병 예측서비스 개발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8F760E-56C6-43F3-BB1E-B0A4D10486A3}"/>
              </a:ext>
            </a:extLst>
          </p:cNvPr>
          <p:cNvSpPr/>
          <p:nvPr/>
        </p:nvSpPr>
        <p:spPr>
          <a:xfrm>
            <a:off x="7290916" y="3627483"/>
            <a:ext cx="1296144" cy="49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DB63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1D9D73-7324-48A0-928A-1E70218502DD}"/>
              </a:ext>
            </a:extLst>
          </p:cNvPr>
          <p:cNvSpPr/>
          <p:nvPr/>
        </p:nvSpPr>
        <p:spPr>
          <a:xfrm>
            <a:off x="4895602" y="3220082"/>
            <a:ext cx="547260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30000"/>
              </a:lnSpc>
            </a:pPr>
            <a:r>
              <a:rPr lang="en-US" altLang="ko-KR" sz="2800" b="1" dirty="0">
                <a:solidFill>
                  <a:srgbClr val="9494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3</a:t>
            </a:r>
            <a:endParaRPr lang="ko-KR" altLang="en-US" sz="2800" b="1" dirty="0">
              <a:solidFill>
                <a:srgbClr val="9494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79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단계별 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Metabase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sharing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기능이 있으나 주소가 로컬서버로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지정되있어서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외부에서 접근 가능한 방법이 필요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ngrok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해결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96823-54FB-495E-B576-7A75BB68016B}"/>
              </a:ext>
            </a:extLst>
          </p:cNvPr>
          <p:cNvSpPr/>
          <p:nvPr/>
        </p:nvSpPr>
        <p:spPr>
          <a:xfrm>
            <a:off x="431763" y="1873287"/>
            <a:ext cx="482402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2.2.6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대시보드 배포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ngrok으로 로컬 네트워크의 터널 열기 :: Outsider's Dev Story">
            <a:extLst>
              <a:ext uri="{FF2B5EF4-FFF2-40B4-BE49-F238E27FC236}">
                <a16:creationId xmlns:a16="http://schemas.microsoft.com/office/drawing/2014/main" id="{190941DA-ADC4-4EFA-B69B-B62F1BC3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43" y="2409941"/>
            <a:ext cx="6183516" cy="386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29" y="-2282"/>
            <a:ext cx="1231937" cy="973628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311" y="588345"/>
            <a:ext cx="9142852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383" y="472356"/>
            <a:ext cx="5615446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9" y="43925"/>
            <a:ext cx="184692" cy="36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1" tIns="45710" rIns="91421" bIns="457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9" y="43925"/>
            <a:ext cx="184692" cy="36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1" tIns="45710" rIns="91421" bIns="457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1306ED-936E-4BBA-8B1D-3902145881F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배포 테스트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FABF3-6B0E-4A47-856E-BC6D47A8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id="{376622D0-0A3E-498E-8FD8-84DC9BBF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57" y="1991682"/>
            <a:ext cx="3219899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29" y="-2282"/>
            <a:ext cx="1231937" cy="973628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311" y="588345"/>
            <a:ext cx="9142852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후기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383" y="472356"/>
            <a:ext cx="5615446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전체적으로 섹션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과정을 취합할 수 있었던 시간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동적스크레이핑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사용기록 저장 등은 사용 못한 아쉬움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9" y="43925"/>
            <a:ext cx="184692" cy="36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1" tIns="45710" rIns="91421" bIns="457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9" y="43925"/>
            <a:ext cx="184692" cy="36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1" tIns="45710" rIns="91421" bIns="457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FABF3-6B0E-4A47-856E-BC6D47A8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042F683-ABA2-4F90-9A8A-6EF056D0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6" b="23071"/>
          <a:stretch/>
        </p:blipFill>
        <p:spPr>
          <a:xfrm>
            <a:off x="2438400" y="1652376"/>
            <a:ext cx="6241256" cy="45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283"/>
            <a:ext cx="10691812" cy="7561958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6200" y="1856328"/>
            <a:ext cx="3141574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8362" y="588345"/>
            <a:ext cx="9142852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  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18502" y="684143"/>
            <a:ext cx="7846977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8A7A0B-4BEB-4799-8B2D-EE232B61713D}"/>
              </a:ext>
            </a:extLst>
          </p:cNvPr>
          <p:cNvSpPr/>
          <p:nvPr/>
        </p:nvSpPr>
        <p:spPr>
          <a:xfrm>
            <a:off x="6426200" y="2993396"/>
            <a:ext cx="3960813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170D49-9B21-41EC-9AB4-4C079142DC42}"/>
              </a:ext>
            </a:extLst>
          </p:cNvPr>
          <p:cNvSpPr/>
          <p:nvPr/>
        </p:nvSpPr>
        <p:spPr>
          <a:xfrm>
            <a:off x="6426200" y="4293763"/>
            <a:ext cx="3710114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1DF9E5-0D1F-4D2F-A50E-0B43845AA34C}"/>
              </a:ext>
            </a:extLst>
          </p:cNvPr>
          <p:cNvSpPr/>
          <p:nvPr/>
        </p:nvSpPr>
        <p:spPr>
          <a:xfrm>
            <a:off x="6419851" y="5430831"/>
            <a:ext cx="3710114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후기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28CA0B-280E-4A37-9061-84C4674D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4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8" y="1764160"/>
            <a:ext cx="10690497" cy="461161"/>
          </a:xfrm>
          <a:prstGeom prst="rect">
            <a:avLst/>
          </a:prstGeom>
          <a:solidFill>
            <a:srgbClr val="BA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1.1 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35544" y="2412057"/>
            <a:ext cx="5335726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 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설명</a:t>
            </a:r>
          </a:p>
        </p:txBody>
      </p:sp>
      <p:sp>
        <p:nvSpPr>
          <p:cNvPr id="75" name="Rectangle 52">
            <a:extLst>
              <a:ext uri="{FF2B5EF4-FFF2-40B4-BE49-F238E27FC236}">
                <a16:creationId xmlns:a16="http://schemas.microsoft.com/office/drawing/2014/main" id="{75A32318-8ABF-44F2-95A1-5CBDDFE7F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46" y="1908137"/>
            <a:ext cx="9646207" cy="234044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square" lIns="35989" tIns="0" rIns="35989" bIns="0">
            <a:spAutoFit/>
          </a:bodyPr>
          <a:lstStyle/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통하여 고혈압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예측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만개의 데이터로 </a:t>
            </a:r>
            <a:r>
              <a:rPr lang="en-US" altLang="ko-KR" sz="12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</a:t>
            </a:r>
            <a:r>
              <a:rPr lang="ko-KR" altLang="en-US" sz="12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타겟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E017EE-1044-4DD4-B855-4560651AB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75575"/>
              </p:ext>
            </p:extLst>
          </p:nvPr>
        </p:nvGraphicFramePr>
        <p:xfrm>
          <a:off x="304800" y="2964781"/>
          <a:ext cx="10089886" cy="30896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97986">
                  <a:extLst>
                    <a:ext uri="{9D8B030D-6E8A-4147-A177-3AD203B41FA5}">
                      <a16:colId xmlns:a16="http://schemas.microsoft.com/office/drawing/2014/main" val="1862305372"/>
                    </a:ext>
                  </a:extLst>
                </a:gridCol>
                <a:gridCol w="4755896">
                  <a:extLst>
                    <a:ext uri="{9D8B030D-6E8A-4147-A177-3AD203B41FA5}">
                      <a16:colId xmlns:a16="http://schemas.microsoft.com/office/drawing/2014/main" val="2299740371"/>
                    </a:ext>
                  </a:extLst>
                </a:gridCol>
                <a:gridCol w="2936004">
                  <a:extLst>
                    <a:ext uri="{9D8B030D-6E8A-4147-A177-3AD203B41FA5}">
                      <a16:colId xmlns:a16="http://schemas.microsoft.com/office/drawing/2014/main" val="844101194"/>
                    </a:ext>
                  </a:extLst>
                </a:gridCol>
              </a:tblGrid>
              <a:tr h="362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D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D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D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06261"/>
                  </a:ext>
                </a:extLst>
              </a:tr>
              <a:tr h="38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2=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Categorical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36635"/>
                  </a:ext>
                </a:extLst>
              </a:tr>
              <a:tr h="38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BTH_G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Categorical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41218"/>
                  </a:ext>
                </a:extLst>
              </a:tr>
              <a:tr h="38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수축기 혈압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4259"/>
                  </a:ext>
                </a:extLst>
              </a:tr>
              <a:tr h="38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이완기 혈압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53448"/>
                  </a:ext>
                </a:extLst>
              </a:tr>
              <a:tr h="38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FBS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공복혈당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8671"/>
                  </a:ext>
                </a:extLst>
              </a:tr>
              <a:tr h="38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진료내역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고혈압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당뇨병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2=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고혈압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3=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당뇨병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4=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진료내역없음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Categorical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62604"/>
                  </a:ext>
                </a:extLst>
              </a:tr>
              <a:tr h="38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BMI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체질량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6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전체 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수집하는 단계에서 많은 시간을 소비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배포오류를 해결하는데 오래 걸릴 것으로 예상하여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배포 후 내용 추가 및 수정하는 방식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진행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E79F4B-0702-47C4-9D32-99D309B29B5D}"/>
              </a:ext>
            </a:extLst>
          </p:cNvPr>
          <p:cNvGrpSpPr/>
          <p:nvPr/>
        </p:nvGrpSpPr>
        <p:grpSpPr>
          <a:xfrm>
            <a:off x="616589" y="2027551"/>
            <a:ext cx="1440000" cy="1440000"/>
            <a:chOff x="616589" y="2075919"/>
            <a:chExt cx="1440000" cy="144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1FB5936-1F2C-44E9-9C60-69DCE6C61AF0}"/>
                </a:ext>
              </a:extLst>
            </p:cNvPr>
            <p:cNvSpPr/>
            <p:nvPr/>
          </p:nvSpPr>
          <p:spPr>
            <a:xfrm>
              <a:off x="616589" y="207591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37AEA7A-3207-4355-81BE-BA514D870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281"/>
            <a:stretch/>
          </p:blipFill>
          <p:spPr>
            <a:xfrm>
              <a:off x="714234" y="2353778"/>
              <a:ext cx="1230747" cy="993444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948B2D-99E3-4C44-932F-CD49184094E0}"/>
              </a:ext>
            </a:extLst>
          </p:cNvPr>
          <p:cNvGrpSpPr/>
          <p:nvPr/>
        </p:nvGrpSpPr>
        <p:grpSpPr>
          <a:xfrm>
            <a:off x="3031908" y="2038781"/>
            <a:ext cx="1440000" cy="1440000"/>
            <a:chOff x="2617210" y="2075919"/>
            <a:chExt cx="1440000" cy="1440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115619F-AA0D-450F-B106-793EF06F646E}"/>
                </a:ext>
              </a:extLst>
            </p:cNvPr>
            <p:cNvSpPr/>
            <p:nvPr/>
          </p:nvSpPr>
          <p:spPr>
            <a:xfrm>
              <a:off x="2617210" y="207591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1671DF0-73A0-43A8-BDAA-FDF8ED947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136" t="9449" r="24364" b="27071"/>
            <a:stretch/>
          </p:blipFill>
          <p:spPr>
            <a:xfrm>
              <a:off x="2837488" y="2251176"/>
              <a:ext cx="985484" cy="1147864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6154D2-85D2-4D5B-BD5C-D33331AFC5F6}"/>
              </a:ext>
            </a:extLst>
          </p:cNvPr>
          <p:cNvGrpSpPr/>
          <p:nvPr/>
        </p:nvGrpSpPr>
        <p:grpSpPr>
          <a:xfrm>
            <a:off x="7951074" y="4117739"/>
            <a:ext cx="1440000" cy="1440000"/>
            <a:chOff x="4373708" y="2075919"/>
            <a:chExt cx="1440000" cy="144000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60DBC91-9E37-4611-9D04-A622E1D632AE}"/>
                </a:ext>
              </a:extLst>
            </p:cNvPr>
            <p:cNvSpPr/>
            <p:nvPr/>
          </p:nvSpPr>
          <p:spPr>
            <a:xfrm>
              <a:off x="4373708" y="207591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26291AA-B969-49A3-9A5B-E7AD33258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08" r="10821" b="18868"/>
            <a:stretch/>
          </p:blipFill>
          <p:spPr>
            <a:xfrm>
              <a:off x="4638071" y="2227880"/>
              <a:ext cx="1111250" cy="1168296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66C3B-1819-427E-BB00-8E3A879F9D66}"/>
              </a:ext>
            </a:extLst>
          </p:cNvPr>
          <p:cNvGrpSpPr/>
          <p:nvPr/>
        </p:nvGrpSpPr>
        <p:grpSpPr>
          <a:xfrm>
            <a:off x="5537272" y="4137516"/>
            <a:ext cx="1440000" cy="1440000"/>
            <a:chOff x="6094998" y="2075919"/>
            <a:chExt cx="1440000" cy="144000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EF1CF3-9C05-48BD-9455-0DCA5E928E2B}"/>
                </a:ext>
              </a:extLst>
            </p:cNvPr>
            <p:cNvSpPr/>
            <p:nvPr/>
          </p:nvSpPr>
          <p:spPr>
            <a:xfrm>
              <a:off x="6094998" y="207591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775FA78-E52E-4A9F-9E7A-A887B9BCA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529" r="14679" b="16894"/>
            <a:stretch/>
          </p:blipFill>
          <p:spPr>
            <a:xfrm>
              <a:off x="6306788" y="2207401"/>
              <a:ext cx="1016801" cy="1177036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56DA65-76D3-4B81-A139-D9BD265564E2}"/>
              </a:ext>
            </a:extLst>
          </p:cNvPr>
          <p:cNvGrpSpPr/>
          <p:nvPr/>
        </p:nvGrpSpPr>
        <p:grpSpPr>
          <a:xfrm>
            <a:off x="7951074" y="2009624"/>
            <a:ext cx="1440000" cy="1440000"/>
            <a:chOff x="8021134" y="2075919"/>
            <a:chExt cx="1440000" cy="1440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647BB40-4172-4101-9B01-F7DD3BE75E14}"/>
                </a:ext>
              </a:extLst>
            </p:cNvPr>
            <p:cNvSpPr/>
            <p:nvPr/>
          </p:nvSpPr>
          <p:spPr>
            <a:xfrm>
              <a:off x="8021134" y="207591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8A453AE-AE85-49AB-B446-A73BEEB2C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912" r="9360" b="17033"/>
            <a:stretch/>
          </p:blipFill>
          <p:spPr>
            <a:xfrm>
              <a:off x="8140338" y="2216690"/>
              <a:ext cx="1201591" cy="1190676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060818D-58E5-4B4E-AE4D-4A6153E98D3B}"/>
              </a:ext>
            </a:extLst>
          </p:cNvPr>
          <p:cNvSpPr/>
          <p:nvPr/>
        </p:nvSpPr>
        <p:spPr>
          <a:xfrm>
            <a:off x="616476" y="3646493"/>
            <a:ext cx="144000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B7C73D-CB86-4A6B-81F3-E1AB4AC2B7E1}"/>
              </a:ext>
            </a:extLst>
          </p:cNvPr>
          <p:cNvSpPr/>
          <p:nvPr/>
        </p:nvSpPr>
        <p:spPr>
          <a:xfrm>
            <a:off x="3031907" y="3631016"/>
            <a:ext cx="1440001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36856D-5BC5-4253-973C-01A227367D02}"/>
              </a:ext>
            </a:extLst>
          </p:cNvPr>
          <p:cNvSpPr/>
          <p:nvPr/>
        </p:nvSpPr>
        <p:spPr>
          <a:xfrm>
            <a:off x="5537272" y="3622304"/>
            <a:ext cx="144000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B769FB1-BAEE-42FF-9AE5-9F4BBB3CA7AF}"/>
              </a:ext>
            </a:extLst>
          </p:cNvPr>
          <p:cNvSpPr/>
          <p:nvPr/>
        </p:nvSpPr>
        <p:spPr>
          <a:xfrm>
            <a:off x="5537272" y="5730419"/>
            <a:ext cx="144000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모델링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BA6260-DA6A-4571-BE57-F0BE55AACE5C}"/>
              </a:ext>
            </a:extLst>
          </p:cNvPr>
          <p:cNvGrpSpPr/>
          <p:nvPr/>
        </p:nvGrpSpPr>
        <p:grpSpPr>
          <a:xfrm>
            <a:off x="5537273" y="2026984"/>
            <a:ext cx="1440000" cy="1440000"/>
            <a:chOff x="4613320" y="1980199"/>
            <a:chExt cx="1440000" cy="144000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DC8BC7C-CB26-4D38-B5B0-1F922FCA5D34}"/>
                </a:ext>
              </a:extLst>
            </p:cNvPr>
            <p:cNvSpPr/>
            <p:nvPr/>
          </p:nvSpPr>
          <p:spPr>
            <a:xfrm>
              <a:off x="4613320" y="198019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772DCE0-5D01-40F9-9841-A6CA2FF38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872" r="14171" b="21376"/>
            <a:stretch/>
          </p:blipFill>
          <p:spPr>
            <a:xfrm>
              <a:off x="4791324" y="2119883"/>
              <a:ext cx="1050588" cy="1132186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B2B6237-0F89-441B-A937-BF1685F93A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139" b="27055"/>
          <a:stretch/>
        </p:blipFill>
        <p:spPr>
          <a:xfrm>
            <a:off x="2225273" y="2497572"/>
            <a:ext cx="739881" cy="46469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C370319-75AC-4596-8AB9-DE4CC4060F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139" b="27055"/>
          <a:stretch/>
        </p:blipFill>
        <p:spPr>
          <a:xfrm>
            <a:off x="4647137" y="2497572"/>
            <a:ext cx="739881" cy="46469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EF13BF0-7024-403C-8307-ACAB9F10BB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139" b="27055"/>
          <a:stretch/>
        </p:blipFill>
        <p:spPr>
          <a:xfrm>
            <a:off x="7094233" y="2497572"/>
            <a:ext cx="739881" cy="46469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069710-1126-4411-AF71-073C010E4D92}"/>
              </a:ext>
            </a:extLst>
          </p:cNvPr>
          <p:cNvSpPr/>
          <p:nvPr/>
        </p:nvSpPr>
        <p:spPr>
          <a:xfrm>
            <a:off x="7951074" y="3622304"/>
            <a:ext cx="144000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775BDF-700C-425A-8428-A011DEB253A0}"/>
              </a:ext>
            </a:extLst>
          </p:cNvPr>
          <p:cNvSpPr/>
          <p:nvPr/>
        </p:nvSpPr>
        <p:spPr>
          <a:xfrm>
            <a:off x="7988959" y="5730419"/>
            <a:ext cx="144000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대시보드 작성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3EAE9E-BBA1-43CA-8FFB-02F0470D1D12}"/>
              </a:ext>
            </a:extLst>
          </p:cNvPr>
          <p:cNvSpPr/>
          <p:nvPr/>
        </p:nvSpPr>
        <p:spPr>
          <a:xfrm>
            <a:off x="576868" y="5730419"/>
            <a:ext cx="144000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API,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대시보드 배포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951F75-489A-4B2D-BD46-9D5731EA826D}"/>
              </a:ext>
            </a:extLst>
          </p:cNvPr>
          <p:cNvGrpSpPr/>
          <p:nvPr/>
        </p:nvGrpSpPr>
        <p:grpSpPr>
          <a:xfrm>
            <a:off x="576868" y="4131629"/>
            <a:ext cx="1440000" cy="1440000"/>
            <a:chOff x="8021134" y="2075919"/>
            <a:chExt cx="1440000" cy="144000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BFCD9155-3DA4-459B-A839-D1279C40F5DA}"/>
                </a:ext>
              </a:extLst>
            </p:cNvPr>
            <p:cNvSpPr/>
            <p:nvPr/>
          </p:nvSpPr>
          <p:spPr>
            <a:xfrm>
              <a:off x="8021134" y="207591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55E756C-F5C1-4C0D-B569-5DCCBF2CC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912" r="9360" b="17033"/>
            <a:stretch/>
          </p:blipFill>
          <p:spPr>
            <a:xfrm>
              <a:off x="8140338" y="2216690"/>
              <a:ext cx="1201591" cy="1190676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D466694-82B1-4795-8909-4FE6856DA5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7640"/>
          <a:stretch/>
        </p:blipFill>
        <p:spPr>
          <a:xfrm rot="7757548">
            <a:off x="9232295" y="3417635"/>
            <a:ext cx="997569" cy="8215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A297F4D-A727-4F7B-89F4-A98B50B8FC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557" b="27137"/>
          <a:stretch/>
        </p:blipFill>
        <p:spPr>
          <a:xfrm>
            <a:off x="7072645" y="4581728"/>
            <a:ext cx="750937" cy="46787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CA7B81D9-A602-45CF-9811-15BC708F14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557" b="27137"/>
          <a:stretch/>
        </p:blipFill>
        <p:spPr>
          <a:xfrm>
            <a:off x="4631771" y="4581728"/>
            <a:ext cx="750937" cy="467879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C3B460F-16F4-46EF-A98A-3A8E2A2A942A}"/>
              </a:ext>
            </a:extLst>
          </p:cNvPr>
          <p:cNvSpPr/>
          <p:nvPr/>
        </p:nvSpPr>
        <p:spPr>
          <a:xfrm>
            <a:off x="3037266" y="5723935"/>
            <a:ext cx="144000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DFB8170-AC92-4811-AFA5-B2D4FA9B3CB0}"/>
              </a:ext>
            </a:extLst>
          </p:cNvPr>
          <p:cNvGrpSpPr/>
          <p:nvPr/>
        </p:nvGrpSpPr>
        <p:grpSpPr>
          <a:xfrm>
            <a:off x="3037267" y="4131629"/>
            <a:ext cx="1440000" cy="1440000"/>
            <a:chOff x="4613320" y="1980199"/>
            <a:chExt cx="1440000" cy="1440000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4BBB33-8B53-456D-8641-6EC9D268D30A}"/>
                </a:ext>
              </a:extLst>
            </p:cNvPr>
            <p:cNvSpPr/>
            <p:nvPr/>
          </p:nvSpPr>
          <p:spPr>
            <a:xfrm>
              <a:off x="4613320" y="1980199"/>
              <a:ext cx="144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A766564D-73F0-45B5-8A26-AAAD9D503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872" r="14171" b="21376"/>
            <a:stretch/>
          </p:blipFill>
          <p:spPr>
            <a:xfrm>
              <a:off x="4791324" y="2119883"/>
              <a:ext cx="1050588" cy="1132186"/>
            </a:xfrm>
            <a:prstGeom prst="rect">
              <a:avLst/>
            </a:prstGeom>
          </p:spPr>
        </p:pic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C2C278CF-8580-48D6-8A9F-1F092BF8FF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557" b="27137"/>
          <a:stretch/>
        </p:blipFill>
        <p:spPr>
          <a:xfrm>
            <a:off x="2131766" y="4581728"/>
            <a:ext cx="750937" cy="4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단계별 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국민건강보험에서 국가검진데이터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혈압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혈당 데이터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https://nhiss.nhis.or.kr/bd/ab/bdabf003cv.do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921A7-D367-43A4-8E6F-EF14C6D4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0" y="2265783"/>
            <a:ext cx="7910270" cy="39616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DCCA23-5C13-4755-9219-4D2F7C436942}"/>
              </a:ext>
            </a:extLst>
          </p:cNvPr>
          <p:cNvSpPr/>
          <p:nvPr/>
        </p:nvSpPr>
        <p:spPr>
          <a:xfrm>
            <a:off x="431763" y="1873287"/>
            <a:ext cx="482402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2.2.1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5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단계별 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SQLite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데이터베이스에 저장 후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hub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받을 수 </a:t>
            </a:r>
            <a:r>
              <a:rPr lang="ko-KR" altLang="en-US" sz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있도록 이미지를 생성하고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적재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77A22-0FFA-43EA-9D75-409C11D32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8"/>
          <a:stretch/>
        </p:blipFill>
        <p:spPr>
          <a:xfrm>
            <a:off x="1488332" y="2529217"/>
            <a:ext cx="7733489" cy="38703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7B9BC3-9D56-4176-83C0-6265D59BCF0D}"/>
              </a:ext>
            </a:extLst>
          </p:cNvPr>
          <p:cNvSpPr/>
          <p:nvPr/>
        </p:nvSpPr>
        <p:spPr>
          <a:xfrm>
            <a:off x="431763" y="1873287"/>
            <a:ext cx="482402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2.2.2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3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단계별 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개발은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배포는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B5F25-519B-4A64-87D5-515689AA436F}"/>
              </a:ext>
            </a:extLst>
          </p:cNvPr>
          <p:cNvSpPr/>
          <p:nvPr/>
        </p:nvSpPr>
        <p:spPr>
          <a:xfrm>
            <a:off x="431763" y="1873287"/>
            <a:ext cx="482402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2.2.3 API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개발 및 배포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 descr="How Add-ons Work | Heroku Dev Center">
            <a:extLst>
              <a:ext uri="{FF2B5EF4-FFF2-40B4-BE49-F238E27FC236}">
                <a16:creationId xmlns:a16="http://schemas.microsoft.com/office/drawing/2014/main" id="{87CB94E0-0B94-40CB-B1E8-18FD8444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9" y="2539049"/>
            <a:ext cx="9362102" cy="31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단계별 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Metabase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 데이터 분석과 대시보드 작성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87198-5EDB-4E26-8E86-0373B8970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"/>
          <a:stretch/>
        </p:blipFill>
        <p:spPr>
          <a:xfrm>
            <a:off x="1204912" y="2460068"/>
            <a:ext cx="8658935" cy="37673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996823-54FB-495E-B576-7A75BB68016B}"/>
              </a:ext>
            </a:extLst>
          </p:cNvPr>
          <p:cNvSpPr/>
          <p:nvPr/>
        </p:nvSpPr>
        <p:spPr>
          <a:xfrm>
            <a:off x="431763" y="1873287"/>
            <a:ext cx="482402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2.2.4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대시보드 작성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98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9" y="-2050"/>
            <a:ext cx="1231861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단계별 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랜덤포레스트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 처리속도가 빠른 최근접 이웃 알고리즘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(K-Nearest Neighbor)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pickle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웹서비스에 적용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96823-54FB-495E-B576-7A75BB68016B}"/>
              </a:ext>
            </a:extLst>
          </p:cNvPr>
          <p:cNvSpPr/>
          <p:nvPr/>
        </p:nvSpPr>
        <p:spPr>
          <a:xfrm>
            <a:off x="431763" y="1873287"/>
            <a:ext cx="4824020" cy="297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2.2.5 </a:t>
            </a:r>
            <a:r>
              <a:rPr lang="en-US" altLang="ko-KR" sz="15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</a:t>
            </a:r>
            <a:r>
              <a:rPr lang="ko-KR" altLang="en-US" sz="15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모델링</a:t>
            </a:r>
            <a:endParaRPr lang="en-US" altLang="ko-KR" sz="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KNN 최근접 이웃 알고리즘. 최근 캐글 스터디를 진행하게 되면서 EDA와 Feature… | by John | Medium">
            <a:extLst>
              <a:ext uri="{FF2B5EF4-FFF2-40B4-BE49-F238E27FC236}">
                <a16:creationId xmlns:a16="http://schemas.microsoft.com/office/drawing/2014/main" id="{36E2544C-4FB8-41ED-90FD-B3393CC7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74" y="1986425"/>
            <a:ext cx="5301452" cy="45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4595</TotalTime>
  <Words>356</Words>
  <Application>Microsoft Office PowerPoint</Application>
  <PresentationFormat>사용자 지정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</dc:creator>
  <cp:lastModifiedBy>Jung</cp:lastModifiedBy>
  <cp:revision>75</cp:revision>
  <dcterms:created xsi:type="dcterms:W3CDTF">2022-04-18T23:32:35Z</dcterms:created>
  <dcterms:modified xsi:type="dcterms:W3CDTF">2022-06-27T04:43:39Z</dcterms:modified>
</cp:coreProperties>
</file>