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5"/>
  </p:notesMasterIdLst>
  <p:sldIdLst>
    <p:sldId id="256" r:id="rId2"/>
    <p:sldId id="305" r:id="rId3"/>
    <p:sldId id="356" r:id="rId4"/>
    <p:sldId id="394" r:id="rId5"/>
    <p:sldId id="411" r:id="rId6"/>
    <p:sldId id="412" r:id="rId7"/>
    <p:sldId id="414" r:id="rId8"/>
    <p:sldId id="413" r:id="rId9"/>
    <p:sldId id="415" r:id="rId10"/>
    <p:sldId id="417" r:id="rId11"/>
    <p:sldId id="418" r:id="rId12"/>
    <p:sldId id="419" r:id="rId13"/>
    <p:sldId id="420" r:id="rId14"/>
  </p:sldIdLst>
  <p:sldSz cx="10691813" cy="7559675"/>
  <p:notesSz cx="6858000" cy="9144000"/>
  <p:embeddedFontLst>
    <p:embeddedFont>
      <p:font typeface="나눔바른고딕" panose="020B0603020101020101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  <p15:guide id="3" orient="horz" pos="1111" userDrawn="1">
          <p15:clr>
            <a:srgbClr val="A4A3A4"/>
          </p15:clr>
        </p15:guide>
        <p15:guide id="4" pos="759" userDrawn="1">
          <p15:clr>
            <a:srgbClr val="A4A3A4"/>
          </p15:clr>
        </p15:guide>
        <p15:guide id="5" orient="horz" pos="608" userDrawn="1">
          <p15:clr>
            <a:srgbClr val="A4A3A4"/>
          </p15:clr>
        </p15:guide>
        <p15:guide id="6" orient="horz" pos="4105" userDrawn="1">
          <p15:clr>
            <a:srgbClr val="A4A3A4"/>
          </p15:clr>
        </p15:guide>
        <p15:guide id="7" pos="6543" userDrawn="1">
          <p15:clr>
            <a:srgbClr val="A4A3A4"/>
          </p15:clr>
        </p15:guide>
        <p15:guide id="8" pos="192" userDrawn="1">
          <p15:clr>
            <a:srgbClr val="A4A3A4"/>
          </p15:clr>
        </p15:guide>
        <p15:guide id="9" pos="4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77BB"/>
    <a:srgbClr val="FE9878"/>
    <a:srgbClr val="800000"/>
    <a:srgbClr val="000080"/>
    <a:srgbClr val="0C4DA2"/>
    <a:srgbClr val="EE3377"/>
    <a:srgbClr val="FFFFFF"/>
    <a:srgbClr val="4472C4"/>
    <a:srgbClr val="20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860" y="72"/>
      </p:cViewPr>
      <p:guideLst>
        <p:guide orient="horz" pos="2381"/>
        <p:guide pos="3368"/>
        <p:guide orient="horz" pos="1111"/>
        <p:guide pos="759"/>
        <p:guide orient="horz" pos="608"/>
        <p:guide orient="horz" pos="4105"/>
        <p:guide pos="6543"/>
        <p:guide pos="192"/>
        <p:guide pos="4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BD5FA-6200-486F-8274-959CAC49DCB1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1ACB-5294-4251-8CDD-F50F09CC8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4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D670-237F-476E-B943-CAE0C2B42FFA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3AF3-7EE0-4F2F-A30B-2C09D0DAF077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AC21-9914-4B01-8A0A-147B7BD3F57C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02AA-B95A-4DEA-8A45-AF2730BE53AB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471C-10ED-4BEB-8E9E-99A7C3AF25C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EC56-8A73-4735-9C66-5B903138C1DB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7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A91F-E418-4B0D-A320-ADAD292DE0F2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BE5-E0DC-4437-8B06-2922EB65BFE4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2F1B-C617-4A0D-ABDB-46B01390390F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2F27-BDC4-4345-9C1F-DA94F8C0C915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42D8-13F9-48B3-83E7-C07EE09CC78B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8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DB1-600E-4D50-B8DE-A7AD3F211411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9DA2-604D-4154-AAA0-56C1F155D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5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F7E674-D989-4933-840F-AA87917FFBA4}"/>
              </a:ext>
            </a:extLst>
          </p:cNvPr>
          <p:cNvSpPr/>
          <p:nvPr/>
        </p:nvSpPr>
        <p:spPr>
          <a:xfrm>
            <a:off x="1242488" y="3843507"/>
            <a:ext cx="91447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2022.11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D6B5BDDC-764E-43B6-A110-4C420E322ECB}"/>
              </a:ext>
            </a:extLst>
          </p:cNvPr>
          <p:cNvSpPr/>
          <p:nvPr/>
        </p:nvSpPr>
        <p:spPr>
          <a:xfrm rot="20617660">
            <a:off x="2036534" y="-1100745"/>
            <a:ext cx="10302738" cy="6676926"/>
          </a:xfrm>
          <a:prstGeom prst="roundRect">
            <a:avLst>
              <a:gd name="adj" fmla="val 681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F537F128-523D-49E5-A188-1D5553C44BD9}"/>
              </a:ext>
            </a:extLst>
          </p:cNvPr>
          <p:cNvSpPr/>
          <p:nvPr/>
        </p:nvSpPr>
        <p:spPr>
          <a:xfrm rot="359726">
            <a:off x="-3896990" y="3772690"/>
            <a:ext cx="8406108" cy="5447771"/>
          </a:xfrm>
          <a:prstGeom prst="roundRect">
            <a:avLst>
              <a:gd name="adj" fmla="val 681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FC2FEA-A5FB-42B1-BF5D-056E47A1DA97}"/>
              </a:ext>
            </a:extLst>
          </p:cNvPr>
          <p:cNvSpPr/>
          <p:nvPr/>
        </p:nvSpPr>
        <p:spPr>
          <a:xfrm>
            <a:off x="3881535" y="2727383"/>
            <a:ext cx="648667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lnSpc>
                <a:spcPct val="130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: Convolutional Networks for Biomedical Image Segmentation</a:t>
            </a:r>
            <a:endParaRPr lang="ko-KR" altLang="en-US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8F760E-56C6-43F3-BB1E-B0A4D10486A3}"/>
              </a:ext>
            </a:extLst>
          </p:cNvPr>
          <p:cNvSpPr/>
          <p:nvPr/>
        </p:nvSpPr>
        <p:spPr>
          <a:xfrm flipV="1">
            <a:off x="3993503" y="3673201"/>
            <a:ext cx="6374708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DB6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FFE7B-4970-42B3-AD99-375050427EC5}"/>
              </a:ext>
            </a:extLst>
          </p:cNvPr>
          <p:cNvSpPr txBox="1"/>
          <p:nvPr/>
        </p:nvSpPr>
        <p:spPr>
          <a:xfrm>
            <a:off x="9553575" y="4258283"/>
            <a:ext cx="833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정승기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2" descr="코넥티브(CONNECTEVE X) 기업정보 - 넥스트유니콘">
            <a:extLst>
              <a:ext uri="{FF2B5EF4-FFF2-40B4-BE49-F238E27FC236}">
                <a16:creationId xmlns:a16="http://schemas.microsoft.com/office/drawing/2014/main" id="{99DFB11B-BD6B-40A4-A95A-C436E734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3" t="18332" r="24223" b="14958"/>
          <a:stretch/>
        </p:blipFill>
        <p:spPr bwMode="auto">
          <a:xfrm>
            <a:off x="9118050" y="6175519"/>
            <a:ext cx="1268963" cy="109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9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6B6D0F-ABCC-494F-8EB4-9FB6F2C0D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41"/>
          <a:stretch/>
        </p:blipFill>
        <p:spPr>
          <a:xfrm>
            <a:off x="6149363" y="2933404"/>
            <a:ext cx="3551055" cy="307849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가중치함수의 식을 통해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200" baseline="-25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</a:t>
            </a:r>
            <a:r>
              <a:rPr lang="en-US" altLang="ko-KR" sz="1200" baseline="-25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거리가 가까울수록 가중치가 증가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7. d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가중치를 매핑한 이미지인데 이를 통해 가까운 셀의 경계는 가중치가 더 큰 것을 확인 할 수 있음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Weight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294146-CCA5-420D-B583-B15F7DEB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50"/>
          <a:stretch/>
        </p:blipFill>
        <p:spPr>
          <a:xfrm>
            <a:off x="6027386" y="1764161"/>
            <a:ext cx="3673032" cy="11783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43F8B5-97D0-4FA5-B02E-0695AEBCFDF2}"/>
              </a:ext>
            </a:extLst>
          </p:cNvPr>
          <p:cNvSpPr txBox="1"/>
          <p:nvPr/>
        </p:nvSpPr>
        <p:spPr>
          <a:xfrm>
            <a:off x="7720530" y="59883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6.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AEC4A2-2AB6-4D07-94D7-FEAF37B6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0" y="2826937"/>
            <a:ext cx="4378504" cy="7372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F2A9E1-C4AB-498D-A1F9-E6BC0F9D9CCC}"/>
              </a:ext>
            </a:extLst>
          </p:cNvPr>
          <p:cNvSpPr txBox="1"/>
          <p:nvPr/>
        </p:nvSpPr>
        <p:spPr>
          <a:xfrm>
            <a:off x="520586" y="4060887"/>
            <a:ext cx="3558540" cy="10464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2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가까운 셀의 경계까지의 거리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en-US" altLang="ko-KR" sz="12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가까운 셀의 경계까지의 거리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aseline="-25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66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부족할 땐 이미지 증강이 필수적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여기선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8.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일반적으로 사용하는 데이터 증강 외에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9.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elastic deformation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4.3 Data Augmentation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https://idiotdeveloper.com/data-augmentation-for-semantic-segmentation-deep-learning/</a:t>
            </a: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Elastic deformations for data augmentation in breast cancer mass detection</a:t>
            </a:r>
          </a:p>
        </p:txBody>
      </p:sp>
      <p:pic>
        <p:nvPicPr>
          <p:cNvPr id="10242" name="Picture 2" descr="Data Augmentation for Semantic Segmentation - Deep Learning - Idiot  Developer">
            <a:extLst>
              <a:ext uri="{FF2B5EF4-FFF2-40B4-BE49-F238E27FC236}">
                <a16:creationId xmlns:a16="http://schemas.microsoft.com/office/drawing/2014/main" id="{5369F1B1-25AE-4B17-8C36-C7CC57C3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0697"/>
            <a:ext cx="5041106" cy="18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80F8D1-F841-428A-A5B7-6682FC6E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08" y="2572914"/>
            <a:ext cx="3963249" cy="26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23F8-E2A4-4394-9971-49E59FE20B07}"/>
              </a:ext>
            </a:extLst>
          </p:cNvPr>
          <p:cNvSpPr txBox="1"/>
          <p:nvPr/>
        </p:nvSpPr>
        <p:spPr>
          <a:xfrm>
            <a:off x="2553483" y="4663366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7.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1DFAD-E6D4-4ADF-BAAB-191014212DAE}"/>
              </a:ext>
            </a:extLst>
          </p:cNvPr>
          <p:cNvSpPr txBox="1"/>
          <p:nvPr/>
        </p:nvSpPr>
        <p:spPr>
          <a:xfrm>
            <a:off x="7523462" y="5388836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8.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3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 segmentation challenge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에선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데이터 전처리나 사후처리없이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Warping Error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기준으로 좋은 성능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ISBI cell tracking challenge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두번째 좋은 모델과의 성능이 차이가 많이 남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5.1 Experiments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58DD2-3CDA-43F0-B390-1E7D1CB5D75F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8623EB-89B6-497A-965D-3FA1D53F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911925"/>
            <a:ext cx="4431791" cy="16566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57A9BB-3770-4A38-BB86-75FE03C5ED15}"/>
              </a:ext>
            </a:extLst>
          </p:cNvPr>
          <p:cNvSpPr txBox="1"/>
          <p:nvPr/>
        </p:nvSpPr>
        <p:spPr>
          <a:xfrm>
            <a:off x="1741297" y="2665704"/>
            <a:ext cx="217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 segmentation challenge(2015)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0DBFCE-9BAE-44D9-8437-801C5B5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97" y="4163735"/>
            <a:ext cx="4431791" cy="10762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CB1041-73DF-4D2A-8EFD-A1D607142EB3}"/>
              </a:ext>
            </a:extLst>
          </p:cNvPr>
          <p:cNvSpPr txBox="1"/>
          <p:nvPr/>
        </p:nvSpPr>
        <p:spPr>
          <a:xfrm>
            <a:off x="7674266" y="538317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9.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54A2AB-729C-4AE1-9450-1218CBAB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425" y="2075919"/>
            <a:ext cx="3482768" cy="15849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545E9D-23A1-4F14-8088-A6D0BACB90C8}"/>
              </a:ext>
            </a:extLst>
          </p:cNvPr>
          <p:cNvSpPr txBox="1"/>
          <p:nvPr/>
        </p:nvSpPr>
        <p:spPr>
          <a:xfrm>
            <a:off x="6709482" y="1829698"/>
            <a:ext cx="217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ISBI cell tracking challenge(2015)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2E1A9-695F-4F57-AB3A-08F9ACBE01CB}"/>
              </a:ext>
            </a:extLst>
          </p:cNvPr>
          <p:cNvSpPr/>
          <p:nvPr/>
        </p:nvSpPr>
        <p:spPr>
          <a:xfrm>
            <a:off x="7551093" y="2075918"/>
            <a:ext cx="971115" cy="3453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2FA950-962E-46B5-BF93-FE6321D074F7}"/>
              </a:ext>
            </a:extLst>
          </p:cNvPr>
          <p:cNvSpPr/>
          <p:nvPr/>
        </p:nvSpPr>
        <p:spPr>
          <a:xfrm>
            <a:off x="5606497" y="4181570"/>
            <a:ext cx="2339639" cy="10762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0C549-BFDF-490F-BFB8-8F9D0111ECB1}"/>
              </a:ext>
            </a:extLst>
          </p:cNvPr>
          <p:cNvSpPr/>
          <p:nvPr/>
        </p:nvSpPr>
        <p:spPr>
          <a:xfrm>
            <a:off x="8588013" y="2075918"/>
            <a:ext cx="971115" cy="345363"/>
          </a:xfrm>
          <a:prstGeom prst="rect">
            <a:avLst/>
          </a:prstGeom>
          <a:noFill/>
          <a:ln w="19050">
            <a:solidFill>
              <a:srgbClr val="0077B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8D002-29C7-4EDD-B931-23B44CEC9E58}"/>
              </a:ext>
            </a:extLst>
          </p:cNvPr>
          <p:cNvSpPr/>
          <p:nvPr/>
        </p:nvSpPr>
        <p:spPr>
          <a:xfrm>
            <a:off x="7966221" y="4179038"/>
            <a:ext cx="2128755" cy="1072677"/>
          </a:xfrm>
          <a:prstGeom prst="rect">
            <a:avLst/>
          </a:prstGeom>
          <a:noFill/>
          <a:ln w="19050">
            <a:solidFill>
              <a:srgbClr val="0077B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DF98DB1-C8E2-4F1D-A1CD-EA27F2FD6FF0}"/>
              </a:ext>
            </a:extLst>
          </p:cNvPr>
          <p:cNvCxnSpPr>
            <a:stCxn id="12" idx="1"/>
            <a:endCxn id="26" idx="0"/>
          </p:cNvCxnSpPr>
          <p:nvPr/>
        </p:nvCxnSpPr>
        <p:spPr>
          <a:xfrm rot="10800000" flipV="1">
            <a:off x="6776317" y="2248600"/>
            <a:ext cx="774776" cy="1932970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8B3EB7-E19C-43CD-9FD8-D28405B0E9D7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>
            <a:off x="9559128" y="2248600"/>
            <a:ext cx="535848" cy="2466777"/>
          </a:xfrm>
          <a:prstGeom prst="bentConnector3">
            <a:avLst>
              <a:gd name="adj1" fmla="val 142661"/>
            </a:avLst>
          </a:prstGeom>
          <a:ln w="19050">
            <a:solidFill>
              <a:srgbClr val="0077B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3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6.1 Conclusion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299AE6-D52D-4E0B-8238-4A6FA3182CD0}"/>
              </a:ext>
            </a:extLst>
          </p:cNvPr>
          <p:cNvSpPr txBox="1"/>
          <p:nvPr/>
        </p:nvSpPr>
        <p:spPr>
          <a:xfrm>
            <a:off x="304799" y="1763713"/>
            <a:ext cx="6121401" cy="1538883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생물의학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매우 좋은 성능을 보여줌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lnSpc>
                <a:spcPct val="300000"/>
              </a:lnSpc>
              <a:buAutoNum type="arabicPeriod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Elastic deformation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덕분에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데이터가 많이 필요 없었으며 합리적인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tarin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lnSpc>
                <a:spcPct val="300000"/>
              </a:lnSpc>
              <a:buAutoNum type="arabicPeriod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architecture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더 많은 작업에 쉽게 적용 될 것이라고 확신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F75969-F935-4EB2-A013-230C55B38729}"/>
              </a:ext>
            </a:extLst>
          </p:cNvPr>
          <p:cNvSpPr/>
          <p:nvPr/>
        </p:nvSpPr>
        <p:spPr>
          <a:xfrm>
            <a:off x="234727" y="3779838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6.2 Review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BBC983-3695-4DFA-A456-7EE3D7F5D974}"/>
              </a:ext>
            </a:extLst>
          </p:cNvPr>
          <p:cNvSpPr txBox="1"/>
          <p:nvPr/>
        </p:nvSpPr>
        <p:spPr>
          <a:xfrm>
            <a:off x="304799" y="4237258"/>
            <a:ext cx="10089886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제목처럼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Biomedical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분야에서는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활용되고 있을 것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lnSpc>
                <a:spcPct val="300000"/>
              </a:lnSpc>
              <a:buAutoNum type="arabicPeriod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분야도 생각해보면 위성사진에서 밀집 되어있는 주택가에서 주택의 경계선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얽혀 있는 도로를 구분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사용이 가능할 것으로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보여짐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283"/>
            <a:ext cx="10691812" cy="7561958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6200" y="2809639"/>
            <a:ext cx="3141574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Introduction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8362" y="588345"/>
            <a:ext cx="9142852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18502" y="684143"/>
            <a:ext cx="7846977" cy="43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500" b="1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8A7A0B-4BEB-4799-8B2D-EE232B61713D}"/>
              </a:ext>
            </a:extLst>
          </p:cNvPr>
          <p:cNvSpPr/>
          <p:nvPr/>
        </p:nvSpPr>
        <p:spPr>
          <a:xfrm>
            <a:off x="6426200" y="3390746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U-Net architecture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28CA0B-280E-4A37-9061-84C4674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4B2160-BD69-4614-87CC-7A01AE3CC841}"/>
              </a:ext>
            </a:extLst>
          </p:cNvPr>
          <p:cNvSpPr/>
          <p:nvPr/>
        </p:nvSpPr>
        <p:spPr>
          <a:xfrm>
            <a:off x="6426200" y="3966273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Overlap-tile strategy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13A384-9A55-4A56-8F20-E1E7CD6156D0}"/>
              </a:ext>
            </a:extLst>
          </p:cNvPr>
          <p:cNvSpPr/>
          <p:nvPr/>
        </p:nvSpPr>
        <p:spPr>
          <a:xfrm>
            <a:off x="6426200" y="4541800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Training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1D3E72-A640-4DF4-8B3A-75FF3A322C32}"/>
              </a:ext>
            </a:extLst>
          </p:cNvPr>
          <p:cNvSpPr/>
          <p:nvPr/>
        </p:nvSpPr>
        <p:spPr>
          <a:xfrm>
            <a:off x="6426200" y="5096104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Experiments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95C2F3-0BA0-47E8-A241-6A00F29D3E0F}"/>
              </a:ext>
            </a:extLst>
          </p:cNvPr>
          <p:cNvSpPr/>
          <p:nvPr/>
        </p:nvSpPr>
        <p:spPr>
          <a:xfrm>
            <a:off x="6426200" y="5665392"/>
            <a:ext cx="3960813" cy="27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Conclusion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34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딥러닝 객체 검출 용어 정리 Deep learning Object detection terminology [1]">
            <a:extLst>
              <a:ext uri="{FF2B5EF4-FFF2-40B4-BE49-F238E27FC236}">
                <a16:creationId xmlns:a16="http://schemas.microsoft.com/office/drawing/2014/main" id="{5E9F3E5C-4CD8-4A14-87B2-E102F59D3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5" b="20788"/>
          <a:stretch/>
        </p:blipFill>
        <p:spPr bwMode="auto">
          <a:xfrm>
            <a:off x="724382" y="3385055"/>
            <a:ext cx="2401824" cy="16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8" y="1764160"/>
            <a:ext cx="10690497" cy="461161"/>
          </a:xfrm>
          <a:prstGeom prst="rect">
            <a:avLst/>
          </a:prstGeom>
          <a:solidFill>
            <a:srgbClr val="BA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1.1 Introduction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544" y="2412057"/>
            <a:ext cx="5335726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 Segmentation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75A32318-8ABF-44F2-95A1-5CBDDFE7F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6" y="1908137"/>
            <a:ext cx="9646207" cy="234107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square" lIns="35989" tIns="0" rIns="35989" bIns="0">
            <a:spAutoFit/>
          </a:bodyPr>
          <a:lstStyle/>
          <a:p>
            <a:pPr>
              <a:lnSpc>
                <a:spcPts val="1600"/>
              </a:lnSpc>
              <a:spcBef>
                <a:spcPct val="20000"/>
              </a:spcBef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생물학적인 영상에서 </a:t>
            </a:r>
            <a:r>
              <a:rPr lang="en-US" altLang="ko-KR" sz="15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Segmetation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제안된 네트워크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일반적인 사용은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 이미지에 대한 출력은 단일 클래스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생물학 이미지 처리에서 원하는 것은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각 픽셀에 라벨이 포함되어야 함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FBB4F-4051-49D3-8B76-3572470AB651}"/>
              </a:ext>
            </a:extLst>
          </p:cNvPr>
          <p:cNvSpPr txBox="1"/>
          <p:nvPr/>
        </p:nvSpPr>
        <p:spPr>
          <a:xfrm>
            <a:off x="304800" y="7018451"/>
            <a:ext cx="10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https://light-tree.tistory.com/75</a:t>
            </a: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https://www.jeremyjordan.me/semantic-segmentation/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73E8D-E904-4459-8CF5-46FC64DF14C1}"/>
              </a:ext>
            </a:extLst>
          </p:cNvPr>
          <p:cNvSpPr txBox="1"/>
          <p:nvPr/>
        </p:nvSpPr>
        <p:spPr>
          <a:xfrm>
            <a:off x="2451108" y="550242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1.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Picture 6" descr="위에 까는 것">
            <a:extLst>
              <a:ext uri="{FF2B5EF4-FFF2-40B4-BE49-F238E27FC236}">
                <a16:creationId xmlns:a16="http://schemas.microsoft.com/office/drawing/2014/main" id="{36236A7C-0C23-4CEB-BFBD-D6B13B60A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4" r="10222"/>
          <a:stretch/>
        </p:blipFill>
        <p:spPr bwMode="auto">
          <a:xfrm>
            <a:off x="5678493" y="3191060"/>
            <a:ext cx="4288938" cy="22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9FABE7-8521-4861-9100-4021F6CD470F}"/>
              </a:ext>
            </a:extLst>
          </p:cNvPr>
          <p:cNvSpPr txBox="1"/>
          <p:nvPr/>
        </p:nvSpPr>
        <p:spPr>
          <a:xfrm>
            <a:off x="7551093" y="550242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2.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Picture 6" descr="딥러닝 객체 검출 용어 정리 Deep learning Object detection terminology [1]">
            <a:extLst>
              <a:ext uri="{FF2B5EF4-FFF2-40B4-BE49-F238E27FC236}">
                <a16:creationId xmlns:a16="http://schemas.microsoft.com/office/drawing/2014/main" id="{D4079916-DC4E-44B1-9941-1742BC953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4" r="-1" b="18625"/>
          <a:stretch/>
        </p:blipFill>
        <p:spPr bwMode="auto">
          <a:xfrm>
            <a:off x="3126206" y="3392294"/>
            <a:ext cx="1331690" cy="17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architecture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자형으로 생긴 구조로 크게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정보를 위한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Contracting path,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정확한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Localization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Expanding path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U-Net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96EF4A-4A80-4B45-8AA4-6703D027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2" y="1763713"/>
            <a:ext cx="6310808" cy="4154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C43B76-945E-49F8-A916-A4658810779F}"/>
              </a:ext>
            </a:extLst>
          </p:cNvPr>
          <p:cNvSpPr txBox="1"/>
          <p:nvPr/>
        </p:nvSpPr>
        <p:spPr>
          <a:xfrm>
            <a:off x="5074830" y="601790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4.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2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architecture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Relu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Maxpooling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반복을 거치면서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Contracting path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917C7-0A05-491D-9DE0-2567848FA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191296" y="1763713"/>
            <a:ext cx="3155404" cy="4154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1CCE53-FB26-4B8C-8298-867562220CFF}"/>
              </a:ext>
            </a:extLst>
          </p:cNvPr>
          <p:cNvSpPr txBox="1"/>
          <p:nvPr/>
        </p:nvSpPr>
        <p:spPr>
          <a:xfrm>
            <a:off x="5073014" y="601790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4.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FB1C77-7AFA-4997-BA69-E94DEE4ED7DE}"/>
              </a:ext>
            </a:extLst>
          </p:cNvPr>
          <p:cNvSpPr/>
          <p:nvPr/>
        </p:nvSpPr>
        <p:spPr>
          <a:xfrm>
            <a:off x="2743562" y="2443214"/>
            <a:ext cx="431800" cy="490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07925-13FB-47F3-A0E9-96059E5F594C}"/>
              </a:ext>
            </a:extLst>
          </p:cNvPr>
          <p:cNvSpPr txBox="1"/>
          <p:nvPr/>
        </p:nvSpPr>
        <p:spPr>
          <a:xfrm>
            <a:off x="5651096" y="2443214"/>
            <a:ext cx="3912004" cy="2462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패딩을 사용하지 않음으로 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진행 시 해상도가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2pixel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씩 감소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CA88B-B923-41CD-BAF1-8EEA267AC59C}"/>
              </a:ext>
            </a:extLst>
          </p:cNvPr>
          <p:cNvSpPr/>
          <p:nvPr/>
        </p:nvSpPr>
        <p:spPr>
          <a:xfrm>
            <a:off x="2976880" y="3478530"/>
            <a:ext cx="264668" cy="2286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5FF8E-1327-4883-942A-A027C55FC9C0}"/>
              </a:ext>
            </a:extLst>
          </p:cNvPr>
          <p:cNvSpPr txBox="1"/>
          <p:nvPr/>
        </p:nvSpPr>
        <p:spPr>
          <a:xfrm>
            <a:off x="5651096" y="3482959"/>
            <a:ext cx="284942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x 2 max-pooling(stride=2)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다운 샘플링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감소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채널 수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8CC038-2F16-4B05-8178-6B442F3D47C4}"/>
              </a:ext>
            </a:extLst>
          </p:cNvPr>
          <p:cNvSpPr/>
          <p:nvPr/>
        </p:nvSpPr>
        <p:spPr>
          <a:xfrm>
            <a:off x="3361157" y="3788495"/>
            <a:ext cx="168231" cy="6215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4DBF4-5C7A-43BB-9364-1C01DD363E53}"/>
              </a:ext>
            </a:extLst>
          </p:cNvPr>
          <p:cNvSpPr txBox="1"/>
          <p:nvPr/>
        </p:nvSpPr>
        <p:spPr>
          <a:xfrm>
            <a:off x="5651097" y="4097857"/>
            <a:ext cx="4617615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Expanding path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업샘플링된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피처맵과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연결하기 위해 같은 크기로 잘라서 복사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3F7BB55-C079-465C-ABF6-2E5D1B18398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41548" y="3592830"/>
            <a:ext cx="240954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EE1A199-03FA-48DA-B0BA-766345D1279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29388" y="4220968"/>
            <a:ext cx="2121709" cy="4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62D675-7D3E-4AB1-81FF-A4D195A71B8E}"/>
              </a:ext>
            </a:extLst>
          </p:cNvPr>
          <p:cNvCxnSpPr>
            <a:cxnSpLocks/>
          </p:cNvCxnSpPr>
          <p:nvPr/>
        </p:nvCxnSpPr>
        <p:spPr>
          <a:xfrm>
            <a:off x="3175362" y="2566325"/>
            <a:ext cx="24757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3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307925-13FB-47F3-A0E9-96059E5F594C}"/>
              </a:ext>
            </a:extLst>
          </p:cNvPr>
          <p:cNvSpPr txBox="1"/>
          <p:nvPr/>
        </p:nvSpPr>
        <p:spPr>
          <a:xfrm>
            <a:off x="960119" y="3960269"/>
            <a:ext cx="3934023" cy="2462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패딩을 사용하지 않음으로 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진행 시 해상도가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2pixel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씩 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917C7-0A05-491D-9DE0-2567848FA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0"/>
          <a:stretch/>
        </p:blipFill>
        <p:spPr>
          <a:xfrm>
            <a:off x="5175504" y="1763713"/>
            <a:ext cx="3325806" cy="4154663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architecture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Relu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Up- Convolution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거치면서 원본 이미지와 비슷한 크기로 복원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Expanding path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CCE53-FB26-4B8C-8298-867562220CFF}"/>
              </a:ext>
            </a:extLst>
          </p:cNvPr>
          <p:cNvSpPr txBox="1"/>
          <p:nvPr/>
        </p:nvSpPr>
        <p:spPr>
          <a:xfrm>
            <a:off x="5074036" y="601790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4.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FB1C77-7AFA-4997-BA69-E94DEE4ED7DE}"/>
              </a:ext>
            </a:extLst>
          </p:cNvPr>
          <p:cNvSpPr/>
          <p:nvPr/>
        </p:nvSpPr>
        <p:spPr>
          <a:xfrm>
            <a:off x="6624655" y="3877564"/>
            <a:ext cx="431800" cy="490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CA88B-B923-41CD-BAF1-8EEA267AC59C}"/>
              </a:ext>
            </a:extLst>
          </p:cNvPr>
          <p:cNvSpPr/>
          <p:nvPr/>
        </p:nvSpPr>
        <p:spPr>
          <a:xfrm>
            <a:off x="6005447" y="4933651"/>
            <a:ext cx="264668" cy="3284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5FF8E-1327-4883-942A-A027C55FC9C0}"/>
              </a:ext>
            </a:extLst>
          </p:cNvPr>
          <p:cNvSpPr txBox="1"/>
          <p:nvPr/>
        </p:nvSpPr>
        <p:spPr>
          <a:xfrm>
            <a:off x="2788919" y="4733596"/>
            <a:ext cx="210522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x 2 up-conv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수행하여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업샘플링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해상도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증가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 수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감소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4DBF4-5C7A-43BB-9364-1C01DD363E53}"/>
              </a:ext>
            </a:extLst>
          </p:cNvPr>
          <p:cNvSpPr txBox="1"/>
          <p:nvPr/>
        </p:nvSpPr>
        <p:spPr>
          <a:xfrm>
            <a:off x="522680" y="5215947"/>
            <a:ext cx="4371462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Up-conv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특징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맵은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Contracting path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잘린 특징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맵을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복사하여 연결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7E1C61-1A49-4966-84C0-FE8D72F2981F}"/>
              </a:ext>
            </a:extLst>
          </p:cNvPr>
          <p:cNvSpPr/>
          <p:nvPr/>
        </p:nvSpPr>
        <p:spPr>
          <a:xfrm>
            <a:off x="5175504" y="5151196"/>
            <a:ext cx="274320" cy="3717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54C016-ACC3-4FCA-80DC-3C65A4A8C9D6}"/>
              </a:ext>
            </a:extLst>
          </p:cNvPr>
          <p:cNvCxnSpPr>
            <a:cxnSpLocks/>
          </p:cNvCxnSpPr>
          <p:nvPr/>
        </p:nvCxnSpPr>
        <p:spPr>
          <a:xfrm>
            <a:off x="4894142" y="5351227"/>
            <a:ext cx="281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CBE467-9787-4270-B0CE-1A80249D708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4142" y="4083380"/>
            <a:ext cx="1728274" cy="14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4F0298-F4BE-4AF0-94FF-BC275A6E5A7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894142" y="4933651"/>
            <a:ext cx="11138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953735-81D8-41E9-8976-D3883CBA2952}"/>
              </a:ext>
            </a:extLst>
          </p:cNvPr>
          <p:cNvSpPr/>
          <p:nvPr/>
        </p:nvSpPr>
        <p:spPr>
          <a:xfrm>
            <a:off x="7367243" y="2429271"/>
            <a:ext cx="209648" cy="5145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5CE65F-DCEC-4E93-BA9D-5033C040A9F8}"/>
              </a:ext>
            </a:extLst>
          </p:cNvPr>
          <p:cNvSpPr txBox="1"/>
          <p:nvPr/>
        </p:nvSpPr>
        <p:spPr>
          <a:xfrm>
            <a:off x="1857376" y="2475058"/>
            <a:ext cx="303676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최종 레이어에서 </a:t>
            </a:r>
            <a:r>
              <a:rPr lang="en-US" altLang="ko-KR" sz="1000" dirty="0"/>
              <a:t>1 x 1 Conv</a:t>
            </a:r>
            <a:r>
              <a:rPr lang="ko-KR" altLang="en-US" sz="1000" dirty="0"/>
              <a:t>은 </a:t>
            </a:r>
            <a:r>
              <a:rPr lang="en-US" altLang="ko-KR" sz="1000" dirty="0"/>
              <a:t>64</a:t>
            </a:r>
            <a:r>
              <a:rPr lang="ko-KR" altLang="en-US" sz="1000" dirty="0"/>
              <a:t>개의 구성벡터들을 원하는 클래스 수에 맞춰서 매핑하는데 사용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E4574B-66C1-4525-8471-49F1005E20E5}"/>
              </a:ext>
            </a:extLst>
          </p:cNvPr>
          <p:cNvCxnSpPr>
            <a:cxnSpLocks/>
          </p:cNvCxnSpPr>
          <p:nvPr/>
        </p:nvCxnSpPr>
        <p:spPr>
          <a:xfrm>
            <a:off x="4894142" y="2596631"/>
            <a:ext cx="247310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8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architecture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분류모델과 다르게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Fully Connected Layer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아닌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Fully Convolutional Network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Contracting path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나온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Expanding path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나온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Localization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결합하여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성능이 우수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U-Net</a:t>
            </a:r>
            <a:r>
              <a:rPr lang="ko-KR" altLang="en-US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 특징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96EF4A-4A80-4B45-8AA4-6703D027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2" y="1763713"/>
            <a:ext cx="6310808" cy="41546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C43B76-945E-49F8-A916-A4658810779F}"/>
              </a:ext>
            </a:extLst>
          </p:cNvPr>
          <p:cNvSpPr txBox="1"/>
          <p:nvPr/>
        </p:nvSpPr>
        <p:spPr>
          <a:xfrm>
            <a:off x="5074830" y="601790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4.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514800-9025-4EC4-B4DD-4DAC74AE31D7}"/>
              </a:ext>
            </a:extLst>
          </p:cNvPr>
          <p:cNvSpPr/>
          <p:nvPr/>
        </p:nvSpPr>
        <p:spPr>
          <a:xfrm>
            <a:off x="7382205" y="2743200"/>
            <a:ext cx="194933" cy="5282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F5627C-1A71-40E2-8F8A-03767FECF036}"/>
              </a:ext>
            </a:extLst>
          </p:cNvPr>
          <p:cNvSpPr/>
          <p:nvPr/>
        </p:nvSpPr>
        <p:spPr>
          <a:xfrm>
            <a:off x="2642565" y="2975613"/>
            <a:ext cx="194933" cy="5282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150570-C919-4115-95D8-00C5167EE6F4}"/>
              </a:ext>
            </a:extLst>
          </p:cNvPr>
          <p:cNvCxnSpPr/>
          <p:nvPr/>
        </p:nvCxnSpPr>
        <p:spPr>
          <a:xfrm>
            <a:off x="2837498" y="3182112"/>
            <a:ext cx="45447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4A6261-5102-4E62-BC66-4B434466209A}"/>
              </a:ext>
            </a:extLst>
          </p:cNvPr>
          <p:cNvSpPr txBox="1"/>
          <p:nvPr/>
        </p:nvSpPr>
        <p:spPr>
          <a:xfrm>
            <a:off x="4029950" y="3257663"/>
            <a:ext cx="2374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Padding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사용하지 않아 해상도가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줄어듬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9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Overlap-tile strategy 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5.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번처럼 노란색 영역의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Segementation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파란색 영역만큼의 입력 이미지의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비어있는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부분은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미러링을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하여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외삽하는데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이유는 해상도가 큰 이미지에 대해 매끄럽게 분할이 가능하며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의해 해상도가 제한되기 때문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Overlap-tile strategy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1005B-8A7E-4C65-A527-2422A4471338}"/>
              </a:ext>
            </a:extLst>
          </p:cNvPr>
          <p:cNvSpPr txBox="1"/>
          <p:nvPr/>
        </p:nvSpPr>
        <p:spPr>
          <a:xfrm>
            <a:off x="304800" y="7018451"/>
            <a:ext cx="100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출처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U-Net: Convolutional Networks for Biomedical Image Segmentation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203783-01C0-491B-B585-32EC68F1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6" r="5061" b="6710"/>
          <a:stretch/>
        </p:blipFill>
        <p:spPr>
          <a:xfrm>
            <a:off x="2224217" y="2175074"/>
            <a:ext cx="6243377" cy="30614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7403F0-E34C-4CD3-9F35-92AC12DC8770}"/>
              </a:ext>
            </a:extLst>
          </p:cNvPr>
          <p:cNvSpPr txBox="1"/>
          <p:nvPr/>
        </p:nvSpPr>
        <p:spPr>
          <a:xfrm>
            <a:off x="5414533" y="10018966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5.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EAFE4A-E270-498E-BD2E-44A2A7EC8448}"/>
              </a:ext>
            </a:extLst>
          </p:cNvPr>
          <p:cNvSpPr txBox="1"/>
          <p:nvPr/>
        </p:nvSpPr>
        <p:spPr>
          <a:xfrm>
            <a:off x="5074037" y="5493178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Fig. 5.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4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60" y="-2050"/>
            <a:ext cx="1204254" cy="973569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2563" y="588543"/>
            <a:ext cx="9142290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rgbClr val="0084C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</a:t>
            </a:r>
            <a:endParaRPr lang="ko-KR" altLang="en-US" sz="2500" b="1" dirty="0">
              <a:solidFill>
                <a:srgbClr val="0084C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680" y="472560"/>
            <a:ext cx="5615101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499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6499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867F17-1F3E-4E41-92FB-57291292A8C1}"/>
              </a:ext>
            </a:extLst>
          </p:cNvPr>
          <p:cNvSpPr/>
          <p:nvPr/>
        </p:nvSpPr>
        <p:spPr>
          <a:xfrm>
            <a:off x="304799" y="6515567"/>
            <a:ext cx="10089887" cy="502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픽셀단위로 라벨링을 해야 되기 때문에 픽셀 단위로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사용하고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학습을 위해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entorpy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사용하는데 학습이 더 잘되도록 추가적으로 가중치 함수를 사용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F5D8-8066-4D50-B955-21B2B93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9DA2-604D-4154-AAA0-56C1F155DEA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4C8FB4-B331-4514-8891-3B7F35F41584}"/>
              </a:ext>
            </a:extLst>
          </p:cNvPr>
          <p:cNvSpPr/>
          <p:nvPr/>
        </p:nvSpPr>
        <p:spPr>
          <a:xfrm>
            <a:off x="234727" y="1332231"/>
            <a:ext cx="10150125" cy="431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C4DA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4.1 Objective function</a:t>
            </a:r>
            <a:endParaRPr lang="ko-KR" altLang="en-US" b="1" dirty="0">
              <a:solidFill>
                <a:srgbClr val="0C4DA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34CD4-C7F8-4DCC-9B89-38241061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4" y="2555143"/>
            <a:ext cx="5041106" cy="5253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BC2EFA-86BE-404E-982C-913232B7B498}"/>
              </a:ext>
            </a:extLst>
          </p:cNvPr>
          <p:cNvSpPr txBox="1"/>
          <p:nvPr/>
        </p:nvSpPr>
        <p:spPr>
          <a:xfrm>
            <a:off x="2487753" y="225271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26257B-117C-4B74-B4D8-5A2AFB86455A}"/>
              </a:ext>
            </a:extLst>
          </p:cNvPr>
          <p:cNvGrpSpPr/>
          <p:nvPr/>
        </p:nvGrpSpPr>
        <p:grpSpPr>
          <a:xfrm>
            <a:off x="305594" y="3676662"/>
            <a:ext cx="3558540" cy="1015663"/>
            <a:chOff x="304800" y="3676662"/>
            <a:chExt cx="3558540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CEF1F7-67DC-4D1B-82C1-32D4E8E0F826}"/>
                </a:ext>
              </a:extLst>
            </p:cNvPr>
            <p:cNvSpPr txBox="1"/>
            <p:nvPr/>
          </p:nvSpPr>
          <p:spPr>
            <a:xfrm>
              <a:off x="304800" y="3676662"/>
              <a:ext cx="3558540" cy="10156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=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픽셀의 위치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(pixel position)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 =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채널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(feature channel) =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따라서                 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채널의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위치의 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actvation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2D1334-8BFA-45FC-ACC2-92D1B44AD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15" t="18401" r="54306" b="17974"/>
            <a:stretch/>
          </p:blipFill>
          <p:spPr>
            <a:xfrm>
              <a:off x="917951" y="4418838"/>
              <a:ext cx="476509" cy="24531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81080CF-C2B4-49C6-ADC5-364C94B7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66" y="2498938"/>
            <a:ext cx="3277057" cy="8097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0E8013-C8DA-4C9F-A7C9-8FBFB7714C1B}"/>
              </a:ext>
            </a:extLst>
          </p:cNvPr>
          <p:cNvSpPr txBox="1"/>
          <p:nvPr/>
        </p:nvSpPr>
        <p:spPr>
          <a:xfrm>
            <a:off x="7474416" y="225271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 entropy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B1F318-CB0D-402E-930E-85FA8DA0F0EC}"/>
              </a:ext>
            </a:extLst>
          </p:cNvPr>
          <p:cNvSpPr txBox="1"/>
          <p:nvPr/>
        </p:nvSpPr>
        <p:spPr>
          <a:xfrm>
            <a:off x="6240266" y="3676662"/>
            <a:ext cx="3558540" cy="4154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=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가중치 함수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8CD11-545A-4E02-AA4B-83BAD305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52" t="13834" r="47108" b="34853"/>
          <a:stretch/>
        </p:blipFill>
        <p:spPr>
          <a:xfrm>
            <a:off x="6322236" y="3776281"/>
            <a:ext cx="505444" cy="3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3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12190</TotalTime>
  <Words>743</Words>
  <Application>Microsoft Office PowerPoint</Application>
  <PresentationFormat>사용자 지정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Calibri</vt:lpstr>
      <vt:lpstr>나눔바른고딕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</dc:creator>
  <cp:lastModifiedBy>Jung</cp:lastModifiedBy>
  <cp:revision>147</cp:revision>
  <dcterms:created xsi:type="dcterms:W3CDTF">2022-04-18T23:32:35Z</dcterms:created>
  <dcterms:modified xsi:type="dcterms:W3CDTF">2022-11-09T02:48:32Z</dcterms:modified>
</cp:coreProperties>
</file>