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</p:sldMasterIdLst>
  <p:notesMasterIdLst>
    <p:notesMasterId r:id="rId8"/>
  </p:notesMasterIdLst>
  <p:sldIdLst>
    <p:sldId id="1045" r:id="rId3"/>
    <p:sldId id="1048" r:id="rId4"/>
    <p:sldId id="1046" r:id="rId5"/>
    <p:sldId id="1044" r:id="rId6"/>
    <p:sldId id="1047" r:id="rId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8487" autoAdjust="0"/>
  </p:normalViewPr>
  <p:slideViewPr>
    <p:cSldViewPr snapToGrid="0" snapToObjects="1">
      <p:cViewPr varScale="1">
        <p:scale>
          <a:sx n="80" d="100"/>
          <a:sy n="80" d="100"/>
        </p:scale>
        <p:origin x="78" y="121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기본과제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0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9102172" cy="417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코딩을 잘하는 </a:t>
            </a:r>
            <a:r>
              <a:rPr lang="ko-KR" altLang="en-US" dirty="0"/>
              <a:t>것보다 중요한 것은 컴퓨팅적 </a:t>
            </a:r>
            <a:r>
              <a:rPr lang="ko-KR" altLang="en-US" dirty="0" smtClean="0"/>
              <a:t>사고이다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이유</a:t>
            </a:r>
            <a:r>
              <a:rPr lang="en-US" altLang="ko-KR" dirty="0" smtClean="0"/>
              <a:t>? </a:t>
            </a:r>
            <a:r>
              <a:rPr lang="ko-KR" altLang="en-US" b="0" dirty="0"/>
              <a:t>창의적 문제를 해결하는 핵심 </a:t>
            </a:r>
            <a:r>
              <a:rPr lang="ko-KR" altLang="en-US" b="0" dirty="0" smtClean="0"/>
              <a:t>능력</a:t>
            </a:r>
            <a:endParaRPr lang="en-US" altLang="ko-KR" b="0" dirty="0" smtClean="0"/>
          </a:p>
          <a:p>
            <a:r>
              <a:rPr lang="en-US" altLang="ko-KR" b="0" dirty="0"/>
              <a:t> </a:t>
            </a:r>
            <a:r>
              <a:rPr lang="ko-KR" altLang="en-US" b="0" dirty="0" smtClean="0"/>
              <a:t>컴퓨터의 </a:t>
            </a:r>
            <a:r>
              <a:rPr lang="ko-KR" altLang="en-US" b="0" dirty="0"/>
              <a:t>해결 능력인 데이터 </a:t>
            </a:r>
            <a:r>
              <a:rPr lang="ko-KR" altLang="en-US" b="0" dirty="0" err="1"/>
              <a:t>수집ㆍ분석</a:t>
            </a:r>
            <a:r>
              <a:rPr lang="en-US" altLang="ko-KR" b="0" dirty="0"/>
              <a:t>, </a:t>
            </a:r>
            <a:r>
              <a:rPr lang="ko-KR" altLang="en-US" b="0" dirty="0"/>
              <a:t>표현</a:t>
            </a:r>
            <a:r>
              <a:rPr lang="en-US" altLang="ko-KR" b="0" dirty="0"/>
              <a:t>, </a:t>
            </a:r>
            <a:r>
              <a:rPr lang="ko-KR" altLang="en-US" b="0" dirty="0"/>
              <a:t>문제 </a:t>
            </a:r>
            <a:r>
              <a:rPr lang="ko-KR" altLang="en-US" b="0" dirty="0" err="1"/>
              <a:t>분해ㆍ추상화</a:t>
            </a:r>
            <a:r>
              <a:rPr lang="en-US" altLang="ko-KR" b="0" dirty="0"/>
              <a:t>, </a:t>
            </a:r>
            <a:r>
              <a:rPr lang="ko-KR" altLang="en-US" b="0" dirty="0"/>
              <a:t>자동화 </a:t>
            </a:r>
            <a:r>
              <a:rPr lang="ko-KR" altLang="en-US" b="0" dirty="0" smtClean="0"/>
              <a:t>등을</a:t>
            </a:r>
            <a:endParaRPr lang="en-US" altLang="ko-KR" b="0" dirty="0" smtClean="0"/>
          </a:p>
          <a:p>
            <a:r>
              <a:rPr lang="ko-KR" altLang="en-US" b="0" dirty="0" smtClean="0"/>
              <a:t> </a:t>
            </a:r>
            <a:r>
              <a:rPr lang="ko-KR" altLang="en-US" b="0" dirty="0"/>
              <a:t>사고에 적용시켜 여러 분야에서 문제 해결을 하는 데 </a:t>
            </a:r>
            <a:r>
              <a:rPr lang="ko-KR" altLang="en-US" b="0" dirty="0" smtClean="0"/>
              <a:t>도움을 준다</a:t>
            </a:r>
            <a:r>
              <a:rPr lang="en-US" altLang="ko-KR" b="0" dirty="0" smtClean="0"/>
              <a:t>.</a:t>
            </a:r>
          </a:p>
          <a:p>
            <a:endParaRPr lang="en-US" altLang="ko-KR" b="0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소프트웨어는</a:t>
            </a:r>
            <a:r>
              <a:rPr lang="ko-KR" altLang="en-US" dirty="0" smtClean="0"/>
              <a:t> 일상 속의 다양한 곳에서 융합되어 사용되고 있다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패러다임의 변화를 가져옴</a:t>
            </a:r>
            <a:endParaRPr lang="en-US" altLang="ko-KR" dirty="0"/>
          </a:p>
          <a:p>
            <a:r>
              <a:rPr lang="en-US" altLang="ko-KR" b="0" dirty="0" smtClean="0"/>
              <a:t>Ex) </a:t>
            </a:r>
            <a:r>
              <a:rPr lang="ko-KR" altLang="en-US" b="0" dirty="0" err="1"/>
              <a:t>스마트폰의</a:t>
            </a:r>
            <a:r>
              <a:rPr lang="ko-KR" altLang="en-US" b="0" dirty="0"/>
              <a:t> </a:t>
            </a:r>
            <a:r>
              <a:rPr lang="ko-KR" altLang="en-US" b="0" dirty="0" err="1"/>
              <a:t>내비게이션으로</a:t>
            </a:r>
            <a:r>
              <a:rPr lang="ko-KR" altLang="en-US" b="0" dirty="0"/>
              <a:t> 길 </a:t>
            </a:r>
            <a:r>
              <a:rPr lang="ko-KR" altLang="en-US" b="0" dirty="0" smtClean="0"/>
              <a:t>찾기</a:t>
            </a:r>
            <a:endParaRPr lang="en-US" altLang="ko-KR" b="0" dirty="0" smtClean="0"/>
          </a:p>
          <a:p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dirty="0" smtClean="0"/>
              <a:t>배달 </a:t>
            </a:r>
            <a:r>
              <a:rPr lang="ko-KR" altLang="en-US" b="0" dirty="0" err="1"/>
              <a:t>앱으로</a:t>
            </a:r>
            <a:r>
              <a:rPr lang="ko-KR" altLang="en-US" b="0" dirty="0"/>
              <a:t> 음식 </a:t>
            </a:r>
            <a:r>
              <a:rPr lang="ko-KR" altLang="en-US" b="0" dirty="0" smtClean="0"/>
              <a:t>주문하기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알고리즘과 코딩의 상관관계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b="0" dirty="0" smtClean="0"/>
              <a:t>패턴을 토대로 문제를 해결하는 절차가 알고리즘</a:t>
            </a:r>
            <a:endParaRPr lang="en-US" altLang="ko-KR" b="0" dirty="0" smtClean="0"/>
          </a:p>
          <a:p>
            <a:pPr marL="285750" indent="-285750">
              <a:buFontTx/>
              <a:buChar char="-"/>
            </a:pPr>
            <a:r>
              <a:rPr lang="ko-KR" altLang="en-US" b="0" dirty="0" smtClean="0"/>
              <a:t>알고리즘을 코드로 표현하는 행동이 코딩</a:t>
            </a:r>
            <a:endParaRPr lang="en-US" altLang="ko-KR" b="0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77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8603637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여러분들이 집에서 분당융합기술교육원까지 오는 경로에서 요금은 어떻게 결정이 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(</a:t>
            </a:r>
            <a:r>
              <a:rPr lang="ko-KR" altLang="en-US" dirty="0"/>
              <a:t>요금 결정에 대한 절차를 검색하여 상세하게 정리해 봅시다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  =&gt; </a:t>
            </a:r>
            <a:r>
              <a:rPr lang="ko-KR" altLang="en-US" dirty="0" err="1"/>
              <a:t>맵</a:t>
            </a:r>
            <a:r>
              <a:rPr lang="ko-KR" altLang="en-US" dirty="0"/>
              <a:t> 에서 경로 </a:t>
            </a:r>
            <a:r>
              <a:rPr lang="ko-KR" altLang="en-US" dirty="0" err="1"/>
              <a:t>두개</a:t>
            </a:r>
            <a:r>
              <a:rPr lang="ko-KR" altLang="en-US" dirty="0"/>
              <a:t> 이상 지정</a:t>
            </a:r>
            <a:endParaRPr lang="en-US" altLang="ko-KR" dirty="0"/>
          </a:p>
          <a:p>
            <a:r>
              <a:rPr lang="en-US" altLang="ko-KR" dirty="0"/>
              <a:t>   =&gt; </a:t>
            </a:r>
            <a:r>
              <a:rPr lang="ko-KR" altLang="en-US" dirty="0"/>
              <a:t>각종 버스</a:t>
            </a:r>
            <a:r>
              <a:rPr lang="en-US" altLang="ko-KR" dirty="0"/>
              <a:t>, </a:t>
            </a:r>
            <a:r>
              <a:rPr lang="ko-KR" altLang="en-US" dirty="0"/>
              <a:t>지하철 요금 등 정책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어느 시점에서 금액이 증</a:t>
            </a:r>
            <a:r>
              <a:rPr lang="en-US" altLang="ko-KR" dirty="0"/>
              <a:t>/</a:t>
            </a:r>
            <a:r>
              <a:rPr lang="ko-KR" altLang="en-US" dirty="0"/>
              <a:t>감 될까요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  ex) </a:t>
            </a:r>
            <a:r>
              <a:rPr lang="ko-KR" altLang="en-US" dirty="0"/>
              <a:t>첫 번째 버스 탑승 시 </a:t>
            </a:r>
            <a:r>
              <a:rPr lang="en-US" altLang="ko-KR" dirty="0"/>
              <a:t>(xx</a:t>
            </a:r>
            <a:r>
              <a:rPr lang="ko-KR" altLang="en-US" dirty="0"/>
              <a:t>원 차감</a:t>
            </a:r>
            <a:r>
              <a:rPr lang="en-US" altLang="ko-KR" dirty="0"/>
              <a:t>), </a:t>
            </a:r>
            <a:r>
              <a:rPr lang="ko-KR" altLang="en-US" dirty="0"/>
              <a:t>두 </a:t>
            </a:r>
            <a:r>
              <a:rPr lang="ko-KR" altLang="en-US" dirty="0" err="1"/>
              <a:t>번쨰</a:t>
            </a:r>
            <a:r>
              <a:rPr lang="ko-KR" altLang="en-US" dirty="0"/>
              <a:t> </a:t>
            </a:r>
            <a:r>
              <a:rPr lang="ko-KR" altLang="en-US" dirty="0" err="1"/>
              <a:t>환승</a:t>
            </a:r>
            <a:r>
              <a:rPr lang="ko-KR" altLang="en-US" dirty="0"/>
              <a:t> 시 </a:t>
            </a:r>
            <a:r>
              <a:rPr lang="en-US" altLang="ko-KR" dirty="0"/>
              <a:t>(xx</a:t>
            </a:r>
            <a:r>
              <a:rPr lang="ko-KR" altLang="en-US" dirty="0"/>
              <a:t>원 차감</a:t>
            </a:r>
            <a:r>
              <a:rPr lang="en-US" altLang="ko-KR" dirty="0"/>
              <a:t>), </a:t>
            </a:r>
            <a:r>
              <a:rPr lang="ko-KR" altLang="en-US" dirty="0"/>
              <a:t>내릴 때 </a:t>
            </a:r>
            <a:r>
              <a:rPr lang="en-US" altLang="ko-KR" dirty="0"/>
              <a:t>(xx</a:t>
            </a:r>
            <a:r>
              <a:rPr lang="ko-KR" altLang="en-US" dirty="0"/>
              <a:t>원 추가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02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"/>
            <a:ext cx="9504363" cy="4824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출발지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경기도 광명시 </a:t>
            </a:r>
            <a:r>
              <a:rPr lang="ko-KR" altLang="en-US" sz="1600" dirty="0" err="1">
                <a:solidFill>
                  <a:schemeClr val="tx1"/>
                </a:solidFill>
              </a:rPr>
              <a:t>시청로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50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717855"/>
            <a:ext cx="8766581" cy="55073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900" dirty="0"/>
              <a:t>1. </a:t>
            </a:r>
            <a:r>
              <a:rPr lang="ko-KR" altLang="en-US" sz="900" dirty="0"/>
              <a:t>광명 </a:t>
            </a:r>
            <a:r>
              <a:rPr lang="en-US" altLang="ko-KR" sz="900" dirty="0"/>
              <a:t>01</a:t>
            </a:r>
            <a:r>
              <a:rPr lang="ko-KR" altLang="en-US" sz="900" dirty="0"/>
              <a:t>버스 </a:t>
            </a:r>
            <a:r>
              <a:rPr lang="en-US" altLang="ko-KR" sz="900" dirty="0"/>
              <a:t>(</a:t>
            </a:r>
            <a:r>
              <a:rPr lang="ko-KR" altLang="en-US" sz="900" dirty="0"/>
              <a:t>경기도 마을버스</a:t>
            </a:r>
            <a:r>
              <a:rPr lang="en-US" altLang="ko-KR" sz="900" dirty="0"/>
              <a:t>) --&gt; </a:t>
            </a:r>
            <a:r>
              <a:rPr lang="ko-KR" altLang="en-US" sz="900" dirty="0"/>
              <a:t>카드 체크 </a:t>
            </a:r>
            <a:r>
              <a:rPr lang="en-US" altLang="ko-KR" sz="900" dirty="0"/>
              <a:t>(</a:t>
            </a:r>
            <a:r>
              <a:rPr lang="ko-KR" altLang="en-US" sz="900" dirty="0"/>
              <a:t>시작</a:t>
            </a:r>
            <a:r>
              <a:rPr lang="en-US" altLang="ko-KR" sz="900" dirty="0"/>
              <a:t>) =  </a:t>
            </a:r>
            <a:r>
              <a:rPr lang="ko-KR" altLang="en-US" sz="900" dirty="0"/>
              <a:t>교통카드 일반 </a:t>
            </a:r>
            <a:r>
              <a:rPr lang="en-US" altLang="ko-KR" sz="900" dirty="0"/>
              <a:t>'</a:t>
            </a:r>
            <a:r>
              <a:rPr lang="en-US" altLang="ko-KR" sz="900" dirty="0">
                <a:solidFill>
                  <a:srgbClr val="FF0000"/>
                </a:solidFill>
              </a:rPr>
              <a:t>1350</a:t>
            </a:r>
            <a:r>
              <a:rPr lang="en-US" altLang="ko-KR" sz="900" dirty="0"/>
              <a:t>'</a:t>
            </a:r>
            <a:r>
              <a:rPr lang="ko-KR" altLang="en-US" sz="900" dirty="0"/>
              <a:t>원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2. </a:t>
            </a:r>
            <a:r>
              <a:rPr lang="ko-KR" altLang="en-US" sz="900" dirty="0" err="1"/>
              <a:t>철산역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경기도 전철</a:t>
            </a:r>
            <a:r>
              <a:rPr lang="en-US" altLang="ko-KR" sz="900" dirty="0"/>
              <a:t>)--&gt; </a:t>
            </a:r>
            <a:r>
              <a:rPr lang="ko-KR" altLang="en-US" sz="900" dirty="0"/>
              <a:t>카드 체크 </a:t>
            </a:r>
            <a:r>
              <a:rPr lang="en-US" altLang="ko-KR" sz="900" dirty="0"/>
              <a:t>(</a:t>
            </a:r>
            <a:r>
              <a:rPr lang="ko-KR" altLang="en-US" sz="900" dirty="0" err="1"/>
              <a:t>환승</a:t>
            </a:r>
            <a:r>
              <a:rPr lang="en-US" altLang="ko-KR" sz="900" dirty="0"/>
              <a:t>) = </a:t>
            </a:r>
            <a:r>
              <a:rPr lang="ko-KR" altLang="en-US" sz="900" dirty="0" err="1"/>
              <a:t>환승할인</a:t>
            </a:r>
            <a:r>
              <a:rPr lang="ko-KR" altLang="en-US" sz="900" dirty="0"/>
              <a:t> </a:t>
            </a:r>
            <a:r>
              <a:rPr lang="en-US" altLang="ko-KR" sz="900" dirty="0"/>
              <a:t>= '</a:t>
            </a:r>
            <a:r>
              <a:rPr lang="ko-KR" altLang="en-US" sz="900" dirty="0" err="1">
                <a:solidFill>
                  <a:srgbClr val="FF0000"/>
                </a:solidFill>
              </a:rPr>
              <a:t>부가금</a:t>
            </a:r>
            <a:r>
              <a:rPr lang="ko-KR" altLang="en-US" sz="900" dirty="0">
                <a:solidFill>
                  <a:srgbClr val="FF0000"/>
                </a:solidFill>
              </a:rPr>
              <a:t> 없음</a:t>
            </a:r>
            <a:r>
              <a:rPr lang="en-US" altLang="ko-KR" sz="900" dirty="0"/>
              <a:t>' 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</a:t>
            </a:r>
            <a:r>
              <a:rPr lang="ko-KR" altLang="en-US" sz="900" dirty="0"/>
              <a:t>마을버스 </a:t>
            </a:r>
            <a:r>
              <a:rPr lang="en-US" altLang="ko-KR" sz="900" dirty="0"/>
              <a:t>-&gt; </a:t>
            </a:r>
            <a:r>
              <a:rPr lang="ko-KR" altLang="en-US" sz="900" dirty="0"/>
              <a:t>지하철로 </a:t>
            </a:r>
            <a:r>
              <a:rPr lang="ko-KR" altLang="en-US" sz="900" dirty="0" err="1"/>
              <a:t>환승시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지하철 운임 </a:t>
            </a:r>
            <a:r>
              <a:rPr lang="en-US" altLang="ko-KR" sz="900" dirty="0"/>
              <a:t>- </a:t>
            </a:r>
            <a:r>
              <a:rPr lang="ko-KR" altLang="en-US" sz="900" dirty="0"/>
              <a:t>마을버스 운임</a:t>
            </a:r>
            <a:r>
              <a:rPr lang="en-US" altLang="ko-KR" sz="900" dirty="0"/>
              <a:t>) </a:t>
            </a:r>
            <a:r>
              <a:rPr lang="ko-KR" altLang="en-US" sz="900" dirty="0" err="1"/>
              <a:t>부가금이</a:t>
            </a:r>
            <a:r>
              <a:rPr lang="ko-KR" altLang="en-US" sz="900" dirty="0"/>
              <a:t> 붙음                               </a:t>
            </a:r>
          </a:p>
          <a:p>
            <a:pPr marL="0" indent="0">
              <a:buNone/>
            </a:pPr>
            <a:r>
              <a:rPr lang="ko-KR" altLang="en-US" sz="900" dirty="0"/>
              <a:t>                                 경기도 전철</a:t>
            </a:r>
            <a:r>
              <a:rPr lang="en-US" altLang="ko-KR" sz="900" dirty="0"/>
              <a:t>-&gt;</a:t>
            </a:r>
            <a:r>
              <a:rPr lang="ko-KR" altLang="en-US" sz="900" dirty="0"/>
              <a:t>서울시 전철 </a:t>
            </a:r>
            <a:r>
              <a:rPr lang="en-US" altLang="ko-KR" sz="900" dirty="0"/>
              <a:t>'</a:t>
            </a:r>
            <a:r>
              <a:rPr lang="ko-KR" altLang="en-US" sz="900" dirty="0" err="1"/>
              <a:t>부가금</a:t>
            </a:r>
            <a:r>
              <a:rPr lang="ko-KR" altLang="en-US" sz="900" dirty="0"/>
              <a:t> 없음</a:t>
            </a:r>
            <a:r>
              <a:rPr lang="en-US" altLang="ko-KR" sz="900" dirty="0"/>
              <a:t>'  =&gt; </a:t>
            </a:r>
            <a:r>
              <a:rPr lang="ko-KR" altLang="en-US" sz="900" dirty="0"/>
              <a:t>수도권 내에서의 시외 이동</a:t>
            </a:r>
            <a:r>
              <a:rPr lang="en-US" altLang="ko-KR" sz="900" dirty="0"/>
              <a:t>(</a:t>
            </a:r>
            <a:r>
              <a:rPr lang="ko-KR" altLang="en-US" sz="900" dirty="0"/>
              <a:t>서울</a:t>
            </a:r>
            <a:r>
              <a:rPr lang="en-US" altLang="ko-KR" sz="900" dirty="0"/>
              <a:t>-</a:t>
            </a:r>
            <a:r>
              <a:rPr lang="ko-KR" altLang="en-US" sz="900" dirty="0"/>
              <a:t>경기 등</a:t>
            </a:r>
            <a:r>
              <a:rPr lang="en-US" altLang="ko-KR" sz="900" dirty="0"/>
              <a:t>)</a:t>
            </a:r>
            <a:r>
              <a:rPr lang="ko-KR" altLang="en-US" sz="900" dirty="0"/>
              <a:t>으로 인한 추가 요금은 없음 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수도권 전철은 거리비례제 요금을 채택한 최단거리 기준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수도권 전철 </a:t>
            </a:r>
            <a:r>
              <a:rPr lang="en-US" altLang="ko-KR" sz="900" dirty="0"/>
              <a:t>= 1250</a:t>
            </a:r>
            <a:r>
              <a:rPr lang="ko-KR" altLang="en-US" sz="900" dirty="0"/>
              <a:t>원</a:t>
            </a:r>
            <a:r>
              <a:rPr lang="en-US" altLang="ko-KR" sz="900" dirty="0"/>
              <a:t>/10km +</a:t>
            </a:r>
            <a:r>
              <a:rPr lang="ko-KR" altLang="en-US" sz="900" dirty="0"/>
              <a:t>기본요금 이후에는 매 </a:t>
            </a:r>
            <a:r>
              <a:rPr lang="en-US" altLang="ko-KR" sz="900" dirty="0"/>
              <a:t>5km</a:t>
            </a:r>
            <a:r>
              <a:rPr lang="ko-KR" altLang="en-US" sz="900" dirty="0"/>
              <a:t>마다 </a:t>
            </a:r>
            <a:r>
              <a:rPr lang="en-US" altLang="ko-KR" sz="900" dirty="0"/>
              <a:t>100</a:t>
            </a:r>
            <a:r>
              <a:rPr lang="ko-KR" altLang="en-US" sz="900" dirty="0"/>
              <a:t>원씩 가산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3. </a:t>
            </a:r>
            <a:r>
              <a:rPr lang="ko-KR" altLang="en-US" sz="900" dirty="0" err="1"/>
              <a:t>논현역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서울시 전철</a:t>
            </a:r>
            <a:r>
              <a:rPr lang="en-US" altLang="ko-KR" sz="900" dirty="0"/>
              <a:t>) --&gt; </a:t>
            </a:r>
            <a:r>
              <a:rPr lang="ko-KR" altLang="en-US" sz="900" dirty="0"/>
              <a:t>카드 체크 </a:t>
            </a:r>
            <a:r>
              <a:rPr lang="en-US" altLang="ko-KR" sz="900" dirty="0"/>
              <a:t>(</a:t>
            </a:r>
            <a:r>
              <a:rPr lang="ko-KR" altLang="en-US" sz="900" dirty="0"/>
              <a:t>신분당선</a:t>
            </a:r>
            <a:r>
              <a:rPr lang="en-US" altLang="ko-KR" sz="900" dirty="0"/>
              <a:t>) = '</a:t>
            </a:r>
            <a:r>
              <a:rPr lang="ko-KR" altLang="en-US" sz="900" dirty="0" err="1">
                <a:solidFill>
                  <a:srgbClr val="FF0000"/>
                </a:solidFill>
              </a:rPr>
              <a:t>부가금</a:t>
            </a:r>
            <a:r>
              <a:rPr lang="ko-KR" altLang="en-US" sz="900" dirty="0">
                <a:solidFill>
                  <a:srgbClr val="FF0000"/>
                </a:solidFill>
              </a:rPr>
              <a:t> 없음</a:t>
            </a:r>
            <a:r>
              <a:rPr lang="en-US" altLang="ko-KR" sz="900" dirty="0"/>
              <a:t>'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수도권 전철을 탑승 후</a:t>
            </a:r>
            <a:r>
              <a:rPr lang="en-US" altLang="ko-KR" sz="900" dirty="0"/>
              <a:t>, </a:t>
            </a:r>
            <a:r>
              <a:rPr lang="ko-KR" altLang="en-US" sz="900" dirty="0"/>
              <a:t>신분당선 이용요금 계산시 </a:t>
            </a:r>
          </a:p>
          <a:p>
            <a:pPr marL="0" indent="0">
              <a:buNone/>
            </a:pPr>
            <a:r>
              <a:rPr lang="en-US" altLang="ko-KR" sz="900" dirty="0"/>
              <a:t>- 1. </a:t>
            </a:r>
            <a:r>
              <a:rPr lang="ko-KR" altLang="en-US" sz="900" dirty="0"/>
              <a:t>신분당선 구간</a:t>
            </a:r>
            <a:r>
              <a:rPr lang="en-US" altLang="ko-KR" sz="900" dirty="0"/>
              <a:t>(</a:t>
            </a:r>
            <a:r>
              <a:rPr lang="ko-KR" altLang="en-US" sz="900" dirty="0" err="1"/>
              <a:t>강남역</a:t>
            </a:r>
            <a:r>
              <a:rPr lang="ko-KR" altLang="en-US" sz="900" dirty="0"/>
              <a:t> </a:t>
            </a:r>
            <a:r>
              <a:rPr lang="en-US" altLang="ko-KR" sz="900" dirty="0"/>
              <a:t>- </a:t>
            </a:r>
            <a:r>
              <a:rPr lang="ko-KR" altLang="en-US" sz="900" dirty="0" err="1"/>
              <a:t>정자역</a:t>
            </a:r>
            <a:r>
              <a:rPr lang="en-US" altLang="ko-KR" sz="900" dirty="0"/>
              <a:t>), 2. </a:t>
            </a:r>
            <a:r>
              <a:rPr lang="ko-KR" altLang="en-US" sz="900" dirty="0"/>
              <a:t>경기철도 구간</a:t>
            </a:r>
            <a:r>
              <a:rPr lang="en-US" altLang="ko-KR" sz="900" dirty="0"/>
              <a:t>(</a:t>
            </a:r>
            <a:r>
              <a:rPr lang="ko-KR" altLang="en-US" sz="900" dirty="0" err="1"/>
              <a:t>정자역</a:t>
            </a:r>
            <a:r>
              <a:rPr lang="ko-KR" altLang="en-US" sz="900" dirty="0"/>
              <a:t> </a:t>
            </a:r>
            <a:r>
              <a:rPr lang="en-US" altLang="ko-KR" sz="900" dirty="0"/>
              <a:t>- </a:t>
            </a:r>
            <a:r>
              <a:rPr lang="ko-KR" altLang="en-US" sz="900" dirty="0" err="1"/>
              <a:t>광교역</a:t>
            </a:r>
            <a:r>
              <a:rPr lang="en-US" altLang="ko-KR" sz="900" dirty="0"/>
              <a:t>), 3. </a:t>
            </a:r>
            <a:r>
              <a:rPr lang="ko-KR" altLang="en-US" sz="900" dirty="0" err="1"/>
              <a:t>새서울철도</a:t>
            </a:r>
            <a:r>
              <a:rPr lang="ko-KR" altLang="en-US" sz="900" dirty="0"/>
              <a:t> 구간</a:t>
            </a:r>
            <a:r>
              <a:rPr lang="en-US" altLang="ko-KR" sz="900" dirty="0"/>
              <a:t>(</a:t>
            </a:r>
            <a:r>
              <a:rPr lang="ko-KR" altLang="en-US" sz="900" dirty="0" err="1"/>
              <a:t>신사역</a:t>
            </a:r>
            <a:r>
              <a:rPr lang="ko-KR" altLang="en-US" sz="900" dirty="0"/>
              <a:t> </a:t>
            </a:r>
            <a:r>
              <a:rPr lang="en-US" altLang="ko-KR" sz="900" dirty="0"/>
              <a:t>- </a:t>
            </a:r>
            <a:r>
              <a:rPr lang="ko-KR" altLang="en-US" sz="900" dirty="0" err="1"/>
              <a:t>강남역</a:t>
            </a:r>
            <a:r>
              <a:rPr lang="en-US" altLang="ko-KR" sz="900" dirty="0"/>
              <a:t>)</a:t>
            </a:r>
            <a:r>
              <a:rPr lang="ko-KR" altLang="en-US" sz="900" dirty="0"/>
              <a:t>으로 </a:t>
            </a:r>
            <a:r>
              <a:rPr lang="en-US" altLang="ko-KR" sz="900" dirty="0"/>
              <a:t>3</a:t>
            </a:r>
            <a:r>
              <a:rPr lang="ko-KR" altLang="en-US" sz="900" dirty="0"/>
              <a:t>개 구역으로 나눠 계산                                               </a:t>
            </a:r>
          </a:p>
          <a:p>
            <a:pPr marL="0" indent="0">
              <a:buNone/>
            </a:pPr>
            <a:r>
              <a:rPr lang="en-US" altLang="ko-KR" sz="900" dirty="0"/>
              <a:t>- 2. </a:t>
            </a:r>
            <a:r>
              <a:rPr lang="ko-KR" altLang="en-US" sz="900" dirty="0"/>
              <a:t>별도요금 부과 시점은 신분당선에서 하차 또는 </a:t>
            </a:r>
            <a:r>
              <a:rPr lang="ko-KR" altLang="en-US" sz="900" dirty="0" err="1"/>
              <a:t>환승게이트를</a:t>
            </a:r>
            <a:r>
              <a:rPr lang="ko-KR" altLang="en-US" sz="900" dirty="0"/>
              <a:t> 통해 다른 노선으로 나갈 때                                           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4. </a:t>
            </a:r>
            <a:r>
              <a:rPr lang="ko-KR" altLang="en-US" sz="900" dirty="0" err="1"/>
              <a:t>정자역</a:t>
            </a:r>
            <a:r>
              <a:rPr lang="ko-KR" altLang="en-US" sz="900" dirty="0"/>
              <a:t> </a:t>
            </a:r>
            <a:r>
              <a:rPr lang="en-US" altLang="ko-KR" sz="900" dirty="0"/>
              <a:t>--&gt; </a:t>
            </a:r>
            <a:r>
              <a:rPr lang="ko-KR" altLang="en-US" sz="900" dirty="0"/>
              <a:t>카드 체크 </a:t>
            </a:r>
            <a:r>
              <a:rPr lang="en-US" altLang="ko-KR" sz="900" dirty="0"/>
              <a:t>(</a:t>
            </a:r>
            <a:r>
              <a:rPr lang="ko-KR" altLang="en-US" sz="900" dirty="0"/>
              <a:t>신분당선</a:t>
            </a:r>
            <a:r>
              <a:rPr lang="en-US" altLang="ko-KR" sz="900" dirty="0"/>
              <a:t>) ==&gt; (</a:t>
            </a:r>
            <a:r>
              <a:rPr lang="ko-KR" altLang="en-US" sz="900" dirty="0"/>
              <a:t>신사</a:t>
            </a:r>
            <a:r>
              <a:rPr lang="en-US" altLang="ko-KR" sz="900" dirty="0"/>
              <a:t>~</a:t>
            </a:r>
            <a:r>
              <a:rPr lang="ko-KR" altLang="en-US" sz="900" dirty="0"/>
              <a:t>강남</a:t>
            </a:r>
            <a:r>
              <a:rPr lang="en-US" altLang="ko-KR" sz="900" dirty="0"/>
              <a:t>)~(</a:t>
            </a:r>
            <a:r>
              <a:rPr lang="ko-KR" altLang="en-US" sz="900" dirty="0"/>
              <a:t>강남</a:t>
            </a:r>
            <a:r>
              <a:rPr lang="en-US" altLang="ko-KR" sz="900" dirty="0"/>
              <a:t>~</a:t>
            </a:r>
            <a:r>
              <a:rPr lang="ko-KR" altLang="en-US" sz="900" dirty="0"/>
              <a:t>정자</a:t>
            </a:r>
            <a:r>
              <a:rPr lang="en-US" altLang="ko-KR" sz="900" dirty="0"/>
              <a:t>) </a:t>
            </a:r>
            <a:r>
              <a:rPr lang="ko-KR" altLang="en-US" sz="900" dirty="0"/>
              <a:t>연계이용 </a:t>
            </a:r>
            <a:r>
              <a:rPr lang="en-US" altLang="ko-KR" sz="900" dirty="0">
                <a:solidFill>
                  <a:srgbClr val="FF0000"/>
                </a:solidFill>
              </a:rPr>
              <a:t>'1500</a:t>
            </a:r>
            <a:r>
              <a:rPr lang="ko-KR" altLang="en-US" sz="900" dirty="0">
                <a:solidFill>
                  <a:srgbClr val="FF0000"/>
                </a:solidFill>
              </a:rPr>
              <a:t>원</a:t>
            </a:r>
            <a:r>
              <a:rPr lang="en-US" altLang="ko-KR" sz="900" dirty="0"/>
              <a:t>' </a:t>
            </a:r>
            <a:r>
              <a:rPr lang="ko-KR" altLang="en-US" sz="900" dirty="0"/>
              <a:t>추가로 부과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5. </a:t>
            </a:r>
            <a:r>
              <a:rPr lang="ko-KR" altLang="en-US" sz="900" dirty="0" err="1"/>
              <a:t>서현역</a:t>
            </a:r>
            <a:r>
              <a:rPr lang="ko-KR" altLang="en-US" sz="900" dirty="0"/>
              <a:t> </a:t>
            </a:r>
            <a:r>
              <a:rPr lang="en-US" altLang="ko-KR" sz="900" dirty="0"/>
              <a:t>--&gt; </a:t>
            </a:r>
            <a:r>
              <a:rPr lang="ko-KR" altLang="en-US" sz="900" dirty="0"/>
              <a:t>카드 체크 </a:t>
            </a:r>
            <a:r>
              <a:rPr lang="en-US" altLang="ko-KR" sz="900" dirty="0"/>
              <a:t>(</a:t>
            </a:r>
            <a:r>
              <a:rPr lang="ko-KR" altLang="en-US" sz="900" dirty="0"/>
              <a:t>도착</a:t>
            </a:r>
            <a:r>
              <a:rPr lang="en-US" altLang="ko-KR" sz="900" dirty="0"/>
              <a:t>) = </a:t>
            </a:r>
            <a:r>
              <a:rPr lang="ko-KR" altLang="en-US" sz="900" dirty="0" err="1"/>
              <a:t>철산역</a:t>
            </a:r>
            <a:r>
              <a:rPr lang="en-US" altLang="ko-KR" sz="900" dirty="0"/>
              <a:t>~</a:t>
            </a:r>
            <a:r>
              <a:rPr lang="ko-KR" altLang="en-US" sz="900" dirty="0" err="1"/>
              <a:t>서현역</a:t>
            </a:r>
            <a:r>
              <a:rPr lang="ko-KR" altLang="en-US" sz="900" dirty="0"/>
              <a:t> </a:t>
            </a:r>
            <a:r>
              <a:rPr lang="en-US" altLang="ko-KR" sz="900" dirty="0"/>
              <a:t>40.3km =&gt; </a:t>
            </a:r>
            <a:r>
              <a:rPr lang="ko-KR" altLang="en-US" sz="900" dirty="0"/>
              <a:t>기본 </a:t>
            </a:r>
            <a:r>
              <a:rPr lang="en-US" altLang="ko-KR" sz="900" dirty="0"/>
              <a:t>10km </a:t>
            </a:r>
            <a:r>
              <a:rPr lang="ko-KR" altLang="en-US" sz="900" dirty="0"/>
              <a:t>뺀 나머지 </a:t>
            </a:r>
            <a:r>
              <a:rPr lang="en-US" altLang="ko-KR" sz="900" dirty="0"/>
              <a:t>30.3km</a:t>
            </a:r>
            <a:r>
              <a:rPr lang="ko-KR" altLang="en-US" sz="900" dirty="0"/>
              <a:t>에 매 </a:t>
            </a:r>
            <a:r>
              <a:rPr lang="en-US" altLang="ko-KR" sz="900" dirty="0"/>
              <a:t>5km</a:t>
            </a:r>
            <a:r>
              <a:rPr lang="ko-KR" altLang="en-US" sz="900" dirty="0"/>
              <a:t>마다 </a:t>
            </a:r>
            <a:r>
              <a:rPr lang="en-US" altLang="ko-KR" sz="900" dirty="0"/>
              <a:t>100</a:t>
            </a:r>
            <a:r>
              <a:rPr lang="ko-KR" altLang="en-US" sz="900" dirty="0"/>
              <a:t>원씩 가산 </a:t>
            </a:r>
            <a:r>
              <a:rPr lang="en-US" altLang="ko-KR" sz="900" dirty="0"/>
              <a:t>=&gt; 5</a:t>
            </a:r>
            <a:r>
              <a:rPr lang="ko-KR" altLang="en-US" sz="900" dirty="0"/>
              <a:t>번 가산</a:t>
            </a:r>
          </a:p>
          <a:p>
            <a:pPr marL="0" indent="0">
              <a:buNone/>
            </a:pPr>
            <a:r>
              <a:rPr lang="ko-KR" altLang="en-US" sz="900" dirty="0"/>
              <a:t>                                      </a:t>
            </a:r>
            <a:r>
              <a:rPr lang="en-US" altLang="ko-KR" sz="900" dirty="0"/>
              <a:t>=&gt;</a:t>
            </a:r>
            <a:r>
              <a:rPr lang="en-US" altLang="ko-KR" sz="900" dirty="0">
                <a:solidFill>
                  <a:srgbClr val="FF0000"/>
                </a:solidFill>
              </a:rPr>
              <a:t>'500</a:t>
            </a:r>
            <a:r>
              <a:rPr lang="ko-KR" altLang="en-US" sz="900" dirty="0">
                <a:solidFill>
                  <a:srgbClr val="FF0000"/>
                </a:solidFill>
              </a:rPr>
              <a:t>원</a:t>
            </a:r>
            <a:r>
              <a:rPr lang="en-US" altLang="ko-KR" sz="900" dirty="0"/>
              <a:t>' </a:t>
            </a:r>
            <a:r>
              <a:rPr lang="ko-KR" altLang="en-US" sz="900" dirty="0"/>
              <a:t>추가 부과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total : 1350</a:t>
            </a:r>
            <a:r>
              <a:rPr lang="ko-KR" altLang="en-US" sz="900" dirty="0"/>
              <a:t>원 </a:t>
            </a:r>
            <a:r>
              <a:rPr lang="en-US" altLang="ko-KR" sz="900" dirty="0"/>
              <a:t>+ 1500</a:t>
            </a:r>
            <a:r>
              <a:rPr lang="ko-KR" altLang="en-US" sz="900" dirty="0"/>
              <a:t>원 </a:t>
            </a:r>
            <a:r>
              <a:rPr lang="en-US" altLang="ko-KR" sz="900" dirty="0"/>
              <a:t>+ 600</a:t>
            </a:r>
            <a:r>
              <a:rPr lang="ko-KR" altLang="en-US" sz="900" dirty="0"/>
              <a:t>원 </a:t>
            </a:r>
            <a:r>
              <a:rPr lang="en-US" altLang="ko-KR" sz="900" dirty="0"/>
              <a:t>==&gt; </a:t>
            </a:r>
            <a:r>
              <a:rPr lang="en-US" altLang="ko-KR" sz="900" dirty="0">
                <a:solidFill>
                  <a:srgbClr val="FF0000"/>
                </a:solidFill>
              </a:rPr>
              <a:t>3450</a:t>
            </a:r>
            <a:r>
              <a:rPr lang="ko-KR" altLang="en-US" sz="900" dirty="0" smtClean="0">
                <a:solidFill>
                  <a:srgbClr val="FF0000"/>
                </a:solidFill>
              </a:rPr>
              <a:t>원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1. </a:t>
            </a:r>
            <a:r>
              <a:rPr lang="ko-KR" altLang="en-US" sz="900" dirty="0" err="1"/>
              <a:t>철산역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경기도 전철</a:t>
            </a:r>
            <a:r>
              <a:rPr lang="en-US" altLang="ko-KR" sz="900" dirty="0"/>
              <a:t>)--&gt; </a:t>
            </a:r>
            <a:r>
              <a:rPr lang="ko-KR" altLang="en-US" sz="900" dirty="0"/>
              <a:t>카드 체크 </a:t>
            </a:r>
            <a:r>
              <a:rPr lang="en-US" altLang="ko-KR" sz="900" dirty="0"/>
              <a:t>(</a:t>
            </a:r>
            <a:r>
              <a:rPr lang="ko-KR" altLang="en-US" sz="900" dirty="0"/>
              <a:t>출발</a:t>
            </a:r>
            <a:r>
              <a:rPr lang="en-US" altLang="ko-KR" sz="900" dirty="0"/>
              <a:t>) = </a:t>
            </a:r>
            <a:r>
              <a:rPr lang="en-US" altLang="ko-KR" sz="900" dirty="0">
                <a:solidFill>
                  <a:srgbClr val="FF0000"/>
                </a:solidFill>
              </a:rPr>
              <a:t>'1250</a:t>
            </a:r>
            <a:r>
              <a:rPr lang="ko-KR" altLang="en-US" sz="900" dirty="0">
                <a:solidFill>
                  <a:srgbClr val="FF0000"/>
                </a:solidFill>
              </a:rPr>
              <a:t>원</a:t>
            </a:r>
            <a:r>
              <a:rPr lang="en-US" altLang="ko-KR" sz="900" dirty="0"/>
              <a:t>' + 10km</a:t>
            </a:r>
            <a:r>
              <a:rPr lang="ko-KR" altLang="en-US" sz="900" dirty="0"/>
              <a:t>이후에는 매 </a:t>
            </a:r>
            <a:r>
              <a:rPr lang="en-US" altLang="ko-KR" sz="900" dirty="0"/>
              <a:t>5km</a:t>
            </a:r>
            <a:r>
              <a:rPr lang="ko-KR" altLang="en-US" sz="900" dirty="0"/>
              <a:t>마다 </a:t>
            </a:r>
            <a:r>
              <a:rPr lang="en-US" altLang="ko-KR" sz="900" dirty="0"/>
              <a:t>100</a:t>
            </a:r>
            <a:r>
              <a:rPr lang="ko-KR" altLang="en-US" sz="900" dirty="0"/>
              <a:t>원씩 가산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2. </a:t>
            </a:r>
            <a:r>
              <a:rPr lang="ko-KR" altLang="en-US" sz="900" dirty="0" err="1"/>
              <a:t>강남구청역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수인분당선</a:t>
            </a:r>
            <a:r>
              <a:rPr lang="en-US" altLang="ko-KR" sz="900" dirty="0"/>
              <a:t>) --&gt; </a:t>
            </a:r>
            <a:r>
              <a:rPr lang="ko-KR" altLang="en-US" sz="900" dirty="0"/>
              <a:t>카드 체크 </a:t>
            </a:r>
            <a:r>
              <a:rPr lang="en-US" altLang="ko-KR" sz="900" dirty="0"/>
              <a:t>(</a:t>
            </a:r>
            <a:r>
              <a:rPr lang="ko-KR" altLang="en-US" sz="900" dirty="0" err="1"/>
              <a:t>환승</a:t>
            </a:r>
            <a:r>
              <a:rPr lang="en-US" altLang="ko-KR" sz="900" dirty="0"/>
              <a:t>) = '</a:t>
            </a:r>
            <a:r>
              <a:rPr lang="ko-KR" altLang="en-US" sz="900" dirty="0" err="1">
                <a:solidFill>
                  <a:srgbClr val="FF0000"/>
                </a:solidFill>
              </a:rPr>
              <a:t>부가금</a:t>
            </a:r>
            <a:r>
              <a:rPr lang="ko-KR" altLang="en-US" sz="900" dirty="0">
                <a:solidFill>
                  <a:srgbClr val="FF0000"/>
                </a:solidFill>
              </a:rPr>
              <a:t> 없음</a:t>
            </a:r>
            <a:r>
              <a:rPr lang="en-US" altLang="ko-KR" sz="900" dirty="0"/>
              <a:t>'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5. </a:t>
            </a:r>
            <a:r>
              <a:rPr lang="ko-KR" altLang="en-US" sz="900" dirty="0" err="1"/>
              <a:t>서현역</a:t>
            </a:r>
            <a:r>
              <a:rPr lang="ko-KR" altLang="en-US" sz="900" dirty="0"/>
              <a:t> </a:t>
            </a:r>
            <a:r>
              <a:rPr lang="en-US" altLang="ko-KR" sz="900" dirty="0"/>
              <a:t>--&gt; </a:t>
            </a:r>
            <a:r>
              <a:rPr lang="ko-KR" altLang="en-US" sz="900" dirty="0"/>
              <a:t>카드 체크 </a:t>
            </a:r>
            <a:r>
              <a:rPr lang="en-US" altLang="ko-KR" sz="900" dirty="0"/>
              <a:t>(</a:t>
            </a:r>
            <a:r>
              <a:rPr lang="ko-KR" altLang="en-US" sz="900" dirty="0"/>
              <a:t>도착</a:t>
            </a:r>
            <a:r>
              <a:rPr lang="en-US" altLang="ko-KR" sz="900" dirty="0"/>
              <a:t>) = </a:t>
            </a:r>
            <a:r>
              <a:rPr lang="ko-KR" altLang="en-US" sz="900" dirty="0" err="1"/>
              <a:t>철산역</a:t>
            </a:r>
            <a:r>
              <a:rPr lang="en-US" altLang="ko-KR" sz="900" dirty="0"/>
              <a:t>~</a:t>
            </a:r>
            <a:r>
              <a:rPr lang="ko-KR" altLang="en-US" sz="900" dirty="0" err="1"/>
              <a:t>서현역</a:t>
            </a:r>
            <a:r>
              <a:rPr lang="ko-KR" altLang="en-US" sz="900" dirty="0"/>
              <a:t> </a:t>
            </a:r>
            <a:r>
              <a:rPr lang="en-US" altLang="ko-KR" sz="900" dirty="0"/>
              <a:t>3km =&gt; </a:t>
            </a:r>
            <a:r>
              <a:rPr lang="ko-KR" altLang="en-US" sz="900" dirty="0"/>
              <a:t>기본 </a:t>
            </a:r>
            <a:r>
              <a:rPr lang="en-US" altLang="ko-KR" sz="900" dirty="0"/>
              <a:t>10km </a:t>
            </a:r>
            <a:r>
              <a:rPr lang="ko-KR" altLang="en-US" sz="900" dirty="0"/>
              <a:t>뺀 나머지 </a:t>
            </a:r>
            <a:r>
              <a:rPr lang="en-US" altLang="ko-KR" sz="900" dirty="0"/>
              <a:t>31.4km</a:t>
            </a:r>
            <a:r>
              <a:rPr lang="ko-KR" altLang="en-US" sz="900" dirty="0"/>
              <a:t>에 매 </a:t>
            </a:r>
            <a:r>
              <a:rPr lang="en-US" altLang="ko-KR" sz="900" dirty="0"/>
              <a:t>5km</a:t>
            </a:r>
            <a:r>
              <a:rPr lang="ko-KR" altLang="en-US" sz="900" dirty="0"/>
              <a:t>마다 </a:t>
            </a:r>
            <a:r>
              <a:rPr lang="en-US" altLang="ko-KR" sz="900" dirty="0"/>
              <a:t>100</a:t>
            </a:r>
            <a:r>
              <a:rPr lang="ko-KR" altLang="en-US" sz="900" dirty="0"/>
              <a:t>원씩 가산 </a:t>
            </a:r>
            <a:r>
              <a:rPr lang="en-US" altLang="ko-KR" sz="900" dirty="0"/>
              <a:t>=&gt; 5</a:t>
            </a:r>
            <a:r>
              <a:rPr lang="ko-KR" altLang="en-US" sz="900" dirty="0"/>
              <a:t>번 가산</a:t>
            </a:r>
          </a:p>
          <a:p>
            <a:pPr marL="0" indent="0">
              <a:buNone/>
            </a:pPr>
            <a:r>
              <a:rPr lang="ko-KR" altLang="en-US" sz="900" dirty="0"/>
              <a:t>                                      </a:t>
            </a:r>
            <a:r>
              <a:rPr lang="en-US" altLang="ko-KR" sz="900" dirty="0"/>
              <a:t>=&gt;</a:t>
            </a:r>
            <a:r>
              <a:rPr lang="en-US" altLang="ko-KR" sz="900" dirty="0">
                <a:solidFill>
                  <a:srgbClr val="FF0000"/>
                </a:solidFill>
              </a:rPr>
              <a:t>'500</a:t>
            </a:r>
            <a:r>
              <a:rPr lang="ko-KR" altLang="en-US" sz="900" dirty="0">
                <a:solidFill>
                  <a:srgbClr val="FF0000"/>
                </a:solidFill>
              </a:rPr>
              <a:t>원</a:t>
            </a:r>
            <a:r>
              <a:rPr lang="en-US" altLang="ko-KR" sz="900" dirty="0"/>
              <a:t>' </a:t>
            </a:r>
            <a:r>
              <a:rPr lang="ko-KR" altLang="en-US" sz="900" dirty="0"/>
              <a:t>추가 부과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total : 1250</a:t>
            </a:r>
            <a:r>
              <a:rPr lang="ko-KR" altLang="en-US" sz="900" dirty="0"/>
              <a:t>원 </a:t>
            </a:r>
            <a:r>
              <a:rPr lang="en-US" altLang="ko-KR" sz="900" dirty="0"/>
              <a:t>+  500</a:t>
            </a:r>
            <a:r>
              <a:rPr lang="ko-KR" altLang="en-US" sz="900" dirty="0"/>
              <a:t>원 </a:t>
            </a:r>
            <a:r>
              <a:rPr lang="en-US" altLang="ko-KR" sz="900" dirty="0"/>
              <a:t>==&gt; </a:t>
            </a:r>
            <a:r>
              <a:rPr lang="en-US" altLang="ko-KR" sz="900" dirty="0">
                <a:solidFill>
                  <a:srgbClr val="FF0000"/>
                </a:solidFill>
              </a:rPr>
              <a:t>1750</a:t>
            </a:r>
            <a:r>
              <a:rPr lang="ko-KR" altLang="en-US" sz="900" dirty="0">
                <a:solidFill>
                  <a:srgbClr val="FF0000"/>
                </a:solidFill>
              </a:rPr>
              <a:t>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84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2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8723863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 개만 설치된 엘리베이터에서 동작 절차를 정리해 봅시다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가장 효율적으로 엘리베이터가 동작하려면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   =&gt; </a:t>
            </a:r>
            <a:r>
              <a:rPr lang="ko-KR" altLang="en-US" dirty="0"/>
              <a:t>세 가지 이상 상황 가정 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ex) </a:t>
            </a:r>
            <a:r>
              <a:rPr lang="ko-KR" altLang="en-US" dirty="0"/>
              <a:t>현재 엘리베이터 </a:t>
            </a:r>
            <a:r>
              <a:rPr lang="en-US" altLang="ko-KR" dirty="0"/>
              <a:t>3</a:t>
            </a:r>
            <a:r>
              <a:rPr lang="ko-KR" altLang="en-US" dirty="0"/>
              <a:t>층에 있음</a:t>
            </a:r>
            <a:r>
              <a:rPr lang="en-US" altLang="ko-KR" dirty="0"/>
              <a:t>, 2</a:t>
            </a:r>
            <a:r>
              <a:rPr lang="ko-KR" altLang="en-US" dirty="0"/>
              <a:t>층에서 </a:t>
            </a:r>
            <a:r>
              <a:rPr lang="ko-KR" altLang="en-US" dirty="0" err="1"/>
              <a:t>올라가는것</a:t>
            </a:r>
            <a:r>
              <a:rPr lang="ko-KR" altLang="en-US" dirty="0"/>
              <a:t> 누름</a:t>
            </a:r>
            <a:r>
              <a:rPr lang="en-US" altLang="ko-KR" dirty="0"/>
              <a:t>, 10</a:t>
            </a:r>
            <a:r>
              <a:rPr lang="ko-KR" altLang="en-US" dirty="0"/>
              <a:t>층에서 내려가는 것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엘리베이터가 두 개 설치된 경우 통합 동작 절차를 정리해 봅시다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=&gt; </a:t>
            </a:r>
            <a:r>
              <a:rPr lang="ko-KR" altLang="en-US" dirty="0"/>
              <a:t>두 가지 이상 상황 가정</a:t>
            </a:r>
            <a:endParaRPr lang="en-US" altLang="ko-KR" dirty="0"/>
          </a:p>
          <a:p>
            <a:r>
              <a:rPr lang="en-US" altLang="ko-KR" dirty="0"/>
              <a:t>       ex) </a:t>
            </a:r>
            <a:r>
              <a:rPr lang="ko-KR" altLang="en-US" dirty="0"/>
              <a:t>현재 엘리베이터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층에 있음</a:t>
            </a:r>
            <a:endParaRPr lang="en-US" altLang="ko-KR" dirty="0"/>
          </a:p>
          <a:p>
            <a:r>
              <a:rPr lang="en-US" altLang="ko-KR" dirty="0"/>
              <a:t>            1</a:t>
            </a:r>
            <a:r>
              <a:rPr lang="ko-KR" altLang="en-US" dirty="0"/>
              <a:t>층에서 올라가는 것 누름</a:t>
            </a:r>
            <a:r>
              <a:rPr lang="en-US" altLang="ko-KR" dirty="0"/>
              <a:t>, 4</a:t>
            </a:r>
            <a:r>
              <a:rPr lang="ko-KR" altLang="en-US" dirty="0"/>
              <a:t>층에서 내려가는 것 누름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TIP : </a:t>
            </a:r>
            <a:r>
              <a:rPr lang="ko-KR" altLang="en-US" dirty="0"/>
              <a:t>인터넷에서 엘리베이터 알고리즘은 다양하게 소개되고 있음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21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38990"/>
            <a:ext cx="8915400" cy="37307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실습과제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262" y="623810"/>
            <a:ext cx="4376738" cy="383679"/>
          </a:xfrm>
        </p:spPr>
        <p:txBody>
          <a:bodyPr/>
          <a:lstStyle/>
          <a:p>
            <a:r>
              <a:rPr lang="ko-KR" altLang="en-US" sz="1400" dirty="0" smtClean="0"/>
              <a:t>엘리베이터가 </a:t>
            </a:r>
            <a:r>
              <a:rPr lang="ko-KR" altLang="en-US" sz="1400" dirty="0"/>
              <a:t>한 개만 설치된 </a:t>
            </a:r>
            <a:r>
              <a:rPr lang="ko-KR" altLang="en-US" sz="1400" dirty="0" smtClean="0"/>
              <a:t>경우</a:t>
            </a: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1104595"/>
            <a:ext cx="4376738" cy="54343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100" dirty="0" smtClean="0"/>
              <a:t>ex</a:t>
            </a:r>
            <a:r>
              <a:rPr lang="en-US" altLang="ko-KR" sz="1100" dirty="0"/>
              <a:t>) </a:t>
            </a:r>
            <a:r>
              <a:rPr lang="ko-KR" altLang="en-US" sz="1100" dirty="0"/>
              <a:t>현재 엘리베이터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층에 </a:t>
            </a:r>
            <a:r>
              <a:rPr lang="ko-KR" altLang="en-US" sz="1100" dirty="0"/>
              <a:t>있음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층에서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층까지 </a:t>
            </a:r>
            <a:r>
              <a:rPr lang="ko-KR" altLang="en-US" sz="1100" dirty="0" err="1" smtClean="0"/>
              <a:t>올라가는것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누름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 9</a:t>
            </a:r>
            <a:r>
              <a:rPr lang="ko-KR" altLang="en-US" sz="1100" dirty="0" smtClean="0"/>
              <a:t>층에서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층까지 내려가는 </a:t>
            </a:r>
            <a:r>
              <a:rPr lang="ko-KR" altLang="en-US" sz="1100" dirty="0"/>
              <a:t>것 </a:t>
            </a:r>
            <a:r>
              <a:rPr lang="ko-KR" altLang="en-US" sz="1100" dirty="0" smtClean="0"/>
              <a:t>누름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엘리베이터가 현재 운행중인 상황인지 </a:t>
            </a:r>
            <a:r>
              <a:rPr lang="en-US" altLang="ko-KR" sz="1100" dirty="0" smtClean="0"/>
              <a:t>(10</a:t>
            </a:r>
            <a:r>
              <a:rPr lang="ko-KR" altLang="en-US" sz="1100" dirty="0" smtClean="0"/>
              <a:t>층으로 올라는 상황 가정</a:t>
            </a:r>
            <a:r>
              <a:rPr lang="en-US" altLang="ko-KR" sz="11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A</a:t>
            </a:r>
            <a:r>
              <a:rPr lang="ko-KR" altLang="en-US" sz="1100" dirty="0"/>
              <a:t>를 먼저 태우러 간 경우 </a:t>
            </a:r>
            <a:r>
              <a:rPr lang="ko-KR" altLang="en-US" sz="1100" dirty="0" smtClean="0"/>
              <a:t>이동한 층수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3 + 8 + 1 + 2 = 14</a:t>
            </a:r>
            <a:r>
              <a:rPr lang="ko-KR" altLang="en-US" sz="1100" dirty="0" smtClean="0"/>
              <a:t>층 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/>
              <a:t>B</a:t>
            </a:r>
            <a:r>
              <a:rPr lang="ko-KR" altLang="en-US" sz="1100" dirty="0"/>
              <a:t>를 먼저 태우러 간 경우 이동하는 층수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100" dirty="0" smtClean="0"/>
              <a:t>4 + 2 + 3 + 8 + 6 = 23</a:t>
            </a:r>
            <a:r>
              <a:rPr lang="ko-KR" altLang="en-US" sz="1100" dirty="0" smtClean="0"/>
              <a:t>층 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/>
              <a:t>A</a:t>
            </a:r>
            <a:r>
              <a:rPr lang="ko-KR" altLang="en-US" sz="1100" dirty="0"/>
              <a:t>를 먼저 태우러 간 경우 걸리는 시간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14</a:t>
            </a:r>
            <a:r>
              <a:rPr lang="ko-KR" altLang="en-US" sz="1100" dirty="0" smtClean="0"/>
              <a:t>층 </a:t>
            </a:r>
            <a:r>
              <a:rPr lang="en-US" altLang="ko-KR" sz="1100" dirty="0"/>
              <a:t>* 5</a:t>
            </a:r>
            <a:r>
              <a:rPr lang="ko-KR" altLang="en-US" sz="1100" dirty="0"/>
              <a:t>초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70</a:t>
            </a:r>
            <a:r>
              <a:rPr lang="ko-KR" altLang="en-US" sz="1100" dirty="0"/>
              <a:t>초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100" dirty="0"/>
              <a:t>B</a:t>
            </a:r>
            <a:r>
              <a:rPr lang="ko-KR" altLang="en-US" sz="1100" dirty="0"/>
              <a:t>를 먼저 태우러 간 경우 걸리는 시간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23</a:t>
            </a:r>
            <a:r>
              <a:rPr lang="ko-KR" altLang="en-US" sz="1100" dirty="0" smtClean="0"/>
              <a:t>층 </a:t>
            </a:r>
            <a:r>
              <a:rPr lang="en-US" altLang="ko-KR" sz="1100" dirty="0"/>
              <a:t>* 5</a:t>
            </a:r>
            <a:r>
              <a:rPr lang="ko-KR" altLang="en-US" sz="1100" dirty="0"/>
              <a:t>초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115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/>
              <a:t>따라서 가장 효율적으로 엘리베이터가 동작하려면 </a:t>
            </a:r>
            <a:r>
              <a:rPr lang="en-US" altLang="ko-KR" sz="1100" dirty="0"/>
              <a:t>A</a:t>
            </a:r>
            <a:r>
              <a:rPr lang="ko-KR" altLang="en-US" sz="1100" dirty="0"/>
              <a:t> </a:t>
            </a:r>
            <a:r>
              <a:rPr lang="en-US" altLang="ko-KR" sz="1100" dirty="0"/>
              <a:t>-&gt; B </a:t>
            </a:r>
            <a:r>
              <a:rPr lang="ko-KR" altLang="en-US" sz="1100" dirty="0"/>
              <a:t>순서로 </a:t>
            </a:r>
            <a:r>
              <a:rPr lang="ko-KR" altLang="en-US" sz="1100" dirty="0" smtClean="0"/>
              <a:t>작동해야 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2.</a:t>
            </a:r>
            <a:r>
              <a:rPr lang="ko-KR" altLang="en-US" sz="1100" dirty="0" smtClean="0"/>
              <a:t> 엘리베이터가 운행하지 않고 멈춰있는 상황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 smtClean="0"/>
              <a:t>엘리베이터에서 현재 층까지 걸리는 시간을 구해서 더 가까운 쪽을 먼저 진행한다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 smtClean="0"/>
              <a:t>엘리베이터가 </a:t>
            </a:r>
            <a:r>
              <a:rPr lang="en-US" altLang="ko-KR" sz="1100" dirty="0"/>
              <a:t>1</a:t>
            </a:r>
            <a:r>
              <a:rPr lang="ko-KR" altLang="en-US" sz="1100" dirty="0"/>
              <a:t>층당 걸리는 </a:t>
            </a:r>
            <a:r>
              <a:rPr lang="ko-KR" altLang="en-US" sz="1100" dirty="0" smtClean="0"/>
              <a:t>시간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초라고 가정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| </a:t>
            </a:r>
            <a:r>
              <a:rPr lang="ko-KR" altLang="en-US" sz="1100" dirty="0" smtClean="0"/>
              <a:t>엘리베이터 </a:t>
            </a:r>
            <a:r>
              <a:rPr lang="ko-KR" altLang="en-US" sz="1100" dirty="0" err="1" smtClean="0"/>
              <a:t>현재층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– A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출발층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의 값을 구하기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A</a:t>
            </a:r>
            <a:r>
              <a:rPr lang="ko-KR" altLang="en-US" sz="1100" dirty="0" smtClean="0"/>
              <a:t>를 먼저 태우러 간 경우 이동하는 층수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100" dirty="0"/>
              <a:t>3</a:t>
            </a:r>
            <a:r>
              <a:rPr lang="en-US" altLang="ko-KR" sz="1100" dirty="0" smtClean="0"/>
              <a:t> + 6 + 1 + 2 = 12</a:t>
            </a:r>
            <a:r>
              <a:rPr lang="ko-KR" altLang="en-US" sz="1100" dirty="0" smtClean="0"/>
              <a:t>층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sz="1100" dirty="0" smtClean="0"/>
              <a:t>B</a:t>
            </a:r>
            <a:r>
              <a:rPr lang="ko-KR" altLang="en-US" sz="1100" dirty="0" smtClean="0"/>
              <a:t>를 먼저 태우러 간 경우 </a:t>
            </a:r>
            <a:r>
              <a:rPr lang="ko-KR" altLang="en-US" sz="1100" dirty="0"/>
              <a:t>이동하는 </a:t>
            </a:r>
            <a:r>
              <a:rPr lang="ko-KR" altLang="en-US" sz="1100" dirty="0" smtClean="0"/>
              <a:t>층수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4 + 2 + 5 + 6 = 17</a:t>
            </a:r>
            <a:r>
              <a:rPr lang="ko-KR" altLang="en-US" sz="1100" dirty="0" smtClean="0"/>
              <a:t>층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/>
              <a:t>A</a:t>
            </a:r>
            <a:r>
              <a:rPr lang="ko-KR" altLang="en-US" sz="1100" dirty="0"/>
              <a:t>를 먼저 태우러 간 경우 </a:t>
            </a:r>
            <a:r>
              <a:rPr lang="ko-KR" altLang="en-US" sz="1100" dirty="0" smtClean="0"/>
              <a:t>걸리는 시간 </a:t>
            </a:r>
            <a:r>
              <a:rPr lang="en-US" altLang="ko-KR" sz="1100" dirty="0" smtClean="0"/>
              <a:t>= 12</a:t>
            </a:r>
            <a:r>
              <a:rPr lang="ko-KR" altLang="en-US" sz="1100" dirty="0" smtClean="0"/>
              <a:t>층 </a:t>
            </a:r>
            <a:r>
              <a:rPr lang="en-US" altLang="ko-KR" sz="1100" dirty="0" smtClean="0"/>
              <a:t>* 5</a:t>
            </a:r>
            <a:r>
              <a:rPr lang="ko-KR" altLang="en-US" sz="1100" dirty="0" smtClean="0"/>
              <a:t>초 </a:t>
            </a:r>
            <a:r>
              <a:rPr lang="en-US" altLang="ko-KR" sz="1100" dirty="0" smtClean="0"/>
              <a:t>= 60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B</a:t>
            </a:r>
            <a:r>
              <a:rPr lang="ko-KR" altLang="en-US" sz="1100" dirty="0" smtClean="0"/>
              <a:t>를 </a:t>
            </a:r>
            <a:r>
              <a:rPr lang="ko-KR" altLang="en-US" sz="1100" dirty="0"/>
              <a:t>먼저 태우러 간 경우 걸리는 </a:t>
            </a:r>
            <a:r>
              <a:rPr lang="ko-KR" altLang="en-US" sz="1100" dirty="0" smtClean="0"/>
              <a:t>시간 </a:t>
            </a:r>
            <a:r>
              <a:rPr lang="en-US" altLang="ko-KR" sz="1100" dirty="0" smtClean="0"/>
              <a:t>= 17</a:t>
            </a:r>
            <a:r>
              <a:rPr lang="ko-KR" altLang="en-US" sz="1100" dirty="0" smtClean="0"/>
              <a:t>층 </a:t>
            </a:r>
            <a:r>
              <a:rPr lang="en-US" altLang="ko-KR" sz="1100" dirty="0" smtClean="0"/>
              <a:t>* 5</a:t>
            </a:r>
            <a:r>
              <a:rPr lang="ko-KR" altLang="en-US" sz="1100" dirty="0" smtClean="0"/>
              <a:t>초 </a:t>
            </a:r>
            <a:r>
              <a:rPr lang="en-US" altLang="ko-KR" sz="1100" dirty="0" smtClean="0"/>
              <a:t>= 85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 smtClean="0"/>
              <a:t>따라서 </a:t>
            </a:r>
            <a:r>
              <a:rPr lang="ko-KR" altLang="en-US" sz="1100" dirty="0"/>
              <a:t>가장 효율적으로 엘리베이터가 </a:t>
            </a:r>
            <a:r>
              <a:rPr lang="ko-KR" altLang="en-US" sz="1100" dirty="0" smtClean="0"/>
              <a:t>동작하려면 </a:t>
            </a:r>
            <a:r>
              <a:rPr lang="en-US" altLang="ko-KR" sz="1100" dirty="0" smtClean="0"/>
              <a:t>A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-&gt; B </a:t>
            </a:r>
            <a:r>
              <a:rPr lang="ko-KR" altLang="en-US" sz="1100" dirty="0" smtClean="0"/>
              <a:t>순서로 작동해야 한다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>
              <a:buFontTx/>
              <a:buChar char="-"/>
            </a:pPr>
            <a:endParaRPr lang="en-US" altLang="ko-KR" sz="1100" dirty="0"/>
          </a:p>
          <a:p>
            <a:pPr>
              <a:buFontTx/>
              <a:buChar char="-"/>
            </a:pPr>
            <a:endParaRPr lang="en-US" altLang="ko-KR" sz="1100" dirty="0" smtClean="0"/>
          </a:p>
          <a:p>
            <a:pPr>
              <a:buFontTx/>
              <a:buChar char="-"/>
            </a:pPr>
            <a:endParaRPr lang="en-US" altLang="ko-KR" sz="1100" dirty="0" smtClean="0"/>
          </a:p>
          <a:p>
            <a:pPr>
              <a:buFontTx/>
              <a:buChar char="-"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90896" y="623810"/>
            <a:ext cx="4378325" cy="378422"/>
          </a:xfrm>
        </p:spPr>
        <p:txBody>
          <a:bodyPr/>
          <a:lstStyle/>
          <a:p>
            <a:r>
              <a:rPr lang="ko-KR" altLang="en-US" sz="1400" dirty="0"/>
              <a:t>엘리베이터가 두 개 설치된 경우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1048132"/>
            <a:ext cx="4378325" cy="50780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100" dirty="0" smtClean="0"/>
              <a:t>ex</a:t>
            </a:r>
            <a:r>
              <a:rPr lang="en-US" altLang="ko-KR" sz="1100" dirty="0"/>
              <a:t>) </a:t>
            </a:r>
            <a:r>
              <a:rPr lang="ko-KR" altLang="en-US" sz="1100" dirty="0"/>
              <a:t>현재 엘리베이터 </a:t>
            </a:r>
            <a:r>
              <a:rPr lang="en-US" altLang="ko-KR" sz="1100" dirty="0"/>
              <a:t>A</a:t>
            </a:r>
            <a:r>
              <a:rPr lang="ko-KR" altLang="en-US" sz="1100" dirty="0"/>
              <a:t>는 </a:t>
            </a:r>
            <a:r>
              <a:rPr lang="en-US" altLang="ko-KR" sz="1100" dirty="0"/>
              <a:t>3</a:t>
            </a:r>
            <a:r>
              <a:rPr lang="ko-KR" altLang="en-US" sz="1100" dirty="0"/>
              <a:t>층</a:t>
            </a:r>
            <a:r>
              <a:rPr lang="en-US" altLang="ko-KR" sz="1100" dirty="0"/>
              <a:t>, B</a:t>
            </a:r>
            <a:r>
              <a:rPr lang="ko-KR" altLang="en-US" sz="1100" dirty="0"/>
              <a:t>는 </a:t>
            </a:r>
            <a:r>
              <a:rPr lang="en-US" altLang="ko-KR" sz="1100" dirty="0"/>
              <a:t>10</a:t>
            </a:r>
            <a:r>
              <a:rPr lang="ko-KR" altLang="en-US" sz="1100" dirty="0"/>
              <a:t>층에 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</a:t>
            </a:r>
            <a:r>
              <a:rPr lang="en-US" altLang="ko-KR" sz="1100" dirty="0" smtClean="0"/>
              <a:t>C</a:t>
            </a:r>
            <a:r>
              <a:rPr lang="ko-KR" altLang="en-US" sz="1100" dirty="0" smtClean="0"/>
              <a:t>는</a:t>
            </a:r>
            <a:r>
              <a:rPr lang="en-US" altLang="ko-KR" sz="1100" dirty="0" smtClean="0"/>
              <a:t> 1</a:t>
            </a:r>
            <a:r>
              <a:rPr lang="ko-KR" altLang="en-US" sz="1100" dirty="0"/>
              <a:t>층에서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층 올라가는 </a:t>
            </a:r>
            <a:r>
              <a:rPr lang="ko-KR" altLang="en-US" sz="1100" dirty="0"/>
              <a:t>것 </a:t>
            </a:r>
            <a:r>
              <a:rPr lang="ko-KR" altLang="en-US" sz="1100" dirty="0" smtClean="0"/>
              <a:t>누름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D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4</a:t>
            </a:r>
            <a:r>
              <a:rPr lang="ko-KR" altLang="en-US" sz="1100" dirty="0"/>
              <a:t>층에서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층 내려가는 </a:t>
            </a:r>
            <a:r>
              <a:rPr lang="ko-KR" altLang="en-US" sz="1100" dirty="0"/>
              <a:t>것 </a:t>
            </a:r>
            <a:r>
              <a:rPr lang="ko-KR" altLang="en-US" sz="1100" dirty="0" smtClean="0"/>
              <a:t>누름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현재 엘리베이터의 층수와 누른 층수의 차이를 구하기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- A -&gt; D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= 1</a:t>
            </a:r>
            <a:r>
              <a:rPr lang="ko-KR" altLang="en-US" sz="1100" dirty="0"/>
              <a:t>층 이동 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- B -&gt; C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= 9</a:t>
            </a:r>
            <a:r>
              <a:rPr lang="ko-KR" altLang="en-US" sz="1100" dirty="0"/>
              <a:t>층 이동</a:t>
            </a:r>
            <a:endParaRPr lang="en-US" altLang="ko-KR" sz="1100" dirty="0"/>
          </a:p>
          <a:p>
            <a:pPr>
              <a:buFontTx/>
              <a:buChar char="-"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- A -&gt; C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= 2</a:t>
            </a:r>
            <a:r>
              <a:rPr lang="ko-KR" altLang="en-US" sz="1100" dirty="0"/>
              <a:t>층 이동  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- B -&gt; D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= 6</a:t>
            </a:r>
            <a:r>
              <a:rPr lang="ko-KR" altLang="en-US" sz="1100" dirty="0"/>
              <a:t>층 이동 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사용자의 작업 수행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1</a:t>
            </a:r>
            <a:r>
              <a:rPr lang="ko-KR" altLang="en-US" sz="1100" dirty="0" smtClean="0"/>
              <a:t>번 경우 </a:t>
            </a:r>
            <a:r>
              <a:rPr lang="en-US" altLang="ko-KR" sz="1100" dirty="0" smtClean="0"/>
              <a:t>= A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1+3</a:t>
            </a:r>
            <a:r>
              <a:rPr lang="ko-KR" altLang="en-US" sz="1100" dirty="0" smtClean="0"/>
              <a:t>층 이동</a:t>
            </a:r>
            <a:r>
              <a:rPr lang="en-US" altLang="ko-KR" sz="1100" dirty="0" smtClean="0"/>
              <a:t> / B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9+7</a:t>
            </a:r>
            <a:r>
              <a:rPr lang="ko-KR" altLang="en-US" sz="1100" dirty="0" smtClean="0"/>
              <a:t>층 이동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2</a:t>
            </a:r>
            <a:r>
              <a:rPr lang="ko-KR" altLang="en-US" sz="1100" dirty="0" smtClean="0"/>
              <a:t>번 경우 </a:t>
            </a:r>
            <a:r>
              <a:rPr lang="en-US" altLang="ko-KR" sz="1100" dirty="0" smtClean="0"/>
              <a:t>= </a:t>
            </a:r>
            <a:r>
              <a:rPr lang="en-US" altLang="ko-KR" sz="1100" dirty="0"/>
              <a:t>A</a:t>
            </a:r>
            <a:r>
              <a:rPr lang="ko-KR" altLang="en-US" sz="1100" dirty="0"/>
              <a:t>는 </a:t>
            </a:r>
            <a:r>
              <a:rPr lang="en-US" altLang="ko-KR" sz="1100" dirty="0" smtClean="0"/>
              <a:t>2+7</a:t>
            </a:r>
            <a:r>
              <a:rPr lang="ko-KR" altLang="en-US" sz="1100" dirty="0" smtClean="0"/>
              <a:t>층 </a:t>
            </a:r>
            <a:r>
              <a:rPr lang="ko-KR" altLang="en-US" sz="1100" dirty="0"/>
              <a:t>이동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/ B</a:t>
            </a:r>
            <a:r>
              <a:rPr lang="ko-KR" altLang="en-US" sz="1100" dirty="0"/>
              <a:t>는 </a:t>
            </a:r>
            <a:r>
              <a:rPr lang="en-US" altLang="ko-KR" sz="1100" dirty="0" smtClean="0"/>
              <a:t>6+3</a:t>
            </a:r>
            <a:r>
              <a:rPr lang="ko-KR" altLang="en-US" sz="1100" dirty="0" smtClean="0"/>
              <a:t>층 </a:t>
            </a:r>
            <a:r>
              <a:rPr lang="ko-KR" altLang="en-US" sz="1100" dirty="0"/>
              <a:t>이동</a:t>
            </a:r>
            <a:r>
              <a:rPr lang="en-US" altLang="ko-KR" sz="1100" dirty="0"/>
              <a:t> 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3. </a:t>
            </a:r>
            <a:r>
              <a:rPr lang="ko-KR" altLang="en-US" sz="1100" dirty="0" smtClean="0"/>
              <a:t>각 엘리베이터가 총 이동한 시간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/>
              <a:t>1</a:t>
            </a:r>
            <a:r>
              <a:rPr lang="ko-KR" altLang="en-US" sz="1100" dirty="0"/>
              <a:t>번 경우 </a:t>
            </a:r>
            <a:r>
              <a:rPr lang="en-US" altLang="ko-KR" sz="1100" dirty="0"/>
              <a:t>= A</a:t>
            </a:r>
            <a:r>
              <a:rPr lang="ko-KR" altLang="en-US" sz="1100" dirty="0"/>
              <a:t>는 </a:t>
            </a:r>
            <a:r>
              <a:rPr lang="en-US" altLang="ko-KR" sz="1100" dirty="0" smtClean="0"/>
              <a:t>4*5 = 20</a:t>
            </a:r>
            <a:r>
              <a:rPr lang="ko-KR" altLang="en-US" sz="1100" dirty="0" smtClean="0"/>
              <a:t>초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/ B</a:t>
            </a:r>
            <a:r>
              <a:rPr lang="ko-KR" altLang="en-US" sz="1100" dirty="0"/>
              <a:t>는 </a:t>
            </a:r>
            <a:r>
              <a:rPr lang="en-US" altLang="ko-KR" sz="1100" dirty="0" smtClean="0"/>
              <a:t>16*5 = 80</a:t>
            </a:r>
            <a:r>
              <a:rPr lang="ko-KR" altLang="en-US" sz="1100" dirty="0" smtClean="0"/>
              <a:t>초 이동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100" dirty="0"/>
              <a:t>2</a:t>
            </a:r>
            <a:r>
              <a:rPr lang="ko-KR" altLang="en-US" sz="1100" dirty="0"/>
              <a:t>번 경우 </a:t>
            </a:r>
            <a:r>
              <a:rPr lang="en-US" altLang="ko-KR" sz="1100" dirty="0"/>
              <a:t>= A</a:t>
            </a:r>
            <a:r>
              <a:rPr lang="ko-KR" altLang="en-US" sz="1100" dirty="0"/>
              <a:t>는 </a:t>
            </a:r>
            <a:r>
              <a:rPr lang="en-US" altLang="ko-KR" sz="1100" dirty="0" smtClean="0"/>
              <a:t>9*5 = 45</a:t>
            </a:r>
            <a:r>
              <a:rPr lang="ko-KR" altLang="en-US" sz="1100" dirty="0" smtClean="0"/>
              <a:t>초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/ B</a:t>
            </a:r>
            <a:r>
              <a:rPr lang="ko-KR" altLang="en-US" sz="1100" dirty="0"/>
              <a:t>는 </a:t>
            </a:r>
            <a:r>
              <a:rPr lang="en-US" altLang="ko-KR" sz="1100" dirty="0" smtClean="0"/>
              <a:t>9*5 =45</a:t>
            </a:r>
            <a:r>
              <a:rPr lang="ko-KR" altLang="en-US" sz="1100" dirty="0" smtClean="0"/>
              <a:t>초 </a:t>
            </a:r>
            <a:r>
              <a:rPr lang="ko-KR" altLang="en-US" sz="1100" dirty="0"/>
              <a:t>이동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4. </a:t>
            </a:r>
            <a:r>
              <a:rPr lang="ko-KR" altLang="en-US" sz="1100" dirty="0" smtClean="0"/>
              <a:t>경우마다 총 </a:t>
            </a:r>
            <a:r>
              <a:rPr lang="ko-KR" altLang="en-US" sz="1100" dirty="0" err="1" smtClean="0"/>
              <a:t>걸린시간</a:t>
            </a:r>
            <a:r>
              <a:rPr lang="ko-KR" altLang="en-US" sz="1100" dirty="0" smtClean="0"/>
              <a:t> 구해서 효율적인 방법 비교하기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1</a:t>
            </a:r>
            <a:r>
              <a:rPr lang="ko-KR" altLang="en-US" sz="1100" dirty="0" smtClean="0"/>
              <a:t>번 경우 </a:t>
            </a:r>
            <a:r>
              <a:rPr lang="en-US" altLang="ko-KR" sz="1100" dirty="0" smtClean="0"/>
              <a:t>100</a:t>
            </a:r>
            <a:r>
              <a:rPr lang="ko-KR" altLang="en-US" sz="1100" dirty="0" smtClean="0"/>
              <a:t>초 걸림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2</a:t>
            </a:r>
            <a:r>
              <a:rPr lang="ko-KR" altLang="en-US" sz="1100" dirty="0" smtClean="0"/>
              <a:t>번 경우 </a:t>
            </a:r>
            <a:r>
              <a:rPr lang="en-US" altLang="ko-KR" sz="1100" dirty="0" smtClean="0"/>
              <a:t>90</a:t>
            </a:r>
            <a:r>
              <a:rPr lang="ko-KR" altLang="en-US" sz="1100" dirty="0" smtClean="0"/>
              <a:t>초 걸림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5. 2</a:t>
            </a:r>
            <a:r>
              <a:rPr lang="ko-KR" altLang="en-US" sz="1100" dirty="0" smtClean="0"/>
              <a:t>번의 경우대로 수행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A-&gt;C / B-&gt;D</a:t>
            </a:r>
            <a:r>
              <a:rPr lang="ko-KR" altLang="en-US" sz="1100" dirty="0" smtClean="0"/>
              <a:t> 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>
              <a:buFontTx/>
              <a:buChar char="-"/>
            </a:pPr>
            <a:endParaRPr lang="en-US" altLang="ko-KR" sz="1100" dirty="0"/>
          </a:p>
          <a:p>
            <a:pPr>
              <a:buFontTx/>
              <a:buChar char="-"/>
            </a:pPr>
            <a:endParaRPr lang="ko-KR" altLang="en-US" sz="11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E5587-D26A-41A2-8E79-FE291062F9D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42588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46853</TotalTime>
  <Words>1079</Words>
  <Application>Microsoft Office PowerPoint</Application>
  <PresentationFormat>A4 용지(210x297mm)</PresentationFormat>
  <Paragraphs>137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가는각진제목체</vt:lpstr>
      <vt:lpstr>돋움</vt:lpstr>
      <vt:lpstr>맑은 고딕</vt:lpstr>
      <vt:lpstr>Arial</vt:lpstr>
      <vt:lpstr>Wingdings</vt:lpstr>
      <vt:lpstr>1_Default Design</vt:lpstr>
      <vt:lpstr>기본 디자인</vt:lpstr>
      <vt:lpstr>PowerPoint 프레젠테이션</vt:lpstr>
      <vt:lpstr>PowerPoint 프레젠테이션</vt:lpstr>
      <vt:lpstr>   출발지: 경기도 광명시 시청로 50 </vt:lpstr>
      <vt:lpstr>PowerPoint 프레젠테이션</vt:lpstr>
      <vt:lpstr>실습과제2 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정수아</cp:lastModifiedBy>
  <cp:revision>2923</cp:revision>
  <cp:lastPrinted>2015-10-28T04:44:44Z</cp:lastPrinted>
  <dcterms:created xsi:type="dcterms:W3CDTF">2003-10-22T07:02:37Z</dcterms:created>
  <dcterms:modified xsi:type="dcterms:W3CDTF">2023-03-03T09:35:28Z</dcterms:modified>
</cp:coreProperties>
</file>