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79" r:id="rId6"/>
    <p:sldId id="277" r:id="rId7"/>
    <p:sldId id="280" r:id="rId8"/>
    <p:sldId id="281" r:id="rId9"/>
    <p:sldId id="273" r:id="rId10"/>
    <p:sldId id="278" r:id="rId11"/>
    <p:sldId id="274" r:id="rId12"/>
    <p:sldId id="275" r:id="rId13"/>
    <p:sldId id="276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A6564-3E17-41FF-88D0-AF318192127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15D3F-C6FC-4B94-9555-DFEDA3CA5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2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features affect the house price?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15D3F-C6FC-4B94-9555-DFEDA3CA5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4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65F2-BE7E-4A94-8325-870C12883E6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120-25FE-4F67-96BC-D9CCE604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65F2-BE7E-4A94-8325-870C12883E6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120-25FE-4F67-96BC-D9CCE604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7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13665F2-BE7E-4A94-8325-870C12883E6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B438120-25FE-4F67-96BC-D9CCE604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65F2-BE7E-4A94-8325-870C12883E6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120-25FE-4F67-96BC-D9CCE604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0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65F2-BE7E-4A94-8325-870C12883E6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38120-25FE-4F67-96BC-D9CCE604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8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65F2-BE7E-4A94-8325-870C12883E6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120-25FE-4F67-96BC-D9CCE604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65F2-BE7E-4A94-8325-870C12883E6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120-25FE-4F67-96BC-D9CCE604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65F2-BE7E-4A94-8325-870C12883E6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120-25FE-4F67-96BC-D9CCE604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9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65F2-BE7E-4A94-8325-870C12883E6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120-25FE-4F67-96BC-D9CCE604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65F2-BE7E-4A94-8325-870C12883E6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120-25FE-4F67-96BC-D9CCE604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65F2-BE7E-4A94-8325-870C12883E6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120-25FE-4F67-96BC-D9CCE604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7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13665F2-BE7E-4A94-8325-870C12883E6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B438120-25FE-4F67-96BC-D9CCE604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9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EE23-E0EA-4C8F-8ADA-EBEAF09D5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</a:t>
            </a:r>
            <a:br>
              <a:rPr lang="en-US" dirty="0"/>
            </a:br>
            <a:r>
              <a:rPr lang="en-US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35A4E-B08F-46A6-BE5B-A06528492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NYCDSA</a:t>
            </a:r>
          </a:p>
          <a:p>
            <a:pPr algn="r"/>
            <a:r>
              <a:rPr lang="en-US" dirty="0"/>
              <a:t>Machine Learning Project </a:t>
            </a:r>
          </a:p>
          <a:p>
            <a:pPr algn="r"/>
            <a:r>
              <a:rPr lang="en-US" dirty="0"/>
              <a:t>Jungu Kang</a:t>
            </a:r>
          </a:p>
        </p:txBody>
      </p:sp>
    </p:spTree>
    <p:extLst>
      <p:ext uri="{BB962C8B-B14F-4D97-AF65-F5344CB8AC3E}">
        <p14:creationId xmlns:p14="http://schemas.microsoft.com/office/powerpoint/2010/main" val="185197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3A90-219A-469E-B658-ABC72571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BBFE769-C462-41D0-85A2-6F58620DB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716380"/>
              </p:ext>
            </p:extLst>
          </p:nvPr>
        </p:nvGraphicFramePr>
        <p:xfrm>
          <a:off x="466344" y="2011362"/>
          <a:ext cx="10520744" cy="403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186">
                  <a:extLst>
                    <a:ext uri="{9D8B030D-6E8A-4147-A177-3AD203B41FA5}">
                      <a16:colId xmlns:a16="http://schemas.microsoft.com/office/drawing/2014/main" val="4007817851"/>
                    </a:ext>
                  </a:extLst>
                </a:gridCol>
                <a:gridCol w="2630186">
                  <a:extLst>
                    <a:ext uri="{9D8B030D-6E8A-4147-A177-3AD203B41FA5}">
                      <a16:colId xmlns:a16="http://schemas.microsoft.com/office/drawing/2014/main" val="294788844"/>
                    </a:ext>
                  </a:extLst>
                </a:gridCol>
                <a:gridCol w="2630186">
                  <a:extLst>
                    <a:ext uri="{9D8B030D-6E8A-4147-A177-3AD203B41FA5}">
                      <a16:colId xmlns:a16="http://schemas.microsoft.com/office/drawing/2014/main" val="584385391"/>
                    </a:ext>
                  </a:extLst>
                </a:gridCol>
                <a:gridCol w="2630186">
                  <a:extLst>
                    <a:ext uri="{9D8B030D-6E8A-4147-A177-3AD203B41FA5}">
                      <a16:colId xmlns:a16="http://schemas.microsoft.com/office/drawing/2014/main" val="1537105333"/>
                    </a:ext>
                  </a:extLst>
                </a:gridCol>
              </a:tblGrid>
              <a:tr h="4480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R2(original)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R2(transformed)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RMSE(transformed)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8964"/>
                  </a:ext>
                </a:extLst>
              </a:tr>
              <a:tr h="4480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LinearRegression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05647"/>
                  </a:ext>
                </a:extLst>
              </a:tr>
              <a:tr h="448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38865"/>
                  </a:ext>
                </a:extLst>
              </a:tr>
              <a:tr h="448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88896"/>
                  </a:ext>
                </a:extLst>
              </a:tr>
              <a:tr h="4480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ElasticNet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02850"/>
                  </a:ext>
                </a:extLst>
              </a:tr>
              <a:tr h="448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38916"/>
                  </a:ext>
                </a:extLst>
              </a:tr>
              <a:tr h="4480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KernelRidge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2889"/>
                  </a:ext>
                </a:extLst>
              </a:tr>
              <a:tr h="4480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56194"/>
                  </a:ext>
                </a:extLst>
              </a:tr>
              <a:tr h="4480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XGBoost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78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ABCA-5017-49A3-BC28-2F2BB7AC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8768C9-43E2-4F1D-9BC3-7DC812EC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323" y="2058546"/>
            <a:ext cx="4644576" cy="426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41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1898-81CC-45E2-99EE-CB623E14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8B5A-C351-4B77-BE4A-670CC822E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feature is the overall quality</a:t>
            </a:r>
          </a:p>
          <a:p>
            <a:r>
              <a:rPr lang="en-US" dirty="0"/>
              <a:t>If you are a seller, you may want to maintain the quality of the kitchen and basement in good condition for a higher sale price. </a:t>
            </a:r>
          </a:p>
          <a:p>
            <a:r>
              <a:rPr lang="en-US" dirty="0"/>
              <a:t>The other features such as the number of full bathroom and fireplace, may not be easy to improve unless you do remodeling. </a:t>
            </a:r>
          </a:p>
          <a:p>
            <a:r>
              <a:rPr lang="en-US" dirty="0"/>
              <a:t>RSME for the test dataset was 0.1362 in Kaggle</a:t>
            </a:r>
          </a:p>
        </p:txBody>
      </p:sp>
    </p:spTree>
    <p:extLst>
      <p:ext uri="{BB962C8B-B14F-4D97-AF65-F5344CB8AC3E}">
        <p14:creationId xmlns:p14="http://schemas.microsoft.com/office/powerpoint/2010/main" val="51043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29D8-0F5D-47EE-B3D7-EC7DA078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0050-809F-416F-80AD-704F7979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point of view for feature engineering and selection may result in a more accurate prediction</a:t>
            </a:r>
          </a:p>
          <a:p>
            <a:r>
              <a:rPr lang="en-US" dirty="0"/>
              <a:t>Study in different cities could provide information whether the important features are the same. This can support the result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1495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2B0F-4619-4EB0-8FDC-E09768BE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448C-1EE7-476B-8637-EE047698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7968-B69D-47FA-B2D2-F7E71FB7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3BFA-8589-4824-BA47-8E90958C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Recent technology allows people to explore almost everywhere online. 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It’s not different when it comes to real estate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However, pictures and some basic information won’t be enough for the buyers to decide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The purpose of this project was to study the house features and find out what would affect the sale price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This house price dataset from Kaggle contains 79 explanatory variables for houses in Ames, Iowa, and one target variable as the sale price with 2930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5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40BE-7AFE-41F2-B340-D37D80D8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3429A6-230C-4C43-821C-471E2B8C9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46149"/>
              </p:ext>
            </p:extLst>
          </p:nvPr>
        </p:nvGraphicFramePr>
        <p:xfrm>
          <a:off x="1244080" y="2423160"/>
          <a:ext cx="9701757" cy="287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919">
                  <a:extLst>
                    <a:ext uri="{9D8B030D-6E8A-4147-A177-3AD203B41FA5}">
                      <a16:colId xmlns:a16="http://schemas.microsoft.com/office/drawing/2014/main" val="3687418915"/>
                    </a:ext>
                  </a:extLst>
                </a:gridCol>
                <a:gridCol w="3233919">
                  <a:extLst>
                    <a:ext uri="{9D8B030D-6E8A-4147-A177-3AD203B41FA5}">
                      <a16:colId xmlns:a16="http://schemas.microsoft.com/office/drawing/2014/main" val="747730132"/>
                    </a:ext>
                  </a:extLst>
                </a:gridCol>
                <a:gridCol w="3233919">
                  <a:extLst>
                    <a:ext uri="{9D8B030D-6E8A-4147-A177-3AD203B41FA5}">
                      <a16:colId xmlns:a16="http://schemas.microsoft.com/office/drawing/2014/main" val="1681378128"/>
                    </a:ext>
                  </a:extLst>
                </a:gridCol>
              </a:tblGrid>
              <a:tr h="5749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56867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Street, Neighborhood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0521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2743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83392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Square feet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4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0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BDC9-5262-4237-9A45-3FACD773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A917-1637-424E-89DA-E370CACB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Prior to finding a model, the target variable, sale price, was studied, and then feature engineering was performed for other variables</a:t>
            </a:r>
          </a:p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The sale price was right-skewed, so, the logarithm transformation was applied and the result for both was compared at the model selection</a:t>
            </a:r>
          </a:p>
          <a:p>
            <a:pPr marL="0" indent="0" algn="l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2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FCFAE19-327F-4015-A0DB-7FEC770B334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26" y="538187"/>
            <a:ext cx="5977148" cy="57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8BDE73-8F20-4110-A1A6-6A4586CD706B}"/>
              </a:ext>
            </a:extLst>
          </p:cNvPr>
          <p:cNvSpPr txBox="1"/>
          <p:nvPr/>
        </p:nvSpPr>
        <p:spPr>
          <a:xfrm>
            <a:off x="1194650" y="2690335"/>
            <a:ext cx="1912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  <a:p>
            <a:endParaRPr lang="en-US" dirty="0"/>
          </a:p>
          <a:p>
            <a:r>
              <a:rPr lang="en-US" dirty="0"/>
              <a:t>Vs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Log Transformed</a:t>
            </a:r>
          </a:p>
        </p:txBody>
      </p:sp>
    </p:spTree>
    <p:extLst>
      <p:ext uri="{BB962C8B-B14F-4D97-AF65-F5344CB8AC3E}">
        <p14:creationId xmlns:p14="http://schemas.microsoft.com/office/powerpoint/2010/main" val="163953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BDC9-5262-4237-9A45-3FACD773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A917-1637-424E-89DA-E370CACB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All categorical and ordinal variables were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dummified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</a:t>
            </a:r>
          </a:p>
          <a:p>
            <a:pPr algn="l"/>
            <a:r>
              <a:rPr lang="en-US" dirty="0">
                <a:latin typeface="Open Sans" panose="020B0606030504020204" pitchFamily="34" charset="0"/>
              </a:rPr>
              <a:t>A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ll discrete variables were checked to see which one it is closer to between categorical and continuous variable</a:t>
            </a:r>
          </a:p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Since some of the continuous variables included "none" in the values, they would cause inaccuracy in the final model without any appropriate preprocessing</a:t>
            </a:r>
          </a:p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For example, the garage year built has none but the model would think the ‘none’ as it was built in 0(zero) instead of none-meaning no garage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4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4B51A6E-3CAD-48AF-BFE6-1A854A272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885825"/>
            <a:ext cx="707707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4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E49004-4C45-4413-A98F-BC627199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26E7B-D81E-423A-9E8C-DE565F21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The correlation between the sale price and </a:t>
            </a:r>
            <a:r>
              <a:rPr lang="en-US" dirty="0">
                <a:latin typeface="Open Sans" panose="020B0606030504020204" pitchFamily="34" charset="0"/>
              </a:rPr>
              <a:t>other variables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was observed</a:t>
            </a:r>
          </a:p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 Then, the correlation within a variable to the rest was researched to see the multicollinearity and to remove it if there is any</a:t>
            </a:r>
          </a:p>
          <a:p>
            <a:pPr algn="l"/>
            <a:r>
              <a:rPr lang="en-US" dirty="0">
                <a:latin typeface="Open Sans" panose="020B0606030504020204" pitchFamily="34" charset="0"/>
              </a:rPr>
              <a:t>Total 44 variables were chosen for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3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661E-0B92-4038-85F9-4CCDE26B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4728-3D60-42FF-B575-21E4866C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Linear, Lasso, Ridge,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ElasticNet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RandomForestRegressor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SVR,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KernelRidge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and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XGBoost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were used to find out the best model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Grid </a:t>
            </a:r>
            <a:r>
              <a:rPr lang="en-US" dirty="0">
                <a:latin typeface="Open Sans" panose="020B0606030504020204" pitchFamily="34" charset="0"/>
              </a:rPr>
              <a:t>search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to obtain the best estimator for each model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R2 score and RMSE(Root Mean Square Error) were used to evaluate the models’ performance</a:t>
            </a:r>
          </a:p>
          <a:p>
            <a:r>
              <a:rPr lang="en-US" dirty="0">
                <a:latin typeface="Open Sans" panose="020B0606030504020204" pitchFamily="34" charset="0"/>
              </a:rPr>
              <a:t>Feature importance was also studied for the final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42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6350</TotalTime>
  <Words>538</Words>
  <Application>Microsoft Office PowerPoint</Application>
  <PresentationFormat>Widescreen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Open Sans</vt:lpstr>
      <vt:lpstr>Wingdings</vt:lpstr>
      <vt:lpstr>Banded</vt:lpstr>
      <vt:lpstr>House price prediction</vt:lpstr>
      <vt:lpstr>Background</vt:lpstr>
      <vt:lpstr>Dataset analysis</vt:lpstr>
      <vt:lpstr>Feature engineering and selection</vt:lpstr>
      <vt:lpstr>PowerPoint Presentation</vt:lpstr>
      <vt:lpstr>Feature engineering and selection</vt:lpstr>
      <vt:lpstr>PowerPoint Presentation</vt:lpstr>
      <vt:lpstr>Feature engineering and selection</vt:lpstr>
      <vt:lpstr>Regression model</vt:lpstr>
      <vt:lpstr>Result</vt:lpstr>
      <vt:lpstr>Feature importances</vt:lpstr>
      <vt:lpstr>result</vt:lpstr>
      <vt:lpstr>Future study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</dc:title>
  <dc:creator>Jungu Kang</dc:creator>
  <cp:lastModifiedBy>Jungu Kang</cp:lastModifiedBy>
  <cp:revision>84</cp:revision>
  <dcterms:created xsi:type="dcterms:W3CDTF">2022-02-03T21:42:20Z</dcterms:created>
  <dcterms:modified xsi:type="dcterms:W3CDTF">2022-02-18T20:14:40Z</dcterms:modified>
</cp:coreProperties>
</file>