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63" r:id="rId2"/>
    <p:sldId id="259" r:id="rId3"/>
    <p:sldId id="260" r:id="rId4"/>
    <p:sldId id="261" r:id="rId5"/>
    <p:sldId id="258" r:id="rId6"/>
    <p:sldId id="271" r:id="rId7"/>
    <p:sldId id="272" r:id="rId8"/>
    <p:sldId id="265" r:id="rId9"/>
    <p:sldId id="262" r:id="rId10"/>
    <p:sldId id="273" r:id="rId11"/>
    <p:sldId id="264" r:id="rId12"/>
    <p:sldId id="274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8E66-8080-44AB-8A44-2B44B2C4DEC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125F-A201-418F-BAEA-B6DD8445E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9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8E66-8080-44AB-8A44-2B44B2C4DEC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125F-A201-418F-BAEA-B6DD8445E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9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52F8E66-8080-44AB-8A44-2B44B2C4DEC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FAC125F-A201-418F-BAEA-B6DD8445E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8E66-8080-44AB-8A44-2B44B2C4DEC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125F-A201-418F-BAEA-B6DD8445E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8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2F8E66-8080-44AB-8A44-2B44B2C4DEC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AC125F-A201-418F-BAEA-B6DD8445E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30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8E66-8080-44AB-8A44-2B44B2C4DEC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125F-A201-418F-BAEA-B6DD8445E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73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8E66-8080-44AB-8A44-2B44B2C4DEC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125F-A201-418F-BAEA-B6DD8445E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1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8E66-8080-44AB-8A44-2B44B2C4DEC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125F-A201-418F-BAEA-B6DD8445E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1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8E66-8080-44AB-8A44-2B44B2C4DEC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125F-A201-418F-BAEA-B6DD8445E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8E66-8080-44AB-8A44-2B44B2C4DEC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125F-A201-418F-BAEA-B6DD8445E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8E66-8080-44AB-8A44-2B44B2C4DEC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125F-A201-418F-BAEA-B6DD8445E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1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52F8E66-8080-44AB-8A44-2B44B2C4DEC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FAC125F-A201-418F-BAEA-B6DD8445E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29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1D219F-DD20-411E-A425-F14A88376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Project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BF600E-F7D5-49CA-B037-9CF4A577D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Remote density vs Company evaluation</a:t>
            </a:r>
          </a:p>
          <a:p>
            <a:pPr algn="r"/>
            <a:r>
              <a:rPr lang="en-US" dirty="0"/>
              <a:t>Jungu Kang</a:t>
            </a:r>
          </a:p>
        </p:txBody>
      </p:sp>
    </p:spTree>
    <p:extLst>
      <p:ext uri="{BB962C8B-B14F-4D97-AF65-F5344CB8AC3E}">
        <p14:creationId xmlns:p14="http://schemas.microsoft.com/office/powerpoint/2010/main" val="4061226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7D16-1B04-46AD-9C2B-CC4A6BB6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8976C3-7E8A-4BDD-A1B2-E99182997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058" y="2156267"/>
            <a:ext cx="8303802" cy="1846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624997-455C-4E26-80AF-1C55163C7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058" y="4062310"/>
            <a:ext cx="8303802" cy="200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38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781622-F51F-431C-B56A-9DBC25839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605" y="1222588"/>
            <a:ext cx="9545382" cy="590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714703-4347-49B6-B86B-3DAFF8A9B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605" y="1976649"/>
            <a:ext cx="9545382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46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7D16-1B04-46AD-9C2B-CC4A6BB6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1091F9-5D9B-4758-9879-9795826B4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741" y="2370411"/>
            <a:ext cx="9564435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48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CE513-F264-4DFC-A670-0ED2D56B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586C1-F3CF-42D4-AA04-F3DB76593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dirty="0"/>
              <a:t>Plot with matplotlib - </a:t>
            </a:r>
            <a:r>
              <a:rPr lang="en-US" sz="2000" dirty="0" err="1"/>
              <a:t>pyplot</a:t>
            </a:r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71E84229-61BB-4757-9ECF-8A282C6CA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919" y="2771775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F20A441-D52A-47DE-8322-CDE2AA90E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959" y="2771775"/>
            <a:ext cx="37338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120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CE513-F264-4DFC-A670-0ED2D56B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586C1-F3CF-42D4-AA04-F3DB76593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dirty="0"/>
              <a:t>Plot with matplotlib - </a:t>
            </a:r>
            <a:r>
              <a:rPr lang="en-US" sz="2000" dirty="0" err="1"/>
              <a:t>pyplot</a:t>
            </a:r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9D27A4C-BF48-4C7D-9558-109FCA85D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919" y="2771775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024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0140C-8F8E-42D5-BC91-7FDA707D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E8051-8BE5-4510-B0C2-B731F7893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no strong evidence that remote density is important to companies’ evaluation by eye-test. </a:t>
            </a:r>
          </a:p>
          <a:p>
            <a:pPr lvl="1"/>
            <a:r>
              <a:rPr lang="en-US" dirty="0"/>
              <a:t>It is difficult to see an obvious relationship between remote density and overall rate, or between remote density and salary satisfaction.</a:t>
            </a:r>
          </a:p>
          <a:p>
            <a:r>
              <a:rPr lang="en-US" dirty="0"/>
              <a:t>Many of them have remote density as 1 or 0.</a:t>
            </a:r>
          </a:p>
          <a:p>
            <a:pPr lvl="1"/>
            <a:r>
              <a:rPr lang="en-US" dirty="0"/>
              <a:t>This is because about a half of the companies post only 1 job.</a:t>
            </a:r>
          </a:p>
          <a:p>
            <a:pPr lvl="1"/>
            <a:r>
              <a:rPr lang="en-US" dirty="0"/>
              <a:t>If those companies post the job as remote, the density is 1, if it’s not a remote then the density is 0.</a:t>
            </a:r>
          </a:p>
          <a:p>
            <a:r>
              <a:rPr lang="en-US" dirty="0"/>
              <a:t>There is a positive relationship between salary satisfaction and overall rate.</a:t>
            </a:r>
          </a:p>
        </p:txBody>
      </p:sp>
    </p:spTree>
    <p:extLst>
      <p:ext uri="{BB962C8B-B14F-4D97-AF65-F5344CB8AC3E}">
        <p14:creationId xmlns:p14="http://schemas.microsoft.com/office/powerpoint/2010/main" val="1510431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DEE5-3E8B-4662-913B-423CA002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98215-E5C2-4A22-B069-ECCDEAFD8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more samples to get more accurate result. This result only includes ‘data scientist’ and ‘web developer’. Some remote job field such as ‘Accountant’ or ‘CAD designer’ can be added.</a:t>
            </a:r>
          </a:p>
          <a:p>
            <a:r>
              <a:rPr lang="en-US" dirty="0"/>
              <a:t>The rate is just for overall. The result may be different if the code could gather specified field rate. Overall rate has not only data scientist + web developer but also anyone works for the company. Different department may have different evaluation.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38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2D32-2A81-48C4-925F-E45EA3078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1449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84E771-7D4E-4E9B-ACCF-8C47E49FC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D6F3FE-43C3-4F7E-8318-F7C83CC3B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 – Remote Density vs Company Evaluation</a:t>
            </a:r>
          </a:p>
          <a:p>
            <a:pPr lvl="1"/>
            <a:r>
              <a:rPr lang="en-US" dirty="0"/>
              <a:t>Data from Indeed.com</a:t>
            </a:r>
          </a:p>
          <a:p>
            <a:r>
              <a:rPr lang="en-US" dirty="0"/>
              <a:t>Method </a:t>
            </a:r>
          </a:p>
          <a:p>
            <a:pPr lvl="1"/>
            <a:r>
              <a:rPr lang="en-US" dirty="0"/>
              <a:t>Code: Web Scraping with </a:t>
            </a:r>
            <a:r>
              <a:rPr lang="en-US" dirty="0" err="1"/>
              <a:t>BeautifulSoup</a:t>
            </a:r>
            <a:endParaRPr lang="en-US" dirty="0"/>
          </a:p>
          <a:p>
            <a:pPr lvl="1"/>
            <a:r>
              <a:rPr lang="en-US" dirty="0"/>
              <a:t>Code: Analysis with Pandas</a:t>
            </a:r>
          </a:p>
          <a:p>
            <a:pPr lvl="1"/>
            <a:r>
              <a:rPr lang="en-US" dirty="0"/>
              <a:t>Result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Feedback</a:t>
            </a:r>
          </a:p>
          <a:p>
            <a:r>
              <a:rPr lang="en-US" dirty="0" err="1"/>
              <a:t>QnA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26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34B2-3C96-4FC0-AF78-BD170F809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– Job search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03EC12B-D644-4EA3-BE37-6B2DD7CBA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2944" y="2340864"/>
            <a:ext cx="6990681" cy="3396208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E5D9B9-63D5-4BC5-8C6B-05ABE0476F76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429419" y="1993576"/>
            <a:ext cx="3276600" cy="381158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@ Indeed.com search as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     Field: Data Scientist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Location: New York, NY</a:t>
            </a:r>
          </a:p>
          <a:p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What can we get?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/>
              <a:t>Job title, Company,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/>
              <a:t>Rate, Location, Remote</a:t>
            </a:r>
          </a:p>
          <a:p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Problem?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/>
              <a:t>Too many result pages.</a:t>
            </a:r>
            <a:endParaRPr lang="en-US" sz="14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/>
              <a:t>Interested in remote job.</a:t>
            </a: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40F6B8-458E-435D-9BC2-360AB24E44C4}"/>
              </a:ext>
            </a:extLst>
          </p:cNvPr>
          <p:cNvSpPr/>
          <p:nvPr/>
        </p:nvSpPr>
        <p:spPr>
          <a:xfrm>
            <a:off x="5782180" y="2679904"/>
            <a:ext cx="4276220" cy="20324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5B6DA1-D667-4BB0-8CEE-4B230DA8364D}"/>
              </a:ext>
            </a:extLst>
          </p:cNvPr>
          <p:cNvSpPr/>
          <p:nvPr/>
        </p:nvSpPr>
        <p:spPr>
          <a:xfrm>
            <a:off x="5782180" y="3731419"/>
            <a:ext cx="2167502" cy="78571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7E2459-6384-492F-8BCA-DF1132281FD4}"/>
              </a:ext>
            </a:extLst>
          </p:cNvPr>
          <p:cNvCxnSpPr/>
          <p:nvPr/>
        </p:nvCxnSpPr>
        <p:spPr>
          <a:xfrm>
            <a:off x="6422447" y="4053965"/>
            <a:ext cx="31089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97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4ECD0-4A73-4119-AA73-BECF35224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– Remote Density vs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4B6E3-D8FB-4506-8C77-403F6FBD4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06" y="2077552"/>
            <a:ext cx="52578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Web Scraping the indeed search results and the company pages in indeed for detail company’s evaluation such as count per stars for rate or salary satisfaction</a:t>
            </a:r>
          </a:p>
          <a:p>
            <a:r>
              <a:rPr lang="en-US" sz="2000" dirty="0"/>
              <a:t>Will there be any relationship between how people evaluate the company and the remote density?</a:t>
            </a:r>
          </a:p>
          <a:p>
            <a:r>
              <a:rPr lang="en-US" sz="2000" dirty="0"/>
              <a:t>Remote Density = 			Opened as remote / Total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 Terms of Service was checked for web scraping</a:t>
            </a:r>
          </a:p>
          <a:p>
            <a:pPr marL="457200" lvl="1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CA075D17-768D-4654-A658-B8FD63758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72" r="1364" b="20801"/>
          <a:stretch/>
        </p:blipFill>
        <p:spPr>
          <a:xfrm>
            <a:off x="6601808" y="2077552"/>
            <a:ext cx="5257800" cy="43300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2038FDF-6FE0-437D-B062-F44939EA639C}"/>
              </a:ext>
            </a:extLst>
          </p:cNvPr>
          <p:cNvSpPr/>
          <p:nvPr/>
        </p:nvSpPr>
        <p:spPr>
          <a:xfrm>
            <a:off x="9875520" y="4663440"/>
            <a:ext cx="731520" cy="64922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2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CE513-F264-4DFC-A670-0ED2D56B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586C1-F3CF-42D4-AA04-F3DB76593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000" dirty="0"/>
              <a:t>Web scraping with </a:t>
            </a:r>
            <a:r>
              <a:rPr lang="en-US" sz="2000" dirty="0" err="1"/>
              <a:t>BeautifulSoup</a:t>
            </a:r>
            <a:endParaRPr lang="en-US" sz="2000" dirty="0"/>
          </a:p>
          <a:p>
            <a:pPr lvl="1"/>
            <a:r>
              <a:rPr lang="en-US" sz="2000" dirty="0"/>
              <a:t>Code flow</a:t>
            </a:r>
          </a:p>
          <a:p>
            <a:pPr lvl="2"/>
            <a:r>
              <a:rPr lang="en-US" sz="1800" dirty="0"/>
              <a:t>Get initial search result </a:t>
            </a:r>
            <a:r>
              <a:rPr lang="en-US" sz="1800" dirty="0" err="1"/>
              <a:t>url</a:t>
            </a:r>
            <a:r>
              <a:rPr lang="en-US" sz="1800" dirty="0"/>
              <a:t> per input; field and location</a:t>
            </a:r>
          </a:p>
          <a:p>
            <a:pPr lvl="2"/>
            <a:r>
              <a:rPr lang="en-US" sz="1800" dirty="0"/>
              <a:t>Save job information from each card, usually for 15 companies per page</a:t>
            </a:r>
          </a:p>
          <a:p>
            <a:pPr lvl="2"/>
            <a:r>
              <a:rPr lang="en-US" sz="1800" dirty="0"/>
              <a:t>Repeat for the next search result for each input</a:t>
            </a:r>
          </a:p>
          <a:p>
            <a:pPr lvl="2"/>
            <a:endParaRPr lang="en-US" sz="1800" dirty="0"/>
          </a:p>
          <a:p>
            <a:pPr lvl="2"/>
            <a:r>
              <a:rPr lang="en-US" sz="1800" dirty="0"/>
              <a:t>Get each company’s indeed webpage </a:t>
            </a:r>
            <a:r>
              <a:rPr lang="en-US" sz="1800" dirty="0" err="1"/>
              <a:t>url</a:t>
            </a:r>
            <a:endParaRPr lang="en-US" sz="1800" dirty="0"/>
          </a:p>
          <a:p>
            <a:pPr lvl="2"/>
            <a:r>
              <a:rPr lang="en-US" sz="1800" dirty="0"/>
              <a:t>Save interested company evaluation information, rate and salary satisfaction</a:t>
            </a:r>
          </a:p>
          <a:p>
            <a:pPr lvl="1"/>
            <a:r>
              <a:rPr lang="en-US" sz="2000" dirty="0"/>
              <a:t>Total 2 datasets </a:t>
            </a:r>
          </a:p>
          <a:p>
            <a:pPr lvl="2"/>
            <a:r>
              <a:rPr lang="en-US" sz="1800" dirty="0"/>
              <a:t>One for job information, the other one for company evaluation</a:t>
            </a:r>
          </a:p>
          <a:p>
            <a:pPr lvl="2"/>
            <a:endParaRPr lang="en-US" sz="1800" dirty="0"/>
          </a:p>
          <a:p>
            <a:pPr lvl="1"/>
            <a:r>
              <a:rPr lang="en-US" sz="2000" dirty="0"/>
              <a:t>Be careful, you can be trapped by reCAPTCHA. Make sure you include time sleep function to avoid 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88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7D16-1B04-46AD-9C2B-CC4A6BB6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3048C6-6DB9-4193-BE9B-BF6380E59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557" y="2035532"/>
            <a:ext cx="9516803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2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7D16-1B04-46AD-9C2B-CC4A6BB6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985A19-FD05-47AE-9402-BE22572A6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067" y="1875453"/>
            <a:ext cx="6845783" cy="487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8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90F0CF6-4403-494E-A78E-FBAB3FC43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549" y="643466"/>
            <a:ext cx="709690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1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CE513-F264-4DFC-A670-0ED2D56B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586C1-F3CF-42D4-AA04-F3DB76593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dirty="0"/>
              <a:t>Data Analysis with Pandas</a:t>
            </a:r>
          </a:p>
          <a:p>
            <a:pPr lvl="1"/>
            <a:r>
              <a:rPr lang="en-US" sz="2000" dirty="0"/>
              <a:t>Code flow</a:t>
            </a:r>
          </a:p>
          <a:p>
            <a:pPr lvl="2"/>
            <a:r>
              <a:rPr lang="en-US" sz="1800" dirty="0"/>
              <a:t>Get two tables for each dataset, job information and company information</a:t>
            </a:r>
          </a:p>
          <a:p>
            <a:pPr lvl="2"/>
            <a:r>
              <a:rPr lang="en-US" sz="1800" dirty="0"/>
              <a:t>Adjust format such as K -&gt; 1,000, removing % symbol</a:t>
            </a:r>
          </a:p>
          <a:p>
            <a:pPr lvl="2"/>
            <a:r>
              <a:rPr lang="en-US" sz="1800" dirty="0"/>
              <a:t>Join the tables</a:t>
            </a:r>
          </a:p>
          <a:p>
            <a:pPr lvl="2"/>
            <a:r>
              <a:rPr lang="en-US" sz="1800" dirty="0"/>
              <a:t>Analysis and plot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902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637</TotalTime>
  <Words>502</Words>
  <Application>Microsoft Office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Corbel</vt:lpstr>
      <vt:lpstr>Wingdings</vt:lpstr>
      <vt:lpstr>Banded</vt:lpstr>
      <vt:lpstr>Python Project</vt:lpstr>
      <vt:lpstr>Index</vt:lpstr>
      <vt:lpstr>Objective – Job search</vt:lpstr>
      <vt:lpstr>Objective – Remote Density vs Evaluation</vt:lpstr>
      <vt:lpstr>Code – Web Scraping</vt:lpstr>
      <vt:lpstr>Detail code</vt:lpstr>
      <vt:lpstr>Detail code</vt:lpstr>
      <vt:lpstr>PowerPoint Presentation</vt:lpstr>
      <vt:lpstr>Code – Data Analysis</vt:lpstr>
      <vt:lpstr>Detail code</vt:lpstr>
      <vt:lpstr>PowerPoint Presentation</vt:lpstr>
      <vt:lpstr>Detail code</vt:lpstr>
      <vt:lpstr>Code – Result</vt:lpstr>
      <vt:lpstr>Code – Result</vt:lpstr>
      <vt:lpstr>Conclusion</vt:lpstr>
      <vt:lpstr>feedback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Jungu Kang</dc:creator>
  <cp:lastModifiedBy>Jungu Kang</cp:lastModifiedBy>
  <cp:revision>52</cp:revision>
  <dcterms:created xsi:type="dcterms:W3CDTF">2021-12-09T05:07:43Z</dcterms:created>
  <dcterms:modified xsi:type="dcterms:W3CDTF">2021-12-16T18:44:07Z</dcterms:modified>
</cp:coreProperties>
</file>