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98" r:id="rId3"/>
    <p:sldId id="299" r:id="rId4"/>
    <p:sldId id="300" r:id="rId5"/>
    <p:sldId id="302" r:id="rId6"/>
    <p:sldId id="303" r:id="rId7"/>
    <p:sldId id="304" r:id="rId8"/>
    <p:sldId id="305" r:id="rId9"/>
    <p:sldId id="306" r:id="rId10"/>
    <p:sldId id="307" r:id="rId11"/>
    <p:sldId id="312" r:id="rId12"/>
    <p:sldId id="308" r:id="rId13"/>
    <p:sldId id="309" r:id="rId14"/>
    <p:sldId id="311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icrosoft GothicNeo" panose="020B0500000101010101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CCECFF"/>
    <a:srgbClr val="E6F1FA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675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EFF49-7B9C-4CFB-BB01-FCE5DA6BF31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2C2-D94E-4F49-9A5B-7573018A6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5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192C2-D94E-4F49-9A5B-7573018A66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1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4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91">
            <a:extLst>
              <a:ext uri="{FF2B5EF4-FFF2-40B4-BE49-F238E27FC236}">
                <a16:creationId xmlns:a16="http://schemas.microsoft.com/office/drawing/2014/main" id="{190679A8-FA1A-4CB9-9E53-22641115B793}"/>
              </a:ext>
            </a:extLst>
          </p:cNvPr>
          <p:cNvGrpSpPr/>
          <p:nvPr userDrawn="1"/>
        </p:nvGrpSpPr>
        <p:grpSpPr>
          <a:xfrm>
            <a:off x="-1" y="5873262"/>
            <a:ext cx="12192000" cy="977302"/>
            <a:chOff x="0" y="4948862"/>
            <a:chExt cx="12192000" cy="1909138"/>
          </a:xfrm>
        </p:grpSpPr>
        <p:sp>
          <p:nvSpPr>
            <p:cNvPr id="14" name="Freeform: Shape 192">
              <a:extLst>
                <a:ext uri="{FF2B5EF4-FFF2-40B4-BE49-F238E27FC236}">
                  <a16:creationId xmlns:a16="http://schemas.microsoft.com/office/drawing/2014/main" id="{4893C8CF-37F6-4C3E-B044-BF7D27464B55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93">
              <a:extLst>
                <a:ext uri="{FF2B5EF4-FFF2-40B4-BE49-F238E27FC236}">
                  <a16:creationId xmlns:a16="http://schemas.microsoft.com/office/drawing/2014/main" id="{02B5B851-D739-4A43-A009-FB1F2F3F5345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A22BC2-F147-4019-9397-5500516BD94E}"/>
              </a:ext>
            </a:extLst>
          </p:cNvPr>
          <p:cNvSpPr/>
          <p:nvPr userDrawn="1"/>
        </p:nvSpPr>
        <p:spPr>
          <a:xfrm>
            <a:off x="0" y="-25330"/>
            <a:ext cx="12192000" cy="4137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24803" y="556716"/>
            <a:ext cx="11167447" cy="1138604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60795" y="773974"/>
            <a:ext cx="128016" cy="704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02322"/>
            <a:ext cx="10168128" cy="85175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52770"/>
            <a:ext cx="10780424" cy="43029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516A821-EB35-4DE7-BE66-00B05D870852}"/>
              </a:ext>
            </a:extLst>
          </p:cNvPr>
          <p:cNvSpPr txBox="1">
            <a:spLocks/>
          </p:cNvSpPr>
          <p:nvPr userDrawn="1"/>
        </p:nvSpPr>
        <p:spPr>
          <a:xfrm>
            <a:off x="9092665" y="-28642"/>
            <a:ext cx="3099335" cy="406568"/>
          </a:xfrm>
          <a:prstGeom prst="rect">
            <a:avLst/>
          </a:prstGeom>
        </p:spPr>
        <p:txBody>
          <a:bodyPr lIns="109728" tIns="109728" rIns="109728" bIns="9144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>
                <a:solidFill>
                  <a:schemeClr val="bg1"/>
                </a:solidFill>
              </a:rPr>
              <a:t>CSE402_Reinforcement Learning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2EDD27A5-E5FD-4D90-A2D2-B9CA3CE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3180992F-C1C6-49C7-BE12-00273A46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DEB11BFC-07C7-4930-8A72-4B983E2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A0E5-EA11-42B3-B437-48AC30A4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C6939-8658-4064-B2E9-1F507A91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C76BB4-2F99-4A67-BE8E-CD47F64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CF8C2-5614-47BB-96DA-E42F847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191">
            <a:extLst>
              <a:ext uri="{FF2B5EF4-FFF2-40B4-BE49-F238E27FC236}">
                <a16:creationId xmlns:a16="http://schemas.microsoft.com/office/drawing/2014/main" id="{A0112265-6303-4DD8-BEFC-69AFB2B1DDC2}"/>
              </a:ext>
            </a:extLst>
          </p:cNvPr>
          <p:cNvGrpSpPr/>
          <p:nvPr userDrawn="1"/>
        </p:nvGrpSpPr>
        <p:grpSpPr>
          <a:xfrm>
            <a:off x="-1" y="5873262"/>
            <a:ext cx="12192000" cy="977302"/>
            <a:chOff x="0" y="4948862"/>
            <a:chExt cx="12192000" cy="1909138"/>
          </a:xfrm>
        </p:grpSpPr>
        <p:sp>
          <p:nvSpPr>
            <p:cNvPr id="7" name="Freeform: Shape 192">
              <a:extLst>
                <a:ext uri="{FF2B5EF4-FFF2-40B4-BE49-F238E27FC236}">
                  <a16:creationId xmlns:a16="http://schemas.microsoft.com/office/drawing/2014/main" id="{BCAAF870-E8B8-4C6E-885F-FF06050DC5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193">
              <a:extLst>
                <a:ext uri="{FF2B5EF4-FFF2-40B4-BE49-F238E27FC236}">
                  <a16:creationId xmlns:a16="http://schemas.microsoft.com/office/drawing/2014/main" id="{E42AB222-DC3D-4FC5-9B1C-EB88AC99E3C6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3FC39D-7D26-43E9-A677-07B511CAE8B7}"/>
              </a:ext>
            </a:extLst>
          </p:cNvPr>
          <p:cNvSpPr/>
          <p:nvPr userDrawn="1"/>
        </p:nvSpPr>
        <p:spPr>
          <a:xfrm>
            <a:off x="0" y="-25330"/>
            <a:ext cx="12192000" cy="4137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A77435F-79F0-701B-7F01-F2950F6BAA0D}"/>
              </a:ext>
            </a:extLst>
          </p:cNvPr>
          <p:cNvSpPr txBox="1">
            <a:spLocks/>
          </p:cNvSpPr>
          <p:nvPr userDrawn="1"/>
        </p:nvSpPr>
        <p:spPr>
          <a:xfrm>
            <a:off x="9034475" y="-28642"/>
            <a:ext cx="3157524" cy="406568"/>
          </a:xfrm>
          <a:prstGeom prst="rect">
            <a:avLst/>
          </a:prstGeom>
        </p:spPr>
        <p:txBody>
          <a:bodyPr lIns="109728" tIns="109728" rIns="109728" bIns="9144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>
                <a:solidFill>
                  <a:schemeClr val="bg1"/>
                </a:solidFill>
              </a:rPr>
              <a:t>CSE402_Reinforcement Learning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smca.2007.904825" TargetMode="External"/><Relationship Id="rId2" Type="http://schemas.openxmlformats.org/officeDocument/2006/relationships/hyperlink" Target="https://doi.org/10.1016/j.eswa.2020.1137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ejor.2021.04.05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비트코인은 무엇인가? - 업비트 투자자보호센터">
            <a:extLst>
              <a:ext uri="{FF2B5EF4-FFF2-40B4-BE49-F238E27FC236}">
                <a16:creationId xmlns:a16="http://schemas.microsoft.com/office/drawing/2014/main" id="{3CC02D01-ADB4-412B-801A-648D169E1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r="4773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DC4948-3A90-4A14-BA72-BB7923C79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50790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400"/>
              <a:t>Bitcoin Trading Agent with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F1752-3C1B-4446-AD6B-A5A82B02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2000"/>
              <a:t>DGIST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Jung wonkyun</a:t>
            </a:r>
          </a:p>
          <a:p>
            <a:pPr>
              <a:lnSpc>
                <a:spcPct val="110000"/>
              </a:lnSpc>
            </a:pPr>
            <a:r>
              <a:rPr lang="en-US" altLang="ko-KR" sz="2000"/>
              <a:t>Choi donghyeon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81ED17-5F93-4818-9594-442493798288}"/>
              </a:ext>
            </a:extLst>
          </p:cNvPr>
          <p:cNvSpPr txBox="1">
            <a:spLocks/>
          </p:cNvSpPr>
          <p:nvPr/>
        </p:nvSpPr>
        <p:spPr>
          <a:xfrm>
            <a:off x="342623" y="169370"/>
            <a:ext cx="4023359" cy="40656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300"/>
              <a:t>CSE402_Reinforcement Learning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17123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7C25-F3F4-FF33-FD1D-8ADEE9EE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003E-7EBF-832F-E5F7-CEF484B2C959}"/>
              </a:ext>
            </a:extLst>
          </p:cNvPr>
          <p:cNvSpPr txBox="1"/>
          <p:nvPr/>
        </p:nvSpPr>
        <p:spPr>
          <a:xfrm>
            <a:off x="594360" y="1753946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API </a:t>
            </a:r>
            <a:r>
              <a:rPr lang="ko-KR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Testing Result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AAE8D7-4171-A80D-2626-85BA0ECA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" y="2515774"/>
            <a:ext cx="5415740" cy="322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8AF2C0-2C3E-E2B1-B37D-0CD536263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24" y="2230105"/>
            <a:ext cx="5731510" cy="379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18F384-197A-0261-2B66-FF2E211B2844}"/>
              </a:ext>
            </a:extLst>
          </p:cNvPr>
          <p:cNvSpPr txBox="1"/>
          <p:nvPr/>
        </p:nvSpPr>
        <p:spPr>
          <a:xfrm>
            <a:off x="873493" y="5806884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With May 30, Bitcoin Price Prediction for May 31</a:t>
            </a:r>
            <a:r>
              <a:rPr lang="en-US" altLang="ko-KR" sz="1400" kern="0" baseline="3000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st</a:t>
            </a:r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and June 1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00848-ACB2-944A-99E5-FC1ED7029E3B}"/>
              </a:ext>
            </a:extLst>
          </p:cNvPr>
          <p:cNvSpPr txBox="1"/>
          <p:nvPr/>
        </p:nvSpPr>
        <p:spPr>
          <a:xfrm>
            <a:off x="6850780" y="6001789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Bitcoin Price Prediction and Bitcoin Price Plot Over Time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716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Results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003E-7EBF-832F-E5F7-CEF484B2C959}"/>
              </a:ext>
            </a:extLst>
          </p:cNvPr>
          <p:cNvSpPr txBox="1"/>
          <p:nvPr/>
        </p:nvSpPr>
        <p:spPr>
          <a:xfrm>
            <a:off x="594360" y="1753946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API </a:t>
            </a:r>
            <a:r>
              <a:rPr lang="ko-KR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Testing Result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AAE8D7-4171-A80D-2626-85BA0ECA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63" y="2499183"/>
            <a:ext cx="3320716" cy="197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DFDCBC-2D1D-E721-A2C6-83CC99009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5857"/>
            <a:ext cx="5125921" cy="21773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E8D16E-B5E9-4F8A-FF3E-861B62708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5569"/>
            <a:ext cx="5125921" cy="20620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DF0B48-BAFF-1FFE-9066-618762F22D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9"/>
          <a:stretch/>
        </p:blipFill>
        <p:spPr bwMode="auto">
          <a:xfrm>
            <a:off x="751572" y="4774769"/>
            <a:ext cx="4659897" cy="162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E1463A-1995-4B28-CB79-E18D5B5C86DB}"/>
              </a:ext>
            </a:extLst>
          </p:cNvPr>
          <p:cNvSpPr txBox="1"/>
          <p:nvPr/>
        </p:nvSpPr>
        <p:spPr>
          <a:xfrm>
            <a:off x="5720602" y="4069125"/>
            <a:ext cx="6097604" cy="320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altLang="ko-KR" sz="140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Real Bitcoin Price for each day</a:t>
            </a:r>
            <a:endParaRPr lang="ko-KR" altLang="ko-KR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4FD23-51CB-0084-3864-DEEE9B207EDE}"/>
              </a:ext>
            </a:extLst>
          </p:cNvPr>
          <p:cNvSpPr txBox="1"/>
          <p:nvPr/>
        </p:nvSpPr>
        <p:spPr>
          <a:xfrm>
            <a:off x="5816855" y="6487636"/>
            <a:ext cx="6097604" cy="320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altLang="ko-KR" sz="140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Real Bitcoin Price for each hour on May 31</a:t>
            </a:r>
            <a:endParaRPr lang="ko-KR" altLang="ko-KR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7C25-F3F4-FF33-FD1D-8ADEE9EE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4BF85-D760-4D9A-1C85-C0F1A526FE24}"/>
              </a:ext>
            </a:extLst>
          </p:cNvPr>
          <p:cNvSpPr txBox="1"/>
          <p:nvPr/>
        </p:nvSpPr>
        <p:spPr>
          <a:xfrm>
            <a:off x="668796" y="205253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ko-KR" altLang="ko-KR" sz="1800" u="sng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Similar Research of Auto trading bot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C1276-3484-4FBB-22E8-4830A06580DC}"/>
              </a:ext>
            </a:extLst>
          </p:cNvPr>
          <p:cNvSpPr txBox="1"/>
          <p:nvPr/>
        </p:nvSpPr>
        <p:spPr>
          <a:xfrm>
            <a:off x="668796" y="472800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ko-KR" altLang="ko-KR" sz="1800" u="sng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Analysis of Global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2FA28-4F1D-0CBA-8973-611F06CB9F86}"/>
              </a:ext>
            </a:extLst>
          </p:cNvPr>
          <p:cNvSpPr txBox="1"/>
          <p:nvPr/>
        </p:nvSpPr>
        <p:spPr>
          <a:xfrm>
            <a:off x="974397" y="517947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Agents. </a:t>
            </a:r>
            <a:endParaRPr lang="ko-KR" altLang="ko-K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41791-E9F9-118A-41F6-E89352172D67}"/>
              </a:ext>
            </a:extLst>
          </p:cNvPr>
          <p:cNvSpPr txBox="1"/>
          <p:nvPr/>
        </p:nvSpPr>
        <p:spPr>
          <a:xfrm>
            <a:off x="974397" y="566761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Environment. </a:t>
            </a:r>
            <a:endParaRPr lang="ko-KR" altLang="ko-K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3AE95-9744-2A43-D807-DD97C4223D34}"/>
              </a:ext>
            </a:extLst>
          </p:cNvPr>
          <p:cNvSpPr txBox="1"/>
          <p:nvPr/>
        </p:nvSpPr>
        <p:spPr>
          <a:xfrm>
            <a:off x="1011936" y="2576523"/>
            <a:ext cx="10168128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Q-learning and DQN are used, good returns can be obtained by testing the latest data.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Cano (2021) Double Deep-Q-Learning, Deep Actor-Critic, Proximal Policy Optimization, Deep Deterministic Policy Gradient, Twin Delayed DDPG, Soft Actor-Critic Algorithm to make Auto trading model.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7C25-F3F4-FF33-FD1D-8ADEE9EE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098DB-020B-8F0B-0F6C-34A08CC15DAA}"/>
              </a:ext>
            </a:extLst>
          </p:cNvPr>
          <p:cNvSpPr txBox="1"/>
          <p:nvPr/>
        </p:nvSpPr>
        <p:spPr>
          <a:xfrm>
            <a:off x="938222" y="2317062"/>
            <a:ext cx="10522819" cy="366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Chakole, J. B., Kolhe, M. S., Mahapurush, G. D., Yadav, A., &amp; Kurhekar, M. P. (2021). A Q-learning agent for automated trading in equity stock markets.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Systems with Applications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163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113761. </a:t>
            </a:r>
            <a:r>
              <a:rPr lang="en-US" altLang="ko-KR" sz="1200" u="sng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https://doi.org/10.1016/j.eswa.2020.113761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Lee, J. W., Park, J., O, J., Lee, J., &amp; Hong, E. (2007). A Multiagent approach to Q-Learning. for daily stock trading.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Systems, Man, and Cybernetics - Part A: Systems and Humans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(6), 864-877. </a:t>
            </a:r>
            <a:r>
              <a:rPr lang="en-US" altLang="ko-KR" sz="1200" u="sng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https://doi.org/10.1109/tsmca.2007.904825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47625" indent="-457200">
              <a:lnSpc>
                <a:spcPct val="150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Park, H., Sim, M. K., &amp; Choi, D. G. (2020). An intelligent financial portfolio trading strategy using deep Q-learning.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Systems with Applications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158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113573. 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ko-KR" sz="1200" u="sng">
                <a:solidFill>
                  <a:srgbClr val="0C7DB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https://doi.org/10.1016/j.eswa.2020.113573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47625" indent="-457200">
              <a:lnSpc>
                <a:spcPct val="150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Schnaubelt, M. (2020). Deep reinforcement learning for the optimal placement of. cryptocurrency limit orders.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European Journal of Operational Research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altLang="ko-KR" sz="1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296</a:t>
            </a:r>
            <a:r>
              <a:rPr lang="en-US" altLang="ko-K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(3), 993-1006. </a:t>
            </a:r>
            <a:r>
              <a:rPr lang="en-US" altLang="ko-KR" sz="1200" u="sng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https://doi.org/10.1016/j.ejor.2021.04.050</a:t>
            </a:r>
            <a:endParaRPr lang="en-US" altLang="ko-KR" sz="1200" u="sng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Cano, J. (2021). AutoTrading with Reinforcement Learning. </a:t>
            </a:r>
            <a:r>
              <a:rPr lang="en-US" altLang="ko-KR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Departament de Matemàtiques i. Informàtica </a:t>
            </a:r>
            <a:r>
              <a:rPr lang="en-US" altLang="ko-K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(Attached to our zip file) 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FD8B-526C-494F-8D71-593F3FF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142" y="1529894"/>
            <a:ext cx="5049716" cy="3798211"/>
          </a:xfrm>
        </p:spPr>
        <p:txBody>
          <a:bodyPr/>
          <a:lstStyle/>
          <a:p>
            <a:pPr algn="ctr"/>
            <a:r>
              <a:rPr lang="en-US" altLang="ko-KR" sz="6600" b="1"/>
              <a:t>Thank you!</a:t>
            </a:r>
            <a:br>
              <a:rPr lang="en-US" altLang="ko-KR" sz="6600" b="1"/>
            </a:br>
            <a:r>
              <a:rPr lang="en-US" altLang="ko-KR" sz="6600" b="1"/>
              <a:t>Q &amp; A</a:t>
            </a:r>
            <a:endParaRPr lang="ko-KR" altLang="en-US" sz="66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574E90-D1E9-4C78-8E57-CB980513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9DE0-22BF-8540-8BFB-86C7FC03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of 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C05A2-8CCC-59AD-89E2-3E686D99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49023"/>
            <a:ext cx="10780424" cy="43029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Design &amp; Experiment Setting</a:t>
            </a:r>
          </a:p>
          <a:p>
            <a:pPr>
              <a:lnSpc>
                <a:spcPct val="150000"/>
              </a:lnSpc>
            </a:pPr>
            <a:r>
              <a:rPr lang="en-US" altLang="ko-KR"/>
              <a:t>Results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References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46E94-7FB3-E474-BAA6-8304F36C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4179-4CBF-3902-4950-5911A802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646F8-3B57-9BB6-CEC6-B37B16BC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3653-1CC9-3993-0663-23EB830FE05E}"/>
              </a:ext>
            </a:extLst>
          </p:cNvPr>
          <p:cNvSpPr txBox="1"/>
          <p:nvPr/>
        </p:nvSpPr>
        <p:spPr>
          <a:xfrm>
            <a:off x="592754" y="2183297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About Bitcoin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456AF-3086-DF01-745D-9B5C44AE1B3C}"/>
              </a:ext>
            </a:extLst>
          </p:cNvPr>
          <p:cNvSpPr txBox="1"/>
          <p:nvPr/>
        </p:nvSpPr>
        <p:spPr>
          <a:xfrm>
            <a:off x="969742" y="2793470"/>
            <a:ext cx="10869330" cy="87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around 8 million won in early 2017, has risen at least 10 times to a high of 80 million won in 2021.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price volatility of up to 50% or more.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000F1-577F-8035-18B6-2D86FBDC91EA}"/>
              </a:ext>
            </a:extLst>
          </p:cNvPr>
          <p:cNvSpPr txBox="1"/>
          <p:nvPr/>
        </p:nvSpPr>
        <p:spPr>
          <a:xfrm>
            <a:off x="592754" y="3958537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Why Learn with Reinforcement Learning?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249FE-DFE9-BDAC-460C-5B29FB6C2B38}"/>
              </a:ext>
            </a:extLst>
          </p:cNvPr>
          <p:cNvSpPr txBox="1"/>
          <p:nvPr/>
        </p:nvSpPr>
        <p:spPr>
          <a:xfrm>
            <a:off x="969742" y="4562742"/>
            <a:ext cx="10070432" cy="1289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RNNs or CNNs is not enough to make mostly correct decisions in the crypto-trading world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reinforcement learning in combination with some clever deep neural network optimized policies.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A085-2E52-BA61-63B6-59B62494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Dataset</a:t>
            </a:r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81C0C1C-1915-D9A2-AA72-A26FB904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83" y="5040620"/>
            <a:ext cx="5143734" cy="1329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08EBCC-3D61-536F-5CE8-A0C11F7E2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83" y="1881667"/>
            <a:ext cx="4989729" cy="274473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5E554FC-FC35-22C8-53F8-A8DC3478E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48" y="3980294"/>
            <a:ext cx="4415691" cy="23898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E9E303-3A34-A55A-700A-FB415C6D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603" y="1811488"/>
            <a:ext cx="3243334" cy="1707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04FA61-C27D-8E2D-D0AB-9D9901993700}"/>
              </a:ext>
            </a:extLst>
          </p:cNvPr>
          <p:cNvSpPr txBox="1"/>
          <p:nvPr/>
        </p:nvSpPr>
        <p:spPr>
          <a:xfrm>
            <a:off x="8207702" y="3518817"/>
            <a:ext cx="2148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Historical Bitcoin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8F79F-6E5B-1158-6FE2-1B6A4E32D213}"/>
              </a:ext>
            </a:extLst>
          </p:cNvPr>
          <p:cNvSpPr txBox="1"/>
          <p:nvPr/>
        </p:nvSpPr>
        <p:spPr>
          <a:xfrm>
            <a:off x="6426628" y="6456776"/>
            <a:ext cx="57109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Results the latest 200 hours of Bitcoin data with the pyupbit library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E529F-3486-F8B4-AC6F-E9AE1C2760B5}"/>
              </a:ext>
            </a:extLst>
          </p:cNvPr>
          <p:cNvSpPr txBox="1"/>
          <p:nvPr/>
        </p:nvSpPr>
        <p:spPr>
          <a:xfrm>
            <a:off x="329024" y="4516886"/>
            <a:ext cx="6097604" cy="320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altLang="ko-KR" sz="140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Price of Bitcoin, from 2014/11/28 to 2022/03/01</a:t>
            </a:r>
            <a:endParaRPr lang="ko-KR" altLang="ko-K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79247-9F06-ABC0-A11E-EC9E3FCA5CA2}"/>
              </a:ext>
            </a:extLst>
          </p:cNvPr>
          <p:cNvSpPr txBox="1"/>
          <p:nvPr/>
        </p:nvSpPr>
        <p:spPr>
          <a:xfrm>
            <a:off x="329024" y="6370148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Sample of BTC price from Crypto Data</a:t>
            </a:r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from 2014/11/28 to 2022/03/01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129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A085-2E52-BA61-63B6-59B62494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Design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7B193-4EF7-E108-5AF0-648AB003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150" y="5368071"/>
            <a:ext cx="2743200" cy="365125"/>
          </a:xfrm>
        </p:spPr>
        <p:txBody>
          <a:bodyPr/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Q-learning algorithm</a:t>
            </a:r>
            <a:endParaRPr lang="en-US" sz="105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9A7716-C8A5-7DD1-B1A4-6A03EB3D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1" y="2654956"/>
            <a:ext cx="4322706" cy="26489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F09E892-B45D-7876-3DC1-1CA5FA9E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393" y="2483318"/>
            <a:ext cx="6245195" cy="2992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1A4E5-0DD6-94AE-5744-271F603FD12B}"/>
              </a:ext>
            </a:extLst>
          </p:cNvPr>
          <p:cNvSpPr txBox="1"/>
          <p:nvPr/>
        </p:nvSpPr>
        <p:spPr>
          <a:xfrm>
            <a:off x="7563050" y="5579308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Q-learning algorithm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013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Design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204CB-8DA5-5629-47B3-F4870EA3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20" y="2134727"/>
            <a:ext cx="10780424" cy="19395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800"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맑은 고딕" panose="020B0503020000020004" pitchFamily="50" charset="-127"/>
              </a:rPr>
              <a:t></a:t>
            </a:r>
            <a:r>
              <a:rPr lang="en-US" altLang="ko-K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m: remaining cash </a:t>
            </a:r>
            <a:endParaRPr lang="ko-KR" altLang="ko-K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맑은 고딕" panose="020B0503020000020004" pitchFamily="50" charset="-127"/>
              </a:rPr>
              <a:t></a:t>
            </a:r>
            <a:r>
              <a:rPr lang="en-US" altLang="ko-K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r: rate of commission fee </a:t>
            </a:r>
            <a:endParaRPr lang="ko-KR" altLang="ko-K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맑은 고딕" panose="020B0503020000020004" pitchFamily="50" charset="-127"/>
              </a:rPr>
              <a:t></a:t>
            </a:r>
            <a:r>
              <a:rPr lang="en-US" altLang="ko-K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pi: the price of each cryptocurrency </a:t>
            </a:r>
            <a:endParaRPr lang="ko-KR" altLang="ko-K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맑은 고딕" panose="020B0503020000020004" pitchFamily="50" charset="-127"/>
              </a:rPr>
              <a:t></a:t>
            </a:r>
            <a:r>
              <a:rPr lang="en-US" altLang="ko-KR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ni: the number of shares of each cryptocurrency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3F76E-F992-42CA-5F57-09E0A2C42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"/>
          <a:stretch/>
        </p:blipFill>
        <p:spPr>
          <a:xfrm>
            <a:off x="6410425" y="2363504"/>
            <a:ext cx="5574798" cy="3065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AC062-1F05-824C-3CAF-C71BA8F4AF12}"/>
              </a:ext>
            </a:extLst>
          </p:cNvPr>
          <p:cNvSpPr txBox="1"/>
          <p:nvPr/>
        </p:nvSpPr>
        <p:spPr>
          <a:xfrm>
            <a:off x="7145872" y="5428649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diagram of the Illustration of Trading Decision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1BD18-5A7E-2D7D-027C-EDE9F3CC7995}"/>
              </a:ext>
            </a:extLst>
          </p:cNvPr>
          <p:cNvSpPr txBox="1"/>
          <p:nvPr/>
        </p:nvSpPr>
        <p:spPr>
          <a:xfrm>
            <a:off x="716549" y="1817487"/>
            <a:ext cx="65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</a:t>
            </a:r>
            <a:endParaRPr lang="ko-KR" altLang="en-US"/>
          </a:p>
        </p:txBody>
      </p:sp>
      <p:pic>
        <p:nvPicPr>
          <p:cNvPr id="10" name="그림 9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F81BE133-C6F6-9C4C-C887-73424B78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93" y="4426513"/>
            <a:ext cx="4600575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99004-F5E1-9945-1B2E-9A87C415ED03}"/>
              </a:ext>
            </a:extLst>
          </p:cNvPr>
          <p:cNvSpPr txBox="1"/>
          <p:nvPr/>
        </p:nvSpPr>
        <p:spPr>
          <a:xfrm>
            <a:off x="716549" y="3951164"/>
            <a:ext cx="662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Rewards</a:t>
            </a:r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002540F-43AC-1030-A869-51BE69980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93" y="5766845"/>
            <a:ext cx="3648075" cy="752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56FC26-1AD6-41CA-CB72-A6E8FD1212B2}"/>
              </a:ext>
            </a:extLst>
          </p:cNvPr>
          <p:cNvSpPr txBox="1"/>
          <p:nvPr/>
        </p:nvSpPr>
        <p:spPr>
          <a:xfrm>
            <a:off x="716549" y="5254913"/>
            <a:ext cx="662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8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Setting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7C25-F3F4-FF33-FD1D-8ADEE9EE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7099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8A7EA3-199E-5BC3-CC6E-F6A4E730E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3793"/>
              </p:ext>
            </p:extLst>
          </p:nvPr>
        </p:nvGraphicFramePr>
        <p:xfrm>
          <a:off x="1808588" y="3549807"/>
          <a:ext cx="8451943" cy="628650"/>
        </p:xfrm>
        <a:graphic>
          <a:graphicData uri="http://schemas.openxmlformats.org/drawingml/2006/table">
            <a:tbl>
              <a:tblPr firstRow="1" firstCol="1" bandRow="1"/>
              <a:tblGrid>
                <a:gridCol w="1978055">
                  <a:extLst>
                    <a:ext uri="{9D8B030D-6E8A-4147-A177-3AD203B41FA5}">
                      <a16:colId xmlns:a16="http://schemas.microsoft.com/office/drawing/2014/main" val="4125896167"/>
                    </a:ext>
                  </a:extLst>
                </a:gridCol>
                <a:gridCol w="6473888">
                  <a:extLst>
                    <a:ext uri="{9D8B030D-6E8A-4147-A177-3AD203B41FA5}">
                      <a16:colId xmlns:a16="http://schemas.microsoft.com/office/drawing/2014/main" val="71685552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Times New Roman" panose="02020603050405020304" pitchFamily="18" charset="0"/>
                          <a:cs typeface="굴림" panose="020B0600000101010101" pitchFamily="50" charset="-127"/>
                        </a:rPr>
                        <a:t>Data Type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Times New Roman" panose="02020603050405020304" pitchFamily="18" charset="0"/>
                          <a:cs typeface="굴림" panose="020B0600000101010101" pitchFamily="50" charset="-127"/>
                        </a:rPr>
                        <a:t>Time Range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46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Training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2014-11-28 to 2022-03-01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0520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Testing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2022-03-02 to 2022-05-30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728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936290B-BD30-B622-DD68-D23A3B8A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46636"/>
              </p:ext>
            </p:extLst>
          </p:nvPr>
        </p:nvGraphicFramePr>
        <p:xfrm>
          <a:off x="1808588" y="4988803"/>
          <a:ext cx="8451943" cy="1466850"/>
        </p:xfrm>
        <a:graphic>
          <a:graphicData uri="http://schemas.openxmlformats.org/drawingml/2006/table">
            <a:tbl>
              <a:tblPr firstRow="1" firstCol="1" bandRow="1"/>
              <a:tblGrid>
                <a:gridCol w="1976747">
                  <a:extLst>
                    <a:ext uri="{9D8B030D-6E8A-4147-A177-3AD203B41FA5}">
                      <a16:colId xmlns:a16="http://schemas.microsoft.com/office/drawing/2014/main" val="1088443358"/>
                    </a:ext>
                  </a:extLst>
                </a:gridCol>
                <a:gridCol w="1061965">
                  <a:extLst>
                    <a:ext uri="{9D8B030D-6E8A-4147-A177-3AD203B41FA5}">
                      <a16:colId xmlns:a16="http://schemas.microsoft.com/office/drawing/2014/main" val="1347507961"/>
                    </a:ext>
                  </a:extLst>
                </a:gridCol>
                <a:gridCol w="5413231">
                  <a:extLst>
                    <a:ext uri="{9D8B030D-6E8A-4147-A177-3AD203B41FA5}">
                      <a16:colId xmlns:a16="http://schemas.microsoft.com/office/drawing/2014/main" val="4407669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Times New Roman" panose="02020603050405020304" pitchFamily="18" charset="0"/>
                          <a:cs typeface="굴림" panose="020B0600000101010101" pitchFamily="50" charset="-127"/>
                        </a:rPr>
                        <a:t>Hyper-parameter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Times New Roman" panose="02020603050405020304" pitchFamily="18" charset="0"/>
                          <a:cs typeface="굴림" panose="020B0600000101010101" pitchFamily="50" charset="-127"/>
                        </a:rPr>
                        <a:t>Value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Times New Roman" panose="02020603050405020304" pitchFamily="18" charset="0"/>
                          <a:cs typeface="굴림" panose="020B0600000101010101" pitchFamily="50" charset="-127"/>
                        </a:rPr>
                        <a:t>Description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184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Money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500000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Initial capital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038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Epoch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Number of passing through the entire training dataset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455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Batch size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Number of samples propagating through the network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6692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Discount rate γ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Importance of considering rewards in the distant future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7189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Exploration rate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Probability of choosing actions in random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4647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decay rate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0.995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Decrease the probability of choosing actions in random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9738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BCA924C-4BA5-75B8-BEA1-AD068D246E14}"/>
              </a:ext>
            </a:extLst>
          </p:cNvPr>
          <p:cNvSpPr txBox="1"/>
          <p:nvPr/>
        </p:nvSpPr>
        <p:spPr>
          <a:xfrm>
            <a:off x="1468529" y="4434653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ko-KR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Hyper-parameter Setting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721B6-8D11-6546-EFF7-175E9E84F591}"/>
              </a:ext>
            </a:extLst>
          </p:cNvPr>
          <p:cNvSpPr txBox="1"/>
          <p:nvPr/>
        </p:nvSpPr>
        <p:spPr>
          <a:xfrm>
            <a:off x="1468529" y="3072055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ko-KR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Training and Testing Data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DD276-9665-8929-B0E9-A2CDBEFD0F1D}"/>
              </a:ext>
            </a:extLst>
          </p:cNvPr>
          <p:cNvSpPr txBox="1"/>
          <p:nvPr/>
        </p:nvSpPr>
        <p:spPr>
          <a:xfrm>
            <a:off x="1468529" y="1895868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ko-KR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Experiment Environment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18DBD-6116-882E-72BC-7C98278C6EA8}"/>
              </a:ext>
            </a:extLst>
          </p:cNvPr>
          <p:cNvSpPr txBox="1"/>
          <p:nvPr/>
        </p:nvSpPr>
        <p:spPr>
          <a:xfrm>
            <a:off x="1808588" y="2366560"/>
            <a:ext cx="8528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 Notbook environment, configured with a Nvidia Geforce GTX 1050 GPU, Intel(R) Core(TM) i7-7700HQ CPU, 8.00GB memory capacity.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822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4891C-6A02-28DD-6D1B-6CFA7E192839}"/>
              </a:ext>
            </a:extLst>
          </p:cNvPr>
          <p:cNvSpPr txBox="1"/>
          <p:nvPr/>
        </p:nvSpPr>
        <p:spPr>
          <a:xfrm>
            <a:off x="163631" y="1835390"/>
            <a:ext cx="6097604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ko-KR" altLang="ko-KR" sz="16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Training Result (10 epochs)</a:t>
            </a:r>
            <a:endParaRPr lang="ko-KR" altLang="ko-KR" sz="14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804A33-9834-0B35-EE5F-2A226BC0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3" y="2385578"/>
            <a:ext cx="2703895" cy="37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277AD-9A29-21D5-50F2-1F29FC3ED1A5}"/>
              </a:ext>
            </a:extLst>
          </p:cNvPr>
          <p:cNvSpPr txBox="1"/>
          <p:nvPr/>
        </p:nvSpPr>
        <p:spPr>
          <a:xfrm>
            <a:off x="645694" y="6269143"/>
            <a:ext cx="2424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Training Result for 10 Episode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2400B-654F-DCC9-3D99-DBD571632642}"/>
              </a:ext>
            </a:extLst>
          </p:cNvPr>
          <p:cNvSpPr txBox="1"/>
          <p:nvPr/>
        </p:nvSpPr>
        <p:spPr>
          <a:xfrm>
            <a:off x="3520441" y="1822239"/>
            <a:ext cx="7923998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-"/>
            </a:pPr>
            <a:r>
              <a:rPr lang="ko-KR" altLang="ko-KR" sz="16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Training Result (100 epochs)</a:t>
            </a:r>
            <a:r>
              <a:rPr lang="en-US" altLang="ko-KR" sz="16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/ </a:t>
            </a:r>
            <a:r>
              <a:rPr lang="ko-KR" altLang="ko-KR" sz="16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Buy-Sell propensity in training model</a:t>
            </a:r>
            <a:r>
              <a:rPr lang="ko-KR" altLang="ko-KR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E06175-4033-2469-6A62-5FEE3BA2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79" y="2275060"/>
            <a:ext cx="3872489" cy="1833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B1ED44-0550-B5FB-F842-9058EFFA3AF7}"/>
              </a:ext>
            </a:extLst>
          </p:cNvPr>
          <p:cNvSpPr txBox="1"/>
          <p:nvPr/>
        </p:nvSpPr>
        <p:spPr>
          <a:xfrm>
            <a:off x="2690743" y="4113189"/>
            <a:ext cx="6097604" cy="28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altLang="ko-K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 of Training Data Rewards within 100 epochs</a:t>
            </a:r>
            <a:endParaRPr lang="ko-KR" altLang="ko-K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8D8322-77C4-CD90-FFA3-7F4BCCE5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633" y="2252274"/>
            <a:ext cx="4183379" cy="18332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41C701-4D9A-EBE0-413F-6A4B26C5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068" y="4481434"/>
            <a:ext cx="4183379" cy="18805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D63AA6-13C1-290E-774A-6DF8456A8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769" y="4456550"/>
            <a:ext cx="4183379" cy="19302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756318-8CC1-678E-DA5E-0C74B9FE8FAF}"/>
              </a:ext>
            </a:extLst>
          </p:cNvPr>
          <p:cNvSpPr txBox="1"/>
          <p:nvPr/>
        </p:nvSpPr>
        <p:spPr>
          <a:xfrm>
            <a:off x="8112281" y="4118510"/>
            <a:ext cx="3744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 of Training Data Rewards within </a:t>
            </a:r>
            <a:r>
              <a:rPr lang="en-US" altLang="ko-KR" sz="1200" ker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altLang="ko-KR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 epochs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0765-3179-2964-64EC-5EE95F9C2B4A}"/>
              </a:ext>
            </a:extLst>
          </p:cNvPr>
          <p:cNvSpPr txBox="1"/>
          <p:nvPr/>
        </p:nvSpPr>
        <p:spPr>
          <a:xfrm>
            <a:off x="3863215" y="6442540"/>
            <a:ext cx="3744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 of Training Data Rewards within 55th epochs</a:t>
            </a:r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0B43E-FF44-CEDB-1275-DB8F90F6CB6D}"/>
              </a:ext>
            </a:extLst>
          </p:cNvPr>
          <p:cNvSpPr txBox="1"/>
          <p:nvPr/>
        </p:nvSpPr>
        <p:spPr>
          <a:xfrm>
            <a:off x="8331795" y="6442540"/>
            <a:ext cx="3744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 of Training Data Rewards within </a:t>
            </a:r>
            <a:r>
              <a:rPr lang="en-US" altLang="ko-KR" sz="1200" kern="0"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altLang="ko-KR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 epochs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341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F6A15-2873-D140-D7BE-A3C246D8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7C25-F3F4-FF33-FD1D-8ADEE9EE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6CB97-931A-182C-1D0F-E83FBA5E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2460106"/>
            <a:ext cx="5731510" cy="153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4E867-3896-41C9-A852-FDD19076A5E5}"/>
              </a:ext>
            </a:extLst>
          </p:cNvPr>
          <p:cNvSpPr txBox="1"/>
          <p:nvPr/>
        </p:nvSpPr>
        <p:spPr>
          <a:xfrm>
            <a:off x="563879" y="1878951"/>
            <a:ext cx="609760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ko-KR" altLang="ko-KR" sz="1800" u="sng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Testing Result</a:t>
            </a:r>
            <a:endParaRPr lang="ko-KR" altLang="ko-KR" sz="160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7D367-02E5-6545-ACDD-04BF169D34C2}"/>
              </a:ext>
            </a:extLst>
          </p:cNvPr>
          <p:cNvSpPr txBox="1"/>
          <p:nvPr/>
        </p:nvSpPr>
        <p:spPr>
          <a:xfrm>
            <a:off x="181443" y="4060683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Test </a:t>
            </a:r>
            <a:r>
              <a:rPr lang="en-US" altLang="ko-KR" sz="1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Sample of BTC price from Crypto Data</a:t>
            </a:r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from 2022/03/02 to 2022/05/30</a:t>
            </a:r>
            <a:endParaRPr lang="ko-KR" altLang="en-US" sz="140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3685114-5F7D-2F97-7E55-8B6B7042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14" y="2609777"/>
            <a:ext cx="5307863" cy="2592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9AA2EA-4295-DC28-81D2-AE32FC549F5E}"/>
              </a:ext>
            </a:extLst>
          </p:cNvPr>
          <p:cNvSpPr txBox="1"/>
          <p:nvPr/>
        </p:nvSpPr>
        <p:spPr>
          <a:xfrm>
            <a:off x="7996188" y="5334559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Learning Process for Test dataset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E0156-D637-80B8-FE08-0620A198CF58}"/>
              </a:ext>
            </a:extLst>
          </p:cNvPr>
          <p:cNvSpPr txBox="1"/>
          <p:nvPr/>
        </p:nvSpPr>
        <p:spPr>
          <a:xfrm>
            <a:off x="988175" y="4734394"/>
            <a:ext cx="4657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</a:rPr>
              <a:t>['-$190104.89', '+$255050.92', '+$959016.59', '-$108321.19', '-$2026325.06', '+$0.00', '+$0.00', '+$0.00', '+$0.00', '+$0.00’…   ]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3644E-F70F-E64B-122D-921CBBA337EA}"/>
              </a:ext>
            </a:extLst>
          </p:cNvPr>
          <p:cNvSpPr txBox="1"/>
          <p:nvPr/>
        </p:nvSpPr>
        <p:spPr>
          <a:xfrm>
            <a:off x="-279133" y="6007501"/>
            <a:ext cx="7045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굴림체" panose="020B0609000101010101" pitchFamily="49" charset="-127"/>
              </a:rPr>
              <a:t>profit of $959016 was obtained with a capital of $500000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234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800</Words>
  <Application>Microsoft Office PowerPoint</Application>
  <PresentationFormat>와이드스크린</PresentationFormat>
  <Paragraphs>118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Microsoft GothicNeo</vt:lpstr>
      <vt:lpstr>Times New Roman</vt:lpstr>
      <vt:lpstr>Arial</vt:lpstr>
      <vt:lpstr>Calibri</vt:lpstr>
      <vt:lpstr>맑은 고딕</vt:lpstr>
      <vt:lpstr>Courier New</vt:lpstr>
      <vt:lpstr>AccentBoxVTI</vt:lpstr>
      <vt:lpstr>Bitcoin Trading Agent with Reinforcement Learning</vt:lpstr>
      <vt:lpstr>Table of Contents</vt:lpstr>
      <vt:lpstr>Introduction</vt:lpstr>
      <vt:lpstr>Dataset</vt:lpstr>
      <vt:lpstr>Design</vt:lpstr>
      <vt:lpstr>Design</vt:lpstr>
      <vt:lpstr>Experiment Setting</vt:lpstr>
      <vt:lpstr>Results</vt:lpstr>
      <vt:lpstr>Results</vt:lpstr>
      <vt:lpstr>Results</vt:lpstr>
      <vt:lpstr>Results</vt:lpstr>
      <vt:lpstr>Conclusion</vt:lpstr>
      <vt:lpstr>References</vt:lpstr>
      <vt:lpstr>Thank you!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E-beam Lithography</dc:title>
  <dc:creator>이무근</dc:creator>
  <cp:lastModifiedBy>최 동현</cp:lastModifiedBy>
  <cp:revision>130</cp:revision>
  <dcterms:created xsi:type="dcterms:W3CDTF">2022-04-24T08:26:00Z</dcterms:created>
  <dcterms:modified xsi:type="dcterms:W3CDTF">2022-05-31T13:46:54Z</dcterms:modified>
</cp:coreProperties>
</file>