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  <p:sldMasterId id="2147483674" r:id="rId2"/>
    <p:sldMasterId id="2147483680" r:id="rId3"/>
    <p:sldMasterId id="2147483685" r:id="rId4"/>
    <p:sldMasterId id="2147483690" r:id="rId5"/>
  </p:sldMasterIdLst>
  <p:notesMasterIdLst>
    <p:notesMasterId r:id="rId39"/>
  </p:notesMasterIdLst>
  <p:sldIdLst>
    <p:sldId id="256" r:id="rId6"/>
    <p:sldId id="260" r:id="rId7"/>
    <p:sldId id="285" r:id="rId8"/>
    <p:sldId id="293" r:id="rId9"/>
    <p:sldId id="294" r:id="rId10"/>
    <p:sldId id="287" r:id="rId11"/>
    <p:sldId id="289" r:id="rId12"/>
    <p:sldId id="290" r:id="rId13"/>
    <p:sldId id="286" r:id="rId14"/>
    <p:sldId id="288" r:id="rId15"/>
    <p:sldId id="291" r:id="rId16"/>
    <p:sldId id="292" r:id="rId17"/>
    <p:sldId id="261" r:id="rId18"/>
    <p:sldId id="262" r:id="rId19"/>
    <p:sldId id="267" r:id="rId20"/>
    <p:sldId id="264" r:id="rId21"/>
    <p:sldId id="272" r:id="rId22"/>
    <p:sldId id="265" r:id="rId23"/>
    <p:sldId id="266" r:id="rId24"/>
    <p:sldId id="269" r:id="rId25"/>
    <p:sldId id="273" r:id="rId26"/>
    <p:sldId id="270" r:id="rId27"/>
    <p:sldId id="275" r:id="rId28"/>
    <p:sldId id="274" r:id="rId29"/>
    <p:sldId id="283" r:id="rId30"/>
    <p:sldId id="271" r:id="rId31"/>
    <p:sldId id="281" r:id="rId32"/>
    <p:sldId id="276" r:id="rId33"/>
    <p:sldId id="277" r:id="rId34"/>
    <p:sldId id="278" r:id="rId35"/>
    <p:sldId id="282" r:id="rId36"/>
    <p:sldId id="279" r:id="rId37"/>
    <p:sldId id="28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953"/>
    <a:srgbClr val="5D584A"/>
    <a:srgbClr val="FFAB6F"/>
    <a:srgbClr val="FFB274"/>
    <a:srgbClr val="71634F"/>
    <a:srgbClr val="FCCBC8"/>
    <a:srgbClr val="FF9B9B"/>
    <a:srgbClr val="FFE8B8"/>
    <a:srgbClr val="FFE1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4FA3-61B4-41FD-8E36-B618527AB0E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C7E5-20DB-483B-A414-96BFE5A96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D58539-3789-48B5-8067-436B49A4C7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9D42D9C-B3DE-457C-BF38-845F7B10CBBF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17685-74EA-409D-9AE2-76B73EAD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88" y="3075181"/>
            <a:ext cx="4798976" cy="368962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2E0A98-E4EB-4790-BC6F-707145C55B26}"/>
              </a:ext>
            </a:extLst>
          </p:cNvPr>
          <p:cNvGrpSpPr/>
          <p:nvPr userDrawn="1"/>
        </p:nvGrpSpPr>
        <p:grpSpPr>
          <a:xfrm>
            <a:off x="0" y="747606"/>
            <a:ext cx="8559732" cy="2490999"/>
            <a:chOff x="0" y="254379"/>
            <a:chExt cx="8559732" cy="2490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16B44B-6B92-497B-90CC-56B1D0B407C8}"/>
                </a:ext>
              </a:extLst>
            </p:cNvPr>
            <p:cNvGrpSpPr/>
            <p:nvPr userDrawn="1"/>
          </p:nvGrpSpPr>
          <p:grpSpPr>
            <a:xfrm>
              <a:off x="6407711" y="254379"/>
              <a:ext cx="2152021" cy="2490999"/>
              <a:chOff x="6407711" y="254379"/>
              <a:chExt cx="2152021" cy="249099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B8C1BD-1584-40C3-BF98-9A52C9857BB7}"/>
                  </a:ext>
                </a:extLst>
              </p:cNvPr>
              <p:cNvSpPr/>
              <p:nvPr/>
            </p:nvSpPr>
            <p:spPr>
              <a:xfrm rot="18862910">
                <a:off x="6458531" y="644177"/>
                <a:ext cx="2490999" cy="1711403"/>
              </a:xfrm>
              <a:custGeom>
                <a:avLst/>
                <a:gdLst>
                  <a:gd name="connsiteX0" fmla="*/ 1193537 w 2490999"/>
                  <a:gd name="connsiteY0" fmla="*/ 0 h 1711403"/>
                  <a:gd name="connsiteX1" fmla="*/ 1541931 w 2490999"/>
                  <a:gd name="connsiteY1" fmla="*/ 355994 h 1711403"/>
                  <a:gd name="connsiteX2" fmla="*/ 2490999 w 2490999"/>
                  <a:gd name="connsiteY2" fmla="*/ 1711403 h 1711403"/>
                  <a:gd name="connsiteX3" fmla="*/ 855701 w 2490999"/>
                  <a:gd name="connsiteY3" fmla="*/ 1711403 h 1711403"/>
                  <a:gd name="connsiteX4" fmla="*/ 0 w 2490999"/>
                  <a:gd name="connsiteY4" fmla="*/ 855702 h 1711403"/>
                  <a:gd name="connsiteX5" fmla="*/ 855702 w 2490999"/>
                  <a:gd name="connsiteY5" fmla="*/ 0 h 17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999" h="1711403">
                    <a:moveTo>
                      <a:pt x="1193537" y="0"/>
                    </a:moveTo>
                    <a:lnTo>
                      <a:pt x="1541931" y="355994"/>
                    </a:lnTo>
                    <a:lnTo>
                      <a:pt x="2490999" y="1711403"/>
                    </a:lnTo>
                    <a:lnTo>
                      <a:pt x="855701" y="1711403"/>
                    </a:lnTo>
                    <a:cubicBezTo>
                      <a:pt x="383111" y="1711403"/>
                      <a:pt x="0" y="1328292"/>
                      <a:pt x="0" y="855702"/>
                    </a:cubicBezTo>
                    <a:cubicBezTo>
                      <a:pt x="0" y="383111"/>
                      <a:pt x="383111" y="0"/>
                      <a:pt x="855702" y="0"/>
                    </a:cubicBezTo>
                    <a:close/>
                  </a:path>
                </a:pathLst>
              </a:custGeom>
              <a:solidFill>
                <a:srgbClr val="FF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514D43D-36A1-4742-903A-D502784F1882}"/>
                  </a:ext>
                </a:extLst>
              </p:cNvPr>
              <p:cNvSpPr/>
              <p:nvPr/>
            </p:nvSpPr>
            <p:spPr>
              <a:xfrm rot="18559238">
                <a:off x="6280106" y="681414"/>
                <a:ext cx="2401080" cy="1609763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D401558-94A8-49A6-B4EB-E886ECD86DC0}"/>
                  </a:ext>
                </a:extLst>
              </p:cNvPr>
              <p:cNvSpPr/>
              <p:nvPr/>
            </p:nvSpPr>
            <p:spPr>
              <a:xfrm rot="18000000">
                <a:off x="6164749" y="611189"/>
                <a:ext cx="2197328" cy="1711403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5D5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75C1F2-294A-485D-8192-7B90FCD0A4CD}"/>
                </a:ext>
              </a:extLst>
            </p:cNvPr>
            <p:cNvSpPr/>
            <p:nvPr/>
          </p:nvSpPr>
          <p:spPr>
            <a:xfrm>
              <a:off x="0" y="943270"/>
              <a:ext cx="7303407" cy="1711403"/>
            </a:xfrm>
            <a:prstGeom prst="rect">
              <a:avLst/>
            </a:prstGeom>
            <a:solidFill>
              <a:srgbClr val="5D5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01B877-FB9B-4119-B9B3-E080E26F59A3}"/>
              </a:ext>
            </a:extLst>
          </p:cNvPr>
          <p:cNvSpPr txBox="1"/>
          <p:nvPr userDrawn="1"/>
        </p:nvSpPr>
        <p:spPr>
          <a:xfrm>
            <a:off x="212429" y="1639943"/>
            <a:ext cx="73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암호화폐 분석 및 가격예측</a:t>
            </a:r>
            <a:r>
              <a:rPr lang="en-US" altLang="ko-KR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5400" dirty="0">
              <a:solidFill>
                <a:srgbClr val="E6E5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B093CA-9EE5-4277-A488-A36685598813}"/>
              </a:ext>
            </a:extLst>
          </p:cNvPr>
          <p:cNvSpPr/>
          <p:nvPr userDrawn="1"/>
        </p:nvSpPr>
        <p:spPr>
          <a:xfrm>
            <a:off x="266748" y="256327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Cryptocurrency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Analysis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Price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Prediction</a:t>
            </a:r>
            <a:endParaRPr lang="ko-KR" altLang="en-US" dirty="0">
              <a:solidFill>
                <a:srgbClr val="E6E5E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55526-15D1-4852-AE4E-F1116D9C82B4}"/>
              </a:ext>
            </a:extLst>
          </p:cNvPr>
          <p:cNvSpPr txBox="1"/>
          <p:nvPr userDrawn="1"/>
        </p:nvSpPr>
        <p:spPr>
          <a:xfrm>
            <a:off x="365994" y="459208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시계열자료분석팀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염예빈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한유진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이재현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박세령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4104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9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0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2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암호화폐 분석 및 가격 예측 </a:t>
            </a:r>
            <a:r>
              <a:rPr lang="en-US" altLang="ko-KR" dirty="0"/>
              <a:t>: </a:t>
            </a:r>
            <a:r>
              <a:rPr lang="ko-KR" altLang="en-US" dirty="0" err="1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0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색깔팔레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PPT색조합#10] 메리골드 주황색 골드 색조합">
            <a:extLst>
              <a:ext uri="{FF2B5EF4-FFF2-40B4-BE49-F238E27FC236}">
                <a16:creationId xmlns:a16="http://schemas.microsoft.com/office/drawing/2014/main" id="{BE274CAE-D77C-474E-9406-CABC0C98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36550"/>
            <a:ext cx="6184900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9DC6D9-6A69-40AA-9578-91A9D1E52EF5}"/>
              </a:ext>
            </a:extLst>
          </p:cNvPr>
          <p:cNvSpPr txBox="1"/>
          <p:nvPr userDrawn="1"/>
        </p:nvSpPr>
        <p:spPr>
          <a:xfrm>
            <a:off x="6623050" y="2540000"/>
            <a:ext cx="656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글씨 </a:t>
            </a:r>
            <a:r>
              <a:rPr lang="en-US" altLang="ko-KR" sz="3200" dirty="0"/>
              <a:t>: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</a:p>
          <a:p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</a:p>
          <a:p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</a:t>
            </a:r>
            <a:r>
              <a:rPr lang="en-US" altLang="ko-KR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ExtraBold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42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74">
            <a:extLst>
              <a:ext uri="{FF2B5EF4-FFF2-40B4-BE49-F238E27FC236}">
                <a16:creationId xmlns:a16="http://schemas.microsoft.com/office/drawing/2014/main" id="{4CCDCAF0-C490-409D-82C6-69631D618329}"/>
              </a:ext>
            </a:extLst>
          </p:cNvPr>
          <p:cNvSpPr/>
          <p:nvPr userDrawn="1"/>
        </p:nvSpPr>
        <p:spPr>
          <a:xfrm>
            <a:off x="2266949" y="2570947"/>
            <a:ext cx="2221319" cy="858053"/>
          </a:xfrm>
          <a:prstGeom prst="homePlate">
            <a:avLst/>
          </a:prstGeom>
          <a:solidFill>
            <a:srgbClr val="FFF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b="1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갈매기형 수장 75">
            <a:extLst>
              <a:ext uri="{FF2B5EF4-FFF2-40B4-BE49-F238E27FC236}">
                <a16:creationId xmlns:a16="http://schemas.microsoft.com/office/drawing/2014/main" id="{757C1CD5-9CF4-4EBF-B380-4D580C1292D1}"/>
              </a:ext>
            </a:extLst>
          </p:cNvPr>
          <p:cNvSpPr/>
          <p:nvPr userDrawn="1"/>
        </p:nvSpPr>
        <p:spPr>
          <a:xfrm>
            <a:off x="4194359" y="2570947"/>
            <a:ext cx="2210175" cy="858053"/>
          </a:xfrm>
          <a:prstGeom prst="chevron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갈매기형 수장 76">
            <a:extLst>
              <a:ext uri="{FF2B5EF4-FFF2-40B4-BE49-F238E27FC236}">
                <a16:creationId xmlns:a16="http://schemas.microsoft.com/office/drawing/2014/main" id="{710934C9-9699-450B-9468-C5DF3179019A}"/>
              </a:ext>
            </a:extLst>
          </p:cNvPr>
          <p:cNvSpPr/>
          <p:nvPr userDrawn="1"/>
        </p:nvSpPr>
        <p:spPr>
          <a:xfrm>
            <a:off x="6111013" y="2570947"/>
            <a:ext cx="2210175" cy="858053"/>
          </a:xfrm>
          <a:prstGeom prst="chevron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갈매기형 수장 77">
            <a:extLst>
              <a:ext uri="{FF2B5EF4-FFF2-40B4-BE49-F238E27FC236}">
                <a16:creationId xmlns:a16="http://schemas.microsoft.com/office/drawing/2014/main" id="{71920CF1-D7F9-4B3E-84C7-258A0C6D8251}"/>
              </a:ext>
            </a:extLst>
          </p:cNvPr>
          <p:cNvSpPr/>
          <p:nvPr userDrawn="1"/>
        </p:nvSpPr>
        <p:spPr>
          <a:xfrm>
            <a:off x="8027668" y="2570947"/>
            <a:ext cx="2210175" cy="858053"/>
          </a:xfrm>
          <a:prstGeom prst="chevron">
            <a:avLst/>
          </a:prstGeom>
          <a:solidFill>
            <a:srgbClr val="ED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6CB-5A17-426C-9EFC-3E36B5D0318A}"/>
              </a:ext>
            </a:extLst>
          </p:cNvPr>
          <p:cNvSpPr txBox="1"/>
          <p:nvPr userDrawn="1"/>
        </p:nvSpPr>
        <p:spPr>
          <a:xfrm>
            <a:off x="2712186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8D29C-E353-480B-88F4-3A389E79E047}"/>
              </a:ext>
            </a:extLst>
          </p:cNvPr>
          <p:cNvSpPr txBox="1"/>
          <p:nvPr userDrawn="1"/>
        </p:nvSpPr>
        <p:spPr>
          <a:xfrm>
            <a:off x="4655239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E144D-EB80-49C7-BA3F-C7AC0596D6C5}"/>
              </a:ext>
            </a:extLst>
          </p:cNvPr>
          <p:cNvSpPr txBox="1"/>
          <p:nvPr userDrawn="1"/>
        </p:nvSpPr>
        <p:spPr>
          <a:xfrm>
            <a:off x="6558694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7049B-4FBD-4E32-8475-B2889314EA97}"/>
              </a:ext>
            </a:extLst>
          </p:cNvPr>
          <p:cNvSpPr txBox="1"/>
          <p:nvPr userDrawn="1"/>
        </p:nvSpPr>
        <p:spPr>
          <a:xfrm>
            <a:off x="8459280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FBB9F-EB3D-4AA5-9D32-859D89B17354}"/>
              </a:ext>
            </a:extLst>
          </p:cNvPr>
          <p:cNvSpPr txBox="1"/>
          <p:nvPr userDrawn="1"/>
        </p:nvSpPr>
        <p:spPr>
          <a:xfrm>
            <a:off x="3564343" y="1551755"/>
            <a:ext cx="506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i="0" kern="0" dirty="0">
                <a:solidFill>
                  <a:srgbClr val="BFBFB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 CONTENTS ] </a:t>
            </a:r>
            <a:endParaRPr lang="ko-KR" altLang="en-US" sz="4400" i="0" dirty="0">
              <a:solidFill>
                <a:srgbClr val="BFBFB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2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D58539-3789-48B5-8067-436B49A4C7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9D42D9C-B3DE-457C-BF38-845F7B10CBBF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17685-74EA-409D-9AE2-76B73EAD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88" y="3075181"/>
            <a:ext cx="4798976" cy="368962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2E0A98-E4EB-4790-BC6F-707145C55B26}"/>
              </a:ext>
            </a:extLst>
          </p:cNvPr>
          <p:cNvGrpSpPr/>
          <p:nvPr userDrawn="1"/>
        </p:nvGrpSpPr>
        <p:grpSpPr>
          <a:xfrm>
            <a:off x="0" y="747606"/>
            <a:ext cx="8559732" cy="2490999"/>
            <a:chOff x="0" y="254379"/>
            <a:chExt cx="8559732" cy="2490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16B44B-6B92-497B-90CC-56B1D0B407C8}"/>
                </a:ext>
              </a:extLst>
            </p:cNvPr>
            <p:cNvGrpSpPr/>
            <p:nvPr userDrawn="1"/>
          </p:nvGrpSpPr>
          <p:grpSpPr>
            <a:xfrm>
              <a:off x="6407711" y="254379"/>
              <a:ext cx="2152021" cy="2490999"/>
              <a:chOff x="6407711" y="254379"/>
              <a:chExt cx="2152021" cy="249099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B8C1BD-1584-40C3-BF98-9A52C9857BB7}"/>
                  </a:ext>
                </a:extLst>
              </p:cNvPr>
              <p:cNvSpPr/>
              <p:nvPr/>
            </p:nvSpPr>
            <p:spPr>
              <a:xfrm rot="18862910">
                <a:off x="6458531" y="644177"/>
                <a:ext cx="2490999" cy="1711403"/>
              </a:xfrm>
              <a:custGeom>
                <a:avLst/>
                <a:gdLst>
                  <a:gd name="connsiteX0" fmla="*/ 1193537 w 2490999"/>
                  <a:gd name="connsiteY0" fmla="*/ 0 h 1711403"/>
                  <a:gd name="connsiteX1" fmla="*/ 1541931 w 2490999"/>
                  <a:gd name="connsiteY1" fmla="*/ 355994 h 1711403"/>
                  <a:gd name="connsiteX2" fmla="*/ 2490999 w 2490999"/>
                  <a:gd name="connsiteY2" fmla="*/ 1711403 h 1711403"/>
                  <a:gd name="connsiteX3" fmla="*/ 855701 w 2490999"/>
                  <a:gd name="connsiteY3" fmla="*/ 1711403 h 1711403"/>
                  <a:gd name="connsiteX4" fmla="*/ 0 w 2490999"/>
                  <a:gd name="connsiteY4" fmla="*/ 855702 h 1711403"/>
                  <a:gd name="connsiteX5" fmla="*/ 855702 w 2490999"/>
                  <a:gd name="connsiteY5" fmla="*/ 0 h 17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999" h="1711403">
                    <a:moveTo>
                      <a:pt x="1193537" y="0"/>
                    </a:moveTo>
                    <a:lnTo>
                      <a:pt x="1541931" y="355994"/>
                    </a:lnTo>
                    <a:lnTo>
                      <a:pt x="2490999" y="1711403"/>
                    </a:lnTo>
                    <a:lnTo>
                      <a:pt x="855701" y="1711403"/>
                    </a:lnTo>
                    <a:cubicBezTo>
                      <a:pt x="383111" y="1711403"/>
                      <a:pt x="0" y="1328292"/>
                      <a:pt x="0" y="855702"/>
                    </a:cubicBezTo>
                    <a:cubicBezTo>
                      <a:pt x="0" y="383111"/>
                      <a:pt x="383111" y="0"/>
                      <a:pt x="855702" y="0"/>
                    </a:cubicBezTo>
                    <a:close/>
                  </a:path>
                </a:pathLst>
              </a:custGeom>
              <a:solidFill>
                <a:srgbClr val="FF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514D43D-36A1-4742-903A-D502784F1882}"/>
                  </a:ext>
                </a:extLst>
              </p:cNvPr>
              <p:cNvSpPr/>
              <p:nvPr/>
            </p:nvSpPr>
            <p:spPr>
              <a:xfrm rot="18559238">
                <a:off x="6280106" y="681414"/>
                <a:ext cx="2401080" cy="1609763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D401558-94A8-49A6-B4EB-E886ECD86DC0}"/>
                  </a:ext>
                </a:extLst>
              </p:cNvPr>
              <p:cNvSpPr/>
              <p:nvPr/>
            </p:nvSpPr>
            <p:spPr>
              <a:xfrm rot="18000000">
                <a:off x="6164749" y="611189"/>
                <a:ext cx="2197328" cy="1711403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5D5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75C1F2-294A-485D-8192-7B90FCD0A4CD}"/>
                </a:ext>
              </a:extLst>
            </p:cNvPr>
            <p:cNvSpPr/>
            <p:nvPr/>
          </p:nvSpPr>
          <p:spPr>
            <a:xfrm>
              <a:off x="0" y="943270"/>
              <a:ext cx="7303407" cy="1711403"/>
            </a:xfrm>
            <a:prstGeom prst="rect">
              <a:avLst/>
            </a:prstGeom>
            <a:solidFill>
              <a:srgbClr val="5D5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01B877-FB9B-4119-B9B3-E080E26F59A3}"/>
              </a:ext>
            </a:extLst>
          </p:cNvPr>
          <p:cNvSpPr txBox="1"/>
          <p:nvPr userDrawn="1"/>
        </p:nvSpPr>
        <p:spPr>
          <a:xfrm>
            <a:off x="212429" y="1639943"/>
            <a:ext cx="73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암호화폐 분석 및 가격예측</a:t>
            </a:r>
            <a:r>
              <a:rPr lang="en-US" altLang="ko-KR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5400" dirty="0">
              <a:solidFill>
                <a:srgbClr val="E6E5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B093CA-9EE5-4277-A488-A36685598813}"/>
              </a:ext>
            </a:extLst>
          </p:cNvPr>
          <p:cNvSpPr/>
          <p:nvPr userDrawn="1"/>
        </p:nvSpPr>
        <p:spPr>
          <a:xfrm>
            <a:off x="266748" y="256327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Cryptocurrency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Analysis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Price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Prediction</a:t>
            </a:r>
            <a:endParaRPr lang="ko-KR" altLang="en-US" dirty="0">
              <a:solidFill>
                <a:srgbClr val="E6E5E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55526-15D1-4852-AE4E-F1116D9C82B4}"/>
              </a:ext>
            </a:extLst>
          </p:cNvPr>
          <p:cNvSpPr txBox="1"/>
          <p:nvPr userDrawn="1"/>
        </p:nvSpPr>
        <p:spPr>
          <a:xfrm>
            <a:off x="1674384" y="3252848"/>
            <a:ext cx="529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THANK YOU</a:t>
            </a:r>
            <a:endParaRPr lang="ko-KR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86FDE-5CAB-47DD-8B4B-7BC0ACDC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CDA12-C44F-4D81-A7F6-E7D622A5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A412F-97BF-4008-98E2-06D7D79E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BD322-BA92-4001-9DC5-ED9F25C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AE58A-6886-49DB-8313-0AC134FD4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D57-874C-4B7A-8C0E-01615FB8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93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20A7A3-BAD0-489F-AE9E-6C013C8019AD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6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1808062-EB76-435D-B9B7-FDFE797F0FA7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4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F21C3A-C013-4BAA-BBF7-6133EBB07FAC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84950-BAB8-4F3C-8D48-0774FC9E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5330A-5170-4316-AB28-41438BB5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E5709-7BAB-46F6-8481-EB0AF7FB3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6E8D0-C20E-4640-B3AC-55418CD87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EC8D-B7EF-4228-B193-BCEFDAE7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5ABC-0346-4D67-BF4D-58423E01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81B03FD-664B-4ABA-9B24-4D783B1DF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37932"/>
                  </p:ext>
                </p:extLst>
              </p:nvPr>
            </p:nvGraphicFramePr>
            <p:xfrm>
              <a:off x="764498" y="2551190"/>
              <a:ext cx="10416606" cy="343094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7954">
                      <a:extLst>
                        <a:ext uri="{9D8B030D-6E8A-4147-A177-3AD203B41FA5}">
                          <a16:colId xmlns:a16="http://schemas.microsoft.com/office/drawing/2014/main" val="2971484133"/>
                        </a:ext>
                      </a:extLst>
                    </a:gridCol>
                    <a:gridCol w="1473920">
                      <a:extLst>
                        <a:ext uri="{9D8B030D-6E8A-4147-A177-3AD203B41FA5}">
                          <a16:colId xmlns:a16="http://schemas.microsoft.com/office/drawing/2014/main" val="4237558897"/>
                        </a:ext>
                      </a:extLst>
                    </a:gridCol>
                    <a:gridCol w="1443213">
                      <a:extLst>
                        <a:ext uri="{9D8B030D-6E8A-4147-A177-3AD203B41FA5}">
                          <a16:colId xmlns:a16="http://schemas.microsoft.com/office/drawing/2014/main" val="1409544365"/>
                        </a:ext>
                      </a:extLst>
                    </a:gridCol>
                    <a:gridCol w="1244830">
                      <a:extLst>
                        <a:ext uri="{9D8B030D-6E8A-4147-A177-3AD203B41FA5}">
                          <a16:colId xmlns:a16="http://schemas.microsoft.com/office/drawing/2014/main" val="370880515"/>
                        </a:ext>
                      </a:extLst>
                    </a:gridCol>
                    <a:gridCol w="1134937">
                      <a:extLst>
                        <a:ext uri="{9D8B030D-6E8A-4147-A177-3AD203B41FA5}">
                          <a16:colId xmlns:a16="http://schemas.microsoft.com/office/drawing/2014/main" val="4170054024"/>
                        </a:ext>
                      </a:extLst>
                    </a:gridCol>
                    <a:gridCol w="1166853">
                      <a:extLst>
                        <a:ext uri="{9D8B030D-6E8A-4147-A177-3AD203B41FA5}">
                          <a16:colId xmlns:a16="http://schemas.microsoft.com/office/drawing/2014/main" val="1353347810"/>
                        </a:ext>
                      </a:extLst>
                    </a:gridCol>
                    <a:gridCol w="1305033">
                      <a:extLst>
                        <a:ext uri="{9D8B030D-6E8A-4147-A177-3AD203B41FA5}">
                          <a16:colId xmlns:a16="http://schemas.microsoft.com/office/drawing/2014/main" val="2806813039"/>
                        </a:ext>
                      </a:extLst>
                    </a:gridCol>
                    <a:gridCol w="1219866">
                      <a:extLst>
                        <a:ext uri="{9D8B030D-6E8A-4147-A177-3AD203B41FA5}">
                          <a16:colId xmlns:a16="http://schemas.microsoft.com/office/drawing/2014/main" val="885401401"/>
                        </a:ext>
                      </a:extLst>
                    </a:gridCol>
                  </a:tblGrid>
                  <a:tr h="5572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날짜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/>
                            <a:t>비트코인</a:t>
                          </a:r>
                          <a:r>
                            <a:rPr lang="ko-KR" altLang="en-US" sz="1400" dirty="0"/>
                            <a:t> 가격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거래량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감성 변수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요인</a:t>
                          </a:r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81846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65752555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7.31061*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0.07163329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-4.256677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0.0773615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4.193799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-4.339287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905225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64435786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6.07136*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0.05207365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-4.185638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0.1421355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3.936004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-4.487539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3295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62424910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6.42968*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0.05135066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-4.151671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0.0271180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3.947937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-2.842913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921252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62455083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5.32072*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0.04316192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-4.164599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0.0055616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3.984644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-2.890442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1970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81B03FD-664B-4ABA-9B24-4D783B1DF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37932"/>
                  </p:ext>
                </p:extLst>
              </p:nvPr>
            </p:nvGraphicFramePr>
            <p:xfrm>
              <a:off x="764498" y="2551190"/>
              <a:ext cx="10416606" cy="343094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7954">
                      <a:extLst>
                        <a:ext uri="{9D8B030D-6E8A-4147-A177-3AD203B41FA5}">
                          <a16:colId xmlns:a16="http://schemas.microsoft.com/office/drawing/2014/main" val="2971484133"/>
                        </a:ext>
                      </a:extLst>
                    </a:gridCol>
                    <a:gridCol w="1473920">
                      <a:extLst>
                        <a:ext uri="{9D8B030D-6E8A-4147-A177-3AD203B41FA5}">
                          <a16:colId xmlns:a16="http://schemas.microsoft.com/office/drawing/2014/main" val="4237558897"/>
                        </a:ext>
                      </a:extLst>
                    </a:gridCol>
                    <a:gridCol w="1443213">
                      <a:extLst>
                        <a:ext uri="{9D8B030D-6E8A-4147-A177-3AD203B41FA5}">
                          <a16:colId xmlns:a16="http://schemas.microsoft.com/office/drawing/2014/main" val="1409544365"/>
                        </a:ext>
                      </a:extLst>
                    </a:gridCol>
                    <a:gridCol w="1244830">
                      <a:extLst>
                        <a:ext uri="{9D8B030D-6E8A-4147-A177-3AD203B41FA5}">
                          <a16:colId xmlns:a16="http://schemas.microsoft.com/office/drawing/2014/main" val="370880515"/>
                        </a:ext>
                      </a:extLst>
                    </a:gridCol>
                    <a:gridCol w="1134937">
                      <a:extLst>
                        <a:ext uri="{9D8B030D-6E8A-4147-A177-3AD203B41FA5}">
                          <a16:colId xmlns:a16="http://schemas.microsoft.com/office/drawing/2014/main" val="4170054024"/>
                        </a:ext>
                      </a:extLst>
                    </a:gridCol>
                    <a:gridCol w="1166853">
                      <a:extLst>
                        <a:ext uri="{9D8B030D-6E8A-4147-A177-3AD203B41FA5}">
                          <a16:colId xmlns:a16="http://schemas.microsoft.com/office/drawing/2014/main" val="1353347810"/>
                        </a:ext>
                      </a:extLst>
                    </a:gridCol>
                    <a:gridCol w="1305033">
                      <a:extLst>
                        <a:ext uri="{9D8B030D-6E8A-4147-A177-3AD203B41FA5}">
                          <a16:colId xmlns:a16="http://schemas.microsoft.com/office/drawing/2014/main" val="2806813039"/>
                        </a:ext>
                      </a:extLst>
                    </a:gridCol>
                    <a:gridCol w="1219866">
                      <a:extLst>
                        <a:ext uri="{9D8B030D-6E8A-4147-A177-3AD203B41FA5}">
                          <a16:colId xmlns:a16="http://schemas.microsoft.com/office/drawing/2014/main" val="885401401"/>
                        </a:ext>
                      </a:extLst>
                    </a:gridCol>
                  </a:tblGrid>
                  <a:tr h="5572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날짜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/>
                            <a:t>비트코인</a:t>
                          </a:r>
                          <a:r>
                            <a:rPr lang="ko-KR" altLang="en-US" sz="1400" dirty="0"/>
                            <a:t> 가격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거래량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감성 변수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요인</a:t>
                          </a:r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81846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65752555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78814" r="-422363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0.07163329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-4.256677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0.0773615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4.193799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-4.339287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905225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64435786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178814" r="-422363" b="-2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0.05207365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-4.185638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0.1421355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3.936004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-4.487539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3295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62424910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278814" r="-422363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0.05135066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-4.151671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0.0271180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3.947937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-2.842913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921252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62455083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378814" r="-42236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0.04316192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-4.164599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0.0055616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3.984644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-2.890442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197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8B56FE49-F370-4730-B1C1-24F4EEB8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8491" r="57244" b="50000"/>
          <a:stretch/>
        </p:blipFill>
        <p:spPr>
          <a:xfrm>
            <a:off x="8359493" y="1293193"/>
            <a:ext cx="3250121" cy="144360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A9CE66-ECF1-4E4A-97A4-862FE71C5EEC}"/>
              </a:ext>
            </a:extLst>
          </p:cNvPr>
          <p:cNvSpPr/>
          <p:nvPr/>
        </p:nvSpPr>
        <p:spPr>
          <a:xfrm>
            <a:off x="8606384" y="1713209"/>
            <a:ext cx="3021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분석 날짜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2018-01-01 ~ 2021.03.31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76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E12FD1-5ABE-4DD9-9E4A-CD0C3463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78" y="2684045"/>
            <a:ext cx="8516634" cy="3672303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14F1A-CA8B-42EB-8390-34EE295E30D4}"/>
              </a:ext>
            </a:extLst>
          </p:cNvPr>
          <p:cNvSpPr txBox="1"/>
          <p:nvPr/>
        </p:nvSpPr>
        <p:spPr>
          <a:xfrm>
            <a:off x="4890701" y="2223020"/>
            <a:ext cx="3084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윈도우 사이즈 탐색 결과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17AF05-9E15-4001-AFCB-0094EDBBD533}"/>
              </a:ext>
            </a:extLst>
          </p:cNvPr>
          <p:cNvSpPr/>
          <p:nvPr/>
        </p:nvSpPr>
        <p:spPr>
          <a:xfrm>
            <a:off x="3509327" y="5608180"/>
            <a:ext cx="328155" cy="365126"/>
          </a:xfrm>
          <a:prstGeom prst="ellipse">
            <a:avLst/>
          </a:prstGeom>
          <a:noFill/>
          <a:ln w="57150">
            <a:solidFill>
              <a:srgbClr val="FFE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0BF072-5C5C-4384-9C02-9AC4BDEFDB1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837482" y="5187333"/>
            <a:ext cx="753414" cy="479166"/>
          </a:xfrm>
          <a:prstGeom prst="line">
            <a:avLst/>
          </a:prstGeom>
          <a:ln w="38100">
            <a:solidFill>
              <a:srgbClr val="FFE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A0D583-32A3-4D2C-B1FC-D18270D699FE}"/>
              </a:ext>
            </a:extLst>
          </p:cNvPr>
          <p:cNvSpPr txBox="1"/>
          <p:nvPr/>
        </p:nvSpPr>
        <p:spPr>
          <a:xfrm>
            <a:off x="4590896" y="4971889"/>
            <a:ext cx="5077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RMSE</a:t>
            </a:r>
            <a:r>
              <a:rPr lang="ko-KR" altLang="en-US" sz="2200" dirty="0"/>
              <a:t>가 가장 낮은 윈도우 사이즈 </a:t>
            </a:r>
            <a:r>
              <a:rPr lang="en-US" altLang="ko-KR" sz="2200" dirty="0"/>
              <a:t>: </a:t>
            </a:r>
            <a:r>
              <a:rPr lang="en-US" altLang="ko-KR" sz="2200" dirty="0">
                <a:solidFill>
                  <a:srgbClr val="5D584A"/>
                </a:solidFill>
              </a:rPr>
              <a:t>60</a:t>
            </a:r>
            <a:endParaRPr lang="ko-KR" altLang="en-US" sz="22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7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9E8CAB-9F0E-48A9-8416-D3192B69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6" y="2612422"/>
            <a:ext cx="8611081" cy="3456433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09BE2-45CC-4B5C-AF44-AA8C6E89D617}"/>
              </a:ext>
            </a:extLst>
          </p:cNvPr>
          <p:cNvSpPr txBox="1"/>
          <p:nvPr/>
        </p:nvSpPr>
        <p:spPr>
          <a:xfrm>
            <a:off x="6971572" y="2061613"/>
            <a:ext cx="2736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ED8953"/>
                </a:solidFill>
              </a:rPr>
              <a:t>RMSE : 2682821</a:t>
            </a:r>
            <a:endParaRPr lang="ko-KR" altLang="en-US" sz="2200" b="1" dirty="0">
              <a:solidFill>
                <a:srgbClr val="ED8953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E0C19C-B3F0-4C70-9BBD-36960B2CDA3C}"/>
              </a:ext>
            </a:extLst>
          </p:cNvPr>
          <p:cNvCxnSpPr/>
          <p:nvPr/>
        </p:nvCxnSpPr>
        <p:spPr>
          <a:xfrm>
            <a:off x="8009524" y="2564265"/>
            <a:ext cx="0" cy="464695"/>
          </a:xfrm>
          <a:prstGeom prst="line">
            <a:avLst/>
          </a:prstGeom>
          <a:ln w="28575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0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도형 111">
            <a:extLst>
              <a:ext uri="{FF2B5EF4-FFF2-40B4-BE49-F238E27FC236}">
                <a16:creationId xmlns:a16="http://schemas.microsoft.com/office/drawing/2014/main" id="{BD271E7E-69D4-44A5-B9AF-556D072734B5}"/>
              </a:ext>
            </a:extLst>
          </p:cNvPr>
          <p:cNvSpPr>
            <a:spLocks noGrp="1" noChangeArrowheads="1"/>
          </p:cNvSpPr>
          <p:nvPr/>
        </p:nvSpPr>
        <p:spPr>
          <a:xfrm>
            <a:off x="1034320" y="3880166"/>
            <a:ext cx="6174468" cy="1944055"/>
          </a:xfrm>
          <a:prstGeom prst="roundRect">
            <a:avLst/>
          </a:prstGeom>
          <a:solidFill>
            <a:srgbClr val="FFE1A2">
              <a:alpha val="30000"/>
            </a:srgb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Ntree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의사결정에 활용할 트리의 개수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200" dirty="0" err="1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Mtry</a:t>
            </a:r>
            <a:r>
              <a:rPr lang="en-US" altLang="ko-KR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노드 분할에 후보로 선택할 변수의 개수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26FDB-96A8-40BC-989A-65B503F6421E}"/>
              </a:ext>
            </a:extLst>
          </p:cNvPr>
          <p:cNvSpPr txBox="1"/>
          <p:nvPr/>
        </p:nvSpPr>
        <p:spPr>
          <a:xfrm>
            <a:off x="1274164" y="2484937"/>
            <a:ext cx="9383842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여러 개의 결정 트리를 만들어 의사결정을 하는 </a:t>
            </a:r>
            <a:r>
              <a:rPr lang="ko-KR" altLang="en-US" sz="2200" dirty="0" err="1"/>
              <a:t>머신러닝</a:t>
            </a:r>
            <a:r>
              <a:rPr lang="ko-KR" altLang="en-US" sz="2200" dirty="0"/>
              <a:t> 방법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무작위로 선택한 변수 후보 중 최적의 변수를 찾아 노드를 분할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02D89-9F34-41A2-9363-A1553BD20E53}"/>
              </a:ext>
            </a:extLst>
          </p:cNvPr>
          <p:cNvSpPr txBox="1"/>
          <p:nvPr/>
        </p:nvSpPr>
        <p:spPr>
          <a:xfrm>
            <a:off x="1324404" y="3916818"/>
            <a:ext cx="471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D8953"/>
                </a:solidFill>
              </a:rPr>
              <a:t>Hyper-paramete</a:t>
            </a:r>
            <a:r>
              <a:rPr lang="en-US" altLang="ko-KR" sz="2400" dirty="0">
                <a:solidFill>
                  <a:srgbClr val="FFB274"/>
                </a:solidFill>
              </a:rPr>
              <a:t>r</a:t>
            </a:r>
            <a:endParaRPr lang="ko-KR" altLang="en-US" dirty="0">
              <a:solidFill>
                <a:srgbClr val="FFB27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6560C-585A-4C85-AE1F-4E20777E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81" y="3669692"/>
            <a:ext cx="4014643" cy="2504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B81F2-32B4-42B2-851B-FB0E4D120D45}"/>
              </a:ext>
            </a:extLst>
          </p:cNvPr>
          <p:cNvSpPr txBox="1"/>
          <p:nvPr/>
        </p:nvSpPr>
        <p:spPr>
          <a:xfrm>
            <a:off x="3434376" y="1779512"/>
            <a:ext cx="228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D8953"/>
                </a:solidFill>
              </a:rPr>
              <a:t>R</a:t>
            </a:r>
            <a:r>
              <a:rPr lang="en-US" altLang="ko-KR" dirty="0"/>
              <a:t>andom </a:t>
            </a:r>
            <a:r>
              <a:rPr lang="en-US" altLang="ko-KR" dirty="0">
                <a:solidFill>
                  <a:srgbClr val="ED8953"/>
                </a:solidFill>
              </a:rPr>
              <a:t>F</a:t>
            </a:r>
            <a:r>
              <a:rPr lang="en-US" altLang="ko-KR" dirty="0"/>
              <a:t>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00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3A8A4-ABD2-4289-A8FC-960D404D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7" y="2462650"/>
            <a:ext cx="6928541" cy="3372299"/>
          </a:xfrm>
          <a:prstGeom prst="rect">
            <a:avLst/>
          </a:prstGeom>
        </p:spPr>
      </p:pic>
      <p:sp>
        <p:nvSpPr>
          <p:cNvPr id="8" name="도형 111">
            <a:extLst>
              <a:ext uri="{FF2B5EF4-FFF2-40B4-BE49-F238E27FC236}">
                <a16:creationId xmlns:a16="http://schemas.microsoft.com/office/drawing/2014/main" id="{A974A051-F298-469C-AC87-CABD9711133D}"/>
              </a:ext>
            </a:extLst>
          </p:cNvPr>
          <p:cNvSpPr>
            <a:spLocks noGrp="1" noChangeArrowheads="1"/>
          </p:cNvSpPr>
          <p:nvPr/>
        </p:nvSpPr>
        <p:spPr>
          <a:xfrm>
            <a:off x="7737919" y="2617915"/>
            <a:ext cx="3804508" cy="3061768"/>
          </a:xfrm>
          <a:prstGeom prst="roundRect">
            <a:avLst/>
          </a:prstGeom>
          <a:solidFill>
            <a:srgbClr val="FFE1A2">
              <a:alpha val="30000"/>
            </a:srgb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분류 문제일 경우 결정 나무들의 다수결에 따라 결정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  <a:p>
            <a:pPr marL="285750" marR="0" lvl="0" indent="-285750" defTabSz="5080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 문제일 경우 결정 나무들의 </a:t>
            </a:r>
            <a:r>
              <a:rPr lang="ko-KR" altLang="en-US" sz="2200" dirty="0" err="1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평균으로 결정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2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483DB4C-2F7F-4AEA-A6CB-57CBE8E2C08C}"/>
              </a:ext>
            </a:extLst>
          </p:cNvPr>
          <p:cNvSpPr/>
          <p:nvPr/>
        </p:nvSpPr>
        <p:spPr>
          <a:xfrm>
            <a:off x="5487972" y="3529529"/>
            <a:ext cx="1098642" cy="793267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차분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D96F0-316F-4C93-B89E-751D0C5F79EF}"/>
              </a:ext>
            </a:extLst>
          </p:cNvPr>
          <p:cNvSpPr txBox="1"/>
          <p:nvPr/>
        </p:nvSpPr>
        <p:spPr>
          <a:xfrm>
            <a:off x="0" y="5371165"/>
            <a:ext cx="61084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srgbClr val="4F81BD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정상성 검정을 통해 확인된 비정상 시계열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D70CE5-6617-4B2E-9C7F-0EAC3F51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29" y="2348700"/>
            <a:ext cx="4692776" cy="3022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F8E067-085A-4B67-A176-DE458490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9" y="2359273"/>
            <a:ext cx="4646636" cy="30118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9AC4ED-BACC-42FD-A73E-631DBC9B290C}"/>
              </a:ext>
            </a:extLst>
          </p:cNvPr>
          <p:cNvSpPr txBox="1"/>
          <p:nvPr/>
        </p:nvSpPr>
        <p:spPr>
          <a:xfrm>
            <a:off x="8435716" y="5371166"/>
            <a:ext cx="163767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srgbClr val="254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41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77207B-DD91-41F5-845B-5C80EDDF7538}"/>
              </a:ext>
            </a:extLst>
          </p:cNvPr>
          <p:cNvSpPr txBox="1"/>
          <p:nvPr/>
        </p:nvSpPr>
        <p:spPr>
          <a:xfrm>
            <a:off x="4142293" y="1960731"/>
            <a:ext cx="49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Time Series Cross Validation</a:t>
            </a:r>
            <a:endParaRPr lang="ko-KR" altLang="en-US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00BFF5-74FA-4952-8399-DA8FE5178FD7}"/>
              </a:ext>
            </a:extLst>
          </p:cNvPr>
          <p:cNvSpPr txBox="1"/>
          <p:nvPr/>
        </p:nvSpPr>
        <p:spPr>
          <a:xfrm>
            <a:off x="10044577" y="5014689"/>
            <a:ext cx="1079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. . .</a:t>
            </a:r>
            <a:endParaRPr lang="ko-KR" altLang="en-US" sz="5000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C3A57C9-E94B-4601-B42C-DF812A89550B}"/>
              </a:ext>
            </a:extLst>
          </p:cNvPr>
          <p:cNvGrpSpPr/>
          <p:nvPr/>
        </p:nvGrpSpPr>
        <p:grpSpPr>
          <a:xfrm>
            <a:off x="1118076" y="2723198"/>
            <a:ext cx="8860450" cy="512393"/>
            <a:chOff x="1134736" y="2921152"/>
            <a:chExt cx="8860450" cy="512393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70C9E22-0CCC-4890-B6A0-EFE0BD6372B9}"/>
                </a:ext>
              </a:extLst>
            </p:cNvPr>
            <p:cNvGrpSpPr/>
            <p:nvPr/>
          </p:nvGrpSpPr>
          <p:grpSpPr>
            <a:xfrm>
              <a:off x="1134736" y="2921152"/>
              <a:ext cx="7005069" cy="507848"/>
              <a:chOff x="1104610" y="3353300"/>
              <a:chExt cx="7005069" cy="507848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86E1431-481D-4E5B-83CA-00CECF9A905F}"/>
                  </a:ext>
                </a:extLst>
              </p:cNvPr>
              <p:cNvSpPr/>
              <p:nvPr/>
            </p:nvSpPr>
            <p:spPr>
              <a:xfrm>
                <a:off x="1104610" y="3353301"/>
                <a:ext cx="5753272" cy="507847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16C96D1C-8962-499C-B5B3-2832BAE2EE50}"/>
                  </a:ext>
                </a:extLst>
              </p:cNvPr>
              <p:cNvSpPr/>
              <p:nvPr/>
            </p:nvSpPr>
            <p:spPr>
              <a:xfrm>
                <a:off x="6849331" y="3353300"/>
                <a:ext cx="1260348" cy="507847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화살표: 오른쪽 132">
              <a:extLst>
                <a:ext uri="{FF2B5EF4-FFF2-40B4-BE49-F238E27FC236}">
                  <a16:creationId xmlns:a16="http://schemas.microsoft.com/office/drawing/2014/main" id="{CC0CCA86-EFA3-4F28-B68D-4DFF670A97B7}"/>
                </a:ext>
              </a:extLst>
            </p:cNvPr>
            <p:cNvSpPr/>
            <p:nvPr/>
          </p:nvSpPr>
          <p:spPr>
            <a:xfrm>
              <a:off x="8310683" y="2968629"/>
              <a:ext cx="494128" cy="460369"/>
            </a:xfrm>
            <a:prstGeom prst="rightArrow">
              <a:avLst/>
            </a:prstGeom>
            <a:solidFill>
              <a:srgbClr val="FFE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1DDB7D2-C5BB-4348-958F-FDE05CE2BBAF}"/>
                </a:ext>
              </a:extLst>
            </p:cNvPr>
            <p:cNvSpPr txBox="1"/>
            <p:nvPr/>
          </p:nvSpPr>
          <p:spPr>
            <a:xfrm>
              <a:off x="8926569" y="2971880"/>
              <a:ext cx="1068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RMSE</a:t>
              </a:r>
              <a:endParaRPr lang="ko-KR" altLang="en-US" sz="2400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1E52C3-A3E0-4DA8-B8AA-80BB47045EEF}"/>
              </a:ext>
            </a:extLst>
          </p:cNvPr>
          <p:cNvGrpSpPr/>
          <p:nvPr/>
        </p:nvGrpSpPr>
        <p:grpSpPr>
          <a:xfrm>
            <a:off x="2110271" y="3638783"/>
            <a:ext cx="8906745" cy="519997"/>
            <a:chOff x="2395084" y="3894875"/>
            <a:chExt cx="8906745" cy="519997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9F3A9F3-56F6-4E99-9B2F-7F30B56AC024}"/>
                </a:ext>
              </a:extLst>
            </p:cNvPr>
            <p:cNvGrpSpPr/>
            <p:nvPr/>
          </p:nvGrpSpPr>
          <p:grpSpPr>
            <a:xfrm>
              <a:off x="2395084" y="3894875"/>
              <a:ext cx="7005069" cy="507848"/>
              <a:chOff x="1104610" y="3353300"/>
              <a:chExt cx="7005069" cy="507848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14E8F77A-07C7-47ED-BF78-190DB5E7C8A5}"/>
                  </a:ext>
                </a:extLst>
              </p:cNvPr>
              <p:cNvSpPr/>
              <p:nvPr/>
            </p:nvSpPr>
            <p:spPr>
              <a:xfrm>
                <a:off x="1104610" y="3353301"/>
                <a:ext cx="5753272" cy="507847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21249F8-72E3-48E8-B705-A651C81EFD37}"/>
                  </a:ext>
                </a:extLst>
              </p:cNvPr>
              <p:cNvSpPr/>
              <p:nvPr/>
            </p:nvSpPr>
            <p:spPr>
              <a:xfrm>
                <a:off x="6849331" y="3353300"/>
                <a:ext cx="1260348" cy="507847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id="{334361E4-6254-473F-A0E9-B0B760AA964C}"/>
                </a:ext>
              </a:extLst>
            </p:cNvPr>
            <p:cNvSpPr/>
            <p:nvPr/>
          </p:nvSpPr>
          <p:spPr>
            <a:xfrm>
              <a:off x="9617326" y="3949956"/>
              <a:ext cx="494128" cy="460369"/>
            </a:xfrm>
            <a:prstGeom prst="rightArrow">
              <a:avLst/>
            </a:prstGeom>
            <a:solidFill>
              <a:srgbClr val="FFE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ADF416-5D36-4226-B885-8C9CD46ED0C7}"/>
                </a:ext>
              </a:extLst>
            </p:cNvPr>
            <p:cNvSpPr txBox="1"/>
            <p:nvPr/>
          </p:nvSpPr>
          <p:spPr>
            <a:xfrm>
              <a:off x="10233212" y="3953207"/>
              <a:ext cx="1068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RMSE</a:t>
              </a:r>
              <a:endParaRPr lang="ko-KR" altLang="en-US" sz="2400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B5EC6E3-F6EB-4BE2-8D08-0466A0C029FC}"/>
              </a:ext>
            </a:extLst>
          </p:cNvPr>
          <p:cNvGrpSpPr/>
          <p:nvPr/>
        </p:nvGrpSpPr>
        <p:grpSpPr>
          <a:xfrm>
            <a:off x="3335478" y="4425702"/>
            <a:ext cx="8571709" cy="694652"/>
            <a:chOff x="3620291" y="4681794"/>
            <a:chExt cx="8571709" cy="69465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2473CFDC-4CB8-4887-A6DA-051C031EC2E5}"/>
                </a:ext>
              </a:extLst>
            </p:cNvPr>
            <p:cNvGrpSpPr/>
            <p:nvPr/>
          </p:nvGrpSpPr>
          <p:grpSpPr>
            <a:xfrm>
              <a:off x="3620291" y="4868598"/>
              <a:ext cx="7005069" cy="507848"/>
              <a:chOff x="1104610" y="3353300"/>
              <a:chExt cx="7005069" cy="507848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7BEBF51A-4C8B-4C2E-8E6B-7CEDAC8D034A}"/>
                  </a:ext>
                </a:extLst>
              </p:cNvPr>
              <p:cNvSpPr/>
              <p:nvPr/>
            </p:nvSpPr>
            <p:spPr>
              <a:xfrm>
                <a:off x="1104610" y="3353301"/>
                <a:ext cx="5753272" cy="507847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9DFCC08-4DD4-498A-BD11-58C0F028B656}"/>
                  </a:ext>
                </a:extLst>
              </p:cNvPr>
              <p:cNvSpPr/>
              <p:nvPr/>
            </p:nvSpPr>
            <p:spPr>
              <a:xfrm>
                <a:off x="6849331" y="3353300"/>
                <a:ext cx="1260348" cy="507847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1AB35B-5D3A-42F2-947B-3A669D0F9421}"/>
                </a:ext>
              </a:extLst>
            </p:cNvPr>
            <p:cNvSpPr txBox="1"/>
            <p:nvPr/>
          </p:nvSpPr>
          <p:spPr>
            <a:xfrm>
              <a:off x="11112710" y="4681794"/>
              <a:ext cx="10792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/>
                <a:t>. . .</a:t>
              </a:r>
              <a:endParaRPr lang="ko-KR" altLang="en-US" sz="30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A1B19C-3756-40D2-8495-7340E639953D}"/>
              </a:ext>
            </a:extLst>
          </p:cNvPr>
          <p:cNvSpPr txBox="1"/>
          <p:nvPr/>
        </p:nvSpPr>
        <p:spPr>
          <a:xfrm>
            <a:off x="2556489" y="551849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RMSE</a:t>
            </a: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작은 </a:t>
            </a:r>
            <a:r>
              <a:rPr lang="en-US" altLang="ko-KR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</a:t>
            </a: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73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571252-FD18-465E-9F36-5CD427F2825E}"/>
              </a:ext>
            </a:extLst>
          </p:cNvPr>
          <p:cNvSpPr/>
          <p:nvPr/>
        </p:nvSpPr>
        <p:spPr>
          <a:xfrm>
            <a:off x="6698458" y="3677604"/>
            <a:ext cx="919057" cy="71636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F4DF-F09C-4A59-91F7-0E4C96AE4D44}"/>
              </a:ext>
            </a:extLst>
          </p:cNvPr>
          <p:cNvSpPr txBox="1"/>
          <p:nvPr/>
        </p:nvSpPr>
        <p:spPr>
          <a:xfrm>
            <a:off x="8005113" y="3339059"/>
            <a:ext cx="32598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Window size : 300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트리 개수 </a:t>
            </a:r>
            <a:r>
              <a:rPr lang="en-US" altLang="ko-KR" sz="2200" dirty="0"/>
              <a:t>: 5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변수 개수 </a:t>
            </a:r>
            <a:r>
              <a:rPr lang="en-US" altLang="ko-KR" sz="2200" dirty="0"/>
              <a:t>: 3</a:t>
            </a:r>
          </a:p>
          <a:p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EEAB-1D81-41E9-B62C-D2AFB307E98D}"/>
              </a:ext>
            </a:extLst>
          </p:cNvPr>
          <p:cNvSpPr txBox="1"/>
          <p:nvPr/>
        </p:nvSpPr>
        <p:spPr>
          <a:xfrm>
            <a:off x="8523348" y="2850093"/>
            <a:ext cx="1910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&lt; </a:t>
            </a:r>
            <a:r>
              <a:rPr lang="ko-KR" altLang="en-US" sz="2200" dirty="0"/>
              <a:t>튜닝 결과 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EE59522-30D1-40B0-BDC5-52C27AF15FE0}"/>
              </a:ext>
            </a:extLst>
          </p:cNvPr>
          <p:cNvGraphicFramePr>
            <a:graphicFrameLocks noGrp="1"/>
          </p:cNvGraphicFramePr>
          <p:nvPr/>
        </p:nvGraphicFramePr>
        <p:xfrm>
          <a:off x="985860" y="2593298"/>
          <a:ext cx="5325000" cy="33256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0084">
                  <a:extLst>
                    <a:ext uri="{9D8B030D-6E8A-4147-A177-3AD203B41FA5}">
                      <a16:colId xmlns:a16="http://schemas.microsoft.com/office/drawing/2014/main" val="3704351483"/>
                    </a:ext>
                  </a:extLst>
                </a:gridCol>
                <a:gridCol w="990564">
                  <a:extLst>
                    <a:ext uri="{9D8B030D-6E8A-4147-A177-3AD203B41FA5}">
                      <a16:colId xmlns:a16="http://schemas.microsoft.com/office/drawing/2014/main" val="2971484133"/>
                    </a:ext>
                  </a:extLst>
                </a:gridCol>
                <a:gridCol w="1167978">
                  <a:extLst>
                    <a:ext uri="{9D8B030D-6E8A-4147-A177-3AD203B41FA5}">
                      <a16:colId xmlns:a16="http://schemas.microsoft.com/office/drawing/2014/main" val="4237558897"/>
                    </a:ext>
                  </a:extLst>
                </a:gridCol>
                <a:gridCol w="1138409">
                  <a:extLst>
                    <a:ext uri="{9D8B030D-6E8A-4147-A177-3AD203B41FA5}">
                      <a16:colId xmlns:a16="http://schemas.microsoft.com/office/drawing/2014/main" val="1409544365"/>
                    </a:ext>
                  </a:extLst>
                </a:gridCol>
                <a:gridCol w="1107965">
                  <a:extLst>
                    <a:ext uri="{9D8B030D-6E8A-4147-A177-3AD203B41FA5}">
                      <a16:colId xmlns:a16="http://schemas.microsoft.com/office/drawing/2014/main" val="370880515"/>
                    </a:ext>
                  </a:extLst>
                </a:gridCol>
              </a:tblGrid>
              <a:tr h="509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트리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Window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RMSE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1846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2070156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85226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1981606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77779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1971377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05225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53295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2608114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21252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2619999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19709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A1F15E0-87CA-4854-8C75-3CD0EA811BEE}"/>
              </a:ext>
            </a:extLst>
          </p:cNvPr>
          <p:cNvSpPr/>
          <p:nvPr/>
        </p:nvSpPr>
        <p:spPr>
          <a:xfrm>
            <a:off x="0" y="1266092"/>
            <a:ext cx="12192000" cy="5591909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96407-32CB-4E7F-A7A3-598D91386881}"/>
              </a:ext>
            </a:extLst>
          </p:cNvPr>
          <p:cNvSpPr txBox="1"/>
          <p:nvPr/>
        </p:nvSpPr>
        <p:spPr>
          <a:xfrm>
            <a:off x="2121876" y="2861336"/>
            <a:ext cx="8095961" cy="2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dirty="0" err="1">
                <a:solidFill>
                  <a:srgbClr val="FFE1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비트코인</a:t>
            </a:r>
            <a:r>
              <a:rPr lang="ko-KR" altLang="en-US" sz="3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특성상</a:t>
            </a:r>
            <a:r>
              <a:rPr lang="en-US" altLang="ko-KR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장기간을 예측하기 보다는 </a:t>
            </a:r>
            <a:r>
              <a:rPr lang="ko-KR" altLang="en-US" sz="3200" dirty="0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단기간을 예측하는 방향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진행</a:t>
            </a:r>
            <a:endParaRPr lang="en-US" altLang="ko-KR" sz="3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과거의 데이터를 통해 </a:t>
            </a:r>
            <a:r>
              <a:rPr lang="ko-KR" altLang="en-US" sz="3200" dirty="0" err="1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하루씩</a:t>
            </a:r>
            <a:r>
              <a:rPr lang="ko-KR" altLang="en-US" sz="3200" dirty="0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예측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78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3A8A4-ABD2-4289-A8FC-960D404D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7" y="2462650"/>
            <a:ext cx="6928541" cy="3372299"/>
          </a:xfrm>
          <a:prstGeom prst="rect">
            <a:avLst/>
          </a:prstGeom>
        </p:spPr>
      </p:pic>
      <p:sp>
        <p:nvSpPr>
          <p:cNvPr id="8" name="도형 111">
            <a:extLst>
              <a:ext uri="{FF2B5EF4-FFF2-40B4-BE49-F238E27FC236}">
                <a16:creationId xmlns:a16="http://schemas.microsoft.com/office/drawing/2014/main" id="{A974A051-F298-469C-AC87-CABD9711133D}"/>
              </a:ext>
            </a:extLst>
          </p:cNvPr>
          <p:cNvSpPr>
            <a:spLocks noGrp="1" noChangeArrowheads="1"/>
          </p:cNvSpPr>
          <p:nvPr/>
        </p:nvSpPr>
        <p:spPr>
          <a:xfrm>
            <a:off x="7737919" y="2617915"/>
            <a:ext cx="3804508" cy="3061768"/>
          </a:xfrm>
          <a:prstGeom prst="roundRect">
            <a:avLst/>
          </a:prstGeom>
          <a:solidFill>
            <a:srgbClr val="FFE1A2">
              <a:alpha val="30000"/>
            </a:srgb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분류 문제일 경우 결정 나무들의 다수결에 따라 결정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 문제일 경우 결정 나무들의 </a:t>
            </a:r>
            <a:r>
              <a:rPr lang="ko-KR" altLang="en-US" sz="2200" dirty="0" err="1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평균으로 결정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4746F-6E1E-42C2-BDF1-9C1D4E28C14F}"/>
              </a:ext>
            </a:extLst>
          </p:cNvPr>
          <p:cNvSpPr/>
          <p:nvPr/>
        </p:nvSpPr>
        <p:spPr>
          <a:xfrm>
            <a:off x="0" y="1266092"/>
            <a:ext cx="12192000" cy="5591909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A7732-2DF7-4726-9208-E446DD85E8E4}"/>
              </a:ext>
            </a:extLst>
          </p:cNvPr>
          <p:cNvSpPr txBox="1"/>
          <p:nvPr/>
        </p:nvSpPr>
        <p:spPr>
          <a:xfrm>
            <a:off x="1872498" y="3427551"/>
            <a:ext cx="854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변수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랜덤 </a:t>
            </a:r>
            <a:r>
              <a:rPr lang="ko-KR" altLang="en-US" sz="3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포레스트에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47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749417" y="1883149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4AD41B-4B59-4798-8578-7A56163B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11149"/>
              </p:ext>
            </p:extLst>
          </p:nvPr>
        </p:nvGraphicFramePr>
        <p:xfrm>
          <a:off x="592727" y="2543828"/>
          <a:ext cx="11006546" cy="3430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2193">
                  <a:extLst>
                    <a:ext uri="{9D8B030D-6E8A-4147-A177-3AD203B41FA5}">
                      <a16:colId xmlns:a16="http://schemas.microsoft.com/office/drawing/2014/main" val="2971484133"/>
                    </a:ext>
                  </a:extLst>
                </a:gridCol>
                <a:gridCol w="1216266">
                  <a:extLst>
                    <a:ext uri="{9D8B030D-6E8A-4147-A177-3AD203B41FA5}">
                      <a16:colId xmlns:a16="http://schemas.microsoft.com/office/drawing/2014/main" val="4237558897"/>
                    </a:ext>
                  </a:extLst>
                </a:gridCol>
                <a:gridCol w="1049312">
                  <a:extLst>
                    <a:ext uri="{9D8B030D-6E8A-4147-A177-3AD203B41FA5}">
                      <a16:colId xmlns:a16="http://schemas.microsoft.com/office/drawing/2014/main" val="1409544365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370880515"/>
                    </a:ext>
                  </a:extLst>
                </a:gridCol>
                <a:gridCol w="801266">
                  <a:extLst>
                    <a:ext uri="{9D8B030D-6E8A-4147-A177-3AD203B41FA5}">
                      <a16:colId xmlns:a16="http://schemas.microsoft.com/office/drawing/2014/main" val="4170054024"/>
                    </a:ext>
                  </a:extLst>
                </a:gridCol>
                <a:gridCol w="1027534">
                  <a:extLst>
                    <a:ext uri="{9D8B030D-6E8A-4147-A177-3AD203B41FA5}">
                      <a16:colId xmlns:a16="http://schemas.microsoft.com/office/drawing/2014/main" val="1353347810"/>
                    </a:ext>
                  </a:extLst>
                </a:gridCol>
                <a:gridCol w="1079292">
                  <a:extLst>
                    <a:ext uri="{9D8B030D-6E8A-4147-A177-3AD203B41FA5}">
                      <a16:colId xmlns:a16="http://schemas.microsoft.com/office/drawing/2014/main" val="2806813039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885401401"/>
                    </a:ext>
                  </a:extLst>
                </a:gridCol>
                <a:gridCol w="629107">
                  <a:extLst>
                    <a:ext uri="{9D8B030D-6E8A-4147-A177-3AD203B41FA5}">
                      <a16:colId xmlns:a16="http://schemas.microsoft.com/office/drawing/2014/main" val="2214695699"/>
                    </a:ext>
                  </a:extLst>
                </a:gridCol>
                <a:gridCol w="932113">
                  <a:extLst>
                    <a:ext uri="{9D8B030D-6E8A-4147-A177-3AD203B41FA5}">
                      <a16:colId xmlns:a16="http://schemas.microsoft.com/office/drawing/2014/main" val="2590735401"/>
                    </a:ext>
                  </a:extLst>
                </a:gridCol>
                <a:gridCol w="1260605">
                  <a:extLst>
                    <a:ext uri="{9D8B030D-6E8A-4147-A177-3AD203B41FA5}">
                      <a16:colId xmlns:a16="http://schemas.microsoft.com/office/drawing/2014/main" val="2352892730"/>
                    </a:ext>
                  </a:extLst>
                </a:gridCol>
              </a:tblGrid>
              <a:tr h="557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비트코인</a:t>
                      </a:r>
                      <a:r>
                        <a:rPr lang="ko-KR" altLang="en-US" sz="1400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KOSPI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VKOSPI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NASDAQ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S.P500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Nvidia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Atinum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Woori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18461"/>
                  </a:ext>
                </a:extLst>
              </a:tr>
              <a:tr h="71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2021.03.31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65752555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3087.40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19.88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19.40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13246.87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3972.89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533.93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9650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05225"/>
                  </a:ext>
                </a:extLst>
              </a:tr>
              <a:tr h="718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2021.03.30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64435786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3061.42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20.44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19.61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13045.39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3958.55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514.87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3895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532951"/>
                  </a:ext>
                </a:extLst>
              </a:tr>
              <a:tr h="718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2021.03.29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62424910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3070.00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20.64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13059.65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3971.09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517.93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21252"/>
                  </a:ext>
                </a:extLst>
              </a:tr>
              <a:tr h="718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2021.03.28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62455083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3036.04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21.01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13086.01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3972.24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536.47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7490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1970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57258B4-84C5-4AEF-AB40-6C430D48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8491" r="57244" b="50000"/>
          <a:stretch/>
        </p:blipFill>
        <p:spPr>
          <a:xfrm>
            <a:off x="8359493" y="1293193"/>
            <a:ext cx="3250121" cy="1443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272D44-B061-49B8-AB16-9A5E9A399611}"/>
              </a:ext>
            </a:extLst>
          </p:cNvPr>
          <p:cNvSpPr/>
          <p:nvPr/>
        </p:nvSpPr>
        <p:spPr>
          <a:xfrm>
            <a:off x="8606384" y="1713209"/>
            <a:ext cx="3021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분석 날짜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2018-01-01 ~ 2021.03.31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2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12684-04BD-4293-9290-F71D44B03C2E}"/>
              </a:ext>
            </a:extLst>
          </p:cNvPr>
          <p:cNvSpPr txBox="1"/>
          <p:nvPr/>
        </p:nvSpPr>
        <p:spPr>
          <a:xfrm>
            <a:off x="6291744" y="4622335"/>
            <a:ext cx="39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스포이드로</a:t>
            </a:r>
            <a:r>
              <a:rPr lang="ko-KR" altLang="en-US" dirty="0"/>
              <a:t> 찍어서 사용하면 편해요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2251-22BF-4D6C-A087-CBF2FE46857F}"/>
              </a:ext>
            </a:extLst>
          </p:cNvPr>
          <p:cNvSpPr txBox="1"/>
          <p:nvPr/>
        </p:nvSpPr>
        <p:spPr>
          <a:xfrm>
            <a:off x="3297836" y="3240586"/>
            <a:ext cx="659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B274"/>
                </a:solidFill>
              </a:rPr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139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571252-FD18-465E-9F36-5CD427F2825E}"/>
              </a:ext>
            </a:extLst>
          </p:cNvPr>
          <p:cNvSpPr/>
          <p:nvPr/>
        </p:nvSpPr>
        <p:spPr>
          <a:xfrm>
            <a:off x="6703857" y="3802686"/>
            <a:ext cx="919057" cy="71636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1EFCE5-C60F-40C4-A3E1-F2B9E7B331B9}"/>
              </a:ext>
            </a:extLst>
          </p:cNvPr>
          <p:cNvGrpSpPr/>
          <p:nvPr/>
        </p:nvGrpSpPr>
        <p:grpSpPr>
          <a:xfrm>
            <a:off x="7970231" y="2981371"/>
            <a:ext cx="3607172" cy="2540794"/>
            <a:chOff x="7657796" y="2752646"/>
            <a:chExt cx="3607172" cy="254079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ADBD7A5-F4BB-494E-A5C8-82C6BD59310E}"/>
                </a:ext>
              </a:extLst>
            </p:cNvPr>
            <p:cNvSpPr/>
            <p:nvPr/>
          </p:nvSpPr>
          <p:spPr>
            <a:xfrm>
              <a:off x="7657796" y="2752646"/>
              <a:ext cx="3259855" cy="2359000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B4F4DF-F09C-4A59-91F7-0E4C96AE4D44}"/>
                </a:ext>
              </a:extLst>
            </p:cNvPr>
            <p:cNvSpPr txBox="1"/>
            <p:nvPr/>
          </p:nvSpPr>
          <p:spPr>
            <a:xfrm>
              <a:off x="8005113" y="3339059"/>
              <a:ext cx="325985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200" dirty="0"/>
                <a:t>Window size : 300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200" dirty="0" err="1"/>
                <a:t>Ntree</a:t>
              </a:r>
              <a:r>
                <a:rPr lang="en-US" altLang="ko-KR" sz="2200" dirty="0"/>
                <a:t> : 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200" dirty="0" err="1"/>
                <a:t>Mtry</a:t>
              </a:r>
              <a:r>
                <a:rPr lang="ko-KR" altLang="en-US" sz="2200" dirty="0"/>
                <a:t> </a:t>
              </a:r>
              <a:r>
                <a:rPr lang="en-US" altLang="ko-KR" sz="2200" dirty="0"/>
                <a:t>: 3</a:t>
              </a:r>
            </a:p>
            <a:p>
              <a:endParaRPr lang="ko-KR" altLang="en-US" sz="2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41EEAB-1D81-41E9-B62C-D2AFB307E98D}"/>
                </a:ext>
              </a:extLst>
            </p:cNvPr>
            <p:cNvSpPr txBox="1"/>
            <p:nvPr/>
          </p:nvSpPr>
          <p:spPr>
            <a:xfrm>
              <a:off x="8523348" y="2850093"/>
              <a:ext cx="19101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&lt; </a:t>
              </a:r>
              <a:r>
                <a:rPr lang="ko-KR" altLang="en-US" sz="2200" dirty="0"/>
                <a:t>튜닝 결과 </a:t>
              </a:r>
              <a:r>
                <a:rPr lang="en-US" altLang="ko-KR" sz="2200" dirty="0"/>
                <a:t>&gt;</a:t>
              </a:r>
              <a:endParaRPr lang="ko-KR" altLang="en-US" sz="2200" dirty="0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EE59522-30D1-40B0-BDC5-52C27AF1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95665"/>
              </p:ext>
            </p:extLst>
          </p:nvPr>
        </p:nvGraphicFramePr>
        <p:xfrm>
          <a:off x="614597" y="2593298"/>
          <a:ext cx="5696263" cy="33169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4233">
                  <a:extLst>
                    <a:ext uri="{9D8B030D-6E8A-4147-A177-3AD203B41FA5}">
                      <a16:colId xmlns:a16="http://schemas.microsoft.com/office/drawing/2014/main" val="3704351483"/>
                    </a:ext>
                  </a:extLst>
                </a:gridCol>
                <a:gridCol w="1059627">
                  <a:extLst>
                    <a:ext uri="{9D8B030D-6E8A-4147-A177-3AD203B41FA5}">
                      <a16:colId xmlns:a16="http://schemas.microsoft.com/office/drawing/2014/main" val="2971484133"/>
                    </a:ext>
                  </a:extLst>
                </a:gridCol>
                <a:gridCol w="1249410">
                  <a:extLst>
                    <a:ext uri="{9D8B030D-6E8A-4147-A177-3AD203B41FA5}">
                      <a16:colId xmlns:a16="http://schemas.microsoft.com/office/drawing/2014/main" val="4237558897"/>
                    </a:ext>
                  </a:extLst>
                </a:gridCol>
                <a:gridCol w="1217780">
                  <a:extLst>
                    <a:ext uri="{9D8B030D-6E8A-4147-A177-3AD203B41FA5}">
                      <a16:colId xmlns:a16="http://schemas.microsoft.com/office/drawing/2014/main" val="1409544365"/>
                    </a:ext>
                  </a:extLst>
                </a:gridCol>
                <a:gridCol w="1185213">
                  <a:extLst>
                    <a:ext uri="{9D8B030D-6E8A-4147-A177-3AD203B41FA5}">
                      <a16:colId xmlns:a16="http://schemas.microsoft.com/office/drawing/2014/main" val="370880515"/>
                    </a:ext>
                  </a:extLst>
                </a:gridCol>
              </a:tblGrid>
              <a:tr h="509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mtry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ntree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Window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RMSE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1846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2070156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85226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1981606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77779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1971377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05225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53295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2608114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21252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2619999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19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E1E539-8E2F-4A4A-ADA0-7DD91FDA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04" y="2407379"/>
            <a:ext cx="8887813" cy="3512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C6007-91C3-490A-9D06-352E43BA6333}"/>
              </a:ext>
            </a:extLst>
          </p:cNvPr>
          <p:cNvSpPr txBox="1"/>
          <p:nvPr/>
        </p:nvSpPr>
        <p:spPr>
          <a:xfrm>
            <a:off x="3977686" y="2052855"/>
            <a:ext cx="5765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최근 </a:t>
            </a:r>
            <a:r>
              <a:rPr lang="en-US" altLang="ko-KR" sz="2200" dirty="0"/>
              <a:t>2</a:t>
            </a:r>
            <a:r>
              <a:rPr lang="ko-KR" altLang="en-US" sz="2200" dirty="0"/>
              <a:t>달을 </a:t>
            </a:r>
            <a:r>
              <a:rPr lang="ko-KR" altLang="en-US" sz="2200" dirty="0" err="1"/>
              <a:t>튜닝된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랜덤포레스트로</a:t>
            </a:r>
            <a:r>
              <a:rPr lang="ko-KR" altLang="en-US" sz="2200" dirty="0"/>
              <a:t> 적합한 결과</a:t>
            </a:r>
          </a:p>
        </p:txBody>
      </p:sp>
    </p:spTree>
    <p:extLst>
      <p:ext uri="{BB962C8B-B14F-4D97-AF65-F5344CB8AC3E}">
        <p14:creationId xmlns:p14="http://schemas.microsoft.com/office/powerpoint/2010/main" val="261285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571252-FD18-465E-9F36-5CD427F2825E}"/>
              </a:ext>
            </a:extLst>
          </p:cNvPr>
          <p:cNvSpPr/>
          <p:nvPr/>
        </p:nvSpPr>
        <p:spPr>
          <a:xfrm>
            <a:off x="5636471" y="3406060"/>
            <a:ext cx="919057" cy="71636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875619-D0CC-4FE3-8157-52872BB4D176}"/>
              </a:ext>
            </a:extLst>
          </p:cNvPr>
          <p:cNvSpPr/>
          <p:nvPr/>
        </p:nvSpPr>
        <p:spPr>
          <a:xfrm>
            <a:off x="1978702" y="5375494"/>
            <a:ext cx="8386436" cy="716369"/>
          </a:xfrm>
          <a:prstGeom prst="roundRect">
            <a:avLst>
              <a:gd name="adj" fmla="val 15519"/>
            </a:avLst>
          </a:prstGeom>
          <a:solidFill>
            <a:srgbClr val="FFF3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차분된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시계열을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비트코인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가격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예측값의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시계열로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만들어줌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E9B1-789E-4A7B-B6E4-F5E5995A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90" y="2444617"/>
            <a:ext cx="3742543" cy="2706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047A8-A41B-4EE9-A998-0DF21CD6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41" y="2438969"/>
            <a:ext cx="3957716" cy="2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D9F0A-A469-4F35-BBE0-1BAE69F52695}"/>
              </a:ext>
            </a:extLst>
          </p:cNvPr>
          <p:cNvSpPr txBox="1"/>
          <p:nvPr/>
        </p:nvSpPr>
        <p:spPr>
          <a:xfrm>
            <a:off x="4088685" y="2030298"/>
            <a:ext cx="2736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ED8953"/>
                </a:solidFill>
              </a:rPr>
              <a:t>RMSE : 2017149</a:t>
            </a:r>
            <a:endParaRPr lang="ko-KR" altLang="en-US" sz="2200" b="1" dirty="0">
              <a:solidFill>
                <a:srgbClr val="ED895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123FB-C940-4D38-8E3E-04E0D28D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39" y="2609389"/>
            <a:ext cx="8648111" cy="341619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7BC37-BC67-48EB-BA22-7918D3D4A61C}"/>
              </a:ext>
            </a:extLst>
          </p:cNvPr>
          <p:cNvCxnSpPr>
            <a:cxnSpLocks/>
          </p:cNvCxnSpPr>
          <p:nvPr/>
        </p:nvCxnSpPr>
        <p:spPr>
          <a:xfrm>
            <a:off x="5186598" y="2461185"/>
            <a:ext cx="0" cy="592110"/>
          </a:xfrm>
          <a:prstGeom prst="line">
            <a:avLst/>
          </a:prstGeom>
          <a:ln w="28575">
            <a:solidFill>
              <a:srgbClr val="FCC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A13F6-9DD9-4FF8-B07A-03436A64AD2C}"/>
              </a:ext>
            </a:extLst>
          </p:cNvPr>
          <p:cNvSpPr txBox="1"/>
          <p:nvPr/>
        </p:nvSpPr>
        <p:spPr>
          <a:xfrm>
            <a:off x="4967384" y="1892979"/>
            <a:ext cx="2742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Importance plot</a:t>
            </a:r>
            <a:endParaRPr lang="ko-KR" altLang="en-US" sz="2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598A0-813A-468C-B7BE-1C5CAA8B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2" y="2443491"/>
            <a:ext cx="4631699" cy="286302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093BA8-ABE2-483F-ABE5-B326F3BB1024}"/>
              </a:ext>
            </a:extLst>
          </p:cNvPr>
          <p:cNvSpPr/>
          <p:nvPr/>
        </p:nvSpPr>
        <p:spPr>
          <a:xfrm>
            <a:off x="926394" y="2559395"/>
            <a:ext cx="366451" cy="202189"/>
          </a:xfrm>
          <a:prstGeom prst="rect">
            <a:avLst/>
          </a:prstGeom>
          <a:noFill/>
          <a:ln w="28575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0EF4A6-7422-40A0-AC2B-3A77B303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29" y="2443491"/>
            <a:ext cx="4776816" cy="28630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F6CA87-0C8A-4126-AD26-ADFDCBFD8E2F}"/>
              </a:ext>
            </a:extLst>
          </p:cNvPr>
          <p:cNvSpPr txBox="1"/>
          <p:nvPr/>
        </p:nvSpPr>
        <p:spPr>
          <a:xfrm>
            <a:off x="2374561" y="5565995"/>
            <a:ext cx="8178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Window</a:t>
            </a:r>
            <a:r>
              <a:rPr lang="ko-KR" altLang="en-US" sz="2200" dirty="0"/>
              <a:t>의 위치에 따라 </a:t>
            </a:r>
            <a:r>
              <a:rPr lang="ko-KR" altLang="en-US" sz="2200" dirty="0" err="1"/>
              <a:t>랜덤포레스트의</a:t>
            </a:r>
            <a:r>
              <a:rPr lang="ko-KR" altLang="en-US" sz="2200" dirty="0"/>
              <a:t> 변수 중요도 순위가 달라져서 중요한 변수를 하나의 기간만으론 알 수 없음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24713D-A368-4171-BFD8-95A64E84759B}"/>
              </a:ext>
            </a:extLst>
          </p:cNvPr>
          <p:cNvSpPr/>
          <p:nvPr/>
        </p:nvSpPr>
        <p:spPr>
          <a:xfrm>
            <a:off x="6111993" y="2878111"/>
            <a:ext cx="453699" cy="127959"/>
          </a:xfrm>
          <a:prstGeom prst="rect">
            <a:avLst/>
          </a:prstGeom>
          <a:noFill/>
          <a:ln w="28575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30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2160879-ACB6-4AE7-8809-F4493806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7" y="2542247"/>
            <a:ext cx="10388275" cy="351377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BE14F-5D0D-472E-8B76-9BA29FDC43D4}"/>
              </a:ext>
            </a:extLst>
          </p:cNvPr>
          <p:cNvSpPr txBox="1"/>
          <p:nvPr/>
        </p:nvSpPr>
        <p:spPr>
          <a:xfrm>
            <a:off x="4756343" y="2326803"/>
            <a:ext cx="249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변수 중요도의 평균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A0AD79-1523-4F7C-A30F-095E133171C9}"/>
              </a:ext>
            </a:extLst>
          </p:cNvPr>
          <p:cNvSpPr/>
          <p:nvPr/>
        </p:nvSpPr>
        <p:spPr>
          <a:xfrm>
            <a:off x="1483921" y="5801192"/>
            <a:ext cx="2068748" cy="254833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DFDF4D-D8FA-487D-8081-E386E51F49EE}"/>
              </a:ext>
            </a:extLst>
          </p:cNvPr>
          <p:cNvSpPr/>
          <p:nvPr/>
        </p:nvSpPr>
        <p:spPr>
          <a:xfrm>
            <a:off x="0" y="1266092"/>
            <a:ext cx="12192000" cy="5591909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0F44E-41BF-434F-9319-98170401A974}"/>
              </a:ext>
            </a:extLst>
          </p:cNvPr>
          <p:cNvSpPr txBox="1"/>
          <p:nvPr/>
        </p:nvSpPr>
        <p:spPr>
          <a:xfrm>
            <a:off x="1872498" y="3427551"/>
            <a:ext cx="854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요인 변수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랜덤 </a:t>
            </a:r>
            <a:r>
              <a:rPr lang="ko-KR" altLang="en-US" sz="3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포레스트에</a:t>
            </a:r>
            <a:r>
              <a:rPr lang="ko-KR" altLang="en-US" sz="3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0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90972" y="1897880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54AD41B-4B59-4798-8578-7A56163BA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129791"/>
                  </p:ext>
                </p:extLst>
              </p:nvPr>
            </p:nvGraphicFramePr>
            <p:xfrm>
              <a:off x="764498" y="2551190"/>
              <a:ext cx="10416606" cy="343094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7954">
                      <a:extLst>
                        <a:ext uri="{9D8B030D-6E8A-4147-A177-3AD203B41FA5}">
                          <a16:colId xmlns:a16="http://schemas.microsoft.com/office/drawing/2014/main" val="2971484133"/>
                        </a:ext>
                      </a:extLst>
                    </a:gridCol>
                    <a:gridCol w="1473920">
                      <a:extLst>
                        <a:ext uri="{9D8B030D-6E8A-4147-A177-3AD203B41FA5}">
                          <a16:colId xmlns:a16="http://schemas.microsoft.com/office/drawing/2014/main" val="4237558897"/>
                        </a:ext>
                      </a:extLst>
                    </a:gridCol>
                    <a:gridCol w="1443213">
                      <a:extLst>
                        <a:ext uri="{9D8B030D-6E8A-4147-A177-3AD203B41FA5}">
                          <a16:colId xmlns:a16="http://schemas.microsoft.com/office/drawing/2014/main" val="1409544365"/>
                        </a:ext>
                      </a:extLst>
                    </a:gridCol>
                    <a:gridCol w="1244830">
                      <a:extLst>
                        <a:ext uri="{9D8B030D-6E8A-4147-A177-3AD203B41FA5}">
                          <a16:colId xmlns:a16="http://schemas.microsoft.com/office/drawing/2014/main" val="370880515"/>
                        </a:ext>
                      </a:extLst>
                    </a:gridCol>
                    <a:gridCol w="1134937">
                      <a:extLst>
                        <a:ext uri="{9D8B030D-6E8A-4147-A177-3AD203B41FA5}">
                          <a16:colId xmlns:a16="http://schemas.microsoft.com/office/drawing/2014/main" val="4170054024"/>
                        </a:ext>
                      </a:extLst>
                    </a:gridCol>
                    <a:gridCol w="1166853">
                      <a:extLst>
                        <a:ext uri="{9D8B030D-6E8A-4147-A177-3AD203B41FA5}">
                          <a16:colId xmlns:a16="http://schemas.microsoft.com/office/drawing/2014/main" val="1353347810"/>
                        </a:ext>
                      </a:extLst>
                    </a:gridCol>
                    <a:gridCol w="1305033">
                      <a:extLst>
                        <a:ext uri="{9D8B030D-6E8A-4147-A177-3AD203B41FA5}">
                          <a16:colId xmlns:a16="http://schemas.microsoft.com/office/drawing/2014/main" val="2806813039"/>
                        </a:ext>
                      </a:extLst>
                    </a:gridCol>
                    <a:gridCol w="1219866">
                      <a:extLst>
                        <a:ext uri="{9D8B030D-6E8A-4147-A177-3AD203B41FA5}">
                          <a16:colId xmlns:a16="http://schemas.microsoft.com/office/drawing/2014/main" val="885401401"/>
                        </a:ext>
                      </a:extLst>
                    </a:gridCol>
                  </a:tblGrid>
                  <a:tr h="5572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날짜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/>
                            <a:t>비트코인</a:t>
                          </a:r>
                          <a:r>
                            <a:rPr lang="ko-KR" altLang="en-US" sz="1400" dirty="0"/>
                            <a:t> 가격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거래량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감성 변수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요인</a:t>
                          </a:r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81846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65752555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7.31061*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0.07163329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-4.256677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0.0773615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4.193799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-4.339287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905225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64435786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6.07136*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0.05207365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-4.185638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0.1421355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3.936004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-4.487539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3295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62424910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6.42968*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0.05135066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-4.151671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0.0271180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3.947937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-2.842913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921252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62455083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5.32072*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0.04316192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-4.164599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0.0055616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3.984644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-2.890442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1970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54AD41B-4B59-4798-8578-7A56163BA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129791"/>
                  </p:ext>
                </p:extLst>
              </p:nvPr>
            </p:nvGraphicFramePr>
            <p:xfrm>
              <a:off x="764498" y="2551190"/>
              <a:ext cx="10416606" cy="343094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7954">
                      <a:extLst>
                        <a:ext uri="{9D8B030D-6E8A-4147-A177-3AD203B41FA5}">
                          <a16:colId xmlns:a16="http://schemas.microsoft.com/office/drawing/2014/main" val="2971484133"/>
                        </a:ext>
                      </a:extLst>
                    </a:gridCol>
                    <a:gridCol w="1473920">
                      <a:extLst>
                        <a:ext uri="{9D8B030D-6E8A-4147-A177-3AD203B41FA5}">
                          <a16:colId xmlns:a16="http://schemas.microsoft.com/office/drawing/2014/main" val="4237558897"/>
                        </a:ext>
                      </a:extLst>
                    </a:gridCol>
                    <a:gridCol w="1443213">
                      <a:extLst>
                        <a:ext uri="{9D8B030D-6E8A-4147-A177-3AD203B41FA5}">
                          <a16:colId xmlns:a16="http://schemas.microsoft.com/office/drawing/2014/main" val="1409544365"/>
                        </a:ext>
                      </a:extLst>
                    </a:gridCol>
                    <a:gridCol w="1244830">
                      <a:extLst>
                        <a:ext uri="{9D8B030D-6E8A-4147-A177-3AD203B41FA5}">
                          <a16:colId xmlns:a16="http://schemas.microsoft.com/office/drawing/2014/main" val="370880515"/>
                        </a:ext>
                      </a:extLst>
                    </a:gridCol>
                    <a:gridCol w="1134937">
                      <a:extLst>
                        <a:ext uri="{9D8B030D-6E8A-4147-A177-3AD203B41FA5}">
                          <a16:colId xmlns:a16="http://schemas.microsoft.com/office/drawing/2014/main" val="4170054024"/>
                        </a:ext>
                      </a:extLst>
                    </a:gridCol>
                    <a:gridCol w="1166853">
                      <a:extLst>
                        <a:ext uri="{9D8B030D-6E8A-4147-A177-3AD203B41FA5}">
                          <a16:colId xmlns:a16="http://schemas.microsoft.com/office/drawing/2014/main" val="1353347810"/>
                        </a:ext>
                      </a:extLst>
                    </a:gridCol>
                    <a:gridCol w="1305033">
                      <a:extLst>
                        <a:ext uri="{9D8B030D-6E8A-4147-A177-3AD203B41FA5}">
                          <a16:colId xmlns:a16="http://schemas.microsoft.com/office/drawing/2014/main" val="2806813039"/>
                        </a:ext>
                      </a:extLst>
                    </a:gridCol>
                    <a:gridCol w="1219866">
                      <a:extLst>
                        <a:ext uri="{9D8B030D-6E8A-4147-A177-3AD203B41FA5}">
                          <a16:colId xmlns:a16="http://schemas.microsoft.com/office/drawing/2014/main" val="885401401"/>
                        </a:ext>
                      </a:extLst>
                    </a:gridCol>
                  </a:tblGrid>
                  <a:tr h="5572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날짜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/>
                            <a:t>비트코인</a:t>
                          </a:r>
                          <a:r>
                            <a:rPr lang="ko-KR" altLang="en-US" sz="1400" dirty="0"/>
                            <a:t> 가격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거래량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감성 변수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요인</a:t>
                          </a:r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요인</a:t>
                          </a: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81846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65752555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78814" r="-422363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0.07163329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-4.256677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0.0773615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4.193799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-4.339287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905225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2021.03.30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64435786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178814" r="-422363" b="-2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0.05207365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-4.185638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0.1421355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3.936004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-4.487539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32951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62424910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278814" r="-422363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0.05135066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-4.151671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0.0271180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3.947937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-2.842913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2921252"/>
                      </a:ext>
                    </a:extLst>
                  </a:tr>
                  <a:tr h="7184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2021.03.28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62455083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66" t="-378814" r="-422363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0.04316192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-4.164599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0.0055616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3.984644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effectLst/>
                            </a:rPr>
                            <a:t>-2.890442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197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F823890-931A-4D0C-B397-A1638D97C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8491" r="57244" b="50000"/>
          <a:stretch/>
        </p:blipFill>
        <p:spPr>
          <a:xfrm>
            <a:off x="8359493" y="1293193"/>
            <a:ext cx="3250121" cy="1443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E8E12B-4DCE-4C8D-B293-F02F05533E14}"/>
              </a:ext>
            </a:extLst>
          </p:cNvPr>
          <p:cNvSpPr/>
          <p:nvPr/>
        </p:nvSpPr>
        <p:spPr>
          <a:xfrm>
            <a:off x="8606384" y="1713209"/>
            <a:ext cx="3021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분석 날짜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2018-01-01 ~ 2021.03.31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926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571252-FD18-465E-9F36-5CD427F2825E}"/>
              </a:ext>
            </a:extLst>
          </p:cNvPr>
          <p:cNvSpPr/>
          <p:nvPr/>
        </p:nvSpPr>
        <p:spPr>
          <a:xfrm>
            <a:off x="6698458" y="3677604"/>
            <a:ext cx="919057" cy="71636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F4DF-F09C-4A59-91F7-0E4C96AE4D44}"/>
              </a:ext>
            </a:extLst>
          </p:cNvPr>
          <p:cNvSpPr txBox="1"/>
          <p:nvPr/>
        </p:nvSpPr>
        <p:spPr>
          <a:xfrm>
            <a:off x="8005113" y="3339059"/>
            <a:ext cx="32598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Window size : 100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Ntree</a:t>
            </a:r>
            <a:r>
              <a:rPr lang="ko-KR" altLang="en-US" sz="2200" dirty="0"/>
              <a:t> </a:t>
            </a:r>
            <a:r>
              <a:rPr lang="en-US" altLang="ko-KR" sz="2200" dirty="0"/>
              <a:t>: 10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Mtry</a:t>
            </a:r>
            <a:r>
              <a:rPr lang="en-US" altLang="ko-KR" sz="2200" dirty="0"/>
              <a:t> : 2</a:t>
            </a:r>
          </a:p>
          <a:p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EEAB-1D81-41E9-B62C-D2AFB307E98D}"/>
              </a:ext>
            </a:extLst>
          </p:cNvPr>
          <p:cNvSpPr txBox="1"/>
          <p:nvPr/>
        </p:nvSpPr>
        <p:spPr>
          <a:xfrm>
            <a:off x="8523348" y="2850093"/>
            <a:ext cx="1910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&lt; </a:t>
            </a:r>
            <a:r>
              <a:rPr lang="ko-KR" altLang="en-US" sz="2200" dirty="0"/>
              <a:t>튜닝 결과 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EE59522-30D1-40B0-BDC5-52C27AF1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4757"/>
              </p:ext>
            </p:extLst>
          </p:nvPr>
        </p:nvGraphicFramePr>
        <p:xfrm>
          <a:off x="985860" y="2593298"/>
          <a:ext cx="5325000" cy="33256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0084">
                  <a:extLst>
                    <a:ext uri="{9D8B030D-6E8A-4147-A177-3AD203B41FA5}">
                      <a16:colId xmlns:a16="http://schemas.microsoft.com/office/drawing/2014/main" val="3704351483"/>
                    </a:ext>
                  </a:extLst>
                </a:gridCol>
                <a:gridCol w="990564">
                  <a:extLst>
                    <a:ext uri="{9D8B030D-6E8A-4147-A177-3AD203B41FA5}">
                      <a16:colId xmlns:a16="http://schemas.microsoft.com/office/drawing/2014/main" val="2971484133"/>
                    </a:ext>
                  </a:extLst>
                </a:gridCol>
                <a:gridCol w="1167978">
                  <a:extLst>
                    <a:ext uri="{9D8B030D-6E8A-4147-A177-3AD203B41FA5}">
                      <a16:colId xmlns:a16="http://schemas.microsoft.com/office/drawing/2014/main" val="4237558897"/>
                    </a:ext>
                  </a:extLst>
                </a:gridCol>
                <a:gridCol w="1138409">
                  <a:extLst>
                    <a:ext uri="{9D8B030D-6E8A-4147-A177-3AD203B41FA5}">
                      <a16:colId xmlns:a16="http://schemas.microsoft.com/office/drawing/2014/main" val="1409544365"/>
                    </a:ext>
                  </a:extLst>
                </a:gridCol>
                <a:gridCol w="1107965">
                  <a:extLst>
                    <a:ext uri="{9D8B030D-6E8A-4147-A177-3AD203B41FA5}">
                      <a16:colId xmlns:a16="http://schemas.microsoft.com/office/drawing/2014/main" val="370880515"/>
                    </a:ext>
                  </a:extLst>
                </a:gridCol>
              </a:tblGrid>
              <a:tr h="509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mtry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ntree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Window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RMSE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1846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2317469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85226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2024140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77779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1921000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05225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532951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3437165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21252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/>
                        </a:rPr>
                        <a:t>3426831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19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7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C6007-91C3-490A-9D06-352E43BA6333}"/>
              </a:ext>
            </a:extLst>
          </p:cNvPr>
          <p:cNvSpPr txBox="1"/>
          <p:nvPr/>
        </p:nvSpPr>
        <p:spPr>
          <a:xfrm>
            <a:off x="3752833" y="1837411"/>
            <a:ext cx="5765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최근 </a:t>
            </a:r>
            <a:r>
              <a:rPr lang="en-US" altLang="ko-KR" sz="2200" dirty="0"/>
              <a:t>2</a:t>
            </a:r>
            <a:r>
              <a:rPr lang="ko-KR" altLang="en-US" sz="2200" dirty="0"/>
              <a:t>달을 </a:t>
            </a:r>
            <a:r>
              <a:rPr lang="ko-KR" altLang="en-US" sz="2200" dirty="0" err="1"/>
              <a:t>튜닝된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랜덤포레스트로</a:t>
            </a:r>
            <a:r>
              <a:rPr lang="ko-KR" altLang="en-US" sz="2200" dirty="0"/>
              <a:t> 적합한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B3E03-6C89-4B18-928E-68F77892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73" y="2537710"/>
            <a:ext cx="7585880" cy="30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7" name="도형 111">
            <a:extLst>
              <a:ext uri="{FF2B5EF4-FFF2-40B4-BE49-F238E27FC236}">
                <a16:creationId xmlns:a16="http://schemas.microsoft.com/office/drawing/2014/main" id="{BD271E7E-69D4-44A5-B9AF-556D072734B5}"/>
              </a:ext>
            </a:extLst>
          </p:cNvPr>
          <p:cNvSpPr>
            <a:spLocks noGrp="1" noChangeArrowheads="1"/>
          </p:cNvSpPr>
          <p:nvPr/>
        </p:nvSpPr>
        <p:spPr>
          <a:xfrm>
            <a:off x="1593873" y="3834477"/>
            <a:ext cx="3432747" cy="2100916"/>
          </a:xfrm>
          <a:prstGeom prst="roundRect">
            <a:avLst/>
          </a:prstGeom>
          <a:solidFill>
            <a:srgbClr val="FFE1A2">
              <a:alpha val="30000"/>
            </a:srgb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26FDB-96A8-40BC-989A-65B503F6421E}"/>
              </a:ext>
            </a:extLst>
          </p:cNvPr>
          <p:cNvSpPr txBox="1"/>
          <p:nvPr/>
        </p:nvSpPr>
        <p:spPr>
          <a:xfrm>
            <a:off x="1274164" y="2484937"/>
            <a:ext cx="9383842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ARIMA </a:t>
            </a:r>
            <a:r>
              <a:rPr lang="ko-KR" altLang="en-US" sz="2200" dirty="0"/>
              <a:t>모형에 </a:t>
            </a:r>
            <a:r>
              <a:rPr lang="ko-KR" altLang="en-US" sz="2200" dirty="0">
                <a:solidFill>
                  <a:srgbClr val="ED8953"/>
                </a:solidFill>
              </a:rPr>
              <a:t>외생변수</a:t>
            </a:r>
            <a:r>
              <a:rPr lang="ko-KR" altLang="en-US" sz="2200" dirty="0"/>
              <a:t>를 추가한 시계열 모형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과거 시점의 종속변수와 설명변수로 현재 시점의 종속변수를 예측하는 모형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26EF71-E6EA-4B56-AB19-10D6935C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65" y="3681385"/>
            <a:ext cx="3610689" cy="1059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AF3CF6-3FD3-4E23-AD34-00F3A0D776AF}"/>
              </a:ext>
            </a:extLst>
          </p:cNvPr>
          <p:cNvSpPr txBox="1"/>
          <p:nvPr/>
        </p:nvSpPr>
        <p:spPr>
          <a:xfrm>
            <a:off x="3434376" y="1812197"/>
            <a:ext cx="769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D8953"/>
                </a:solidFill>
              </a:rPr>
              <a:t>A</a:t>
            </a:r>
            <a:r>
              <a:rPr lang="en-US" altLang="ko-KR" dirty="0"/>
              <a:t>uto-</a:t>
            </a:r>
            <a:r>
              <a:rPr lang="en-US" altLang="ko-KR" dirty="0">
                <a:solidFill>
                  <a:srgbClr val="ED8953"/>
                </a:solidFill>
              </a:rPr>
              <a:t>R</a:t>
            </a:r>
            <a:r>
              <a:rPr lang="en-US" altLang="ko-KR" dirty="0"/>
              <a:t>egressive</a:t>
            </a:r>
            <a:r>
              <a:rPr lang="en-US" altLang="ko-KR" dirty="0">
                <a:solidFill>
                  <a:srgbClr val="FFB274"/>
                </a:solidFill>
              </a:rPr>
              <a:t> </a:t>
            </a:r>
            <a:r>
              <a:rPr lang="en-US" altLang="ko-KR" dirty="0">
                <a:solidFill>
                  <a:srgbClr val="ED8953"/>
                </a:solidFill>
              </a:rPr>
              <a:t>I</a:t>
            </a:r>
            <a:r>
              <a:rPr lang="en-US" altLang="ko-KR" dirty="0"/>
              <a:t>ntegrated </a:t>
            </a:r>
            <a:r>
              <a:rPr lang="en-US" altLang="ko-KR" dirty="0">
                <a:solidFill>
                  <a:srgbClr val="ED8953"/>
                </a:solidFill>
              </a:rPr>
              <a:t>M</a:t>
            </a:r>
            <a:r>
              <a:rPr lang="en-US" altLang="ko-KR" dirty="0"/>
              <a:t>oving </a:t>
            </a:r>
            <a:r>
              <a:rPr lang="en-US" altLang="ko-KR" dirty="0">
                <a:solidFill>
                  <a:srgbClr val="ED8953"/>
                </a:solidFill>
              </a:rPr>
              <a:t>A</a:t>
            </a:r>
            <a:r>
              <a:rPr lang="en-US" altLang="ko-KR" dirty="0"/>
              <a:t>verage with explanatory variable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04F69-8E65-4572-9E2D-826FF39E4FFF}"/>
              </a:ext>
            </a:extLst>
          </p:cNvPr>
          <p:cNvSpPr txBox="1"/>
          <p:nvPr/>
        </p:nvSpPr>
        <p:spPr>
          <a:xfrm>
            <a:off x="6759409" y="4740521"/>
            <a:ext cx="4114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AR, MA </a:t>
            </a:r>
            <a:r>
              <a:rPr lang="ko-KR" altLang="en-US" dirty="0"/>
              <a:t>차수를 통해 현재 시점의 값을 과거 시점의 값과 오차로 설명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차분 차수를 통해 정상화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7104A6-62D6-49C3-A003-9A892136E251}"/>
              </a:ext>
            </a:extLst>
          </p:cNvPr>
          <p:cNvGrpSpPr/>
          <p:nvPr/>
        </p:nvGrpSpPr>
        <p:grpSpPr>
          <a:xfrm>
            <a:off x="1837211" y="3933263"/>
            <a:ext cx="2608745" cy="1903344"/>
            <a:chOff x="1561575" y="4047138"/>
            <a:chExt cx="2908092" cy="19033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02D89-9F34-41A2-9363-A1553BD20E53}"/>
                </a:ext>
              </a:extLst>
            </p:cNvPr>
            <p:cNvSpPr txBox="1"/>
            <p:nvPr/>
          </p:nvSpPr>
          <p:spPr>
            <a:xfrm>
              <a:off x="1561575" y="4047138"/>
              <a:ext cx="290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ED8953"/>
                  </a:solidFill>
                </a:rPr>
                <a:t>적합 차수</a:t>
              </a:r>
              <a:r>
                <a:rPr lang="en-US" altLang="ko-KR" sz="2400" dirty="0">
                  <a:solidFill>
                    <a:srgbClr val="ED8953"/>
                  </a:solidFill>
                </a:rPr>
                <a:t>(p, d, q)</a:t>
              </a:r>
              <a:endParaRPr lang="ko-KR" altLang="en-US" sz="2400" dirty="0">
                <a:solidFill>
                  <a:srgbClr val="FFB27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60C63A-E20B-48EE-A969-A0A73D6ADBAD}"/>
                </a:ext>
              </a:extLst>
            </p:cNvPr>
            <p:cNvSpPr txBox="1"/>
            <p:nvPr/>
          </p:nvSpPr>
          <p:spPr>
            <a:xfrm>
              <a:off x="1654804" y="4383515"/>
              <a:ext cx="2629392" cy="1566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5080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22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</a:t>
              </a:r>
              <a:r>
                <a:rPr lang="ko-KR" altLang="en-US" sz="22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차수</a:t>
              </a:r>
              <a:r>
                <a:rPr lang="en-US" altLang="ko-KR" sz="22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p</a:t>
              </a:r>
            </a:p>
            <a:p>
              <a:pPr marL="285750" marR="0" lvl="0" indent="-285750" defTabSz="5080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22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차분 차수</a:t>
              </a:r>
              <a:r>
                <a:rPr lang="en-US" altLang="ko-KR" sz="22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d </a:t>
              </a:r>
            </a:p>
            <a:p>
              <a:pPr marL="285750" marR="0" lvl="0" indent="-285750" defTabSz="5080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j-cs"/>
                </a:rPr>
                <a:t>MA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j-cs"/>
                </a:rPr>
                <a:t>차수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j-cs"/>
                </a:rPr>
                <a:t>q </a:t>
              </a: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8F82BCC-F2CF-424A-BD6E-A2655C5F5470}"/>
              </a:ext>
            </a:extLst>
          </p:cNvPr>
          <p:cNvSpPr/>
          <p:nvPr/>
        </p:nvSpPr>
        <p:spPr>
          <a:xfrm>
            <a:off x="5563144" y="4539451"/>
            <a:ext cx="934464" cy="690967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986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571252-FD18-465E-9F36-5CD427F2825E}"/>
              </a:ext>
            </a:extLst>
          </p:cNvPr>
          <p:cNvSpPr/>
          <p:nvPr/>
        </p:nvSpPr>
        <p:spPr>
          <a:xfrm>
            <a:off x="5376396" y="3391813"/>
            <a:ext cx="919057" cy="71636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875619-D0CC-4FE3-8157-52872BB4D176}"/>
              </a:ext>
            </a:extLst>
          </p:cNvPr>
          <p:cNvSpPr/>
          <p:nvPr/>
        </p:nvSpPr>
        <p:spPr>
          <a:xfrm>
            <a:off x="1978702" y="5375494"/>
            <a:ext cx="8386436" cy="716369"/>
          </a:xfrm>
          <a:prstGeom prst="roundRect">
            <a:avLst>
              <a:gd name="adj" fmla="val 15519"/>
            </a:avLst>
          </a:prstGeom>
          <a:solidFill>
            <a:srgbClr val="FFF3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차분된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시계열을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비트코인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가격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예측값의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시계열로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만들어줌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684CEC-612F-485F-A21F-5A5CE7C5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7" y="2379055"/>
            <a:ext cx="3948415" cy="27289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858956-4297-4ED0-BFFD-AD0C2D2F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19" y="2414671"/>
            <a:ext cx="4169256" cy="28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D9F0A-A469-4F35-BBE0-1BAE69F52695}"/>
              </a:ext>
            </a:extLst>
          </p:cNvPr>
          <p:cNvSpPr txBox="1"/>
          <p:nvPr/>
        </p:nvSpPr>
        <p:spPr>
          <a:xfrm>
            <a:off x="3928568" y="2038049"/>
            <a:ext cx="2736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ED8953"/>
                </a:solidFill>
              </a:rPr>
              <a:t>RMSE : 2165025</a:t>
            </a:r>
            <a:endParaRPr lang="ko-KR" altLang="en-US" sz="2200" b="1" dirty="0">
              <a:solidFill>
                <a:srgbClr val="ED895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EA4550-401C-4927-B4FF-16301573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55" y="2678155"/>
            <a:ext cx="9039235" cy="322798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7BC37-BC67-48EB-BA22-7918D3D4A61C}"/>
              </a:ext>
            </a:extLst>
          </p:cNvPr>
          <p:cNvCxnSpPr/>
          <p:nvPr/>
        </p:nvCxnSpPr>
        <p:spPr>
          <a:xfrm>
            <a:off x="4966520" y="2540701"/>
            <a:ext cx="0" cy="464695"/>
          </a:xfrm>
          <a:prstGeom prst="line">
            <a:avLst/>
          </a:prstGeom>
          <a:ln w="28575">
            <a:solidFill>
              <a:srgbClr val="FCC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7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59941-F035-45E2-9D6D-FC3E63FB0991}"/>
              </a:ext>
            </a:extLst>
          </p:cNvPr>
          <p:cNvSpPr txBox="1"/>
          <p:nvPr/>
        </p:nvSpPr>
        <p:spPr>
          <a:xfrm>
            <a:off x="2374561" y="5565995"/>
            <a:ext cx="8088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Window</a:t>
            </a:r>
            <a:r>
              <a:rPr lang="ko-KR" altLang="en-US" sz="2200" dirty="0"/>
              <a:t>의 위치에 따라 </a:t>
            </a:r>
            <a:r>
              <a:rPr lang="ko-KR" altLang="en-US" sz="2200" dirty="0" err="1"/>
              <a:t>랜덤포레스트의</a:t>
            </a:r>
            <a:r>
              <a:rPr lang="ko-KR" altLang="en-US" sz="2200" dirty="0"/>
              <a:t> 변수 중요도 순위가 달라져서 중요한 변수를 하나의 기간만으론 알 수 없음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CD43B3F-0249-4482-AE06-F1DD198E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98" y="2450890"/>
            <a:ext cx="5167117" cy="291162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894D95-3C23-4309-8AE0-C51B7C2991E3}"/>
              </a:ext>
            </a:extLst>
          </p:cNvPr>
          <p:cNvSpPr/>
          <p:nvPr/>
        </p:nvSpPr>
        <p:spPr>
          <a:xfrm>
            <a:off x="670568" y="2634520"/>
            <a:ext cx="777898" cy="359763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5217E6A-3702-4092-9429-C28F63E2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0890"/>
            <a:ext cx="5167117" cy="2911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7A8BF5-287C-47DF-82D9-872EB7962C42}"/>
              </a:ext>
            </a:extLst>
          </p:cNvPr>
          <p:cNvSpPr/>
          <p:nvPr/>
        </p:nvSpPr>
        <p:spPr>
          <a:xfrm>
            <a:off x="6125980" y="2934325"/>
            <a:ext cx="777898" cy="359763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9BFC-123D-41A1-9ADB-970078545AEB}"/>
              </a:ext>
            </a:extLst>
          </p:cNvPr>
          <p:cNvSpPr txBox="1"/>
          <p:nvPr/>
        </p:nvSpPr>
        <p:spPr>
          <a:xfrm>
            <a:off x="5077369" y="1908368"/>
            <a:ext cx="2742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Importance plot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4007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1352020-9892-4572-8901-D9F8D43A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6" y="2420398"/>
            <a:ext cx="10182804" cy="3654612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포레스트</a:t>
            </a:r>
            <a:endParaRPr lang="en-US" altLang="ko-KR" sz="2400" dirty="0">
              <a:solidFill>
                <a:srgbClr val="5D58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093BA8-ABE2-483F-ABE5-B326F3BB1024}"/>
              </a:ext>
            </a:extLst>
          </p:cNvPr>
          <p:cNvSpPr/>
          <p:nvPr/>
        </p:nvSpPr>
        <p:spPr>
          <a:xfrm>
            <a:off x="1760070" y="5790197"/>
            <a:ext cx="4550790" cy="258826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A13F6-9DD9-4FF8-B07A-03436A64AD2C}"/>
              </a:ext>
            </a:extLst>
          </p:cNvPr>
          <p:cNvSpPr txBox="1"/>
          <p:nvPr/>
        </p:nvSpPr>
        <p:spPr>
          <a:xfrm>
            <a:off x="5090681" y="2052481"/>
            <a:ext cx="4146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변수 중요도의 평균</a:t>
            </a:r>
          </a:p>
        </p:txBody>
      </p:sp>
    </p:spTree>
    <p:extLst>
      <p:ext uri="{BB962C8B-B14F-4D97-AF65-F5344CB8AC3E}">
        <p14:creationId xmlns:p14="http://schemas.microsoft.com/office/powerpoint/2010/main" val="39893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0B4EAF-BCAF-43A7-9B1D-B5D22A3D685D}"/>
              </a:ext>
            </a:extLst>
          </p:cNvPr>
          <p:cNvSpPr txBox="1"/>
          <p:nvPr/>
        </p:nvSpPr>
        <p:spPr>
          <a:xfrm>
            <a:off x="4807733" y="1892979"/>
            <a:ext cx="49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기존의 교차검증 방법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6CE1669-13A0-41E3-BC05-9A4F696F9A7C}"/>
              </a:ext>
            </a:extLst>
          </p:cNvPr>
          <p:cNvGrpSpPr/>
          <p:nvPr/>
        </p:nvGrpSpPr>
        <p:grpSpPr>
          <a:xfrm>
            <a:off x="809377" y="2582099"/>
            <a:ext cx="7340019" cy="3133400"/>
            <a:chOff x="1372908" y="2878061"/>
            <a:chExt cx="8310738" cy="273107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EDBD66F-861A-48AB-AC2F-9732DAD6AEF0}"/>
                </a:ext>
              </a:extLst>
            </p:cNvPr>
            <p:cNvGrpSpPr/>
            <p:nvPr/>
          </p:nvGrpSpPr>
          <p:grpSpPr>
            <a:xfrm>
              <a:off x="1374243" y="2878061"/>
              <a:ext cx="8309402" cy="318246"/>
              <a:chOff x="1105737" y="3542901"/>
              <a:chExt cx="7003942" cy="31824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84FD36E-9AEF-4637-9B27-682F1CA84499}"/>
                  </a:ext>
                </a:extLst>
              </p:cNvPr>
              <p:cNvSpPr/>
              <p:nvPr/>
            </p:nvSpPr>
            <p:spPr>
              <a:xfrm>
                <a:off x="2812957" y="3542901"/>
                <a:ext cx="5296722" cy="318246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8955C89-9BE1-4373-8847-6506D4BA28FD}"/>
                  </a:ext>
                </a:extLst>
              </p:cNvPr>
              <p:cNvSpPr/>
              <p:nvPr/>
            </p:nvSpPr>
            <p:spPr>
              <a:xfrm>
                <a:off x="1105737" y="3542901"/>
                <a:ext cx="1707220" cy="318246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2D0B851-B9AF-4A02-AE84-B40F41ECFAE2}"/>
                </a:ext>
              </a:extLst>
            </p:cNvPr>
            <p:cNvGrpSpPr/>
            <p:nvPr/>
          </p:nvGrpSpPr>
          <p:grpSpPr>
            <a:xfrm>
              <a:off x="1372908" y="5290894"/>
              <a:ext cx="8310737" cy="318245"/>
              <a:chOff x="1372908" y="5788648"/>
              <a:chExt cx="8310737" cy="31824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6AC8C7C-4192-4216-B10D-3DED220562FE}"/>
                  </a:ext>
                </a:extLst>
              </p:cNvPr>
              <p:cNvSpPr/>
              <p:nvPr/>
            </p:nvSpPr>
            <p:spPr>
              <a:xfrm>
                <a:off x="1372908" y="5788649"/>
                <a:ext cx="6182134" cy="318244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75EF06D-EFE8-4720-B0B2-09D271276F80}"/>
                  </a:ext>
                </a:extLst>
              </p:cNvPr>
              <p:cNvSpPr/>
              <p:nvPr/>
            </p:nvSpPr>
            <p:spPr>
              <a:xfrm>
                <a:off x="7555042" y="5788648"/>
                <a:ext cx="2128603" cy="318244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778B8C1-7750-4894-A40B-789A37809061}"/>
                </a:ext>
              </a:extLst>
            </p:cNvPr>
            <p:cNvGrpSpPr/>
            <p:nvPr/>
          </p:nvGrpSpPr>
          <p:grpSpPr>
            <a:xfrm>
              <a:off x="1372908" y="4483056"/>
              <a:ext cx="8310738" cy="331129"/>
              <a:chOff x="1372908" y="5144413"/>
              <a:chExt cx="8310738" cy="33112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CB832F9-DC26-466E-BA73-F3A655529074}"/>
                  </a:ext>
                </a:extLst>
              </p:cNvPr>
              <p:cNvGrpSpPr/>
              <p:nvPr/>
            </p:nvGrpSpPr>
            <p:grpSpPr>
              <a:xfrm>
                <a:off x="1372908" y="5144414"/>
                <a:ext cx="8310738" cy="331128"/>
                <a:chOff x="1372908" y="4359142"/>
                <a:chExt cx="8310738" cy="33112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587A5EA7-FA70-469C-A7AC-E732C3F81B1A}"/>
                    </a:ext>
                  </a:extLst>
                </p:cNvPr>
                <p:cNvSpPr/>
                <p:nvPr/>
              </p:nvSpPr>
              <p:spPr>
                <a:xfrm>
                  <a:off x="1372908" y="4359142"/>
                  <a:ext cx="4155368" cy="318245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12C3914-F58F-4BC9-AE1B-DCA83CEDE5E3}"/>
                    </a:ext>
                  </a:extLst>
                </p:cNvPr>
                <p:cNvSpPr/>
                <p:nvPr/>
              </p:nvSpPr>
              <p:spPr>
                <a:xfrm>
                  <a:off x="7555042" y="4372025"/>
                  <a:ext cx="2128604" cy="318245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B00BA1-5C79-4673-A8EC-797C069B4645}"/>
                  </a:ext>
                </a:extLst>
              </p:cNvPr>
              <p:cNvSpPr/>
              <p:nvPr/>
            </p:nvSpPr>
            <p:spPr>
              <a:xfrm>
                <a:off x="5528277" y="5144413"/>
                <a:ext cx="2026766" cy="318245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B038A14-B9C5-43A0-B5F9-6E478ABB1B00}"/>
                </a:ext>
              </a:extLst>
            </p:cNvPr>
            <p:cNvGrpSpPr/>
            <p:nvPr/>
          </p:nvGrpSpPr>
          <p:grpSpPr>
            <a:xfrm>
              <a:off x="1372908" y="3685899"/>
              <a:ext cx="8310738" cy="324687"/>
              <a:chOff x="1372909" y="4359141"/>
              <a:chExt cx="8310738" cy="324687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52EC864-1DBA-490D-91B5-AB036B02D3DC}"/>
                  </a:ext>
                </a:extLst>
              </p:cNvPr>
              <p:cNvGrpSpPr/>
              <p:nvPr/>
            </p:nvGrpSpPr>
            <p:grpSpPr>
              <a:xfrm>
                <a:off x="1372909" y="4359141"/>
                <a:ext cx="8310738" cy="318246"/>
                <a:chOff x="1372909" y="4359141"/>
                <a:chExt cx="8310738" cy="31824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1290B85-49B5-447A-A0AB-433F06E72164}"/>
                    </a:ext>
                  </a:extLst>
                </p:cNvPr>
                <p:cNvSpPr/>
                <p:nvPr/>
              </p:nvSpPr>
              <p:spPr>
                <a:xfrm>
                  <a:off x="1372909" y="4359142"/>
                  <a:ext cx="2026764" cy="318245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2C694F3-D524-4FF1-B479-52F3E82F3C65}"/>
                    </a:ext>
                  </a:extLst>
                </p:cNvPr>
                <p:cNvSpPr/>
                <p:nvPr/>
              </p:nvSpPr>
              <p:spPr>
                <a:xfrm>
                  <a:off x="5448969" y="4359141"/>
                  <a:ext cx="4234678" cy="318245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2F20CB-5DE6-4A9B-9B65-5A167292E989}"/>
                  </a:ext>
                </a:extLst>
              </p:cNvPr>
              <p:cNvSpPr/>
              <p:nvPr/>
            </p:nvSpPr>
            <p:spPr>
              <a:xfrm>
                <a:off x="3399673" y="4365583"/>
                <a:ext cx="2128603" cy="318245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DA88FA73-B88B-452F-9A9E-A86D46C7F3AD}"/>
              </a:ext>
            </a:extLst>
          </p:cNvPr>
          <p:cNvSpPr/>
          <p:nvPr/>
        </p:nvSpPr>
        <p:spPr>
          <a:xfrm>
            <a:off x="8452218" y="2609618"/>
            <a:ext cx="431695" cy="33760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DB9ECB-C518-4FA7-9BA1-0CE29D253C7D}"/>
              </a:ext>
            </a:extLst>
          </p:cNvPr>
          <p:cNvSpPr txBox="1"/>
          <p:nvPr/>
        </p:nvSpPr>
        <p:spPr>
          <a:xfrm>
            <a:off x="8910251" y="2519333"/>
            <a:ext cx="106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RMSE</a:t>
            </a:r>
            <a:endParaRPr lang="ko-KR" altLang="en-US" sz="2400" dirty="0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83562D62-4E3F-4304-95BB-05395F94C20C}"/>
              </a:ext>
            </a:extLst>
          </p:cNvPr>
          <p:cNvSpPr/>
          <p:nvPr/>
        </p:nvSpPr>
        <p:spPr>
          <a:xfrm>
            <a:off x="8452218" y="3502688"/>
            <a:ext cx="431695" cy="33760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8A803C-210D-4748-BE3A-01498310510D}"/>
              </a:ext>
            </a:extLst>
          </p:cNvPr>
          <p:cNvSpPr txBox="1"/>
          <p:nvPr/>
        </p:nvSpPr>
        <p:spPr>
          <a:xfrm>
            <a:off x="8910251" y="3412403"/>
            <a:ext cx="106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RMSE</a:t>
            </a:r>
            <a:endParaRPr lang="ko-KR" altLang="en-US" sz="2400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C62114FB-B76D-4173-8160-73039E38C31A}"/>
              </a:ext>
            </a:extLst>
          </p:cNvPr>
          <p:cNvSpPr/>
          <p:nvPr/>
        </p:nvSpPr>
        <p:spPr>
          <a:xfrm>
            <a:off x="8452218" y="4440332"/>
            <a:ext cx="431695" cy="33760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13AC07-8B69-427F-9F64-61E3DA7D93A3}"/>
              </a:ext>
            </a:extLst>
          </p:cNvPr>
          <p:cNvSpPr txBox="1"/>
          <p:nvPr/>
        </p:nvSpPr>
        <p:spPr>
          <a:xfrm>
            <a:off x="8910251" y="4350047"/>
            <a:ext cx="106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RMSE</a:t>
            </a:r>
            <a:endParaRPr lang="ko-KR" altLang="en-US" sz="2400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D7548458-692C-4046-88AC-C2CA10220BB7}"/>
              </a:ext>
            </a:extLst>
          </p:cNvPr>
          <p:cNvSpPr/>
          <p:nvPr/>
        </p:nvSpPr>
        <p:spPr>
          <a:xfrm>
            <a:off x="8452218" y="5326427"/>
            <a:ext cx="431695" cy="337609"/>
          </a:xfrm>
          <a:prstGeom prst="rightArrow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250786-7CF7-4783-A707-DF9BF3292517}"/>
              </a:ext>
            </a:extLst>
          </p:cNvPr>
          <p:cNvSpPr txBox="1"/>
          <p:nvPr/>
        </p:nvSpPr>
        <p:spPr>
          <a:xfrm>
            <a:off x="8910251" y="5236142"/>
            <a:ext cx="106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RMSE</a:t>
            </a:r>
            <a:endParaRPr lang="ko-KR" altLang="en-US" sz="2400" dirty="0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77FB74A-7557-40C3-8BE4-AA62FA18A39F}"/>
              </a:ext>
            </a:extLst>
          </p:cNvPr>
          <p:cNvSpPr/>
          <p:nvPr/>
        </p:nvSpPr>
        <p:spPr>
          <a:xfrm rot="10800000">
            <a:off x="10041285" y="2104030"/>
            <a:ext cx="314794" cy="4020263"/>
          </a:xfrm>
          <a:prstGeom prst="leftBrace">
            <a:avLst/>
          </a:prstGeom>
          <a:ln>
            <a:solidFill>
              <a:srgbClr val="FF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B8F4F-5CC1-49A3-861C-CBBF8A42D66B}"/>
              </a:ext>
            </a:extLst>
          </p:cNvPr>
          <p:cNvSpPr txBox="1"/>
          <p:nvPr/>
        </p:nvSpPr>
        <p:spPr>
          <a:xfrm>
            <a:off x="10616584" y="3884895"/>
            <a:ext cx="89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7530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0B4EAF-BCAF-43A7-9B1D-B5D22A3D685D}"/>
              </a:ext>
            </a:extLst>
          </p:cNvPr>
          <p:cNvSpPr txBox="1"/>
          <p:nvPr/>
        </p:nvSpPr>
        <p:spPr>
          <a:xfrm>
            <a:off x="4513183" y="1872393"/>
            <a:ext cx="49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.. </a:t>
            </a:r>
            <a:r>
              <a:rPr lang="ko-KR" altLang="en-US" sz="2400" dirty="0"/>
              <a:t>시계열 데이터에선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6298BDE-BCCD-458D-8D67-978637958F98}"/>
              </a:ext>
            </a:extLst>
          </p:cNvPr>
          <p:cNvGrpSpPr/>
          <p:nvPr/>
        </p:nvGrpSpPr>
        <p:grpSpPr>
          <a:xfrm>
            <a:off x="1378499" y="2491239"/>
            <a:ext cx="9435002" cy="2309925"/>
            <a:chOff x="1659056" y="2582098"/>
            <a:chExt cx="8310738" cy="230992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15A6136-AF0A-490E-8421-AA6F4307FBFD}"/>
                </a:ext>
              </a:extLst>
            </p:cNvPr>
            <p:cNvGrpSpPr/>
            <p:nvPr/>
          </p:nvGrpSpPr>
          <p:grpSpPr>
            <a:xfrm>
              <a:off x="1659056" y="2582098"/>
              <a:ext cx="8310738" cy="1881980"/>
              <a:chOff x="1374243" y="2878061"/>
              <a:chExt cx="8310738" cy="1640338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9F3A9F3-56F6-4E99-9B2F-7F30B56AC024}"/>
                  </a:ext>
                </a:extLst>
              </p:cNvPr>
              <p:cNvGrpSpPr/>
              <p:nvPr/>
            </p:nvGrpSpPr>
            <p:grpSpPr>
              <a:xfrm>
                <a:off x="1374243" y="2878061"/>
                <a:ext cx="8309402" cy="318246"/>
                <a:chOff x="1105737" y="3542901"/>
                <a:chExt cx="7003942" cy="318246"/>
              </a:xfrm>
            </p:grpSpPr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14E8F77A-07C7-47ED-BF78-190DB5E7C8A5}"/>
                    </a:ext>
                  </a:extLst>
                </p:cNvPr>
                <p:cNvSpPr/>
                <p:nvPr/>
              </p:nvSpPr>
              <p:spPr>
                <a:xfrm>
                  <a:off x="2812957" y="3542901"/>
                  <a:ext cx="5296722" cy="318246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F21249F8-72E3-48E8-B705-A651C81EFD37}"/>
                    </a:ext>
                  </a:extLst>
                </p:cNvPr>
                <p:cNvSpPr/>
                <p:nvPr/>
              </p:nvSpPr>
              <p:spPr>
                <a:xfrm>
                  <a:off x="1105737" y="3542901"/>
                  <a:ext cx="1707220" cy="318246"/>
                </a:xfrm>
                <a:prstGeom prst="rect">
                  <a:avLst/>
                </a:prstGeom>
                <a:solidFill>
                  <a:srgbClr val="FFB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Validation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996C410-83AB-40E2-AD40-E6F886CC2426}"/>
                  </a:ext>
                </a:extLst>
              </p:cNvPr>
              <p:cNvGrpSpPr/>
              <p:nvPr/>
            </p:nvGrpSpPr>
            <p:grpSpPr>
              <a:xfrm>
                <a:off x="1374243" y="4193711"/>
                <a:ext cx="8310738" cy="324688"/>
                <a:chOff x="1374244" y="4866953"/>
                <a:chExt cx="8310738" cy="324688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6B6D7E1B-CCBC-49FB-847D-30FD557A9F6C}"/>
                    </a:ext>
                  </a:extLst>
                </p:cNvPr>
                <p:cNvGrpSpPr/>
                <p:nvPr/>
              </p:nvGrpSpPr>
              <p:grpSpPr>
                <a:xfrm>
                  <a:off x="1374244" y="4866953"/>
                  <a:ext cx="8310738" cy="318246"/>
                  <a:chOff x="1374244" y="4866953"/>
                  <a:chExt cx="8310738" cy="318246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9FC1F6F4-2E06-4082-9DD1-305BBAB0CB9A}"/>
                      </a:ext>
                    </a:extLst>
                  </p:cNvPr>
                  <p:cNvSpPr/>
                  <p:nvPr/>
                </p:nvSpPr>
                <p:spPr>
                  <a:xfrm>
                    <a:off x="1374244" y="4866954"/>
                    <a:ext cx="2026764" cy="318245"/>
                  </a:xfrm>
                  <a:prstGeom prst="rect">
                    <a:avLst/>
                  </a:prstGeom>
                  <a:solidFill>
                    <a:srgbClr val="FFE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Traning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 set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16F19E8A-9FBB-470B-B726-EAE2DE15F135}"/>
                      </a:ext>
                    </a:extLst>
                  </p:cNvPr>
                  <p:cNvSpPr/>
                  <p:nvPr/>
                </p:nvSpPr>
                <p:spPr>
                  <a:xfrm>
                    <a:off x="5450304" y="4866953"/>
                    <a:ext cx="4234678" cy="318245"/>
                  </a:xfrm>
                  <a:prstGeom prst="rect">
                    <a:avLst/>
                  </a:prstGeom>
                  <a:solidFill>
                    <a:srgbClr val="FFE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Traning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 set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34459E0-3710-42FC-9082-3A824B7EB6EE}"/>
                    </a:ext>
                  </a:extLst>
                </p:cNvPr>
                <p:cNvSpPr/>
                <p:nvPr/>
              </p:nvSpPr>
              <p:spPr>
                <a:xfrm>
                  <a:off x="3401008" y="4873396"/>
                  <a:ext cx="2128603" cy="318245"/>
                </a:xfrm>
                <a:prstGeom prst="rect">
                  <a:avLst/>
                </a:prstGeom>
                <a:solidFill>
                  <a:srgbClr val="FFB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Validation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4FEEC-5EEB-463A-8C67-C5A8711029F8}"/>
                </a:ext>
              </a:extLst>
            </p:cNvPr>
            <p:cNvSpPr txBox="1"/>
            <p:nvPr/>
          </p:nvSpPr>
          <p:spPr>
            <a:xfrm>
              <a:off x="6089883" y="2992152"/>
              <a:ext cx="1762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미래 시점 데이터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F90D2D-539B-4E70-A3AC-10430A00DFE2}"/>
                </a:ext>
              </a:extLst>
            </p:cNvPr>
            <p:cNvSpPr txBox="1"/>
            <p:nvPr/>
          </p:nvSpPr>
          <p:spPr>
            <a:xfrm>
              <a:off x="7070586" y="4522690"/>
              <a:ext cx="1730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미래 시점 데이터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6A5624F-08AF-4F5D-932D-1A7882988242}"/>
                </a:ext>
              </a:extLst>
            </p:cNvPr>
            <p:cNvCxnSpPr>
              <a:cxnSpLocks/>
              <a:stCxn id="15" idx="2"/>
              <a:endCxn id="129" idx="2"/>
            </p:cNvCxnSpPr>
            <p:nvPr/>
          </p:nvCxnSpPr>
          <p:spPr>
            <a:xfrm rot="5400000" flipH="1">
              <a:off x="4614341" y="1004655"/>
              <a:ext cx="414258" cy="4299400"/>
            </a:xfrm>
            <a:prstGeom prst="bentConnector3">
              <a:avLst>
                <a:gd name="adj1" fmla="val -55183"/>
              </a:avLst>
            </a:prstGeom>
            <a:ln>
              <a:solidFill>
                <a:srgbClr val="5D58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C288996F-C91B-405C-A5A8-BCA2C343D52D}"/>
                </a:ext>
              </a:extLst>
            </p:cNvPr>
            <p:cNvCxnSpPr>
              <a:cxnSpLocks/>
              <a:stCxn id="34" idx="2"/>
              <a:endCxn id="47" idx="2"/>
            </p:cNvCxnSpPr>
            <p:nvPr/>
          </p:nvCxnSpPr>
          <p:spPr>
            <a:xfrm rot="5400000" flipH="1">
              <a:off x="6128906" y="3085295"/>
              <a:ext cx="427944" cy="3185511"/>
            </a:xfrm>
            <a:prstGeom prst="bentConnector3">
              <a:avLst>
                <a:gd name="adj1" fmla="val -53418"/>
              </a:avLst>
            </a:prstGeom>
            <a:ln>
              <a:solidFill>
                <a:srgbClr val="5D58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133BEC-FA2E-48A8-B538-F46EEA711B73}"/>
              </a:ext>
            </a:extLst>
          </p:cNvPr>
          <p:cNvSpPr txBox="1"/>
          <p:nvPr/>
        </p:nvSpPr>
        <p:spPr>
          <a:xfrm>
            <a:off x="2140812" y="5125120"/>
            <a:ext cx="8547175" cy="105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미래 시점의 데이터로 </a:t>
            </a:r>
            <a:r>
              <a:rPr lang="ko-KR" altLang="en-US" sz="2200" dirty="0">
                <a:solidFill>
                  <a:srgbClr val="ED8953"/>
                </a:solidFill>
              </a:rPr>
              <a:t>과거 시점 예측</a:t>
            </a:r>
            <a:r>
              <a:rPr lang="en-US" altLang="ko-KR" sz="2200" dirty="0">
                <a:solidFill>
                  <a:srgbClr val="ED8953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시계열에서는 기존의 교차검증 방법을 사용하는 것은 </a:t>
            </a:r>
            <a:r>
              <a:rPr lang="ko-KR" altLang="en-US" sz="2200" dirty="0">
                <a:solidFill>
                  <a:srgbClr val="ED8953"/>
                </a:solidFill>
                <a:sym typeface="Wingdings" panose="05000000000000000000" pitchFamily="2" charset="2"/>
              </a:rPr>
              <a:t>바람직하지 않음</a:t>
            </a:r>
            <a:endParaRPr lang="ko-KR" altLang="en-US" sz="2200" dirty="0">
              <a:solidFill>
                <a:srgbClr val="ED8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00BFF5-74FA-4952-8399-DA8FE5178FD7}"/>
              </a:ext>
            </a:extLst>
          </p:cNvPr>
          <p:cNvSpPr txBox="1"/>
          <p:nvPr/>
        </p:nvSpPr>
        <p:spPr>
          <a:xfrm>
            <a:off x="9491838" y="5048803"/>
            <a:ext cx="1079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. . .</a:t>
            </a:r>
            <a:endParaRPr lang="ko-KR" altLang="en-US" sz="5000" dirty="0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1E52C3-A3E0-4DA8-B8AA-80BB47045EEF}"/>
              </a:ext>
            </a:extLst>
          </p:cNvPr>
          <p:cNvGrpSpPr/>
          <p:nvPr/>
        </p:nvGrpSpPr>
        <p:grpSpPr>
          <a:xfrm>
            <a:off x="2053820" y="3861289"/>
            <a:ext cx="8906745" cy="454862"/>
            <a:chOff x="2395084" y="3894875"/>
            <a:chExt cx="8906745" cy="519997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9F3A9F3-56F6-4E99-9B2F-7F30B56AC024}"/>
                </a:ext>
              </a:extLst>
            </p:cNvPr>
            <p:cNvGrpSpPr/>
            <p:nvPr/>
          </p:nvGrpSpPr>
          <p:grpSpPr>
            <a:xfrm>
              <a:off x="2395084" y="3894875"/>
              <a:ext cx="7005069" cy="507848"/>
              <a:chOff x="1104610" y="3353300"/>
              <a:chExt cx="7005069" cy="507848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14E8F77A-07C7-47ED-BF78-190DB5E7C8A5}"/>
                  </a:ext>
                </a:extLst>
              </p:cNvPr>
              <p:cNvSpPr/>
              <p:nvPr/>
            </p:nvSpPr>
            <p:spPr>
              <a:xfrm>
                <a:off x="1104610" y="3353301"/>
                <a:ext cx="5753272" cy="507847"/>
              </a:xfrm>
              <a:prstGeom prst="rect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Traning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21249F8-72E3-48E8-B705-A651C81EFD37}"/>
                  </a:ext>
                </a:extLst>
              </p:cNvPr>
              <p:cNvSpPr/>
              <p:nvPr/>
            </p:nvSpPr>
            <p:spPr>
              <a:xfrm>
                <a:off x="6849331" y="3353300"/>
                <a:ext cx="1260348" cy="507847"/>
              </a:xfrm>
              <a:prstGeom prst="rect">
                <a:avLst/>
              </a:prstGeom>
              <a:solidFill>
                <a:srgbClr val="FFB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Validation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id="{334361E4-6254-473F-A0E9-B0B760AA964C}"/>
                </a:ext>
              </a:extLst>
            </p:cNvPr>
            <p:cNvSpPr/>
            <p:nvPr/>
          </p:nvSpPr>
          <p:spPr>
            <a:xfrm>
              <a:off x="9617326" y="3949956"/>
              <a:ext cx="494128" cy="460369"/>
            </a:xfrm>
            <a:prstGeom prst="rightArrow">
              <a:avLst/>
            </a:prstGeom>
            <a:solidFill>
              <a:srgbClr val="FFE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ADF416-5D36-4226-B885-8C9CD46ED0C7}"/>
                </a:ext>
              </a:extLst>
            </p:cNvPr>
            <p:cNvSpPr txBox="1"/>
            <p:nvPr/>
          </p:nvSpPr>
          <p:spPr>
            <a:xfrm>
              <a:off x="10233212" y="3953207"/>
              <a:ext cx="1068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RMSE</a:t>
              </a:r>
              <a:endParaRPr lang="ko-KR" altLang="en-US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0B4EAF-BCAF-43A7-9B1D-B5D22A3D685D}"/>
              </a:ext>
            </a:extLst>
          </p:cNvPr>
          <p:cNvSpPr txBox="1"/>
          <p:nvPr/>
        </p:nvSpPr>
        <p:spPr>
          <a:xfrm>
            <a:off x="4142293" y="1960731"/>
            <a:ext cx="49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Time Series Cross Validation</a:t>
            </a:r>
            <a:endParaRPr lang="ko-KR" altLang="en-US" sz="2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91F5FB-304F-4E5C-BE42-A3F24CF83D47}"/>
              </a:ext>
            </a:extLst>
          </p:cNvPr>
          <p:cNvGrpSpPr/>
          <p:nvPr/>
        </p:nvGrpSpPr>
        <p:grpSpPr>
          <a:xfrm>
            <a:off x="820953" y="2708333"/>
            <a:ext cx="8860450" cy="956203"/>
            <a:chOff x="398383" y="2693692"/>
            <a:chExt cx="8860450" cy="1067588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1C3A57C9-E94B-4601-B42C-DF812A89550B}"/>
                </a:ext>
              </a:extLst>
            </p:cNvPr>
            <p:cNvGrpSpPr/>
            <p:nvPr/>
          </p:nvGrpSpPr>
          <p:grpSpPr>
            <a:xfrm>
              <a:off x="398383" y="2693692"/>
              <a:ext cx="8860450" cy="512393"/>
              <a:chOff x="1134736" y="2921152"/>
              <a:chExt cx="8860450" cy="51239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B70C9E22-0CCC-4890-B6A0-EFE0BD6372B9}"/>
                  </a:ext>
                </a:extLst>
              </p:cNvPr>
              <p:cNvGrpSpPr/>
              <p:nvPr/>
            </p:nvGrpSpPr>
            <p:grpSpPr>
              <a:xfrm>
                <a:off x="1134736" y="2921152"/>
                <a:ext cx="7005069" cy="507848"/>
                <a:chOff x="1104610" y="3353300"/>
                <a:chExt cx="7005069" cy="507848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B86E1431-481D-4E5B-83CA-00CECF9A905F}"/>
                    </a:ext>
                  </a:extLst>
                </p:cNvPr>
                <p:cNvSpPr/>
                <p:nvPr/>
              </p:nvSpPr>
              <p:spPr>
                <a:xfrm>
                  <a:off x="1104610" y="3353301"/>
                  <a:ext cx="5753272" cy="507847"/>
                </a:xfrm>
                <a:prstGeom prst="rect">
                  <a:avLst/>
                </a:prstGeom>
                <a:solidFill>
                  <a:srgbClr val="FFE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Traning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 set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16C96D1C-8962-499C-B5B3-2832BAE2EE50}"/>
                    </a:ext>
                  </a:extLst>
                </p:cNvPr>
                <p:cNvSpPr/>
                <p:nvPr/>
              </p:nvSpPr>
              <p:spPr>
                <a:xfrm>
                  <a:off x="6849331" y="3353300"/>
                  <a:ext cx="1260348" cy="507847"/>
                </a:xfrm>
                <a:prstGeom prst="rect">
                  <a:avLst/>
                </a:prstGeom>
                <a:solidFill>
                  <a:srgbClr val="FFB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Validation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3" name="화살표: 오른쪽 132">
                <a:extLst>
                  <a:ext uri="{FF2B5EF4-FFF2-40B4-BE49-F238E27FC236}">
                    <a16:creationId xmlns:a16="http://schemas.microsoft.com/office/drawing/2014/main" id="{CC0CCA86-EFA3-4F28-B68D-4DFF670A97B7}"/>
                  </a:ext>
                </a:extLst>
              </p:cNvPr>
              <p:cNvSpPr/>
              <p:nvPr/>
            </p:nvSpPr>
            <p:spPr>
              <a:xfrm>
                <a:off x="8310683" y="2968629"/>
                <a:ext cx="494128" cy="460369"/>
              </a:xfrm>
              <a:prstGeom prst="rightArrow">
                <a:avLst/>
              </a:prstGeom>
              <a:solidFill>
                <a:srgbClr val="FF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DDB7D2-C5BB-4348-958F-FDE05CE2BBAF}"/>
                  </a:ext>
                </a:extLst>
              </p:cNvPr>
              <p:cNvSpPr txBox="1"/>
              <p:nvPr/>
            </p:nvSpPr>
            <p:spPr>
              <a:xfrm>
                <a:off x="8926569" y="2971880"/>
                <a:ext cx="106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RMSE</a:t>
                </a:r>
                <a:endParaRPr lang="ko-KR" altLang="en-US" sz="24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9A7171E-46D7-40F3-AA24-AB8372F33343}"/>
                </a:ext>
              </a:extLst>
            </p:cNvPr>
            <p:cNvGrpSpPr/>
            <p:nvPr/>
          </p:nvGrpSpPr>
          <p:grpSpPr>
            <a:xfrm>
              <a:off x="404569" y="3279413"/>
              <a:ext cx="5747086" cy="481867"/>
              <a:chOff x="404569" y="3279413"/>
              <a:chExt cx="5747086" cy="48186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1FE0CBA-5F1B-473D-B1EF-72C176C3D9C2}"/>
                  </a:ext>
                </a:extLst>
              </p:cNvPr>
              <p:cNvGrpSpPr/>
              <p:nvPr/>
            </p:nvGrpSpPr>
            <p:grpSpPr>
              <a:xfrm>
                <a:off x="404569" y="3279413"/>
                <a:ext cx="5747086" cy="193422"/>
                <a:chOff x="1185508" y="3324069"/>
                <a:chExt cx="5688233" cy="276068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DAFDB38C-22DD-4C9B-AE6A-6E323D66A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3986" y="3460229"/>
                  <a:ext cx="5667362" cy="0"/>
                </a:xfrm>
                <a:prstGeom prst="line">
                  <a:avLst/>
                </a:prstGeom>
                <a:ln w="28575">
                  <a:solidFill>
                    <a:srgbClr val="ED89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366328C-0DEB-4735-AA24-8BCED06C8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5508" y="3324069"/>
                  <a:ext cx="0" cy="272321"/>
                </a:xfrm>
                <a:prstGeom prst="line">
                  <a:avLst/>
                </a:prstGeom>
                <a:ln w="28575">
                  <a:solidFill>
                    <a:srgbClr val="ED89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BFDC3B80-5A73-4CC2-8CD7-212BA0178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3741" y="3327816"/>
                  <a:ext cx="0" cy="272321"/>
                </a:xfrm>
                <a:prstGeom prst="line">
                  <a:avLst/>
                </a:prstGeom>
                <a:ln w="28575">
                  <a:solidFill>
                    <a:srgbClr val="ED895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750D8-5E91-43CB-8C3B-27AF43D6FEE8}"/>
                  </a:ext>
                </a:extLst>
              </p:cNvPr>
              <p:cNvSpPr txBox="1"/>
              <p:nvPr/>
            </p:nvSpPr>
            <p:spPr>
              <a:xfrm>
                <a:off x="2567182" y="3391948"/>
                <a:ext cx="1575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Window size</a:t>
                </a:r>
                <a:endParaRPr lang="ko-KR" altLang="en-US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F371B4-5D02-43F8-8CD4-5C03D51A4E40}"/>
              </a:ext>
            </a:extLst>
          </p:cNvPr>
          <p:cNvGrpSpPr/>
          <p:nvPr/>
        </p:nvGrpSpPr>
        <p:grpSpPr>
          <a:xfrm>
            <a:off x="3282294" y="4670794"/>
            <a:ext cx="8586273" cy="618430"/>
            <a:chOff x="2916180" y="4751163"/>
            <a:chExt cx="8586273" cy="61843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1AB35B-5D3A-42F2-947B-3A669D0F9421}"/>
                </a:ext>
              </a:extLst>
            </p:cNvPr>
            <p:cNvSpPr txBox="1"/>
            <p:nvPr/>
          </p:nvSpPr>
          <p:spPr>
            <a:xfrm>
              <a:off x="10423163" y="4751163"/>
              <a:ext cx="1079290" cy="47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/>
                <a:t>. . .</a:t>
              </a:r>
              <a:endParaRPr lang="ko-KR" altLang="en-US" sz="30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E2B7C57-4695-47BD-A8AD-3F1CC5DD2103}"/>
                </a:ext>
              </a:extLst>
            </p:cNvPr>
            <p:cNvSpPr/>
            <p:nvPr/>
          </p:nvSpPr>
          <p:spPr>
            <a:xfrm>
              <a:off x="2916180" y="4925359"/>
              <a:ext cx="5753272" cy="444234"/>
            </a:xfrm>
            <a:prstGeom prst="rect">
              <a:avLst/>
            </a:prstGeom>
            <a:solidFill>
              <a:srgbClr val="FFE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Traning</a:t>
              </a:r>
              <a:r>
                <a:rPr lang="en-US" altLang="ko-KR" dirty="0">
                  <a:solidFill>
                    <a:schemeClr val="tx1"/>
                  </a:solidFill>
                </a:rPr>
                <a:t> 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B8BC49-39BE-437B-AD3D-A5398F400E84}"/>
                </a:ext>
              </a:extLst>
            </p:cNvPr>
            <p:cNvSpPr/>
            <p:nvPr/>
          </p:nvSpPr>
          <p:spPr>
            <a:xfrm>
              <a:off x="8660901" y="4925358"/>
              <a:ext cx="1260348" cy="444234"/>
            </a:xfrm>
            <a:prstGeom prst="rect">
              <a:avLst/>
            </a:prstGeom>
            <a:solidFill>
              <a:srgbClr val="FFB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Validation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8A73CAA-B925-4FA7-8B92-471197C173F3}"/>
              </a:ext>
            </a:extLst>
          </p:cNvPr>
          <p:cNvSpPr txBox="1"/>
          <p:nvPr/>
        </p:nvSpPr>
        <p:spPr>
          <a:xfrm>
            <a:off x="2556489" y="551849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RMSE</a:t>
            </a: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작은 </a:t>
            </a:r>
            <a:r>
              <a:rPr lang="en-US" altLang="ko-KR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</a:t>
            </a: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2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25" name="도형 64">
            <a:extLst>
              <a:ext uri="{FF2B5EF4-FFF2-40B4-BE49-F238E27FC236}">
                <a16:creationId xmlns:a16="http://schemas.microsoft.com/office/drawing/2014/main" id="{F4C0E268-9CCF-460B-801C-C8DBF047ECE9}"/>
              </a:ext>
            </a:extLst>
          </p:cNvPr>
          <p:cNvSpPr>
            <a:spLocks noGrp="1" noChangeArrowheads="1"/>
          </p:cNvSpPr>
          <p:nvPr/>
        </p:nvSpPr>
        <p:spPr>
          <a:xfrm>
            <a:off x="960274" y="2504441"/>
            <a:ext cx="3935398" cy="2789708"/>
          </a:xfrm>
          <a:prstGeom prst="roundRect">
            <a:avLst/>
          </a:prstGeom>
          <a:noFill/>
          <a:ln w="25400" cap="flat" cmpd="sng">
            <a:solidFill>
              <a:srgbClr val="FFAB6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D1128B-D2CE-4AFC-9888-598FBECFA192}"/>
              </a:ext>
            </a:extLst>
          </p:cNvPr>
          <p:cNvGrpSpPr/>
          <p:nvPr/>
        </p:nvGrpSpPr>
        <p:grpSpPr>
          <a:xfrm>
            <a:off x="1337941" y="2914050"/>
            <a:ext cx="3237367" cy="2134522"/>
            <a:chOff x="955453" y="3061331"/>
            <a:chExt cx="3237367" cy="213452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0D49A6C-689F-4A94-8489-A5E44570C687}"/>
                </a:ext>
              </a:extLst>
            </p:cNvPr>
            <p:cNvSpPr/>
            <p:nvPr/>
          </p:nvSpPr>
          <p:spPr>
            <a:xfrm>
              <a:off x="1044317" y="3061331"/>
              <a:ext cx="769494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KOSPI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7D3E37A-B9EF-4764-971B-B090AE8430DB}"/>
                </a:ext>
              </a:extLst>
            </p:cNvPr>
            <p:cNvSpPr/>
            <p:nvPr/>
          </p:nvSpPr>
          <p:spPr>
            <a:xfrm>
              <a:off x="2160738" y="3324069"/>
              <a:ext cx="769494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VIXI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975ECA8-0637-4270-B1BA-E9A962E8B731}"/>
                </a:ext>
              </a:extLst>
            </p:cNvPr>
            <p:cNvSpPr/>
            <p:nvPr/>
          </p:nvSpPr>
          <p:spPr>
            <a:xfrm>
              <a:off x="1436214" y="3793688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NASDAQ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B8DE562-AD5F-44CB-B9CD-5A2FE7C1DD10}"/>
                </a:ext>
              </a:extLst>
            </p:cNvPr>
            <p:cNvSpPr/>
            <p:nvPr/>
          </p:nvSpPr>
          <p:spPr>
            <a:xfrm>
              <a:off x="3072640" y="3078269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VKOSPI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4F5F8D9-9465-4230-9D2D-CD0B8CDF5FDA}"/>
                </a:ext>
              </a:extLst>
            </p:cNvPr>
            <p:cNvSpPr/>
            <p:nvPr/>
          </p:nvSpPr>
          <p:spPr>
            <a:xfrm>
              <a:off x="2930232" y="4122163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Nvidia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128BC96-A5B0-43D2-BC52-475F75D03208}"/>
                </a:ext>
              </a:extLst>
            </p:cNvPr>
            <p:cNvSpPr/>
            <p:nvPr/>
          </p:nvSpPr>
          <p:spPr>
            <a:xfrm>
              <a:off x="1978012" y="4466035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AMD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0DBFEF3-E2CA-4161-BBD6-646C430B589D}"/>
                </a:ext>
              </a:extLst>
            </p:cNvPr>
            <p:cNvSpPr/>
            <p:nvPr/>
          </p:nvSpPr>
          <p:spPr>
            <a:xfrm>
              <a:off x="955453" y="4304315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3B9117-5AA5-417E-9310-AFB8189D37FE}"/>
                </a:ext>
              </a:extLst>
            </p:cNvPr>
            <p:cNvSpPr/>
            <p:nvPr/>
          </p:nvSpPr>
          <p:spPr>
            <a:xfrm>
              <a:off x="1104279" y="4912496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PYPL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EFFE513-20FE-451F-BE1E-1966906E142C}"/>
                </a:ext>
              </a:extLst>
            </p:cNvPr>
            <p:cNvSpPr/>
            <p:nvPr/>
          </p:nvSpPr>
          <p:spPr>
            <a:xfrm>
              <a:off x="2397737" y="4944358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5D584A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SQ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126C5B5-090A-4459-915A-3FBE01ED4CC3}"/>
                </a:ext>
              </a:extLst>
            </p:cNvPr>
            <p:cNvSpPr/>
            <p:nvPr/>
          </p:nvSpPr>
          <p:spPr>
            <a:xfrm>
              <a:off x="3245598" y="4600486"/>
              <a:ext cx="947222" cy="251495"/>
            </a:xfrm>
            <a:prstGeom prst="roundRect">
              <a:avLst>
                <a:gd name="adj" fmla="val 15519"/>
              </a:avLst>
            </a:prstGeom>
            <a:solidFill>
              <a:srgbClr val="FFF3C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D584A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vidente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7A8AE-B37D-4323-A29F-0F5927867830}"/>
              </a:ext>
            </a:extLst>
          </p:cNvPr>
          <p:cNvSpPr txBox="1"/>
          <p:nvPr/>
        </p:nvSpPr>
        <p:spPr>
          <a:xfrm>
            <a:off x="2182393" y="2317797"/>
            <a:ext cx="1491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모든 변수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B0A088-AB16-465B-8A52-255F8558957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895672" y="3893530"/>
            <a:ext cx="4333378" cy="5765"/>
          </a:xfrm>
          <a:prstGeom prst="line">
            <a:avLst/>
          </a:prstGeom>
          <a:ln w="28575">
            <a:solidFill>
              <a:srgbClr val="FFB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9E9DCE-8238-45B7-AC69-C3630FC95A83}"/>
              </a:ext>
            </a:extLst>
          </p:cNvPr>
          <p:cNvSpPr/>
          <p:nvPr/>
        </p:nvSpPr>
        <p:spPr>
          <a:xfrm>
            <a:off x="5784061" y="3530836"/>
            <a:ext cx="1241359" cy="725389"/>
          </a:xfrm>
          <a:prstGeom prst="rect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ARIMAX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1F11C-9E6B-42C8-A419-EF69A88E45E5}"/>
              </a:ext>
            </a:extLst>
          </p:cNvPr>
          <p:cNvSpPr txBox="1"/>
          <p:nvPr/>
        </p:nvSpPr>
        <p:spPr>
          <a:xfrm>
            <a:off x="9050417" y="3285968"/>
            <a:ext cx="1743461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 err="1">
                <a:solidFill>
                  <a:srgbClr val="71634F"/>
                </a:solidFill>
              </a:rPr>
              <a:t>적합된</a:t>
            </a:r>
            <a:r>
              <a:rPr lang="ko-KR" altLang="en-US" sz="2200" dirty="0">
                <a:solidFill>
                  <a:srgbClr val="71634F"/>
                </a:solidFill>
              </a:rPr>
              <a:t> </a:t>
            </a:r>
            <a:endParaRPr lang="en-US" altLang="ko-KR" sz="2200" dirty="0">
              <a:solidFill>
                <a:srgbClr val="71634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rgbClr val="71634F"/>
                </a:solidFill>
              </a:rPr>
              <a:t>모형 없음</a:t>
            </a:r>
            <a:endParaRPr lang="en-US" altLang="ko-KR" sz="2200" dirty="0">
              <a:solidFill>
                <a:srgbClr val="71634F"/>
              </a:solidFill>
            </a:endParaRPr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01A02944-A70C-47B8-B96F-BBC004E54CA0}"/>
              </a:ext>
            </a:extLst>
          </p:cNvPr>
          <p:cNvSpPr/>
          <p:nvPr/>
        </p:nvSpPr>
        <p:spPr>
          <a:xfrm rot="2742086">
            <a:off x="7758683" y="3528455"/>
            <a:ext cx="649931" cy="707296"/>
          </a:xfrm>
          <a:prstGeom prst="plus">
            <a:avLst>
              <a:gd name="adj" fmla="val 362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6F6F3E-59F6-4549-9DE9-31D1173372FD}"/>
              </a:ext>
            </a:extLst>
          </p:cNvPr>
          <p:cNvCxnSpPr>
            <a:cxnSpLocks/>
          </p:cNvCxnSpPr>
          <p:nvPr/>
        </p:nvCxnSpPr>
        <p:spPr>
          <a:xfrm flipV="1">
            <a:off x="8083648" y="4182216"/>
            <a:ext cx="0" cy="388033"/>
          </a:xfrm>
          <a:prstGeom prst="straightConnector1">
            <a:avLst/>
          </a:prstGeom>
          <a:ln w="28575">
            <a:solidFill>
              <a:srgbClr val="FFB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7EBD0B-07AB-455A-8623-328EAAE57B1B}"/>
              </a:ext>
            </a:extLst>
          </p:cNvPr>
          <p:cNvSpPr/>
          <p:nvPr/>
        </p:nvSpPr>
        <p:spPr>
          <a:xfrm>
            <a:off x="7646113" y="4578952"/>
            <a:ext cx="1945494" cy="607335"/>
          </a:xfrm>
          <a:prstGeom prst="roundRect">
            <a:avLst>
              <a:gd name="adj" fmla="val 15519"/>
            </a:avLst>
          </a:prstGeom>
          <a:solidFill>
            <a:schemeClr val="bg1">
              <a:alpha val="30000"/>
            </a:schemeClr>
          </a:solidFill>
          <a:ln>
            <a:solidFill>
              <a:srgbClr val="FFA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차원의 저주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D9959-5CB0-4CB4-ACA1-5D05E6265911}"/>
              </a:ext>
            </a:extLst>
          </p:cNvPr>
          <p:cNvSpPr txBox="1"/>
          <p:nvPr/>
        </p:nvSpPr>
        <p:spPr>
          <a:xfrm>
            <a:off x="960274" y="5449887"/>
            <a:ext cx="10522192" cy="54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모든 변수를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사용했을때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적합되는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ARIMAX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모형이 없음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  <a:sym typeface="Wingdings" panose="05000000000000000000" pitchFamily="2" charset="2"/>
              </a:rPr>
              <a:t>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D895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  <a:sym typeface="Wingdings" panose="05000000000000000000" pitchFamily="2" charset="2"/>
              </a:rPr>
              <a:t>차원의 저주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  <a:sym typeface="Wingdings" panose="05000000000000000000" pitchFamily="2" charset="2"/>
              </a:rPr>
              <a:t>의 영향으로 추측</a:t>
            </a:r>
            <a:endParaRPr lang="en-US" altLang="ko-KR" sz="2200" dirty="0">
              <a:solidFill>
                <a:srgbClr val="5D584A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566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98AFB3-03C7-4A99-9A1C-D1789C08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6" y="2168782"/>
            <a:ext cx="8124825" cy="3124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C7342A-EDE2-4E20-8407-46C69F7099D9}"/>
              </a:ext>
            </a:extLst>
          </p:cNvPr>
          <p:cNvSpPr txBox="1"/>
          <p:nvPr/>
        </p:nvSpPr>
        <p:spPr>
          <a:xfrm>
            <a:off x="2121876" y="5292982"/>
            <a:ext cx="8768342" cy="54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변수가 많아질수록 데이터의 밀도가 낮아져 모델의 적합이 잘 되지 않음</a:t>
            </a:r>
            <a:endParaRPr lang="en-US" altLang="ko-KR" sz="2200" dirty="0">
              <a:solidFill>
                <a:srgbClr val="5D584A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7A8AE-B37D-4323-A29F-0F5927867830}"/>
              </a:ext>
            </a:extLst>
          </p:cNvPr>
          <p:cNvSpPr txBox="1"/>
          <p:nvPr/>
        </p:nvSpPr>
        <p:spPr>
          <a:xfrm>
            <a:off x="5438708" y="1930855"/>
            <a:ext cx="205637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200"/>
              <a:t>차원의 저주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6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A6162-5A99-4B03-AF94-5DBF4D72AE90}"/>
              </a:ext>
            </a:extLst>
          </p:cNvPr>
          <p:cNvSpPr txBox="1"/>
          <p:nvPr/>
        </p:nvSpPr>
        <p:spPr>
          <a:xfrm>
            <a:off x="809377" y="1662147"/>
            <a:ext cx="2624999" cy="461665"/>
          </a:xfrm>
          <a:prstGeom prst="rect">
            <a:avLst/>
          </a:prstGeom>
          <a:solidFill>
            <a:srgbClr val="FFAB6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D58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ARIMAX</a:t>
            </a:r>
          </a:p>
        </p:txBody>
      </p:sp>
      <p:sp>
        <p:nvSpPr>
          <p:cNvPr id="7" name="도형 111">
            <a:extLst>
              <a:ext uri="{FF2B5EF4-FFF2-40B4-BE49-F238E27FC236}">
                <a16:creationId xmlns:a16="http://schemas.microsoft.com/office/drawing/2014/main" id="{BD271E7E-69D4-44A5-B9AF-556D072734B5}"/>
              </a:ext>
            </a:extLst>
          </p:cNvPr>
          <p:cNvSpPr>
            <a:spLocks noGrp="1" noChangeArrowheads="1"/>
          </p:cNvSpPr>
          <p:nvPr/>
        </p:nvSpPr>
        <p:spPr>
          <a:xfrm>
            <a:off x="1274164" y="3809701"/>
            <a:ext cx="8829206" cy="2224073"/>
          </a:xfrm>
          <a:prstGeom prst="roundRect">
            <a:avLst/>
          </a:prstGeom>
          <a:solidFill>
            <a:srgbClr val="FFE1A2">
              <a:alpha val="30000"/>
            </a:srgb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종속변수의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 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과거 시점 차수</a:t>
            </a:r>
            <a:endParaRPr lang="en-US" altLang="ko-KR" sz="2200" dirty="0">
              <a:solidFill>
                <a:srgbClr val="5D584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차분 차수</a:t>
            </a:r>
            <a:r>
              <a:rPr lang="en-US" altLang="ko-KR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2200" dirty="0">
                <a:solidFill>
                  <a:srgbClr val="5D584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시계열을 정상화하기 위한 차분 차수</a:t>
            </a:r>
            <a:endParaRPr lang="en-US" altLang="ko-KR" sz="2200" dirty="0">
              <a:solidFill>
                <a:srgbClr val="5D584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defTabSz="508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MA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차수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D584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rPr>
              <a:t>오차항의 과거 시점 차수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5D584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26FDB-96A8-40BC-989A-65B503F6421E}"/>
              </a:ext>
            </a:extLst>
          </p:cNvPr>
          <p:cNvSpPr txBox="1"/>
          <p:nvPr/>
        </p:nvSpPr>
        <p:spPr>
          <a:xfrm>
            <a:off x="1274164" y="2484937"/>
            <a:ext cx="9383842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ARIMA </a:t>
            </a:r>
            <a:r>
              <a:rPr lang="ko-KR" altLang="en-US" sz="2200" dirty="0"/>
              <a:t>모형에 외생변수를 추가한 시계열 모형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과거 시점의 종속변수와 설명변수로 현재 시점의 종속변수를 예측하는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02D89-9F34-41A2-9363-A1553BD20E53}"/>
              </a:ext>
            </a:extLst>
          </p:cNvPr>
          <p:cNvSpPr txBox="1"/>
          <p:nvPr/>
        </p:nvSpPr>
        <p:spPr>
          <a:xfrm>
            <a:off x="1742501" y="3809701"/>
            <a:ext cx="471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D8953"/>
                </a:solidFill>
              </a:rPr>
              <a:t>적합 차수</a:t>
            </a:r>
            <a:endParaRPr lang="ko-KR" altLang="en-US" dirty="0">
              <a:solidFill>
                <a:srgbClr val="FFB27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4285D-7878-40E6-ADFC-547EADDD2A41}"/>
              </a:ext>
            </a:extLst>
          </p:cNvPr>
          <p:cNvSpPr/>
          <p:nvPr/>
        </p:nvSpPr>
        <p:spPr>
          <a:xfrm>
            <a:off x="0" y="1266092"/>
            <a:ext cx="12192000" cy="5591909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F957-B23D-4338-88A3-132C3DF52F7A}"/>
              </a:ext>
            </a:extLst>
          </p:cNvPr>
          <p:cNvSpPr txBox="1"/>
          <p:nvPr/>
        </p:nvSpPr>
        <p:spPr>
          <a:xfrm>
            <a:off x="809377" y="2929791"/>
            <a:ext cx="11008643" cy="149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차원을 줄이기 위해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PCA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ko-KR" altLang="en-US" sz="3200" dirty="0">
                <a:solidFill>
                  <a:srgbClr val="FFAB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주성분 추출</a:t>
            </a:r>
            <a:endParaRPr lang="en-US" altLang="ko-KR" sz="3200" dirty="0">
              <a:solidFill>
                <a:srgbClr val="FFAB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거래량과 감성변수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그 외 변수들의 주성분으로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ARIMAX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적합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466422"/>
      </p:ext>
    </p:extLst>
  </p:cSld>
  <p:clrMapOvr>
    <a:masterClrMapping/>
  </p:clrMapOvr>
</p:sld>
</file>

<file path=ppt/theme/theme1.xml><?xml version="1.0" encoding="utf-8"?>
<a:theme xmlns:a="http://schemas.openxmlformats.org/drawingml/2006/main" name="본문말고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디자인 요소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1133</Words>
  <Application>Microsoft Office PowerPoint</Application>
  <PresentationFormat>와이드스크린</PresentationFormat>
  <Paragraphs>472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Arial</vt:lpstr>
      <vt:lpstr>Cambria Math</vt:lpstr>
      <vt:lpstr>나눔스퀘어</vt:lpstr>
      <vt:lpstr>나눔스퀘어 Bold</vt:lpstr>
      <vt:lpstr>나눔스퀘어 ExtraBold</vt:lpstr>
      <vt:lpstr>나눔스퀘어_ac</vt:lpstr>
      <vt:lpstr>나눔스퀘어_ac Bold</vt:lpstr>
      <vt:lpstr>나눔스퀘어_ac ExtraBold</vt:lpstr>
      <vt:lpstr>맑은 고딕</vt:lpstr>
      <vt:lpstr>휴먼편지체</vt:lpstr>
      <vt:lpstr>본문말고</vt:lpstr>
      <vt:lpstr>2번</vt:lpstr>
      <vt:lpstr>3번</vt:lpstr>
      <vt:lpstr>4번</vt:lpstr>
      <vt:lpstr>디자인 요소들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10sop04@naver.com</cp:lastModifiedBy>
  <cp:revision>137</cp:revision>
  <dcterms:created xsi:type="dcterms:W3CDTF">2021-04-17T15:48:57Z</dcterms:created>
  <dcterms:modified xsi:type="dcterms:W3CDTF">2021-05-05T09:14:40Z</dcterms:modified>
</cp:coreProperties>
</file>