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0"/>
  </p:notesMasterIdLst>
  <p:sldIdLst>
    <p:sldId id="267" r:id="rId2"/>
    <p:sldId id="259" r:id="rId3"/>
    <p:sldId id="264" r:id="rId4"/>
    <p:sldId id="273" r:id="rId5"/>
    <p:sldId id="274" r:id="rId6"/>
    <p:sldId id="367" r:id="rId7"/>
    <p:sldId id="276" r:id="rId8"/>
    <p:sldId id="368" r:id="rId9"/>
    <p:sldId id="278" r:id="rId10"/>
    <p:sldId id="280" r:id="rId11"/>
    <p:sldId id="370" r:id="rId12"/>
    <p:sldId id="282" r:id="rId13"/>
    <p:sldId id="371" r:id="rId14"/>
    <p:sldId id="284" r:id="rId15"/>
    <p:sldId id="285" r:id="rId16"/>
    <p:sldId id="286" r:id="rId17"/>
    <p:sldId id="372" r:id="rId18"/>
    <p:sldId id="288" r:id="rId19"/>
    <p:sldId id="289" r:id="rId20"/>
    <p:sldId id="290" r:id="rId21"/>
    <p:sldId id="291" r:id="rId22"/>
    <p:sldId id="373" r:id="rId23"/>
    <p:sldId id="293" r:id="rId24"/>
    <p:sldId id="294" r:id="rId25"/>
    <p:sldId id="374" r:id="rId26"/>
    <p:sldId id="375" r:id="rId27"/>
    <p:sldId id="376" r:id="rId28"/>
    <p:sldId id="298" r:id="rId29"/>
    <p:sldId id="299" r:id="rId30"/>
    <p:sldId id="381" r:id="rId31"/>
    <p:sldId id="432" r:id="rId32"/>
    <p:sldId id="377" r:id="rId33"/>
    <p:sldId id="378" r:id="rId34"/>
    <p:sldId id="382" r:id="rId35"/>
    <p:sldId id="383" r:id="rId36"/>
    <p:sldId id="385" r:id="rId37"/>
    <p:sldId id="305" r:id="rId38"/>
    <p:sldId id="387" r:id="rId39"/>
    <p:sldId id="386" r:id="rId40"/>
    <p:sldId id="388" r:id="rId41"/>
    <p:sldId id="389" r:id="rId42"/>
    <p:sldId id="390" r:id="rId43"/>
    <p:sldId id="391" r:id="rId44"/>
    <p:sldId id="394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31" r:id="rId53"/>
    <p:sldId id="403" r:id="rId54"/>
    <p:sldId id="406" r:id="rId55"/>
    <p:sldId id="410" r:id="rId56"/>
    <p:sldId id="404" r:id="rId57"/>
    <p:sldId id="408" r:id="rId58"/>
    <p:sldId id="409" r:id="rId59"/>
    <p:sldId id="411" r:id="rId60"/>
    <p:sldId id="412" r:id="rId61"/>
    <p:sldId id="414" r:id="rId62"/>
    <p:sldId id="415" r:id="rId63"/>
    <p:sldId id="416" r:id="rId64"/>
    <p:sldId id="417" r:id="rId65"/>
    <p:sldId id="335" r:id="rId66"/>
    <p:sldId id="418" r:id="rId67"/>
    <p:sldId id="419" r:id="rId68"/>
    <p:sldId id="420" r:id="rId69"/>
    <p:sldId id="421" r:id="rId70"/>
    <p:sldId id="423" r:id="rId71"/>
    <p:sldId id="422" r:id="rId72"/>
    <p:sldId id="425" r:id="rId73"/>
    <p:sldId id="426" r:id="rId74"/>
    <p:sldId id="427" r:id="rId75"/>
    <p:sldId id="428" r:id="rId76"/>
    <p:sldId id="429" r:id="rId77"/>
    <p:sldId id="430" r:id="rId78"/>
    <p:sldId id="268" r:id="rId7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81"/>
      <p:bold r:id="rId82"/>
    </p:embeddedFont>
    <p:embeddedFont>
      <p:font typeface="나눔스퀘어_ac ExtraBold" panose="020B0600000101010101" pitchFamily="50" charset="-127"/>
      <p:bold r:id="rId83"/>
    </p:embeddedFont>
    <p:embeddedFont>
      <p:font typeface="나눔스퀘어_ac" panose="020B0600000101010101" pitchFamily="50" charset="-127"/>
      <p:regular r:id="rId84"/>
    </p:embeddedFont>
    <p:embeddedFont>
      <p:font typeface="MS Gothic" panose="020B0609070205080204" pitchFamily="49" charset="-128"/>
      <p:regular r:id="rId85"/>
    </p:embeddedFont>
    <p:embeddedFont>
      <p:font typeface="08서울남산체 EB" panose="02020603020101020101" pitchFamily="18" charset="-127"/>
      <p:regular r:id="rId86"/>
    </p:embeddedFont>
    <p:embeddedFont>
      <p:font typeface="Cambria Math" panose="02040503050406030204" pitchFamily="18" charset="0"/>
      <p:regular r:id="rId87"/>
    </p:embeddedFont>
    <p:embeddedFont>
      <p:font typeface="나눔스퀘어" panose="020B0600000101010101" pitchFamily="50" charset="-127"/>
      <p:regular r:id="rId8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0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박세령" initials="박" lastIdx="2" clrIdx="1">
    <p:extLst>
      <p:ext uri="{19B8F6BF-5375-455C-9EA6-DF929625EA0E}">
        <p15:presenceInfo xmlns:p15="http://schemas.microsoft.com/office/powerpoint/2012/main" userId="S::tpfud264@o365.skku.edu::080274fc-2382-407b-82c3-507fc064c0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8A"/>
    <a:srgbClr val="A6A6A6"/>
    <a:srgbClr val="F0D36C"/>
    <a:srgbClr val="A4D3DE"/>
    <a:srgbClr val="28517A"/>
    <a:srgbClr val="60869F"/>
    <a:srgbClr val="CCB097"/>
    <a:srgbClr val="FAF2D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1506" y="66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4.fntdata"/><Relationship Id="rId89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font" Target="fonts/font5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3.fntdata"/><Relationship Id="rId88" Type="http://schemas.openxmlformats.org/officeDocument/2006/relationships/font" Target="fonts/font8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1.fntdata"/><Relationship Id="rId86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7.fntdata"/><Relationship Id="rId61" Type="http://schemas.openxmlformats.org/officeDocument/2006/relationships/slide" Target="slides/slide60.xml"/><Relationship Id="rId82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A3DA8-23D2-44BF-A254-8D95B182F3ED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20A23-0A92-4FDF-AFB9-A9CEB7B4C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60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추세변동</a:t>
            </a:r>
            <a:r>
              <a:rPr lang="en-US" altLang="ko-KR" dirty="0"/>
              <a:t>, </a:t>
            </a:r>
            <a:r>
              <a:rPr lang="ko-KR" altLang="en-US" dirty="0"/>
              <a:t>순환변동</a:t>
            </a:r>
            <a:r>
              <a:rPr lang="en-US" altLang="ko-KR" dirty="0"/>
              <a:t>, </a:t>
            </a:r>
            <a:r>
              <a:rPr lang="ko-KR" altLang="en-US" dirty="0"/>
              <a:t>계절변동이 정상성을 해치는 요소이고</a:t>
            </a:r>
            <a:r>
              <a:rPr lang="en-US" altLang="ko-KR" dirty="0"/>
              <a:t>, </a:t>
            </a:r>
            <a:r>
              <a:rPr lang="ko-KR" altLang="en-US" dirty="0"/>
              <a:t>불규칙변동이 어떠한 </a:t>
            </a:r>
            <a:r>
              <a:rPr lang="ko-KR" altLang="en-US" dirty="0" err="1"/>
              <a:t>규칙없이</a:t>
            </a:r>
            <a:r>
              <a:rPr lang="ko-KR" altLang="en-US" dirty="0"/>
              <a:t> 랜덤하게 움직이는 요인이라는 것을</a:t>
            </a:r>
            <a:r>
              <a:rPr lang="en-US" altLang="ko-KR" dirty="0"/>
              <a:t> </a:t>
            </a:r>
            <a:r>
              <a:rPr lang="ko-KR" altLang="en-US" dirty="0"/>
              <a:t>말해주면 뒤에 이해하기가 </a:t>
            </a:r>
            <a:r>
              <a:rPr lang="ko-KR" altLang="en-US" dirty="0" err="1"/>
              <a:t>좋을듯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20A23-0A92-4FDF-AFB9-A9CEB7B4CED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82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지금부터 정상성을 어떻게 </a:t>
            </a:r>
            <a:r>
              <a:rPr lang="ko-KR" altLang="en-US" dirty="0" err="1"/>
              <a:t>확보할수</a:t>
            </a:r>
            <a:r>
              <a:rPr lang="ko-KR" altLang="en-US" dirty="0"/>
              <a:t> 있을지를 크게 </a:t>
            </a:r>
            <a:r>
              <a:rPr lang="en-US" altLang="ko-KR" dirty="0"/>
              <a:t>1. </a:t>
            </a:r>
            <a:r>
              <a:rPr lang="ko-KR" altLang="en-US" dirty="0"/>
              <a:t>분산안정화와 </a:t>
            </a:r>
            <a:r>
              <a:rPr lang="en-US" altLang="ko-KR" dirty="0"/>
              <a:t>2. </a:t>
            </a:r>
            <a:r>
              <a:rPr lang="ko-KR" altLang="en-US" dirty="0"/>
              <a:t>체계적 성분 제거 두 가지 측면에서 말씀드리겠습니다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20A23-0A92-4FDF-AFB9-A9CEB7B4CED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6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여기서 </a:t>
            </a:r>
            <a:r>
              <a:rPr lang="en-US" altLang="ko-KR" dirty="0"/>
              <a:t>q</a:t>
            </a:r>
            <a:r>
              <a:rPr lang="ko-KR" altLang="en-US" dirty="0"/>
              <a:t>는 보통 교차검증을 통해 </a:t>
            </a:r>
            <a:r>
              <a:rPr lang="en-US" altLang="ko-KR" dirty="0"/>
              <a:t>MSE</a:t>
            </a:r>
            <a:r>
              <a:rPr lang="ko-KR" altLang="en-US" dirty="0"/>
              <a:t>을 최소화하는 </a:t>
            </a:r>
            <a:r>
              <a:rPr lang="en-US" altLang="ko-KR" dirty="0"/>
              <a:t>q</a:t>
            </a:r>
            <a:r>
              <a:rPr lang="ko-KR" altLang="en-US" dirty="0"/>
              <a:t>를 선택한다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20A23-0A92-4FDF-AFB9-A9CEB7B4CED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807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여기서 시그마의 범위가 </a:t>
            </a:r>
            <a:r>
              <a:rPr lang="en-US" altLang="ko-KR" dirty="0"/>
              <a:t>–q</a:t>
            </a:r>
            <a:r>
              <a:rPr lang="ko-KR" altLang="en-US" dirty="0"/>
              <a:t>부터 </a:t>
            </a:r>
            <a:r>
              <a:rPr lang="en-US" altLang="ko-KR" dirty="0"/>
              <a:t>+q</a:t>
            </a:r>
            <a:r>
              <a:rPr lang="ko-KR" altLang="en-US" dirty="0"/>
              <a:t>까지 인 이유를 설명해주면 이해하기 </a:t>
            </a:r>
            <a:r>
              <a:rPr lang="ko-KR" altLang="en-US" dirty="0" err="1"/>
              <a:t>좋을듯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20A23-0A92-4FDF-AFB9-A9CEB7B4CED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108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이동평균평활법의</a:t>
            </a:r>
            <a:r>
              <a:rPr lang="ko-KR" altLang="en-US" dirty="0"/>
              <a:t> 단점 보완한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20A23-0A92-4FDF-AFB9-A9CEB7B4CED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14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Seasonal Smoothing </a:t>
            </a:r>
            <a:r>
              <a:rPr lang="ko-KR" altLang="en-US" dirty="0"/>
              <a:t>이 앞에서 설명한 그 방법이라는 걸 </a:t>
            </a:r>
            <a:r>
              <a:rPr lang="ko-KR" altLang="en-US" dirty="0" err="1"/>
              <a:t>말해줘야할듯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20A23-0A92-4FDF-AFB9-A9CEB7B4CED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639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백색잡음을 검정하기 위해서 어떤 검정들이 있는지 미리 말해주고 그 검정들을 사용하게 된 </a:t>
            </a:r>
            <a:r>
              <a:rPr lang="ko-KR" altLang="en-US" dirty="0" err="1"/>
              <a:t>그배경을</a:t>
            </a:r>
            <a:r>
              <a:rPr lang="ko-KR" altLang="en-US" dirty="0"/>
              <a:t> 설명해주면 </a:t>
            </a:r>
            <a:r>
              <a:rPr lang="ko-KR" altLang="en-US" dirty="0" err="1"/>
              <a:t>좋을듯</a:t>
            </a:r>
            <a:r>
              <a:rPr lang="en-US" altLang="ko-KR" dirty="0"/>
              <a:t>. </a:t>
            </a:r>
            <a:r>
              <a:rPr lang="ko-KR" altLang="en-US" dirty="0" err="1"/>
              <a:t>예를들어</a:t>
            </a:r>
            <a:r>
              <a:rPr lang="en-US" altLang="ko-KR" dirty="0"/>
              <a:t>, </a:t>
            </a:r>
            <a:r>
              <a:rPr lang="en-US" altLang="ko-KR" dirty="0" err="1"/>
              <a:t>cov</a:t>
            </a:r>
            <a:r>
              <a:rPr lang="en-US" altLang="ko-KR" dirty="0"/>
              <a:t> </a:t>
            </a:r>
            <a:r>
              <a:rPr lang="ko-KR" altLang="en-US" dirty="0"/>
              <a:t>조건때문에 자기상관관계의 유무를 검정할 것이고</a:t>
            </a:r>
            <a:r>
              <a:rPr lang="en-US" altLang="ko-KR" dirty="0"/>
              <a:t>, </a:t>
            </a:r>
            <a:r>
              <a:rPr lang="ko-KR" altLang="en-US" dirty="0"/>
              <a:t>표본크기가 충분히 클 경우</a:t>
            </a:r>
            <a:endParaRPr lang="en-US" altLang="ko-KR" dirty="0"/>
          </a:p>
          <a:p>
            <a:r>
              <a:rPr lang="ko-KR" altLang="en-US" dirty="0" err="1"/>
              <a:t>잔차의</a:t>
            </a:r>
            <a:r>
              <a:rPr lang="ko-KR" altLang="en-US" dirty="0"/>
              <a:t> 상관계수가 정규분포를 따른다는 이론에 의거해서 정규성 검정을 할 것이다</a:t>
            </a:r>
            <a:r>
              <a:rPr lang="en-US" altLang="ko-KR" dirty="0"/>
              <a:t>.</a:t>
            </a:r>
            <a:r>
              <a:rPr lang="ko-KR" altLang="en-US" dirty="0"/>
              <a:t>라는 식으로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특히나 정규성 검정의 경우에는 설명하지 않으면 왜 하는지 모를 것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20A23-0A92-4FDF-AFB9-A9CEB7B4CED2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92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9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9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28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0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6A323E76-8415-4965-B0CC-298C0CFA6758}" type="datetimeFigureOut">
              <a:rPr lang="ko-KR" altLang="en-US" smtClean="0"/>
              <a:pPr/>
              <a:t>2021-03-12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8544230F-C56B-46C1-A082-8F6E82EA06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3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jp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2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4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7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11" Type="http://schemas.openxmlformats.org/officeDocument/2006/relationships/image" Target="../media/image58.png"/><Relationship Id="rId10" Type="http://schemas.openxmlformats.org/officeDocument/2006/relationships/image" Target="../media/image57.png"/><Relationship Id="rId9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58.png"/><Relationship Id="rId10" Type="http://schemas.openxmlformats.org/officeDocument/2006/relationships/image" Target="../media/image57.png"/><Relationship Id="rId9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9.jpeg"/><Relationship Id="rId4" Type="http://schemas.openxmlformats.org/officeDocument/2006/relationships/image" Target="../media/image7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2780928"/>
            <a:ext cx="507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클린업 </a:t>
            </a:r>
            <a:r>
              <a:rPr lang="en-US" altLang="ko-KR" sz="36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36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B9EBB-1454-44C4-824A-DD65F27A88F8}"/>
              </a:ext>
            </a:extLst>
          </p:cNvPr>
          <p:cNvSpPr txBox="1"/>
          <p:nvPr/>
        </p:nvSpPr>
        <p:spPr>
          <a:xfrm>
            <a:off x="2987824" y="4149080"/>
            <a:ext cx="316835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팀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시계열자료분석팀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염예빈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한유진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이재현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박세령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이정우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38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 자료 및 분석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1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2297351" cy="400110"/>
            <a:chOff x="2699792" y="1277259"/>
            <a:chExt cx="2297351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1643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시계열 분석의 목적</a:t>
              </a: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1220511" y="2476391"/>
            <a:ext cx="2981325" cy="2981325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나눔스퀘어_ac" charset="0"/>
              <a:ea typeface="나눔스퀘어_ac" charset="0"/>
            </a:endParaRPr>
          </a:p>
        </p:txBody>
      </p:sp>
      <p:sp>
        <p:nvSpPr>
          <p:cNvPr id="15" name="도형 8">
            <a:extLst>
              <a:ext uri="{FF2B5EF4-FFF2-40B4-BE49-F238E27FC236}">
                <a16:creationId xmlns:a16="http://schemas.microsoft.com/office/drawing/2014/main" id="{4A14842D-D7AD-4608-91F6-315D7D1A588B}"/>
              </a:ext>
            </a:extLst>
          </p:cNvPr>
          <p:cNvSpPr>
            <a:spLocks noGrp="1" noChangeArrowheads="1"/>
          </p:cNvSpPr>
          <p:nvPr/>
        </p:nvSpPr>
        <p:spPr>
          <a:xfrm>
            <a:off x="5004048" y="2476391"/>
            <a:ext cx="2981325" cy="2981325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나눔스퀘어_ac" charset="0"/>
              <a:ea typeface="나눔스퀘어_ac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26B308-0F18-42D0-BD30-E8A4D61EE86B}"/>
              </a:ext>
            </a:extLst>
          </p:cNvPr>
          <p:cNvSpPr txBox="1"/>
          <p:nvPr/>
        </p:nvSpPr>
        <p:spPr>
          <a:xfrm>
            <a:off x="1130023" y="2286721"/>
            <a:ext cx="1412607" cy="1015663"/>
          </a:xfrm>
          <a:prstGeom prst="rect">
            <a:avLst/>
          </a:prstGeom>
          <a:noFill/>
          <a:effectLst>
            <a:outerShdw blurRad="127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</a:t>
            </a:r>
            <a:endParaRPr lang="ko-KR" altLang="en-US" sz="60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668C8-4D8B-4FCA-B305-0815334B5596}"/>
              </a:ext>
            </a:extLst>
          </p:cNvPr>
          <p:cNvSpPr txBox="1"/>
          <p:nvPr/>
        </p:nvSpPr>
        <p:spPr>
          <a:xfrm>
            <a:off x="5018455" y="2286721"/>
            <a:ext cx="1412607" cy="1015663"/>
          </a:xfrm>
          <a:prstGeom prst="rect">
            <a:avLst/>
          </a:prstGeom>
          <a:noFill/>
          <a:effectLst>
            <a:outerShdw blurRad="127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</a:t>
            </a:r>
            <a:endParaRPr lang="ko-KR" altLang="en-US" sz="60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E884F5-4266-4B81-9A38-7D6365FA6FD4}"/>
              </a:ext>
            </a:extLst>
          </p:cNvPr>
          <p:cNvSpPr/>
          <p:nvPr/>
        </p:nvSpPr>
        <p:spPr>
          <a:xfrm>
            <a:off x="2051720" y="4149080"/>
            <a:ext cx="1224136" cy="387123"/>
          </a:xfrm>
          <a:prstGeom prst="rect">
            <a:avLst/>
          </a:prstGeom>
          <a:solidFill>
            <a:srgbClr val="F0D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5B6625-3F4C-4ACE-816C-038EE076E466}"/>
              </a:ext>
            </a:extLst>
          </p:cNvPr>
          <p:cNvSpPr/>
          <p:nvPr/>
        </p:nvSpPr>
        <p:spPr>
          <a:xfrm>
            <a:off x="1475656" y="3242300"/>
            <a:ext cx="238918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 변수의 흐름에 </a:t>
            </a:r>
            <a:endParaRPr lang="en-US" altLang="ko-KR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따른 종속 변수의 </a:t>
            </a:r>
            <a:endParaRPr lang="en-US" altLang="ko-KR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패턴을 예측</a:t>
            </a:r>
            <a:endParaRPr lang="en-US" altLang="ko-KR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127A68-3ECF-449A-83CF-88C52AA1A21E}"/>
              </a:ext>
            </a:extLst>
          </p:cNvPr>
          <p:cNvSpPr/>
          <p:nvPr/>
        </p:nvSpPr>
        <p:spPr>
          <a:xfrm>
            <a:off x="5807549" y="4149080"/>
            <a:ext cx="464807" cy="387123"/>
          </a:xfrm>
          <a:prstGeom prst="rect">
            <a:avLst/>
          </a:prstGeom>
          <a:solidFill>
            <a:srgbClr val="F0D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CC2067-773C-45A5-A0BA-3C0CC96E6707}"/>
              </a:ext>
            </a:extLst>
          </p:cNvPr>
          <p:cNvSpPr/>
          <p:nvPr/>
        </p:nvSpPr>
        <p:spPr>
          <a:xfrm>
            <a:off x="6715982" y="4149080"/>
            <a:ext cx="464807" cy="387123"/>
          </a:xfrm>
          <a:prstGeom prst="rect">
            <a:avLst/>
          </a:prstGeom>
          <a:solidFill>
            <a:srgbClr val="F0D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5B2936-EBB0-4A95-B70C-458352692CDF}"/>
              </a:ext>
            </a:extLst>
          </p:cNvPr>
          <p:cNvSpPr/>
          <p:nvPr/>
        </p:nvSpPr>
        <p:spPr>
          <a:xfrm>
            <a:off x="5284546" y="3242300"/>
            <a:ext cx="238918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자료가 </a:t>
            </a:r>
            <a:endParaRPr lang="en-US" altLang="ko-KR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생성된 시스템을 </a:t>
            </a:r>
            <a:endParaRPr lang="en-US" altLang="ko-KR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이해하고 제어 </a:t>
            </a:r>
            <a:endParaRPr lang="en-US" altLang="ko-KR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FAE888-AAAD-4698-A3DC-0C0B21000BEE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자료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A93372-19CE-4251-A380-EAAD94596FA4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분석</a:t>
            </a:r>
          </a:p>
        </p:txBody>
      </p:sp>
    </p:spTree>
    <p:extLst>
      <p:ext uri="{BB962C8B-B14F-4D97-AF65-F5344CB8AC3E}">
        <p14:creationId xmlns:p14="http://schemas.microsoft.com/office/powerpoint/2010/main" val="144774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 자료 및 분석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1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2297351" cy="400110"/>
            <a:chOff x="2699792" y="1277259"/>
            <a:chExt cx="2297351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1643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시계열 분석의 목적</a:t>
              </a: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1220511" y="2476391"/>
            <a:ext cx="2981325" cy="2981325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나눔스퀘어_ac" charset="0"/>
              <a:ea typeface="나눔스퀘어_ac" charset="0"/>
            </a:endParaRPr>
          </a:p>
        </p:txBody>
      </p:sp>
      <p:sp>
        <p:nvSpPr>
          <p:cNvPr id="15" name="도형 8">
            <a:extLst>
              <a:ext uri="{FF2B5EF4-FFF2-40B4-BE49-F238E27FC236}">
                <a16:creationId xmlns:a16="http://schemas.microsoft.com/office/drawing/2014/main" id="{4A14842D-D7AD-4608-91F6-315D7D1A588B}"/>
              </a:ext>
            </a:extLst>
          </p:cNvPr>
          <p:cNvSpPr>
            <a:spLocks noGrp="1" noChangeArrowheads="1"/>
          </p:cNvSpPr>
          <p:nvPr/>
        </p:nvSpPr>
        <p:spPr>
          <a:xfrm>
            <a:off x="5004048" y="2476391"/>
            <a:ext cx="2981325" cy="2981325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나눔스퀘어_ac" charset="0"/>
              <a:ea typeface="나눔스퀘어_ac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26B308-0F18-42D0-BD30-E8A4D61EE86B}"/>
              </a:ext>
            </a:extLst>
          </p:cNvPr>
          <p:cNvSpPr txBox="1"/>
          <p:nvPr/>
        </p:nvSpPr>
        <p:spPr>
          <a:xfrm>
            <a:off x="1130023" y="2286721"/>
            <a:ext cx="1412607" cy="1015663"/>
          </a:xfrm>
          <a:prstGeom prst="rect">
            <a:avLst/>
          </a:prstGeom>
          <a:noFill/>
          <a:effectLst>
            <a:outerShdw blurRad="127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</a:t>
            </a:r>
            <a:endParaRPr lang="ko-KR" altLang="en-US" sz="60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668C8-4D8B-4FCA-B305-0815334B5596}"/>
              </a:ext>
            </a:extLst>
          </p:cNvPr>
          <p:cNvSpPr txBox="1"/>
          <p:nvPr/>
        </p:nvSpPr>
        <p:spPr>
          <a:xfrm>
            <a:off x="5018455" y="2286721"/>
            <a:ext cx="1412607" cy="1015663"/>
          </a:xfrm>
          <a:prstGeom prst="rect">
            <a:avLst/>
          </a:prstGeom>
          <a:noFill/>
          <a:effectLst>
            <a:outerShdw blurRad="127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</a:t>
            </a:r>
            <a:endParaRPr lang="ko-KR" altLang="en-US" sz="60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E884F5-4266-4B81-9A38-7D6365FA6FD4}"/>
              </a:ext>
            </a:extLst>
          </p:cNvPr>
          <p:cNvSpPr/>
          <p:nvPr/>
        </p:nvSpPr>
        <p:spPr>
          <a:xfrm>
            <a:off x="2051720" y="4149080"/>
            <a:ext cx="1224136" cy="387123"/>
          </a:xfrm>
          <a:prstGeom prst="rect">
            <a:avLst/>
          </a:prstGeom>
          <a:solidFill>
            <a:srgbClr val="F0D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5B6625-3F4C-4ACE-816C-038EE076E466}"/>
              </a:ext>
            </a:extLst>
          </p:cNvPr>
          <p:cNvSpPr/>
          <p:nvPr/>
        </p:nvSpPr>
        <p:spPr>
          <a:xfrm>
            <a:off x="1475656" y="3242300"/>
            <a:ext cx="238918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 변수의 흐름에 </a:t>
            </a:r>
            <a:endParaRPr lang="en-US" altLang="ko-KR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따른 종속 변수의 </a:t>
            </a:r>
            <a:endParaRPr lang="en-US" altLang="ko-KR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패턴을 예측</a:t>
            </a:r>
            <a:endParaRPr lang="en-US" altLang="ko-KR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127A68-3ECF-449A-83CF-88C52AA1A21E}"/>
              </a:ext>
            </a:extLst>
          </p:cNvPr>
          <p:cNvSpPr/>
          <p:nvPr/>
        </p:nvSpPr>
        <p:spPr>
          <a:xfrm>
            <a:off x="5807549" y="4149080"/>
            <a:ext cx="464807" cy="387123"/>
          </a:xfrm>
          <a:prstGeom prst="rect">
            <a:avLst/>
          </a:prstGeom>
          <a:solidFill>
            <a:srgbClr val="F0D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CC2067-773C-45A5-A0BA-3C0CC96E6707}"/>
              </a:ext>
            </a:extLst>
          </p:cNvPr>
          <p:cNvSpPr/>
          <p:nvPr/>
        </p:nvSpPr>
        <p:spPr>
          <a:xfrm>
            <a:off x="6715982" y="4149080"/>
            <a:ext cx="464807" cy="387123"/>
          </a:xfrm>
          <a:prstGeom prst="rect">
            <a:avLst/>
          </a:prstGeom>
          <a:solidFill>
            <a:srgbClr val="F0D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5B2936-EBB0-4A95-B70C-458352692CDF}"/>
              </a:ext>
            </a:extLst>
          </p:cNvPr>
          <p:cNvSpPr/>
          <p:nvPr/>
        </p:nvSpPr>
        <p:spPr>
          <a:xfrm>
            <a:off x="5284546" y="3242300"/>
            <a:ext cx="238918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자료가 </a:t>
            </a:r>
            <a:endParaRPr lang="en-US" altLang="ko-KR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생성된 시스템을 </a:t>
            </a:r>
            <a:endParaRPr lang="en-US" altLang="ko-KR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이해하고 제어 </a:t>
            </a:r>
            <a:endParaRPr lang="en-US" altLang="ko-KR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00D8B1-D382-4BAA-B7BD-D890AE0922A3}"/>
              </a:ext>
            </a:extLst>
          </p:cNvPr>
          <p:cNvSpPr/>
          <p:nvPr/>
        </p:nvSpPr>
        <p:spPr>
          <a:xfrm>
            <a:off x="4572000" y="1772816"/>
            <a:ext cx="4114800" cy="4525963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0F767A-90A1-45FD-92A0-BAD49789DDAC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자료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E97D3E-C66F-4596-BE36-52DD54A08D99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분석</a:t>
            </a:r>
          </a:p>
        </p:txBody>
      </p:sp>
    </p:spTree>
    <p:extLst>
      <p:ext uri="{BB962C8B-B14F-4D97-AF65-F5344CB8AC3E}">
        <p14:creationId xmlns:p14="http://schemas.microsoft.com/office/powerpoint/2010/main" val="110104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140DDA6-55A9-40A6-A9E9-9D1A825599A6}"/>
              </a:ext>
            </a:extLst>
          </p:cNvPr>
          <p:cNvSpPr/>
          <p:nvPr/>
        </p:nvSpPr>
        <p:spPr>
          <a:xfrm>
            <a:off x="521174" y="2342847"/>
            <a:ext cx="3638337" cy="4058736"/>
          </a:xfrm>
          <a:prstGeom prst="roundRect">
            <a:avLst>
              <a:gd name="adj" fmla="val 155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9295B-2C5C-493E-B187-35904ECBEE8F}"/>
              </a:ext>
            </a:extLst>
          </p:cNvPr>
          <p:cNvSpPr txBox="1"/>
          <p:nvPr/>
        </p:nvSpPr>
        <p:spPr>
          <a:xfrm>
            <a:off x="803859" y="1988840"/>
            <a:ext cx="3459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CB09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Regression</a:t>
            </a:r>
            <a:endParaRPr lang="ko-KR" altLang="en-US" sz="2800" b="1" dirty="0">
              <a:solidFill>
                <a:srgbClr val="CCB097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6F1363B-CE88-4A4C-92F2-DCE6CEE87CE8}"/>
              </a:ext>
            </a:extLst>
          </p:cNvPr>
          <p:cNvSpPr/>
          <p:nvPr/>
        </p:nvSpPr>
        <p:spPr>
          <a:xfrm>
            <a:off x="4915793" y="2342847"/>
            <a:ext cx="3638337" cy="4058736"/>
          </a:xfrm>
          <a:prstGeom prst="roundRect">
            <a:avLst>
              <a:gd name="adj" fmla="val 155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1AA8F3-9635-41F1-BD80-BD614F5D5B7A}"/>
              </a:ext>
            </a:extLst>
          </p:cNvPr>
          <p:cNvSpPr txBox="1"/>
          <p:nvPr/>
        </p:nvSpPr>
        <p:spPr>
          <a:xfrm>
            <a:off x="5198478" y="1988840"/>
            <a:ext cx="3459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CB09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Time Series </a:t>
            </a:r>
            <a:r>
              <a:rPr lang="en-US" altLang="ko-KR" sz="2800" b="1" dirty="0" err="1">
                <a:solidFill>
                  <a:srgbClr val="CCB09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anlysis</a:t>
            </a:r>
            <a:endParaRPr lang="ko-KR" altLang="en-US" sz="2800" b="1" dirty="0">
              <a:solidFill>
                <a:srgbClr val="CCB097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 자료 및 분석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1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16007C-4EF1-4B40-987D-40FFFBA8DE14}"/>
              </a:ext>
            </a:extLst>
          </p:cNvPr>
          <p:cNvSpPr txBox="1"/>
          <p:nvPr/>
        </p:nvSpPr>
        <p:spPr>
          <a:xfrm>
            <a:off x="1485633" y="2433852"/>
            <a:ext cx="1476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[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회귀분석 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]</a:t>
            </a:r>
            <a:endParaRPr kumimoji="0" lang="ko-KR" altLang="en-US" sz="2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F55073-5145-4A0F-AB28-28D15F97F866}"/>
              </a:ext>
            </a:extLst>
          </p:cNvPr>
          <p:cNvSpPr txBox="1"/>
          <p:nvPr/>
        </p:nvSpPr>
        <p:spPr>
          <a:xfrm>
            <a:off x="3695344" y="2914714"/>
            <a:ext cx="1476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vs</a:t>
            </a:r>
            <a:endParaRPr kumimoji="0" lang="ko-KR" altLang="en-US" sz="96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E6CB4-7DF8-46C0-B07A-03D6A31B1DC4}"/>
              </a:ext>
            </a:extLst>
          </p:cNvPr>
          <p:cNvSpPr txBox="1"/>
          <p:nvPr/>
        </p:nvSpPr>
        <p:spPr>
          <a:xfrm>
            <a:off x="5830572" y="2433852"/>
            <a:ext cx="1866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[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시계열분석 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]</a:t>
            </a:r>
            <a:endParaRPr kumimoji="0" lang="ko-KR" altLang="en-US" sz="2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D0592F-8047-4442-9FD2-85F7D0C556BD}"/>
              </a:ext>
            </a:extLst>
          </p:cNvPr>
          <p:cNvSpPr txBox="1"/>
          <p:nvPr/>
        </p:nvSpPr>
        <p:spPr>
          <a:xfrm>
            <a:off x="919151" y="3305238"/>
            <a:ext cx="3144898" cy="258532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설명변수를 통한 예측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독립성을 전제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→ 순서 신경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X</a:t>
            </a: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39FE1-D439-4451-BE38-64D35624E9C2}"/>
              </a:ext>
            </a:extLst>
          </p:cNvPr>
          <p:cNvSpPr txBox="1"/>
          <p:nvPr/>
        </p:nvSpPr>
        <p:spPr>
          <a:xfrm>
            <a:off x="5355967" y="3305237"/>
            <a:ext cx="3144898" cy="258532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과거 자료를 토대로 예측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자기상관성을 전제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    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→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순서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가 중요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275C4D-1104-4106-BAC0-824A414FE429}"/>
              </a:ext>
            </a:extLst>
          </p:cNvPr>
          <p:cNvSpPr/>
          <p:nvPr/>
        </p:nvSpPr>
        <p:spPr>
          <a:xfrm>
            <a:off x="803859" y="5658122"/>
            <a:ext cx="3067620" cy="484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130DD6-7750-4C25-89D4-FCE95AD9A1D8}"/>
              </a:ext>
            </a:extLst>
          </p:cNvPr>
          <p:cNvSpPr/>
          <p:nvPr/>
        </p:nvSpPr>
        <p:spPr>
          <a:xfrm>
            <a:off x="5189967" y="5658122"/>
            <a:ext cx="3067620" cy="484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08F751-B538-44CF-A21E-191F1B20B86A}"/>
                  </a:ext>
                </a:extLst>
              </p:cNvPr>
              <p:cNvSpPr txBox="1"/>
              <p:nvPr/>
            </p:nvSpPr>
            <p:spPr>
              <a:xfrm>
                <a:off x="96501" y="5644407"/>
                <a:ext cx="4603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ko-KR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0" lang="ko-KR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  <m:r>
                        <a:rPr kumimoji="0" lang="ko-KR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ko-KR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ko-KR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ko-KR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𝜷</m:t>
                              </m:r>
                            </m:e>
                            <m:sub>
                              <m:r>
                                <a:rPr kumimoji="0" lang="ko-KR" altLang="en-US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0" lang="ko-KR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 </m:t>
                          </m:r>
                          <m:sSub>
                            <m:sSubPr>
                              <m:ctrlPr>
                                <a:rPr kumimoji="0" lang="ko-KR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ko-KR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𝜷</m:t>
                              </m:r>
                            </m:e>
                            <m:sub>
                              <m:r>
                                <a:rPr kumimoji="0" lang="ko-KR" altLang="en-US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0" lang="ko-KR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ko-KR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ko-KR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  <m:r>
                        <a:rPr kumimoji="0" lang="ko-KR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 </m:t>
                      </m:r>
                      <m:sSub>
                        <m:sSubPr>
                          <m:ctrlPr>
                            <a:rPr kumimoji="0" lang="ko-KR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𝜺</m:t>
                          </m:r>
                        </m:e>
                        <m:sub>
                          <m:r>
                            <a:rPr kumimoji="0" lang="ko-KR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08F751-B538-44CF-A21E-191F1B20B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1" y="5644407"/>
                <a:ext cx="4603070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15CD01-864A-4B88-9FAD-5BEC0BF1F4D6}"/>
                  </a:ext>
                </a:extLst>
              </p:cNvPr>
              <p:cNvSpPr txBox="1"/>
              <p:nvPr/>
            </p:nvSpPr>
            <p:spPr>
              <a:xfrm>
                <a:off x="4433426" y="5638671"/>
                <a:ext cx="4603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ko-KR" altLang="ko-KR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𝒕</m:t>
                          </m:r>
                        </m:sub>
                      </m:sSub>
                      <m:r>
                        <a:rPr kumimoji="0" lang="en-US" altLang="ko-KR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ko-KR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𝛅</m:t>
                      </m:r>
                      <m:r>
                        <a:rPr kumimoji="0" lang="en-US" altLang="ko-KR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ko-KR" altLang="ko-KR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𝝓</m:t>
                          </m:r>
                        </m:e>
                        <m:sub>
                          <m:r>
                            <a:rPr kumimoji="0" lang="en-US" altLang="ko-KR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0" lang="ko-KR" altLang="ko-KR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0" lang="ko-KR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ko-KR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altLang="ko-KR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ko-KR" altLang="ko-KR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𝜺</m:t>
                          </m:r>
                        </m:e>
                        <m:sub>
                          <m:r>
                            <a:rPr kumimoji="0" lang="en-US" altLang="ko-KR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15CD01-864A-4B88-9FAD-5BEC0BF1F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26" y="5638671"/>
                <a:ext cx="4603070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978CA1-2E60-4334-8AF4-914F46D4B91C}"/>
              </a:ext>
            </a:extLst>
          </p:cNvPr>
          <p:cNvGrpSpPr/>
          <p:nvPr/>
        </p:nvGrpSpPr>
        <p:grpSpPr>
          <a:xfrm>
            <a:off x="278948" y="1528442"/>
            <a:ext cx="2752604" cy="400110"/>
            <a:chOff x="2699792" y="1277259"/>
            <a:chExt cx="2752604" cy="40011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D5A8ECF-B6F6-44F7-9116-0DB85308DAFF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978A65-5E49-4F77-92EE-7BBB4BAC7326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619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회귀분석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vs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시계열분석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A69ED81-0D1B-4FA9-8FA6-AACD07BB0C88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자료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9A48BB-20ED-4D60-86D9-D291C5456C7F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분석</a:t>
            </a:r>
          </a:p>
        </p:txBody>
      </p:sp>
    </p:spTree>
    <p:extLst>
      <p:ext uri="{BB962C8B-B14F-4D97-AF65-F5344CB8AC3E}">
        <p14:creationId xmlns:p14="http://schemas.microsoft.com/office/powerpoint/2010/main" val="3657732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140DDA6-55A9-40A6-A9E9-9D1A825599A6}"/>
              </a:ext>
            </a:extLst>
          </p:cNvPr>
          <p:cNvSpPr/>
          <p:nvPr/>
        </p:nvSpPr>
        <p:spPr>
          <a:xfrm>
            <a:off x="521174" y="2342847"/>
            <a:ext cx="3638337" cy="4058736"/>
          </a:xfrm>
          <a:prstGeom prst="roundRect">
            <a:avLst>
              <a:gd name="adj" fmla="val 155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9295B-2C5C-493E-B187-35904ECBEE8F}"/>
              </a:ext>
            </a:extLst>
          </p:cNvPr>
          <p:cNvSpPr txBox="1"/>
          <p:nvPr/>
        </p:nvSpPr>
        <p:spPr>
          <a:xfrm>
            <a:off x="803859" y="1988840"/>
            <a:ext cx="3459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AF2D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Regression</a:t>
            </a:r>
            <a:endParaRPr lang="ko-KR" altLang="en-US" sz="2800" b="1" dirty="0">
              <a:solidFill>
                <a:srgbClr val="FAF2D3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6F1363B-CE88-4A4C-92F2-DCE6CEE87CE8}"/>
              </a:ext>
            </a:extLst>
          </p:cNvPr>
          <p:cNvSpPr/>
          <p:nvPr/>
        </p:nvSpPr>
        <p:spPr>
          <a:xfrm>
            <a:off x="4915793" y="2342847"/>
            <a:ext cx="3638337" cy="4058736"/>
          </a:xfrm>
          <a:prstGeom prst="roundRect">
            <a:avLst>
              <a:gd name="adj" fmla="val 155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1AA8F3-9635-41F1-BD80-BD614F5D5B7A}"/>
              </a:ext>
            </a:extLst>
          </p:cNvPr>
          <p:cNvSpPr txBox="1"/>
          <p:nvPr/>
        </p:nvSpPr>
        <p:spPr>
          <a:xfrm>
            <a:off x="5198478" y="1988840"/>
            <a:ext cx="3459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AF2D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Time Series </a:t>
            </a:r>
            <a:r>
              <a:rPr lang="en-US" altLang="ko-KR" sz="2800" b="1" dirty="0" err="1">
                <a:solidFill>
                  <a:srgbClr val="FAF2D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anlysis</a:t>
            </a:r>
            <a:endParaRPr lang="ko-KR" altLang="en-US" sz="2800" b="1" dirty="0">
              <a:solidFill>
                <a:srgbClr val="FAF2D3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 자료 및 분석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1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16007C-4EF1-4B40-987D-40FFFBA8DE14}"/>
              </a:ext>
            </a:extLst>
          </p:cNvPr>
          <p:cNvSpPr txBox="1"/>
          <p:nvPr/>
        </p:nvSpPr>
        <p:spPr>
          <a:xfrm>
            <a:off x="1485633" y="2433852"/>
            <a:ext cx="1476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[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회귀분석 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]</a:t>
            </a:r>
            <a:endParaRPr kumimoji="0" lang="ko-KR" altLang="en-US" sz="2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F55073-5145-4A0F-AB28-28D15F97F866}"/>
              </a:ext>
            </a:extLst>
          </p:cNvPr>
          <p:cNvSpPr txBox="1"/>
          <p:nvPr/>
        </p:nvSpPr>
        <p:spPr>
          <a:xfrm>
            <a:off x="3695344" y="2914714"/>
            <a:ext cx="1476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vs</a:t>
            </a:r>
            <a:endParaRPr kumimoji="0" lang="ko-KR" altLang="en-US" sz="96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E6CB4-7DF8-46C0-B07A-03D6A31B1DC4}"/>
              </a:ext>
            </a:extLst>
          </p:cNvPr>
          <p:cNvSpPr txBox="1"/>
          <p:nvPr/>
        </p:nvSpPr>
        <p:spPr>
          <a:xfrm>
            <a:off x="5830572" y="2433852"/>
            <a:ext cx="1866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[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시계열분석 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]</a:t>
            </a:r>
            <a:endParaRPr kumimoji="0" lang="ko-KR" altLang="en-US" sz="2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D0592F-8047-4442-9FD2-85F7D0C556BD}"/>
              </a:ext>
            </a:extLst>
          </p:cNvPr>
          <p:cNvSpPr txBox="1"/>
          <p:nvPr/>
        </p:nvSpPr>
        <p:spPr>
          <a:xfrm>
            <a:off x="919151" y="3305238"/>
            <a:ext cx="3144898" cy="258532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설명변수를 통한 예측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독립성을 전제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→ 순서 신경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X</a:t>
            </a: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39FE1-D439-4451-BE38-64D35624E9C2}"/>
              </a:ext>
            </a:extLst>
          </p:cNvPr>
          <p:cNvSpPr txBox="1"/>
          <p:nvPr/>
        </p:nvSpPr>
        <p:spPr>
          <a:xfrm>
            <a:off x="5355967" y="3305237"/>
            <a:ext cx="3144898" cy="258532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과거 자료를 토대로 예측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자기상관성을 전제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    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→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순서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가 중요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275C4D-1104-4106-BAC0-824A414FE429}"/>
              </a:ext>
            </a:extLst>
          </p:cNvPr>
          <p:cNvSpPr/>
          <p:nvPr/>
        </p:nvSpPr>
        <p:spPr>
          <a:xfrm>
            <a:off x="803859" y="5658122"/>
            <a:ext cx="3067620" cy="484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130DD6-7750-4C25-89D4-FCE95AD9A1D8}"/>
              </a:ext>
            </a:extLst>
          </p:cNvPr>
          <p:cNvSpPr/>
          <p:nvPr/>
        </p:nvSpPr>
        <p:spPr>
          <a:xfrm>
            <a:off x="5189967" y="5658122"/>
            <a:ext cx="3067620" cy="484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08F751-B538-44CF-A21E-191F1B20B86A}"/>
                  </a:ext>
                </a:extLst>
              </p:cNvPr>
              <p:cNvSpPr txBox="1"/>
              <p:nvPr/>
            </p:nvSpPr>
            <p:spPr>
              <a:xfrm>
                <a:off x="96501" y="5644407"/>
                <a:ext cx="4603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ko-KR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0" lang="ko-KR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  <m:r>
                        <a:rPr kumimoji="0" lang="ko-KR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ko-KR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ko-KR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ko-KR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𝜷</m:t>
                              </m:r>
                            </m:e>
                            <m:sub>
                              <m:r>
                                <a:rPr kumimoji="0" lang="ko-KR" altLang="en-US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0" lang="ko-KR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 </m:t>
                          </m:r>
                          <m:sSub>
                            <m:sSubPr>
                              <m:ctrlPr>
                                <a:rPr kumimoji="0" lang="ko-KR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ko-KR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𝜷</m:t>
                              </m:r>
                            </m:e>
                            <m:sub>
                              <m:r>
                                <a:rPr kumimoji="0" lang="ko-KR" altLang="en-US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0" lang="ko-KR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ko-KR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ko-KR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  <m:r>
                        <a:rPr kumimoji="0" lang="ko-KR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 </m:t>
                      </m:r>
                      <m:sSub>
                        <m:sSubPr>
                          <m:ctrlPr>
                            <a:rPr kumimoji="0" lang="ko-KR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𝜺</m:t>
                          </m:r>
                        </m:e>
                        <m:sub>
                          <m:r>
                            <a:rPr kumimoji="0" lang="ko-KR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08F751-B538-44CF-A21E-191F1B20B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1" y="5644407"/>
                <a:ext cx="4603070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15CD01-864A-4B88-9FAD-5BEC0BF1F4D6}"/>
                  </a:ext>
                </a:extLst>
              </p:cNvPr>
              <p:cNvSpPr txBox="1"/>
              <p:nvPr/>
            </p:nvSpPr>
            <p:spPr>
              <a:xfrm>
                <a:off x="4433426" y="5638671"/>
                <a:ext cx="4603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ko-KR" altLang="ko-KR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𝒕</m:t>
                          </m:r>
                        </m:sub>
                      </m:sSub>
                      <m:r>
                        <a:rPr kumimoji="0" lang="en-US" altLang="ko-KR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ko-KR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𝛅</m:t>
                      </m:r>
                      <m:r>
                        <a:rPr kumimoji="0" lang="en-US" altLang="ko-KR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ko-KR" altLang="ko-KR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𝝓</m:t>
                          </m:r>
                        </m:e>
                        <m:sub>
                          <m:r>
                            <a:rPr kumimoji="0" lang="en-US" altLang="ko-KR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0" lang="ko-KR" altLang="ko-KR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0" lang="ko-KR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ko-KR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altLang="ko-KR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ko-KR" altLang="ko-KR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𝜺</m:t>
                          </m:r>
                        </m:e>
                        <m:sub>
                          <m:r>
                            <a:rPr kumimoji="0" lang="en-US" altLang="ko-KR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15CD01-864A-4B88-9FAD-5BEC0BF1F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26" y="5638671"/>
                <a:ext cx="4603070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978CA1-2E60-4334-8AF4-914F46D4B91C}"/>
              </a:ext>
            </a:extLst>
          </p:cNvPr>
          <p:cNvGrpSpPr/>
          <p:nvPr/>
        </p:nvGrpSpPr>
        <p:grpSpPr>
          <a:xfrm>
            <a:off x="278948" y="1528442"/>
            <a:ext cx="2752604" cy="400110"/>
            <a:chOff x="2699792" y="1277259"/>
            <a:chExt cx="2752604" cy="40011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D5A8ECF-B6F6-44F7-9116-0DB85308DAFF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978A65-5E49-4F77-92EE-7BBB4BAC7326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619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회귀분석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vs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시계열분석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4894E7-EFC7-4481-9463-FA1F30DF9E6C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도형 101">
            <a:extLst>
              <a:ext uri="{FF2B5EF4-FFF2-40B4-BE49-F238E27FC236}">
                <a16:creationId xmlns:a16="http://schemas.microsoft.com/office/drawing/2014/main" id="{A9E616BB-6C15-4181-885F-963253FF5321}"/>
              </a:ext>
            </a:extLst>
          </p:cNvPr>
          <p:cNvSpPr>
            <a:spLocks noGrp="1" noChangeArrowheads="1"/>
          </p:cNvSpPr>
          <p:nvPr/>
        </p:nvSpPr>
        <p:spPr>
          <a:xfrm>
            <a:off x="2028312" y="4857850"/>
            <a:ext cx="1846977" cy="646430"/>
          </a:xfrm>
          <a:prstGeom prst="roundRect">
            <a:avLst/>
          </a:prstGeom>
          <a:solidFill>
            <a:srgbClr val="F3F1F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Earlier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Data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8" name="도형 101">
            <a:extLst>
              <a:ext uri="{FF2B5EF4-FFF2-40B4-BE49-F238E27FC236}">
                <a16:creationId xmlns:a16="http://schemas.microsoft.com/office/drawing/2014/main" id="{535AF997-982F-4A43-838B-7CBF2F47B311}"/>
              </a:ext>
            </a:extLst>
          </p:cNvPr>
          <p:cNvSpPr>
            <a:spLocks noGrp="1" noChangeArrowheads="1"/>
          </p:cNvSpPr>
          <p:nvPr/>
        </p:nvSpPr>
        <p:spPr>
          <a:xfrm>
            <a:off x="5393010" y="4864634"/>
            <a:ext cx="1846977" cy="646430"/>
          </a:xfrm>
          <a:prstGeom prst="roundRect">
            <a:avLst/>
          </a:prstGeom>
          <a:solidFill>
            <a:srgbClr val="F3F1F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Later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Data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9" name="도형 120">
            <a:extLst>
              <a:ext uri="{FF2B5EF4-FFF2-40B4-BE49-F238E27FC236}">
                <a16:creationId xmlns:a16="http://schemas.microsoft.com/office/drawing/2014/main" id="{E5160144-E58C-4761-86FC-100C0071E912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4525028" y="4949793"/>
            <a:ext cx="389357" cy="462544"/>
          </a:xfrm>
          <a:prstGeom prst="upArrow">
            <a:avLst/>
          </a:prstGeom>
          <a:gradFill rotWithShape="1">
            <a:gsLst>
              <a:gs pos="0">
                <a:srgbClr val="EEEEEE"/>
              </a:gs>
              <a:gs pos="59000">
                <a:srgbClr val="EEEEEE"/>
              </a:gs>
              <a:gs pos="100000">
                <a:schemeClr val="bg1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pic>
        <p:nvPicPr>
          <p:cNvPr id="31" name="그림 78" descr="C:/Users/Administrator/AppData/Roaming/PolarisOffice7/ETemp/4624_16552232/fImage96745548467.png">
            <a:extLst>
              <a:ext uri="{FF2B5EF4-FFF2-40B4-BE49-F238E27FC236}">
                <a16:creationId xmlns:a16="http://schemas.microsoft.com/office/drawing/2014/main" id="{61E53E87-E824-47A7-B974-9EA2B3148D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 rot="10800000">
            <a:off x="6751179" y="3967696"/>
            <a:ext cx="1422530" cy="1037604"/>
          </a:xfrm>
          <a:prstGeom prst="rect">
            <a:avLst/>
          </a:prstGeom>
          <a:noFill/>
        </p:spPr>
      </p:pic>
      <p:pic>
        <p:nvPicPr>
          <p:cNvPr id="33" name="그림 77" descr="C:/Users/Administrator/AppData/Roaming/PolarisOffice7/ETemp/4624_16552232/fImage967455341.png">
            <a:extLst>
              <a:ext uri="{FF2B5EF4-FFF2-40B4-BE49-F238E27FC236}">
                <a16:creationId xmlns:a16="http://schemas.microsoft.com/office/drawing/2014/main" id="{E1589C55-2F72-4B69-A17C-5F60DDD21A2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>
            <a:off x="606758" y="2291254"/>
            <a:ext cx="1422530" cy="1037604"/>
          </a:xfrm>
          <a:prstGeom prst="rect">
            <a:avLst/>
          </a:prstGeom>
          <a:noFill/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747BA42-D0EA-4086-AC9A-AB682C52FBF0}"/>
              </a:ext>
            </a:extLst>
          </p:cNvPr>
          <p:cNvSpPr txBox="1"/>
          <p:nvPr/>
        </p:nvSpPr>
        <p:spPr>
          <a:xfrm>
            <a:off x="1763688" y="2842995"/>
            <a:ext cx="6423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자기 상관성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어떤 변수에 대해 이전의 값이 이후의 값에 영향을 주는 것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즉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이전 시점의 값이 이후 시점의 값에 영향을 주는 것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78556A-7FA4-471E-8530-2423D7A0CA2A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자료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04F77E-F19A-46C0-83B0-F132E9A66A0F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분석</a:t>
            </a:r>
          </a:p>
        </p:txBody>
      </p:sp>
    </p:spTree>
    <p:extLst>
      <p:ext uri="{BB962C8B-B14F-4D97-AF65-F5344CB8AC3E}">
        <p14:creationId xmlns:p14="http://schemas.microsoft.com/office/powerpoint/2010/main" val="82952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900" y="2852936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정상성</a:t>
            </a:r>
            <a:endParaRPr kumimoji="0" lang="en-US" altLang="ko-KR" sz="320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30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2</a:t>
            </a:r>
            <a:endParaRPr kumimoji="0" lang="ko-KR" altLang="en-US" sz="7200" b="1" i="0" u="none" strike="noStrike" kern="1200" cap="none" spc="30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003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정상성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CB648-AEF0-48C9-9C02-4EF5B6191123}"/>
              </a:ext>
            </a:extLst>
          </p:cNvPr>
          <p:cNvSpPr txBox="1"/>
          <p:nvPr/>
        </p:nvSpPr>
        <p:spPr>
          <a:xfrm>
            <a:off x="3796410" y="3969661"/>
            <a:ext cx="1937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평균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,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분산 등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3EC118C-7CF3-4E55-96DF-6193B399B235}"/>
              </a:ext>
            </a:extLst>
          </p:cNvPr>
          <p:cNvGrpSpPr/>
          <p:nvPr/>
        </p:nvGrpSpPr>
        <p:grpSpPr>
          <a:xfrm>
            <a:off x="278948" y="1528442"/>
            <a:ext cx="1550352" cy="400110"/>
            <a:chOff x="2699792" y="1277259"/>
            <a:chExt cx="1550352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8B1EE11-E1EA-40F8-A0B3-CA7AB5A5F42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AA9D06-09FB-4917-8C87-2B969531C344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417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정상성이란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?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pic>
        <p:nvPicPr>
          <p:cNvPr id="15" name="그림 78" descr="C:/Users/Administrator/AppData/Roaming/PolarisOffice7/ETemp/4624_16552232/fImage96745548467.png">
            <a:extLst>
              <a:ext uri="{FF2B5EF4-FFF2-40B4-BE49-F238E27FC236}">
                <a16:creationId xmlns:a16="http://schemas.microsoft.com/office/drawing/2014/main" id="{9BBAD594-031F-4230-BDDF-BF07BEE14C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 rot="10800000">
            <a:off x="6728422" y="4282225"/>
            <a:ext cx="1422530" cy="1037604"/>
          </a:xfrm>
          <a:prstGeom prst="rect">
            <a:avLst/>
          </a:prstGeom>
          <a:noFill/>
        </p:spPr>
      </p:pic>
      <p:pic>
        <p:nvPicPr>
          <p:cNvPr id="16" name="그림 77" descr="C:/Users/Administrator/AppData/Roaming/PolarisOffice7/ETemp/4624_16552232/fImage967455341.png">
            <a:extLst>
              <a:ext uri="{FF2B5EF4-FFF2-40B4-BE49-F238E27FC236}">
                <a16:creationId xmlns:a16="http://schemas.microsoft.com/office/drawing/2014/main" id="{9EA3A7CD-3F70-4FCE-8B40-17B388E266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>
            <a:off x="151430" y="2205415"/>
            <a:ext cx="1422530" cy="1037604"/>
          </a:xfrm>
          <a:prstGeom prst="rect">
            <a:avLst/>
          </a:prstGeom>
          <a:noFill/>
        </p:spPr>
      </p:pic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E536AB1E-011C-4D01-831F-B205567B26DF}"/>
              </a:ext>
            </a:extLst>
          </p:cNvPr>
          <p:cNvSpPr txBox="1">
            <a:spLocks/>
          </p:cNvSpPr>
          <p:nvPr/>
        </p:nvSpPr>
        <p:spPr>
          <a:xfrm>
            <a:off x="916090" y="2332037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	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: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시계열의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0D36C"/>
                </a:highlight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확률적 성질들이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시간의 흐름에 따라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변하지 않는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성질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BF3248-3398-4FF9-BE33-DD2574C422B6}"/>
              </a:ext>
            </a:extLst>
          </p:cNvPr>
          <p:cNvSpPr/>
          <p:nvPr/>
        </p:nvSpPr>
        <p:spPr>
          <a:xfrm>
            <a:off x="916090" y="2889239"/>
            <a:ext cx="3207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ko-KR" altLang="en-US" sz="28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28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(Stationarity)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4E206-9392-4CAE-8D8D-90E6C21F3057}"/>
              </a:ext>
            </a:extLst>
          </p:cNvPr>
          <p:cNvSpPr txBox="1"/>
          <p:nvPr/>
        </p:nvSpPr>
        <p:spPr>
          <a:xfrm>
            <a:off x="37409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758A3C-691F-4C76-8FFF-C199E8F810EE}"/>
              </a:ext>
            </a:extLst>
          </p:cNvPr>
          <p:cNvSpPr txBox="1"/>
          <p:nvPr/>
        </p:nvSpPr>
        <p:spPr>
          <a:xfrm>
            <a:off x="3779912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강정상성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BAF29B-BD00-42FA-BB41-C7441583DAB8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약정상성</a:t>
            </a:r>
          </a:p>
        </p:txBody>
      </p:sp>
    </p:spTree>
    <p:extLst>
      <p:ext uri="{BB962C8B-B14F-4D97-AF65-F5344CB8AC3E}">
        <p14:creationId xmlns:p14="http://schemas.microsoft.com/office/powerpoint/2010/main" val="146728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정상성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20" name="Picture 2" descr="Top 5 Common Time Series Forecasting Algorithms | iunera">
            <a:extLst>
              <a:ext uri="{FF2B5EF4-FFF2-40B4-BE49-F238E27FC236}">
                <a16:creationId xmlns:a16="http://schemas.microsoft.com/office/drawing/2014/main" id="{41E52011-596A-4183-B2DD-17E465105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351" y="2139135"/>
            <a:ext cx="6827298" cy="278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DC6815A-1D9F-4388-BD4B-88E9E58EEA6D}"/>
              </a:ext>
            </a:extLst>
          </p:cNvPr>
          <p:cNvSpPr/>
          <p:nvPr/>
        </p:nvSpPr>
        <p:spPr>
          <a:xfrm>
            <a:off x="2392590" y="2420888"/>
            <a:ext cx="216024" cy="2304256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5AC34C-CECE-475D-B76A-7D72DB3F7A69}"/>
              </a:ext>
            </a:extLst>
          </p:cNvPr>
          <p:cNvSpPr/>
          <p:nvPr/>
        </p:nvSpPr>
        <p:spPr>
          <a:xfrm>
            <a:off x="2608614" y="2420888"/>
            <a:ext cx="216024" cy="2304256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778471-A2C7-4698-A0F8-651F8DAC5A92}"/>
              </a:ext>
            </a:extLst>
          </p:cNvPr>
          <p:cNvSpPr/>
          <p:nvPr/>
        </p:nvSpPr>
        <p:spPr>
          <a:xfrm>
            <a:off x="2824638" y="2420888"/>
            <a:ext cx="216024" cy="2304256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2BBCE1-F924-4636-8FB4-3CFCF8D1ECD7}"/>
              </a:ext>
            </a:extLst>
          </p:cNvPr>
          <p:cNvSpPr/>
          <p:nvPr/>
        </p:nvSpPr>
        <p:spPr>
          <a:xfrm>
            <a:off x="3053934" y="2420888"/>
            <a:ext cx="216024" cy="2304256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6B79E7-236E-4DBC-B5C5-A84AC02011C6}"/>
              </a:ext>
            </a:extLst>
          </p:cNvPr>
          <p:cNvSpPr/>
          <p:nvPr/>
        </p:nvSpPr>
        <p:spPr>
          <a:xfrm>
            <a:off x="3293475" y="2420888"/>
            <a:ext cx="216024" cy="2304256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25933-C4DE-477E-BBEF-D8BB395B340D}"/>
              </a:ext>
            </a:extLst>
          </p:cNvPr>
          <p:cNvSpPr txBox="1"/>
          <p:nvPr/>
        </p:nvSpPr>
        <p:spPr>
          <a:xfrm>
            <a:off x="3590825" y="30596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…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82CD3F-159E-4B16-9B1D-7570444D2DC3}"/>
              </a:ext>
            </a:extLst>
          </p:cNvPr>
          <p:cNvSpPr txBox="1"/>
          <p:nvPr/>
        </p:nvSpPr>
        <p:spPr>
          <a:xfrm>
            <a:off x="786528" y="5314230"/>
            <a:ext cx="7570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시계열에서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0D36C"/>
                </a:highlight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각 시점은 확률 변수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이므로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0D36C"/>
                </a:highlight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각 시점별로 확률분포를 가짐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0D36C"/>
              </a:highligh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→ 즉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예측을 위해서는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무한한 시점의 결합분포를 고려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해야함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!!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5C5C1AE-403B-4026-B071-F7A822805D2E}"/>
              </a:ext>
            </a:extLst>
          </p:cNvPr>
          <p:cNvGrpSpPr/>
          <p:nvPr/>
        </p:nvGrpSpPr>
        <p:grpSpPr>
          <a:xfrm>
            <a:off x="278948" y="1528442"/>
            <a:ext cx="1959117" cy="400110"/>
            <a:chOff x="2699792" y="1277259"/>
            <a:chExt cx="1959117" cy="4001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801C0F-D37C-4E92-9950-9CA67A25B554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DB538A-80C3-460D-97BC-87F0BB5DA987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8261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정상성의 필요성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2C8C838-7541-492A-914F-942E4ECCEB31}"/>
              </a:ext>
            </a:extLst>
          </p:cNvPr>
          <p:cNvSpPr txBox="1"/>
          <p:nvPr/>
        </p:nvSpPr>
        <p:spPr>
          <a:xfrm>
            <a:off x="37409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D7B280-212D-4DF5-BF1D-81208D2DA586}"/>
              </a:ext>
            </a:extLst>
          </p:cNvPr>
          <p:cNvSpPr txBox="1"/>
          <p:nvPr/>
        </p:nvSpPr>
        <p:spPr>
          <a:xfrm>
            <a:off x="3779912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강정상성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B6ACF2-8153-42D4-88F5-534C045AAE6C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약정상성</a:t>
            </a:r>
          </a:p>
        </p:txBody>
      </p:sp>
    </p:spTree>
    <p:extLst>
      <p:ext uri="{BB962C8B-B14F-4D97-AF65-F5344CB8AC3E}">
        <p14:creationId xmlns:p14="http://schemas.microsoft.com/office/powerpoint/2010/main" val="129282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정상성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20" name="Picture 2" descr="Top 5 Common Time Series Forecasting Algorithms | iunera">
            <a:extLst>
              <a:ext uri="{FF2B5EF4-FFF2-40B4-BE49-F238E27FC236}">
                <a16:creationId xmlns:a16="http://schemas.microsoft.com/office/drawing/2014/main" id="{41E52011-596A-4183-B2DD-17E465105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351" y="2139135"/>
            <a:ext cx="6827298" cy="278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DC6815A-1D9F-4388-BD4B-88E9E58EEA6D}"/>
              </a:ext>
            </a:extLst>
          </p:cNvPr>
          <p:cNvSpPr/>
          <p:nvPr/>
        </p:nvSpPr>
        <p:spPr>
          <a:xfrm>
            <a:off x="2392590" y="2420888"/>
            <a:ext cx="216024" cy="2304256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5AC34C-CECE-475D-B76A-7D72DB3F7A69}"/>
              </a:ext>
            </a:extLst>
          </p:cNvPr>
          <p:cNvSpPr/>
          <p:nvPr/>
        </p:nvSpPr>
        <p:spPr>
          <a:xfrm>
            <a:off x="2608614" y="2420888"/>
            <a:ext cx="216024" cy="2304256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778471-A2C7-4698-A0F8-651F8DAC5A92}"/>
              </a:ext>
            </a:extLst>
          </p:cNvPr>
          <p:cNvSpPr/>
          <p:nvPr/>
        </p:nvSpPr>
        <p:spPr>
          <a:xfrm>
            <a:off x="2824638" y="2420888"/>
            <a:ext cx="216024" cy="2304256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2BBCE1-F924-4636-8FB4-3CFCF8D1ECD7}"/>
              </a:ext>
            </a:extLst>
          </p:cNvPr>
          <p:cNvSpPr/>
          <p:nvPr/>
        </p:nvSpPr>
        <p:spPr>
          <a:xfrm>
            <a:off x="3053934" y="2420888"/>
            <a:ext cx="216024" cy="2304256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6B79E7-236E-4DBC-B5C5-A84AC02011C6}"/>
              </a:ext>
            </a:extLst>
          </p:cNvPr>
          <p:cNvSpPr/>
          <p:nvPr/>
        </p:nvSpPr>
        <p:spPr>
          <a:xfrm>
            <a:off x="3293475" y="2420888"/>
            <a:ext cx="216024" cy="2304256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25933-C4DE-477E-BBEF-D8BB395B340D}"/>
              </a:ext>
            </a:extLst>
          </p:cNvPr>
          <p:cNvSpPr txBox="1"/>
          <p:nvPr/>
        </p:nvSpPr>
        <p:spPr>
          <a:xfrm>
            <a:off x="3590825" y="30596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…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82CD3F-159E-4B16-9B1D-7570444D2DC3}"/>
              </a:ext>
            </a:extLst>
          </p:cNvPr>
          <p:cNvSpPr txBox="1"/>
          <p:nvPr/>
        </p:nvSpPr>
        <p:spPr>
          <a:xfrm>
            <a:off x="1158351" y="5371365"/>
            <a:ext cx="7570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시계열에서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0D36C"/>
                </a:highlight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각 시점은 확률 변수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이므로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0D36C"/>
                </a:highlight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각 시점별로 확률분포를 가짐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0D36C"/>
              </a:highligh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→ 즉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예측을 위해서는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무한한 시점의 결합분포를 고려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해야함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!!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5C5C1AE-403B-4026-B071-F7A822805D2E}"/>
              </a:ext>
            </a:extLst>
          </p:cNvPr>
          <p:cNvGrpSpPr/>
          <p:nvPr/>
        </p:nvGrpSpPr>
        <p:grpSpPr>
          <a:xfrm>
            <a:off x="278948" y="1528442"/>
            <a:ext cx="1959117" cy="400110"/>
            <a:chOff x="2699792" y="1277259"/>
            <a:chExt cx="1959117" cy="4001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801C0F-D37C-4E92-9950-9CA67A25B554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DB538A-80C3-460D-97BC-87F0BB5DA987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8261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정상성의 필요성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7287A5-9C1E-4FE7-8D20-3A986C9D52E5}"/>
              </a:ext>
            </a:extLst>
          </p:cNvPr>
          <p:cNvSpPr/>
          <p:nvPr/>
        </p:nvSpPr>
        <p:spPr>
          <a:xfrm>
            <a:off x="0" y="1482152"/>
            <a:ext cx="9144000" cy="5475240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FDE98E-7A48-43BE-8293-86DF5E134939}"/>
              </a:ext>
            </a:extLst>
          </p:cNvPr>
          <p:cNvSpPr txBox="1"/>
          <p:nvPr/>
        </p:nvSpPr>
        <p:spPr>
          <a:xfrm rot="20635914">
            <a:off x="406040" y="1309963"/>
            <a:ext cx="509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But..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It’s too hard !!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7E8F9F-42C6-4147-AA25-418E8E88347C}"/>
              </a:ext>
            </a:extLst>
          </p:cNvPr>
          <p:cNvSpPr txBox="1"/>
          <p:nvPr/>
        </p:nvSpPr>
        <p:spPr>
          <a:xfrm>
            <a:off x="1835696" y="4292303"/>
            <a:ext cx="6030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따라서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,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다수의 시점들에 대한 결합분포의 파악을 좀 더 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간략하게 하기 위해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정상성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이라는 가정이 필요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!!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0C7F04-2A21-4777-B974-F7B086232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152" y="1993941"/>
            <a:ext cx="2820425" cy="223660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73F5C50-7AC9-4496-BE9D-D2AA42F255FD}"/>
              </a:ext>
            </a:extLst>
          </p:cNvPr>
          <p:cNvSpPr txBox="1"/>
          <p:nvPr/>
        </p:nvSpPr>
        <p:spPr>
          <a:xfrm>
            <a:off x="37409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564DD8-BFE0-41D4-9859-00D6285B7853}"/>
              </a:ext>
            </a:extLst>
          </p:cNvPr>
          <p:cNvSpPr txBox="1"/>
          <p:nvPr/>
        </p:nvSpPr>
        <p:spPr>
          <a:xfrm>
            <a:off x="3779912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강정상성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25F9E5-82FD-4552-80E9-9B8BAEF75BFF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약정상성</a:t>
            </a:r>
          </a:p>
        </p:txBody>
      </p:sp>
    </p:spTree>
    <p:extLst>
      <p:ext uri="{BB962C8B-B14F-4D97-AF65-F5344CB8AC3E}">
        <p14:creationId xmlns:p14="http://schemas.microsoft.com/office/powerpoint/2010/main" val="1589372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도형 111">
            <a:extLst>
              <a:ext uri="{FF2B5EF4-FFF2-40B4-BE49-F238E27FC236}">
                <a16:creationId xmlns:a16="http://schemas.microsoft.com/office/drawing/2014/main" id="{CCB8A05F-F7F6-44D7-ADE3-123E93B5B206}"/>
              </a:ext>
            </a:extLst>
          </p:cNvPr>
          <p:cNvSpPr>
            <a:spLocks noGrp="1" noChangeArrowheads="1"/>
          </p:cNvSpPr>
          <p:nvPr/>
        </p:nvSpPr>
        <p:spPr>
          <a:xfrm>
            <a:off x="1187624" y="2110395"/>
            <a:ext cx="6336704" cy="87691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34925" cap="flat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정상성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E536AB1E-011C-4D01-831F-B205567B26DF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539569-9EC0-47DF-8E8D-F8135A0439B3}"/>
                  </a:ext>
                </a:extLst>
              </p:cNvPr>
              <p:cNvSpPr txBox="1"/>
              <p:nvPr/>
            </p:nvSpPr>
            <p:spPr>
              <a:xfrm>
                <a:off x="1403648" y="2288270"/>
                <a:ext cx="5962686" cy="5211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𝑭</m:t>
                      </m:r>
                      <m:d>
                        <m:dPr>
                          <m:ctrlPr>
                            <a:rPr kumimoji="0" lang="ko-KR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ko-KR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ko-KR" altLang="en-US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𝐗</m:t>
                              </m:r>
                            </m:e>
                            <m:sub>
                              <m:r>
                                <a:rPr kumimoji="0" lang="ko-KR" altLang="en-US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𝐭</m:t>
                              </m:r>
                            </m:sub>
                          </m:sSub>
                          <m:r>
                            <a:rPr kumimoji="0" lang="ko-KR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 …, </m:t>
                          </m:r>
                          <m:sSub>
                            <m:sSubPr>
                              <m:ctrlPr>
                                <a:rPr kumimoji="0" lang="ko-KR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ko-KR" altLang="en-US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𝐗</m:t>
                              </m:r>
                            </m:e>
                            <m:sub>
                              <m:r>
                                <a:rPr kumimoji="0" lang="ko-KR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𝒕</m:t>
                              </m:r>
                              <m:r>
                                <a:rPr kumimoji="0" lang="ko-KR" altLang="en-US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ko-KR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kumimoji="0" lang="ko-KR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r>
                        <a:rPr kumimoji="0" lang="ko-KR" alt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𝑭</m:t>
                      </m:r>
                      <m:d>
                        <m:dPr>
                          <m:ctrlPr>
                            <a:rPr kumimoji="0" lang="ko-KR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ko-KR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ko-KR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ko-KR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𝒕</m:t>
                              </m:r>
                              <m:r>
                                <a:rPr kumimoji="0" lang="ko-KR" altLang="en-US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ko-KR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𝒌</m:t>
                              </m:r>
                            </m:sub>
                          </m:sSub>
                          <m:r>
                            <a:rPr kumimoji="0" lang="ko-KR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, … , </m:t>
                          </m:r>
                          <m:sSub>
                            <m:sSubPr>
                              <m:ctrlPr>
                                <a:rPr kumimoji="0" lang="ko-KR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ko-KR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ko-KR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𝒕</m:t>
                              </m:r>
                              <m:r>
                                <a:rPr kumimoji="0" lang="ko-KR" altLang="en-US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ko-KR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𝒌</m:t>
                              </m:r>
                              <m:r>
                                <a:rPr kumimoji="0" lang="ko-KR" altLang="en-US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ko-KR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539569-9EC0-47DF-8E8D-F8135A043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288270"/>
                <a:ext cx="5962686" cy="5211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347ACF5-A8B3-439C-984A-0E15A948B9B0}"/>
              </a:ext>
            </a:extLst>
          </p:cNvPr>
          <p:cNvSpPr txBox="1"/>
          <p:nvPr/>
        </p:nvSpPr>
        <p:spPr>
          <a:xfrm>
            <a:off x="2165777" y="3356992"/>
            <a:ext cx="50765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동일한 기간의 시계열에 대한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0D36C"/>
                </a:highlight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결합확률분포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가 모든 시계열 구간에서 동일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→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지나치게 엄격한 가정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이를 만족하는 시계열 자료는 거의 없다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highlight>
                <a:srgbClr val="F0D36C"/>
              </a:highligh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0D36C"/>
                </a:highlight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따라서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0D36C"/>
                </a:highlight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, </a:t>
            </a:r>
            <a:r>
              <a:rPr lang="ko-KR" altLang="en-US" sz="24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강정상성을 만족하기는 어려움</a:t>
            </a:r>
            <a:r>
              <a:rPr lang="en-US" altLang="ko-KR" sz="24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!!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highlight>
                <a:srgbClr val="F0D36C"/>
              </a:highligh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A83B58D-1859-416A-A161-379A31154442}"/>
              </a:ext>
            </a:extLst>
          </p:cNvPr>
          <p:cNvGrpSpPr/>
          <p:nvPr/>
        </p:nvGrpSpPr>
        <p:grpSpPr>
          <a:xfrm>
            <a:off x="278948" y="1528442"/>
            <a:ext cx="1237766" cy="400110"/>
            <a:chOff x="2699792" y="1277259"/>
            <a:chExt cx="1237766" cy="40011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A73420A-4B22-4347-9FD7-34EE73BFA1B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D93BC6-08BC-480C-94A8-8D819E9E159A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104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강정상성</a:t>
              </a:r>
            </a:p>
          </p:txBody>
        </p:sp>
      </p:grpSp>
      <p:pic>
        <p:nvPicPr>
          <p:cNvPr id="16" name="그림 98" descr="C:/Users/Administrator/AppData/Roaming/PolarisOffice7/ETemp/1992_19032792/fImage288876523281.png">
            <a:extLst>
              <a:ext uri="{FF2B5EF4-FFF2-40B4-BE49-F238E27FC236}">
                <a16:creationId xmlns:a16="http://schemas.microsoft.com/office/drawing/2014/main" id="{C4F9A2C0-9CF5-48FF-8275-3A1D52C9BC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003407"/>
            <a:ext cx="906145" cy="852805"/>
          </a:xfrm>
          <a:prstGeom prst="rect">
            <a:avLst/>
          </a:prstGeom>
          <a:noFill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36FE922-89E9-4551-87E6-4503CCB4ED82}"/>
              </a:ext>
            </a:extLst>
          </p:cNvPr>
          <p:cNvSpPr txBox="1"/>
          <p:nvPr/>
        </p:nvSpPr>
        <p:spPr>
          <a:xfrm>
            <a:off x="37409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9DD2C7-2239-433A-83E1-73FDE36DE26F}"/>
              </a:ext>
            </a:extLst>
          </p:cNvPr>
          <p:cNvSpPr txBox="1"/>
          <p:nvPr/>
        </p:nvSpPr>
        <p:spPr>
          <a:xfrm>
            <a:off x="3779912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강정상성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2A50C4-AD3F-4DD1-A7E2-94FBC38BBC8F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약정상성</a:t>
            </a:r>
          </a:p>
        </p:txBody>
      </p:sp>
    </p:spTree>
    <p:extLst>
      <p:ext uri="{BB962C8B-B14F-4D97-AF65-F5344CB8AC3E}">
        <p14:creationId xmlns:p14="http://schemas.microsoft.com/office/powerpoint/2010/main" val="3790056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0E21A81-46D2-43AD-B928-AFBD9EFEA772}"/>
              </a:ext>
            </a:extLst>
          </p:cNvPr>
          <p:cNvSpPr/>
          <p:nvPr/>
        </p:nvSpPr>
        <p:spPr>
          <a:xfrm>
            <a:off x="4932040" y="2636912"/>
            <a:ext cx="2777905" cy="1872208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정상성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1026" name="Picture 2" descr="에비츄 짤방 모음 :: 에비츄 카톡애교 에비츄 짤 모음 사진 모음 불꺼줘 애교 : 네이버 블로그">
            <a:extLst>
              <a:ext uri="{FF2B5EF4-FFF2-40B4-BE49-F238E27FC236}">
                <a16:creationId xmlns:a16="http://schemas.microsoft.com/office/drawing/2014/main" id="{6253BDA8-0C0E-4016-9078-7A0AD5BF0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450" y="2060848"/>
            <a:ext cx="3043395" cy="328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EDEED6-F9A1-4C86-9B13-A06F8451200D}"/>
              </a:ext>
            </a:extLst>
          </p:cNvPr>
          <p:cNvSpPr txBox="1"/>
          <p:nvPr/>
        </p:nvSpPr>
        <p:spPr>
          <a:xfrm>
            <a:off x="4840973" y="2996952"/>
            <a:ext cx="3043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그래서 생각해낸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“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약정상성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＂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D2660A-575A-4A76-87EC-EBFBBD593F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5111">
            <a:off x="7252810" y="2024033"/>
            <a:ext cx="835034" cy="8350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95F9D5-06C7-4F3F-A704-6129851147FD}"/>
              </a:ext>
            </a:extLst>
          </p:cNvPr>
          <p:cNvSpPr txBox="1"/>
          <p:nvPr/>
        </p:nvSpPr>
        <p:spPr>
          <a:xfrm>
            <a:off x="37409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9B43FB-7E3A-4716-8FEB-39A3E13C889D}"/>
              </a:ext>
            </a:extLst>
          </p:cNvPr>
          <p:cNvSpPr txBox="1"/>
          <p:nvPr/>
        </p:nvSpPr>
        <p:spPr>
          <a:xfrm>
            <a:off x="3779912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강정상성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9B2FE-F855-4273-A588-5D4DDED9A867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약정상성</a:t>
            </a:r>
          </a:p>
        </p:txBody>
      </p:sp>
    </p:spTree>
    <p:extLst>
      <p:ext uri="{BB962C8B-B14F-4D97-AF65-F5344CB8AC3E}">
        <p14:creationId xmlns:p14="http://schemas.microsoft.com/office/powerpoint/2010/main" val="198169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63907" y="2420888"/>
            <a:ext cx="3997972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3907" y="2096845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4987" y="823944"/>
            <a:ext cx="3456384" cy="113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0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INDEX</a:t>
            </a:r>
            <a:endParaRPr lang="ko-KR" altLang="en-US" sz="40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BE7B1-C9D7-4BAF-93E1-6A6D3E29B4ED}"/>
              </a:ext>
            </a:extLst>
          </p:cNvPr>
          <p:cNvSpPr txBox="1"/>
          <p:nvPr/>
        </p:nvSpPr>
        <p:spPr>
          <a:xfrm>
            <a:off x="2375756" y="2760958"/>
            <a:ext cx="4392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자료 및 분석</a:t>
            </a:r>
            <a:endParaRPr lang="en-US" altLang="ko-KR" sz="2000" b="1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 검정</a:t>
            </a:r>
          </a:p>
        </p:txBody>
      </p:sp>
    </p:spTree>
    <p:extLst>
      <p:ext uri="{BB962C8B-B14F-4D97-AF65-F5344CB8AC3E}">
        <p14:creationId xmlns:p14="http://schemas.microsoft.com/office/powerpoint/2010/main" val="1850127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정상성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E536AB1E-011C-4D01-831F-B205567B26DF}"/>
              </a:ext>
            </a:extLst>
          </p:cNvPr>
          <p:cNvSpPr txBox="1">
            <a:spLocks/>
          </p:cNvSpPr>
          <p:nvPr/>
        </p:nvSpPr>
        <p:spPr>
          <a:xfrm>
            <a:off x="81582" y="1556993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84765E6-1605-45B4-812E-CE9F4591ADDC}"/>
              </a:ext>
            </a:extLst>
          </p:cNvPr>
          <p:cNvGrpSpPr/>
          <p:nvPr/>
        </p:nvGrpSpPr>
        <p:grpSpPr>
          <a:xfrm>
            <a:off x="278948" y="1528442"/>
            <a:ext cx="1224942" cy="400110"/>
            <a:chOff x="2699792" y="1277259"/>
            <a:chExt cx="1224942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C41A44D-EEFD-495D-993F-F16F0A8181D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68499D-1F81-4015-8F66-0EDD8AD83445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091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약정상성</a:t>
              </a:r>
            </a:p>
          </p:txBody>
        </p:sp>
      </p:grp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E98858EC-6598-4906-B46E-89A12A8BBFCF}"/>
              </a:ext>
            </a:extLst>
          </p:cNvPr>
          <p:cNvSpPr/>
          <p:nvPr/>
        </p:nvSpPr>
        <p:spPr>
          <a:xfrm flipV="1">
            <a:off x="1821284" y="3503629"/>
            <a:ext cx="935712" cy="307778"/>
          </a:xfrm>
          <a:prstGeom prst="wedgeRoundRectCallout">
            <a:avLst>
              <a:gd name="adj1" fmla="val -85349"/>
              <a:gd name="adj2" fmla="val 62781"/>
              <a:gd name="adj3" fmla="val 16667"/>
            </a:avLst>
          </a:prstGeom>
          <a:solidFill>
            <a:schemeClr val="bg1">
              <a:lumMod val="8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1A723-C743-405C-9F28-09E66DAF6DBD}"/>
              </a:ext>
            </a:extLst>
          </p:cNvPr>
          <p:cNvSpPr txBox="1"/>
          <p:nvPr/>
        </p:nvSpPr>
        <p:spPr>
          <a:xfrm>
            <a:off x="1844458" y="3503629"/>
            <a:ext cx="2159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평균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분산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83E6DA-7F28-4C1B-8F21-14733682037E}"/>
              </a:ext>
            </a:extLst>
          </p:cNvPr>
          <p:cNvSpPr/>
          <p:nvPr/>
        </p:nvSpPr>
        <p:spPr>
          <a:xfrm>
            <a:off x="2168494" y="4941168"/>
            <a:ext cx="2511518" cy="371558"/>
          </a:xfrm>
          <a:prstGeom prst="rect">
            <a:avLst/>
          </a:prstGeom>
          <a:solidFill>
            <a:srgbClr val="F0D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도형 64">
            <a:extLst>
              <a:ext uri="{FF2B5EF4-FFF2-40B4-BE49-F238E27FC236}">
                <a16:creationId xmlns:a16="http://schemas.microsoft.com/office/drawing/2014/main" id="{C7189D37-5831-4204-8680-FFD8D06F302E}"/>
              </a:ext>
            </a:extLst>
          </p:cNvPr>
          <p:cNvSpPr>
            <a:spLocks noGrp="1" noChangeArrowheads="1"/>
          </p:cNvSpPr>
          <p:nvPr/>
        </p:nvSpPr>
        <p:spPr>
          <a:xfrm>
            <a:off x="750342" y="2331284"/>
            <a:ext cx="7560840" cy="3444902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분포의 동일성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강정상성의 조건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이 만족되지 않더라도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0D36C"/>
                </a:highlight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특성치의 동일성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이 만족하는 경우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	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시간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에 관계없이 평균과 분산이 일정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공분산이 시차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(time lag)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에만 의존하고 시점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와는 무관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7667D7-6134-4A74-B5E6-674860B615EB}"/>
              </a:ext>
            </a:extLst>
          </p:cNvPr>
          <p:cNvSpPr txBox="1"/>
          <p:nvPr/>
        </p:nvSpPr>
        <p:spPr>
          <a:xfrm>
            <a:off x="37409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D2F54-2A63-4B77-AD68-70AC3AF68E24}"/>
              </a:ext>
            </a:extLst>
          </p:cNvPr>
          <p:cNvSpPr txBox="1"/>
          <p:nvPr/>
        </p:nvSpPr>
        <p:spPr>
          <a:xfrm>
            <a:off x="3779912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강정상성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680C24-797B-46F2-BB4D-92961664942B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약정상성</a:t>
            </a:r>
          </a:p>
        </p:txBody>
      </p:sp>
    </p:spTree>
    <p:extLst>
      <p:ext uri="{BB962C8B-B14F-4D97-AF65-F5344CB8AC3E}">
        <p14:creationId xmlns:p14="http://schemas.microsoft.com/office/powerpoint/2010/main" val="614681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도형 111">
            <a:extLst>
              <a:ext uri="{FF2B5EF4-FFF2-40B4-BE49-F238E27FC236}">
                <a16:creationId xmlns:a16="http://schemas.microsoft.com/office/drawing/2014/main" id="{DF992786-A98F-4AA8-94C1-B9B1FE1CE5B9}"/>
              </a:ext>
            </a:extLst>
          </p:cNvPr>
          <p:cNvSpPr>
            <a:spLocks noGrp="1" noChangeArrowheads="1"/>
          </p:cNvSpPr>
          <p:nvPr/>
        </p:nvSpPr>
        <p:spPr>
          <a:xfrm>
            <a:off x="1269469" y="2255553"/>
            <a:ext cx="2803646" cy="52333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34925" cap="flat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1" name="도형 111">
            <a:extLst>
              <a:ext uri="{FF2B5EF4-FFF2-40B4-BE49-F238E27FC236}">
                <a16:creationId xmlns:a16="http://schemas.microsoft.com/office/drawing/2014/main" id="{B6C456C4-75A6-4CA7-8CBF-18215A1F4FA2}"/>
              </a:ext>
            </a:extLst>
          </p:cNvPr>
          <p:cNvSpPr>
            <a:spLocks noGrp="1" noChangeArrowheads="1"/>
          </p:cNvSpPr>
          <p:nvPr/>
        </p:nvSpPr>
        <p:spPr>
          <a:xfrm>
            <a:off x="1257168" y="3314788"/>
            <a:ext cx="5473663" cy="56351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34925" cap="flat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2" name="도형 111">
            <a:extLst>
              <a:ext uri="{FF2B5EF4-FFF2-40B4-BE49-F238E27FC236}">
                <a16:creationId xmlns:a16="http://schemas.microsoft.com/office/drawing/2014/main" id="{C41CAE6F-D65C-44CF-B8D2-0FFFB07EA19C}"/>
              </a:ext>
            </a:extLst>
          </p:cNvPr>
          <p:cNvSpPr>
            <a:spLocks noGrp="1" noChangeArrowheads="1"/>
          </p:cNvSpPr>
          <p:nvPr/>
        </p:nvSpPr>
        <p:spPr>
          <a:xfrm>
            <a:off x="1269469" y="4434503"/>
            <a:ext cx="7404523" cy="56351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34925" cap="flat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정상성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세로 텍스트 개체 틀 8">
                <a:extLst>
                  <a:ext uri="{FF2B5EF4-FFF2-40B4-BE49-F238E27FC236}">
                    <a16:creationId xmlns:a16="http://schemas.microsoft.com/office/drawing/2014/main" id="{E536AB1E-011C-4D01-831F-B205567B26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5888" y="2171522"/>
                <a:ext cx="8229600" cy="452596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2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kumimoji="0" lang="ko-KR" altLang="ko-K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ko-KR" altLang="ko-K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ko-K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0" lang="en-US" altLang="ko-KR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ko-KR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𝜇</m:t>
                    </m:r>
                    <m:r>
                      <a:rPr kumimoji="0" lang="en-US" altLang="ko-KR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&lt;∞ </m:t>
                    </m:r>
                  </m:oMath>
                </a14:m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 </a:t>
                </a:r>
                <a:b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</a:br>
                <a:r>
                  <a:rPr kumimoji="0" lang="en-US" altLang="ko-KR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: </a:t>
                </a:r>
                <a:r>
                  <a:rPr kumimoji="0" lang="ko-KR" altLang="ko-KR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평균</a:t>
                </a:r>
                <a:r>
                  <a:rPr kumimoji="0" lang="ko-KR" altLang="en-US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이 </a:t>
                </a:r>
                <a:r>
                  <a:rPr kumimoji="0" lang="ko-KR" altLang="en-US" sz="20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시점 </a:t>
                </a:r>
                <a:r>
                  <a:rPr kumimoji="0" lang="en-US" altLang="ko-KR" sz="20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t</a:t>
                </a:r>
                <a:r>
                  <a:rPr kumimoji="0" lang="ko-KR" altLang="en-US" sz="20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에 무관하게 </a:t>
                </a:r>
                <a:r>
                  <a:rPr kumimoji="0" lang="ko-KR" altLang="en-US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일정</a:t>
                </a:r>
                <a:endParaRPr kumimoji="0" lang="en-US" altLang="ko-KR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𝑉𝑎𝑟</m:t>
                    </m:r>
                    <m:d>
                      <m:dPr>
                        <m:ctrlPr>
                          <a:rPr kumimoji="0" lang="ko-KR" altLang="ko-K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ko-KR" altLang="ko-K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ko-K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0" lang="en-US" altLang="ko-K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= </m:t>
                    </m:r>
                    <m:r>
                      <a:rPr kumimoji="0" lang="en-US" altLang="ko-K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𝐸</m:t>
                    </m:r>
                    <m:sSup>
                      <m:sSupPr>
                        <m:ctrlPr>
                          <a:rPr kumimoji="0" lang="ko-KR" altLang="ko-K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ko-KR" altLang="ko-K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ko-KR" altLang="ko-KR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나눔스퀘어_ac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ko-KR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나눔스퀘어_ac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0" lang="ko-KR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바탕" panose="02030600000101010101" pitchFamily="18" charset="-127"/>
                              </a:rPr>
                              <m:t>−</m:t>
                            </m:r>
                            <m:r>
                              <a:rPr kumimoji="0" lang="en-US" altLang="ko-K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r>
                              <a:rPr kumimoji="0" lang="en-US" altLang="ko-K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kumimoji="0" lang="en-US" altLang="ko-K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kumimoji="0" lang="en-US" altLang="ko-K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kumimoji="0" lang="ko-KR" altLang="ko-K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kumimoji="0" lang="en-US" altLang="ko-K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kumimoji="0" lang="en-US" altLang="ko-K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&lt;∞</m:t>
                    </m:r>
                  </m:oMath>
                </a14:m>
                <a:b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</a:br>
                <a:r>
                  <a:rPr kumimoji="0" lang="en-US" altLang="ko-KR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: </a:t>
                </a:r>
                <a:r>
                  <a:rPr kumimoji="0" lang="ko-KR" altLang="en-US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분산</a:t>
                </a:r>
                <a:r>
                  <a:rPr kumimoji="0" lang="ko-KR" altLang="en-US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이 </a:t>
                </a:r>
                <a:r>
                  <a:rPr kumimoji="0" lang="ko-KR" altLang="en-US" sz="20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시점 </a:t>
                </a:r>
                <a:r>
                  <a:rPr kumimoji="0" lang="en-US" altLang="ko-KR" sz="20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t</a:t>
                </a:r>
                <a:r>
                  <a:rPr kumimoji="0" lang="ko-KR" altLang="en-US" sz="20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에 무관하게 </a:t>
                </a:r>
                <a:r>
                  <a:rPr kumimoji="0" lang="ko-KR" altLang="en-US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일정</a:t>
                </a:r>
                <a:endParaRPr lang="en-US" altLang="ko-KR" sz="2000" kern="100" dirty="0">
                  <a:solidFill>
                    <a:srgbClr val="C00000"/>
                  </a:solidFill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altLang="ko-KR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	</a:t>
                </a:r>
              </a:p>
            </p:txBody>
          </p:sp>
        </mc:Choice>
        <mc:Fallback xmlns="">
          <p:sp>
            <p:nvSpPr>
              <p:cNvPr id="18" name="세로 텍스트 개체 틀 8">
                <a:extLst>
                  <a:ext uri="{FF2B5EF4-FFF2-40B4-BE49-F238E27FC236}">
                    <a16:creationId xmlns:a16="http://schemas.microsoft.com/office/drawing/2014/main" id="{E536AB1E-011C-4D01-831F-B205567B2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88" y="2171522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DA2A28-9CD5-40DF-B1F5-D52FEAA6B04C}"/>
              </a:ext>
            </a:extLst>
          </p:cNvPr>
          <p:cNvGrpSpPr/>
          <p:nvPr/>
        </p:nvGrpSpPr>
        <p:grpSpPr>
          <a:xfrm>
            <a:off x="278948" y="1528442"/>
            <a:ext cx="1224942" cy="400110"/>
            <a:chOff x="2699792" y="1277259"/>
            <a:chExt cx="1224942" cy="4001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D7CDA56-AA34-40D7-85AD-F3FC5F3DD121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82916B-03D9-4579-997E-D882AD4912B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091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약정상성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FB6F7EE-4FE7-408C-95BB-6EF8147619C7}"/>
                  </a:ext>
                </a:extLst>
              </p:cNvPr>
              <p:cNvSpPr/>
              <p:nvPr/>
            </p:nvSpPr>
            <p:spPr>
              <a:xfrm>
                <a:off x="811405" y="4409324"/>
                <a:ext cx="834121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ko-KR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altLang="ko-KR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ko-KR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ko-KR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ctrlPr>
                            <a:rPr lang="ko-KR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ko-KR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&lt;∞    ∀</m:t>
                      </m:r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ko-KR" sz="24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prstClr val="black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    : </a:t>
                </a:r>
                <a:r>
                  <a:rPr lang="ko-KR" altLang="en-US" sz="2000" dirty="0">
                    <a:solidFill>
                      <a:prstClr val="black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자기공분산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(</a:t>
                </a:r>
                <a:r>
                  <a:rPr lang="ko-KR" altLang="en-US" sz="2000" dirty="0">
                    <a:solidFill>
                      <a:prstClr val="black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공분산이 시점이 아닌 </a:t>
                </a:r>
                <a:r>
                  <a:rPr lang="ko-KR" altLang="en-US" sz="20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시차에만 의존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prstClr val="black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→ </a:t>
                </a:r>
                <a:r>
                  <a:rPr lang="en-US" altLang="ko-KR" sz="20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t</a:t>
                </a:r>
                <a:r>
                  <a:rPr lang="ko-KR" altLang="en-US" sz="20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에 무관</a:t>
                </a:r>
                <a:r>
                  <a:rPr lang="ko-KR" altLang="en-US" sz="2000" dirty="0">
                    <a:solidFill>
                      <a:prstClr val="black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하고 </a:t>
                </a:r>
                <a:r>
                  <a:rPr lang="en-US" altLang="ko-KR" sz="2000" b="1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k</a:t>
                </a:r>
                <a:r>
                  <a:rPr lang="ko-KR" altLang="en-US" sz="2000" b="1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에 의존</a:t>
                </a:r>
                <a:endParaRPr lang="en-US" altLang="ko-KR" sz="2000" b="1" dirty="0">
                  <a:solidFill>
                    <a:srgbClr val="C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FB6F7EE-4FE7-408C-95BB-6EF814761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05" y="4409324"/>
                <a:ext cx="8341214" cy="1569660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9012C61-362D-4083-B515-80EA10401EC7}"/>
              </a:ext>
            </a:extLst>
          </p:cNvPr>
          <p:cNvSpPr txBox="1"/>
          <p:nvPr/>
        </p:nvSpPr>
        <p:spPr>
          <a:xfrm>
            <a:off x="798583" y="2125803"/>
            <a:ext cx="1412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</a:t>
            </a:r>
            <a:endParaRPr lang="ko-KR" altLang="en-US" sz="44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0CCCE7-2B3E-4A45-A560-5169FCC87609}"/>
              </a:ext>
            </a:extLst>
          </p:cNvPr>
          <p:cNvSpPr txBox="1"/>
          <p:nvPr/>
        </p:nvSpPr>
        <p:spPr>
          <a:xfrm>
            <a:off x="798583" y="3242573"/>
            <a:ext cx="1412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</a:t>
            </a:r>
            <a:endParaRPr lang="ko-KR" altLang="en-US" sz="44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91E7DE-D9C5-483B-870C-DB77A9235A78}"/>
              </a:ext>
            </a:extLst>
          </p:cNvPr>
          <p:cNvSpPr txBox="1"/>
          <p:nvPr/>
        </p:nvSpPr>
        <p:spPr>
          <a:xfrm>
            <a:off x="798583" y="4331538"/>
            <a:ext cx="1412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</a:t>
            </a:r>
            <a:endParaRPr lang="ko-KR" altLang="en-US" sz="44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92DF4E-4C68-40D8-BA80-AD5E9AF8CE2A}"/>
              </a:ext>
            </a:extLst>
          </p:cNvPr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9AA3FA-96A2-46E3-B555-D265D751AF2A}"/>
              </a:ext>
            </a:extLst>
          </p:cNvPr>
          <p:cNvSpPr txBox="1"/>
          <p:nvPr/>
        </p:nvSpPr>
        <p:spPr>
          <a:xfrm>
            <a:off x="37409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BAD680-3B5D-40A3-8B10-B3962F630ECD}"/>
              </a:ext>
            </a:extLst>
          </p:cNvPr>
          <p:cNvSpPr txBox="1"/>
          <p:nvPr/>
        </p:nvSpPr>
        <p:spPr>
          <a:xfrm>
            <a:off x="3779912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강정상성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C05728-285E-41FC-9F5A-6B36830C8EF1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약정상성</a:t>
            </a:r>
          </a:p>
        </p:txBody>
      </p:sp>
    </p:spTree>
    <p:extLst>
      <p:ext uri="{BB962C8B-B14F-4D97-AF65-F5344CB8AC3E}">
        <p14:creationId xmlns:p14="http://schemas.microsoft.com/office/powerpoint/2010/main" val="312770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도형 111">
            <a:extLst>
              <a:ext uri="{FF2B5EF4-FFF2-40B4-BE49-F238E27FC236}">
                <a16:creationId xmlns:a16="http://schemas.microsoft.com/office/drawing/2014/main" id="{DF992786-A98F-4AA8-94C1-B9B1FE1CE5B9}"/>
              </a:ext>
            </a:extLst>
          </p:cNvPr>
          <p:cNvSpPr>
            <a:spLocks noGrp="1" noChangeArrowheads="1"/>
          </p:cNvSpPr>
          <p:nvPr/>
        </p:nvSpPr>
        <p:spPr>
          <a:xfrm>
            <a:off x="1269469" y="2255553"/>
            <a:ext cx="2803646" cy="52333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34925" cap="flat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1" name="도형 111">
            <a:extLst>
              <a:ext uri="{FF2B5EF4-FFF2-40B4-BE49-F238E27FC236}">
                <a16:creationId xmlns:a16="http://schemas.microsoft.com/office/drawing/2014/main" id="{B6C456C4-75A6-4CA7-8CBF-18215A1F4FA2}"/>
              </a:ext>
            </a:extLst>
          </p:cNvPr>
          <p:cNvSpPr>
            <a:spLocks noGrp="1" noChangeArrowheads="1"/>
          </p:cNvSpPr>
          <p:nvPr/>
        </p:nvSpPr>
        <p:spPr>
          <a:xfrm>
            <a:off x="1257168" y="3314788"/>
            <a:ext cx="5473663" cy="56351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34925" cap="flat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2" name="도형 111">
            <a:extLst>
              <a:ext uri="{FF2B5EF4-FFF2-40B4-BE49-F238E27FC236}">
                <a16:creationId xmlns:a16="http://schemas.microsoft.com/office/drawing/2014/main" id="{C41CAE6F-D65C-44CF-B8D2-0FFFB07EA19C}"/>
              </a:ext>
            </a:extLst>
          </p:cNvPr>
          <p:cNvSpPr>
            <a:spLocks noGrp="1" noChangeArrowheads="1"/>
          </p:cNvSpPr>
          <p:nvPr/>
        </p:nvSpPr>
        <p:spPr>
          <a:xfrm>
            <a:off x="1269469" y="4434503"/>
            <a:ext cx="7404523" cy="56351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34925" cap="flat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정상성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세로 텍스트 개체 틀 8">
                <a:extLst>
                  <a:ext uri="{FF2B5EF4-FFF2-40B4-BE49-F238E27FC236}">
                    <a16:creationId xmlns:a16="http://schemas.microsoft.com/office/drawing/2014/main" id="{E536AB1E-011C-4D01-831F-B205567B26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5888" y="2171522"/>
                <a:ext cx="8229600" cy="452596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2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kumimoji="0" lang="ko-KR" altLang="ko-K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ko-KR" altLang="ko-K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ko-K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0" lang="en-US" altLang="ko-KR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ko-KR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𝜇</m:t>
                    </m:r>
                    <m:r>
                      <a:rPr kumimoji="0" lang="en-US" altLang="ko-KR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&lt;∞ </m:t>
                    </m:r>
                  </m:oMath>
                </a14:m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 </a:t>
                </a:r>
                <a:b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</a:br>
                <a:r>
                  <a:rPr kumimoji="0" lang="en-US" altLang="ko-KR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: </a:t>
                </a:r>
                <a:r>
                  <a:rPr kumimoji="0" lang="ko-KR" altLang="ko-KR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평균</a:t>
                </a:r>
                <a:r>
                  <a:rPr kumimoji="0" lang="ko-KR" altLang="en-US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이 </a:t>
                </a:r>
                <a:r>
                  <a:rPr kumimoji="0" lang="ko-KR" altLang="en-US" sz="20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시점 </a:t>
                </a:r>
                <a:r>
                  <a:rPr kumimoji="0" lang="en-US" altLang="ko-KR" sz="20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t</a:t>
                </a:r>
                <a:r>
                  <a:rPr kumimoji="0" lang="ko-KR" altLang="en-US" sz="20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에 무관하게 </a:t>
                </a:r>
                <a:r>
                  <a:rPr kumimoji="0" lang="ko-KR" altLang="en-US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일정</a:t>
                </a:r>
                <a:endParaRPr kumimoji="0" lang="en-US" altLang="ko-KR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𝑉𝑎𝑟</m:t>
                    </m:r>
                    <m:d>
                      <m:dPr>
                        <m:ctrlPr>
                          <a:rPr kumimoji="0" lang="ko-KR" altLang="ko-K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ko-KR" altLang="ko-K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ko-K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0" lang="en-US" altLang="ko-K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= </m:t>
                    </m:r>
                    <m:r>
                      <a:rPr kumimoji="0" lang="en-US" altLang="ko-K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𝐸</m:t>
                    </m:r>
                    <m:sSup>
                      <m:sSupPr>
                        <m:ctrlPr>
                          <a:rPr kumimoji="0" lang="ko-KR" altLang="ko-K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ko-KR" altLang="ko-K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ko-KR" altLang="ko-KR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나눔스퀘어_ac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ko-KR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나눔스퀘어_ac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0" lang="ko-KR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바탕" panose="02030600000101010101" pitchFamily="18" charset="-127"/>
                              </a:rPr>
                              <m:t>−</m:t>
                            </m:r>
                            <m:r>
                              <a:rPr kumimoji="0" lang="en-US" altLang="ko-K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r>
                              <a:rPr kumimoji="0" lang="en-US" altLang="ko-K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kumimoji="0" lang="en-US" altLang="ko-K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kumimoji="0" lang="en-US" altLang="ko-K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kumimoji="0" lang="ko-KR" altLang="ko-K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kumimoji="0" lang="en-US" altLang="ko-K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kumimoji="0" lang="en-US" altLang="ko-K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&lt;∞</m:t>
                    </m:r>
                  </m:oMath>
                </a14:m>
                <a:b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</a:br>
                <a:r>
                  <a:rPr kumimoji="0" lang="en-US" altLang="ko-KR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: </a:t>
                </a:r>
                <a:r>
                  <a:rPr kumimoji="0" lang="ko-KR" altLang="en-US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분산</a:t>
                </a:r>
                <a:r>
                  <a:rPr kumimoji="0" lang="ko-KR" altLang="en-US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이 </a:t>
                </a:r>
                <a:r>
                  <a:rPr kumimoji="0" lang="ko-KR" altLang="en-US" sz="20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시점 </a:t>
                </a:r>
                <a:r>
                  <a:rPr kumimoji="0" lang="en-US" altLang="ko-KR" sz="20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t</a:t>
                </a:r>
                <a:r>
                  <a:rPr kumimoji="0" lang="ko-KR" altLang="en-US" sz="20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에 무관하게 </a:t>
                </a:r>
                <a:r>
                  <a:rPr kumimoji="0" lang="ko-KR" altLang="en-US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일정</a:t>
                </a:r>
                <a:endParaRPr lang="en-US" altLang="ko-KR" sz="2000" kern="100" dirty="0">
                  <a:solidFill>
                    <a:srgbClr val="C00000"/>
                  </a:solidFill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altLang="ko-KR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	</a:t>
                </a:r>
              </a:p>
            </p:txBody>
          </p:sp>
        </mc:Choice>
        <mc:Fallback xmlns="">
          <p:sp>
            <p:nvSpPr>
              <p:cNvPr id="18" name="세로 텍스트 개체 틀 8">
                <a:extLst>
                  <a:ext uri="{FF2B5EF4-FFF2-40B4-BE49-F238E27FC236}">
                    <a16:creationId xmlns:a16="http://schemas.microsoft.com/office/drawing/2014/main" id="{E536AB1E-011C-4D01-831F-B205567B2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88" y="2171522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DA2A28-9CD5-40DF-B1F5-D52FEAA6B04C}"/>
              </a:ext>
            </a:extLst>
          </p:cNvPr>
          <p:cNvGrpSpPr/>
          <p:nvPr/>
        </p:nvGrpSpPr>
        <p:grpSpPr>
          <a:xfrm>
            <a:off x="278948" y="1528442"/>
            <a:ext cx="1224942" cy="400110"/>
            <a:chOff x="2699792" y="1277259"/>
            <a:chExt cx="1224942" cy="4001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D7CDA56-AA34-40D7-85AD-F3FC5F3DD121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82916B-03D9-4579-997E-D882AD4912B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091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약정상성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FB6F7EE-4FE7-408C-95BB-6EF8147619C7}"/>
                  </a:ext>
                </a:extLst>
              </p:cNvPr>
              <p:cNvSpPr/>
              <p:nvPr/>
            </p:nvSpPr>
            <p:spPr>
              <a:xfrm>
                <a:off x="811405" y="4409324"/>
                <a:ext cx="834121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ko-KR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altLang="ko-KR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ko-KR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ko-KR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ctrlPr>
                            <a:rPr lang="ko-KR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ko-KR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&lt;∞    ∀</m:t>
                      </m:r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ko-KR" sz="24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prstClr val="black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    : </a:t>
                </a:r>
                <a:r>
                  <a:rPr lang="ko-KR" altLang="en-US" sz="2000" dirty="0">
                    <a:solidFill>
                      <a:prstClr val="black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자기공분산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(</a:t>
                </a:r>
                <a:r>
                  <a:rPr lang="ko-KR" altLang="en-US" sz="2000" dirty="0">
                    <a:solidFill>
                      <a:prstClr val="black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공분산이 시점이 아닌 </a:t>
                </a:r>
                <a:r>
                  <a:rPr lang="ko-KR" altLang="en-US" sz="20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시차에만 의존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prstClr val="black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→ </a:t>
                </a:r>
                <a:r>
                  <a:rPr lang="en-US" altLang="ko-KR" sz="20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t</a:t>
                </a:r>
                <a:r>
                  <a:rPr lang="ko-KR" altLang="en-US" sz="20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에 무관</a:t>
                </a:r>
                <a:r>
                  <a:rPr lang="ko-KR" altLang="en-US" sz="2000" dirty="0">
                    <a:solidFill>
                      <a:prstClr val="black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하고 </a:t>
                </a:r>
                <a:r>
                  <a:rPr lang="en-US" altLang="ko-KR" sz="2000" b="1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k</a:t>
                </a:r>
                <a:r>
                  <a:rPr lang="ko-KR" altLang="en-US" sz="2000" b="1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에 의존</a:t>
                </a:r>
                <a:endParaRPr lang="en-US" altLang="ko-KR" sz="2000" b="1" dirty="0">
                  <a:solidFill>
                    <a:srgbClr val="C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FB6F7EE-4FE7-408C-95BB-6EF814761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05" y="4409324"/>
                <a:ext cx="8341214" cy="1569660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9012C61-362D-4083-B515-80EA10401EC7}"/>
              </a:ext>
            </a:extLst>
          </p:cNvPr>
          <p:cNvSpPr txBox="1"/>
          <p:nvPr/>
        </p:nvSpPr>
        <p:spPr>
          <a:xfrm>
            <a:off x="798583" y="2125803"/>
            <a:ext cx="1412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</a:t>
            </a:r>
            <a:endParaRPr lang="ko-KR" altLang="en-US" sz="44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0CCCE7-2B3E-4A45-A560-5169FCC87609}"/>
              </a:ext>
            </a:extLst>
          </p:cNvPr>
          <p:cNvSpPr txBox="1"/>
          <p:nvPr/>
        </p:nvSpPr>
        <p:spPr>
          <a:xfrm>
            <a:off x="798583" y="3242573"/>
            <a:ext cx="1412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</a:t>
            </a:r>
            <a:endParaRPr lang="ko-KR" altLang="en-US" sz="44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91E7DE-D9C5-483B-870C-DB77A9235A78}"/>
              </a:ext>
            </a:extLst>
          </p:cNvPr>
          <p:cNvSpPr txBox="1"/>
          <p:nvPr/>
        </p:nvSpPr>
        <p:spPr>
          <a:xfrm>
            <a:off x="798583" y="4331538"/>
            <a:ext cx="1412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</a:t>
            </a:r>
            <a:endParaRPr lang="ko-KR" altLang="en-US" sz="44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8AE214-C485-446E-B6C2-FB0552478C98}"/>
              </a:ext>
            </a:extLst>
          </p:cNvPr>
          <p:cNvSpPr/>
          <p:nvPr/>
        </p:nvSpPr>
        <p:spPr>
          <a:xfrm>
            <a:off x="0" y="1482152"/>
            <a:ext cx="9144000" cy="5475240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83449A-7F76-414E-A705-8367FB70372D}"/>
              </a:ext>
            </a:extLst>
          </p:cNvPr>
          <p:cNvSpPr txBox="1"/>
          <p:nvPr/>
        </p:nvSpPr>
        <p:spPr>
          <a:xfrm>
            <a:off x="1789944" y="3062951"/>
            <a:ext cx="69127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3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가지를 만족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	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정상적 시계열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로 간주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또한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앞으로 언급하는 정상성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= 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“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약정상성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”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B5B5C2-116B-485A-BE97-07BA8E395EAA}"/>
              </a:ext>
            </a:extLst>
          </p:cNvPr>
          <p:cNvSpPr txBox="1"/>
          <p:nvPr/>
        </p:nvSpPr>
        <p:spPr>
          <a:xfrm>
            <a:off x="37409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44A559-0B16-4BAB-81C8-4D97B64667D8}"/>
              </a:ext>
            </a:extLst>
          </p:cNvPr>
          <p:cNvSpPr txBox="1"/>
          <p:nvPr/>
        </p:nvSpPr>
        <p:spPr>
          <a:xfrm>
            <a:off x="3779912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강정상성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8AB05-72C2-4D46-864D-8D6D508BEC0A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약정상성</a:t>
            </a:r>
          </a:p>
        </p:txBody>
      </p:sp>
      <p:sp>
        <p:nvSpPr>
          <p:cNvPr id="31" name="도형 120">
            <a:extLst>
              <a:ext uri="{FF2B5EF4-FFF2-40B4-BE49-F238E27FC236}">
                <a16:creationId xmlns:a16="http://schemas.microsoft.com/office/drawing/2014/main" id="{EDA9ED98-1090-41B4-B7AE-840CAA2AEB9E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1263722" y="4649852"/>
            <a:ext cx="389357" cy="462544"/>
          </a:xfrm>
          <a:prstGeom prst="upArrow">
            <a:avLst/>
          </a:prstGeom>
          <a:gradFill rotWithShape="1">
            <a:gsLst>
              <a:gs pos="0">
                <a:srgbClr val="EEEEEE"/>
              </a:gs>
              <a:gs pos="59000">
                <a:srgbClr val="EEEEEE"/>
              </a:gs>
              <a:gs pos="100000">
                <a:schemeClr val="bg1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1832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900" y="2852936"/>
            <a:ext cx="4392488" cy="941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en-US" altLang="ko-KR" sz="32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200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72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852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F6231-D1A4-4EC1-9821-AA9C358360EF}"/>
              </a:ext>
            </a:extLst>
          </p:cNvPr>
          <p:cNvSpPr txBox="1"/>
          <p:nvPr/>
        </p:nvSpPr>
        <p:spPr>
          <a:xfrm>
            <a:off x="1585289" y="2592343"/>
            <a:ext cx="26404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평균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 변하는 경우</a:t>
            </a: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텍스트 상자 100">
            <a:extLst>
              <a:ext uri="{FF2B5EF4-FFF2-40B4-BE49-F238E27FC236}">
                <a16:creationId xmlns:a16="http://schemas.microsoft.com/office/drawing/2014/main" id="{F58BA71D-8359-4F18-9DCC-818A64B1236B}"/>
              </a:ext>
            </a:extLst>
          </p:cNvPr>
          <p:cNvSpPr txBox="1">
            <a:spLocks noGrp="1" noChangeArrowheads="1"/>
          </p:cNvSpPr>
          <p:nvPr/>
        </p:nvSpPr>
        <p:spPr>
          <a:xfrm>
            <a:off x="804089" y="2276872"/>
            <a:ext cx="756547" cy="110799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0" spc="-300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srgbClr val="000000">
                      <a:alpha val="31792"/>
                    </a:srgbClr>
                  </a:outerShdw>
                </a:effectLst>
                <a:latin typeface="나눔스퀘어_ac ExtraBold" charset="0"/>
                <a:ea typeface="나눔스퀘어_ac ExtraBold" charset="0"/>
              </a:rPr>
              <a:t>1.</a:t>
            </a:r>
            <a:endParaRPr lang="ko-KR" altLang="en-US" sz="6600" spc="-300" dirty="0">
              <a:solidFill>
                <a:schemeClr val="accent6"/>
              </a:solidFill>
              <a:latin typeface="나눔스퀘어_ac ExtraBold" charset="0"/>
              <a:ea typeface="나눔스퀘어_ac ExtraBold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4162EC-0688-4600-9DFE-2561B7190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212249"/>
            <a:ext cx="4819650" cy="288607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2430400" cy="400110"/>
            <a:chOff x="2699792" y="1277259"/>
            <a:chExt cx="2430400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297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비정상시계열의 특징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A3BAB6-514C-4A52-AEEE-28ACA9B2665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49CC1-9E6F-4713-BB6D-D292B9EAFC4F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</p:spTree>
    <p:extLst>
      <p:ext uri="{BB962C8B-B14F-4D97-AF65-F5344CB8AC3E}">
        <p14:creationId xmlns:p14="http://schemas.microsoft.com/office/powerpoint/2010/main" val="1108569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텍스트 상자 100">
            <a:extLst>
              <a:ext uri="{FF2B5EF4-FFF2-40B4-BE49-F238E27FC236}">
                <a16:creationId xmlns:a16="http://schemas.microsoft.com/office/drawing/2014/main" id="{F58BA71D-8359-4F18-9DCC-818A64B1236B}"/>
              </a:ext>
            </a:extLst>
          </p:cNvPr>
          <p:cNvSpPr txBox="1">
            <a:spLocks noGrp="1" noChangeArrowheads="1"/>
          </p:cNvSpPr>
          <p:nvPr/>
        </p:nvSpPr>
        <p:spPr>
          <a:xfrm>
            <a:off x="804089" y="2276872"/>
            <a:ext cx="756547" cy="110799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0" spc="-300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srgbClr val="000000">
                      <a:alpha val="31792"/>
                    </a:srgbClr>
                  </a:outerShdw>
                </a:effectLst>
                <a:latin typeface="나눔스퀘어_ac ExtraBold" charset="0"/>
                <a:ea typeface="나눔스퀘어_ac ExtraBold" charset="0"/>
              </a:rPr>
              <a:t>2.</a:t>
            </a:r>
            <a:endParaRPr lang="ko-KR" altLang="en-US" sz="6600" spc="-300" dirty="0">
              <a:solidFill>
                <a:schemeClr val="accent6"/>
              </a:solidFill>
              <a:latin typeface="나눔스퀘어_ac ExtraBold" charset="0"/>
              <a:ea typeface="나눔스퀘어_ac ExtraBold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2430400" cy="400110"/>
            <a:chOff x="2699792" y="1277259"/>
            <a:chExt cx="2430400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297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비정상시계열의 특징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7ACBB9C-7314-46D9-AB2C-00BDCAD3E80C}"/>
              </a:ext>
            </a:extLst>
          </p:cNvPr>
          <p:cNvSpPr txBox="1"/>
          <p:nvPr/>
        </p:nvSpPr>
        <p:spPr>
          <a:xfrm>
            <a:off x="1619672" y="2655638"/>
            <a:ext cx="42787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분산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 시점에 영향을 받는 경우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61FD959-ED26-4690-A5A2-3B31C3C2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36" y="3573016"/>
            <a:ext cx="6189836" cy="19422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D619170-29EF-4413-8D84-C56CDE5C0F7C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4B9466-992F-4579-A72C-E6F5ADB7E34A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F38BD7-8856-49CA-8F6C-573A43478386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063B0A-B57D-46DF-9DA6-1437D96D4729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25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텍스트 상자 100">
            <a:extLst>
              <a:ext uri="{FF2B5EF4-FFF2-40B4-BE49-F238E27FC236}">
                <a16:creationId xmlns:a16="http://schemas.microsoft.com/office/drawing/2014/main" id="{F58BA71D-8359-4F18-9DCC-818A64B1236B}"/>
              </a:ext>
            </a:extLst>
          </p:cNvPr>
          <p:cNvSpPr txBox="1">
            <a:spLocks noGrp="1" noChangeArrowheads="1"/>
          </p:cNvSpPr>
          <p:nvPr/>
        </p:nvSpPr>
        <p:spPr>
          <a:xfrm>
            <a:off x="804089" y="2276872"/>
            <a:ext cx="756547" cy="110799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0" spc="-300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srgbClr val="000000">
                      <a:alpha val="31792"/>
                    </a:srgbClr>
                  </a:outerShdw>
                </a:effectLst>
                <a:latin typeface="나눔스퀘어_ac ExtraBold" charset="0"/>
                <a:ea typeface="나눔스퀘어_ac ExtraBold" charset="0"/>
              </a:rPr>
              <a:t>3.</a:t>
            </a:r>
            <a:endParaRPr lang="ko-KR" altLang="en-US" sz="6600" spc="-300" dirty="0">
              <a:solidFill>
                <a:schemeClr val="accent6"/>
              </a:solidFill>
              <a:latin typeface="나눔스퀘어_ac ExtraBold" charset="0"/>
              <a:ea typeface="나눔스퀘어_ac ExtraBold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2430400" cy="400110"/>
            <a:chOff x="2699792" y="1277259"/>
            <a:chExt cx="2430400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297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비정상시계열의 특징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52E7B8F-5A66-4D25-8CB0-B51CE2AB2DA0}"/>
              </a:ext>
            </a:extLst>
          </p:cNvPr>
          <p:cNvSpPr txBox="1"/>
          <p:nvPr/>
        </p:nvSpPr>
        <p:spPr>
          <a:xfrm>
            <a:off x="1619672" y="2674624"/>
            <a:ext cx="45672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공분산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 시점에 영향을 받는 경우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6CE80B-78ED-4775-9613-D4DF63A3A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6941" y="3309151"/>
            <a:ext cx="3740007" cy="26360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92C2BB-A6A5-480B-90B2-2CED1D05A084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5C8ACE-CBF1-4995-AF1E-38C73180138D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0F8DE-57E5-48F6-A51B-A51A3A26ED40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F9DDD2-D597-4F14-A9D4-F8C8036B2639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763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텍스트 상자 100">
            <a:extLst>
              <a:ext uri="{FF2B5EF4-FFF2-40B4-BE49-F238E27FC236}">
                <a16:creationId xmlns:a16="http://schemas.microsoft.com/office/drawing/2014/main" id="{F58BA71D-8359-4F18-9DCC-818A64B1236B}"/>
              </a:ext>
            </a:extLst>
          </p:cNvPr>
          <p:cNvSpPr txBox="1">
            <a:spLocks noGrp="1" noChangeArrowheads="1"/>
          </p:cNvSpPr>
          <p:nvPr/>
        </p:nvSpPr>
        <p:spPr>
          <a:xfrm>
            <a:off x="804089" y="2276872"/>
            <a:ext cx="756547" cy="110799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0" spc="-300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srgbClr val="000000">
                      <a:alpha val="31792"/>
                    </a:srgbClr>
                  </a:outerShdw>
                </a:effectLst>
                <a:latin typeface="나눔스퀘어_ac ExtraBold" charset="0"/>
                <a:ea typeface="나눔스퀘어_ac ExtraBold" charset="0"/>
              </a:rPr>
              <a:t>3.</a:t>
            </a:r>
            <a:endParaRPr lang="ko-KR" altLang="en-US" sz="6600" spc="-300" dirty="0">
              <a:solidFill>
                <a:schemeClr val="accent6"/>
              </a:solidFill>
              <a:latin typeface="나눔스퀘어_ac ExtraBold" charset="0"/>
              <a:ea typeface="나눔스퀘어_ac ExtraBold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2430400" cy="400110"/>
            <a:chOff x="2699792" y="1277259"/>
            <a:chExt cx="2430400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297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비정상시계열의 특징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52E7B8F-5A66-4D25-8CB0-B51CE2AB2DA0}"/>
              </a:ext>
            </a:extLst>
          </p:cNvPr>
          <p:cNvSpPr txBox="1"/>
          <p:nvPr/>
        </p:nvSpPr>
        <p:spPr>
          <a:xfrm>
            <a:off x="1619672" y="2674624"/>
            <a:ext cx="45672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공분산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 시점에 영향을 받는 경우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6CE80B-78ED-4775-9613-D4DF63A3A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6941" y="3309151"/>
            <a:ext cx="3740007" cy="263608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FF87B8-D754-4438-B7EC-0E9CA8E54D1D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8B483CB-113B-459D-9739-CF565F5CC5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04" y="2657056"/>
            <a:ext cx="1404688" cy="140468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68BEFD9-A595-456A-9C42-F8A03B8CDD57}"/>
              </a:ext>
            </a:extLst>
          </p:cNvPr>
          <p:cNvSpPr/>
          <p:nvPr/>
        </p:nvSpPr>
        <p:spPr>
          <a:xfrm>
            <a:off x="3491880" y="4103993"/>
            <a:ext cx="1080120" cy="549143"/>
          </a:xfrm>
          <a:prstGeom prst="rect">
            <a:avLst/>
          </a:prstGeom>
          <a:solidFill>
            <a:srgbClr val="F0D36C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50AB38-093F-42E2-9E97-C5CCFBBDBF9F}"/>
              </a:ext>
            </a:extLst>
          </p:cNvPr>
          <p:cNvSpPr txBox="1"/>
          <p:nvPr/>
        </p:nvSpPr>
        <p:spPr>
          <a:xfrm>
            <a:off x="2771800" y="3276027"/>
            <a:ext cx="4066385" cy="1540216"/>
          </a:xfrm>
          <a:prstGeom prst="rect">
            <a:avLst/>
          </a:prstGeom>
          <a:noFill/>
        </p:spPr>
        <p:txBody>
          <a:bodyPr wrap="square" bIns="108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비정상 시계열의 분석</a:t>
            </a:r>
            <a:r>
              <a:rPr lang="en-US" altLang="ko-KR" sz="3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solidFill>
                  <a:srgbClr val="002E8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000" i="1" dirty="0">
                <a:solidFill>
                  <a:srgbClr val="C00000"/>
                </a:solidFill>
                <a:latin typeface="08서울남산체 EB" panose="02020603020101020101" pitchFamily="18" charset="-127"/>
                <a:ea typeface="나눔스퀘어_ac ExtraBold" panose="020B0600000101010101" pitchFamily="50" charset="-127"/>
              </a:rPr>
              <a:t>정상성</a:t>
            </a:r>
            <a:r>
              <a:rPr lang="ko-KR" altLang="en-US" sz="3000" dirty="0">
                <a:solidFill>
                  <a:srgbClr val="002E8A"/>
                </a:solidFill>
                <a:latin typeface="08서울남산체 EB" panose="02020603020101020101" pitchFamily="18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나눔스퀘어_ac ExtraBold" panose="020B0600000101010101" pitchFamily="50" charset="-127"/>
              </a:rPr>
              <a:t>확보 필요</a:t>
            </a:r>
            <a:r>
              <a:rPr lang="en-US" altLang="ko-KR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나눔스퀘어_ac ExtraBold" panose="020B0600000101010101" pitchFamily="50" charset="-127"/>
              </a:rPr>
              <a:t>!</a:t>
            </a:r>
            <a:endParaRPr lang="ko-KR" altLang="en-US" sz="3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571473-29E9-4411-9AFF-43654502B87A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17EE9A-CA3D-4620-9D5D-77BBDAFA0A17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0F14D-3BE1-47EC-B88E-1284C1974D3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F4D8E0-C3E7-4518-AFCA-B98FFDAA8B3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259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도형 64">
            <a:extLst>
              <a:ext uri="{FF2B5EF4-FFF2-40B4-BE49-F238E27FC236}">
                <a16:creationId xmlns:a16="http://schemas.microsoft.com/office/drawing/2014/main" id="{CA978A4D-39D3-405A-B60C-2504054661EA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361516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도형 65">
            <a:extLst>
              <a:ext uri="{FF2B5EF4-FFF2-40B4-BE49-F238E27FC236}">
                <a16:creationId xmlns:a16="http://schemas.microsoft.com/office/drawing/2014/main" id="{F95A4DE2-FF25-4491-BC8B-1D7B33DF3957}"/>
              </a:ext>
            </a:extLst>
          </p:cNvPr>
          <p:cNvSpPr>
            <a:spLocks noGrp="1" noChangeArrowheads="1"/>
          </p:cNvSpPr>
          <p:nvPr/>
        </p:nvSpPr>
        <p:spPr>
          <a:xfrm>
            <a:off x="1649955" y="2335094"/>
            <a:ext cx="2089785" cy="99886"/>
          </a:xfrm>
          <a:prstGeom prst="rect">
            <a:avLst/>
          </a:prstGeom>
          <a:solidFill>
            <a:srgbClr val="CECEC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673F36-6723-4DE7-9770-8043F9F121DC}"/>
              </a:ext>
            </a:extLst>
          </p:cNvPr>
          <p:cNvSpPr txBox="1"/>
          <p:nvPr/>
        </p:nvSpPr>
        <p:spPr>
          <a:xfrm>
            <a:off x="899592" y="2531020"/>
            <a:ext cx="18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i="1" dirty="0">
                <a:solidFill>
                  <a:srgbClr val="60869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HOW?</a:t>
            </a:r>
            <a:endParaRPr lang="ko-KR" altLang="en-US" sz="4400" b="1" i="1" dirty="0">
              <a:solidFill>
                <a:srgbClr val="60869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9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CD0447FF-AB24-4F00-A664-A62BAC5062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6337" y="4374783"/>
            <a:ext cx="301625" cy="296545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F4C47A-D3F7-450F-8C6D-C57750185C7B}"/>
              </a:ext>
            </a:extLst>
          </p:cNvPr>
          <p:cNvSpPr txBox="1"/>
          <p:nvPr/>
        </p:nvSpPr>
        <p:spPr>
          <a:xfrm>
            <a:off x="2175706" y="43319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제곱근 변환</a:t>
            </a:r>
          </a:p>
        </p:txBody>
      </p:sp>
      <p:pic>
        <p:nvPicPr>
          <p:cNvPr id="21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97C9B493-F5D6-44DA-8818-835138B857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9991" y="3615756"/>
            <a:ext cx="301625" cy="296545"/>
          </a:xfrm>
          <a:prstGeom prst="rect">
            <a:avLst/>
          </a:prstGeom>
          <a:noFill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2FAC49B-84F7-4104-8527-980DE73CA6BA}"/>
              </a:ext>
            </a:extLst>
          </p:cNvPr>
          <p:cNvSpPr txBox="1"/>
          <p:nvPr/>
        </p:nvSpPr>
        <p:spPr>
          <a:xfrm>
            <a:off x="2175706" y="3566016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로그변환</a:t>
            </a:r>
          </a:p>
        </p:txBody>
      </p:sp>
      <p:pic>
        <p:nvPicPr>
          <p:cNvPr id="23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3E0EE965-8803-4AB9-936E-144160E224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6337" y="5172329"/>
            <a:ext cx="301625" cy="296545"/>
          </a:xfrm>
          <a:prstGeom prst="rect">
            <a:avLst/>
          </a:prstGeom>
          <a:noFill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F4B5FB7-B71D-4748-BC25-02F59C22B43C}"/>
              </a:ext>
            </a:extLst>
          </p:cNvPr>
          <p:cNvSpPr txBox="1"/>
          <p:nvPr/>
        </p:nvSpPr>
        <p:spPr>
          <a:xfrm>
            <a:off x="2175706" y="5129503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Box-cox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변환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5C8009C-9EC8-4BE3-8C73-6CA60FBC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810969"/>
            <a:ext cx="3463021" cy="3416314"/>
          </a:xfrm>
          <a:prstGeom prst="rect">
            <a:avLst/>
          </a:prstGeom>
        </p:spPr>
      </p:pic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AEF352D0-98C2-4F3A-91E3-0AA4D2583282}"/>
              </a:ext>
            </a:extLst>
          </p:cNvPr>
          <p:cNvSpPr/>
          <p:nvPr/>
        </p:nvSpPr>
        <p:spPr>
          <a:xfrm>
            <a:off x="6320222" y="4357026"/>
            <a:ext cx="340010" cy="324200"/>
          </a:xfrm>
          <a:prstGeom prst="downArrow">
            <a:avLst>
              <a:gd name="adj1" fmla="val 67450"/>
              <a:gd name="adj2" fmla="val 54518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CB01A52-203B-4C06-B1CC-B51E015C31DC}"/>
              </a:ext>
            </a:extLst>
          </p:cNvPr>
          <p:cNvGrpSpPr/>
          <p:nvPr/>
        </p:nvGrpSpPr>
        <p:grpSpPr>
          <a:xfrm>
            <a:off x="278948" y="1528442"/>
            <a:ext cx="3047556" cy="400110"/>
            <a:chOff x="2699792" y="1277259"/>
            <a:chExt cx="3047556" cy="40011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0DEFC7C-8CD1-4812-A126-5FEE4BA53B0D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C29E82-358B-43A9-ABAF-2A957E41EB86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914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분산이 일정하지 않은 경우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B164EC5-EFC5-427D-A126-274F9C9A0B0F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2A8E60-25EC-438B-B258-2DFBB6CB104D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5FFC47-E0FE-47BD-AFEC-32DA8CEA4379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E10F92-9807-4F0D-A0D4-60907B6B61A1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576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183F08-9891-4EA2-BCF1-4A47D5771E61}"/>
              </a:ext>
            </a:extLst>
          </p:cNvPr>
          <p:cNvGrpSpPr/>
          <p:nvPr/>
        </p:nvGrpSpPr>
        <p:grpSpPr>
          <a:xfrm>
            <a:off x="278948" y="1528442"/>
            <a:ext cx="2847181" cy="400110"/>
            <a:chOff x="2699792" y="1277259"/>
            <a:chExt cx="2847181" cy="40011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7B998A4-508A-4EC6-BBCF-90097A1D9756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CAB267-6069-4623-B7D4-3579028721A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714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/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계절성을 가질 경우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174590-1488-4663-A03D-1027387F020A}"/>
              </a:ext>
            </a:extLst>
          </p:cNvPr>
          <p:cNvSpPr/>
          <p:nvPr/>
        </p:nvSpPr>
        <p:spPr>
          <a:xfrm>
            <a:off x="1461025" y="2489590"/>
            <a:ext cx="5949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/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시계열의 유형과 방법에 따라 과정이 달라진다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3" name="그림 98" descr="C:/Users/Administrator/AppData/Roaming/PolarisOffice7/ETemp/1992_19032792/fImage288876523281.png">
            <a:extLst>
              <a:ext uri="{FF2B5EF4-FFF2-40B4-BE49-F238E27FC236}">
                <a16:creationId xmlns:a16="http://schemas.microsoft.com/office/drawing/2014/main" id="{BFCF475B-1985-4DD4-96D8-0FD4F9295C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87" y="2184545"/>
            <a:ext cx="891077" cy="838624"/>
          </a:xfrm>
          <a:prstGeom prst="rect">
            <a:avLst/>
          </a:prstGeom>
          <a:noFill/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7530370-BC38-44DC-B87A-B839FFE4F65A}"/>
              </a:ext>
            </a:extLst>
          </p:cNvPr>
          <p:cNvSpPr/>
          <p:nvPr/>
        </p:nvSpPr>
        <p:spPr>
          <a:xfrm>
            <a:off x="4788024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6DBE4D1-BD4E-4CF7-B960-D36DBDFDC1ED}"/>
              </a:ext>
            </a:extLst>
          </p:cNvPr>
          <p:cNvSpPr/>
          <p:nvPr/>
        </p:nvSpPr>
        <p:spPr>
          <a:xfrm>
            <a:off x="991442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EA0728B4-A7DF-413B-9C64-D9522FD635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7433" y="4086208"/>
            <a:ext cx="301625" cy="296545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55D5C8-D35D-4FD1-8F48-6802BC94343F}"/>
              </a:ext>
            </a:extLst>
          </p:cNvPr>
          <p:cNvSpPr txBox="1"/>
          <p:nvPr/>
        </p:nvSpPr>
        <p:spPr>
          <a:xfrm>
            <a:off x="1840523" y="403646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회귀</a:t>
            </a:r>
          </a:p>
        </p:txBody>
      </p:sp>
      <p:pic>
        <p:nvPicPr>
          <p:cNvPr id="28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726FC416-AF29-41B6-A010-CE65915573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7433" y="4761739"/>
            <a:ext cx="301625" cy="296545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0AF9886-8A79-4C27-8AAC-512682AE7558}"/>
              </a:ext>
            </a:extLst>
          </p:cNvPr>
          <p:cNvSpPr txBox="1"/>
          <p:nvPr/>
        </p:nvSpPr>
        <p:spPr>
          <a:xfrm>
            <a:off x="1840523" y="471199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평활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0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96BB8B23-66A5-43EF-982F-BCFAB16E3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7433" y="5437270"/>
            <a:ext cx="301625" cy="296545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5CF7625-223C-45A9-8D1D-859F5A6F843A}"/>
              </a:ext>
            </a:extLst>
          </p:cNvPr>
          <p:cNvSpPr txBox="1"/>
          <p:nvPr/>
        </p:nvSpPr>
        <p:spPr>
          <a:xfrm>
            <a:off x="1840523" y="538753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차분</a:t>
            </a:r>
          </a:p>
        </p:txBody>
      </p:sp>
      <p:pic>
        <p:nvPicPr>
          <p:cNvPr id="32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8DDF2B16-FB19-47C3-895D-6A8FCAE171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4086208"/>
            <a:ext cx="301625" cy="296545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E72EC08-57B7-423D-BA28-1F60555180D2}"/>
              </a:ext>
            </a:extLst>
          </p:cNvPr>
          <p:cNvSpPr txBox="1"/>
          <p:nvPr/>
        </p:nvSpPr>
        <p:spPr>
          <a:xfrm>
            <a:off x="4981114" y="4036468"/>
            <a:ext cx="279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추세만 있는 시계열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4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0EAD8ADD-8254-48D8-9631-EA7AE6ED2D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4761739"/>
            <a:ext cx="301625" cy="296545"/>
          </a:xfrm>
          <a:prstGeom prst="rect">
            <a:avLst/>
          </a:prstGeom>
          <a:noFill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221279D-5DE2-4E62-A465-760C919ED29C}"/>
              </a:ext>
            </a:extLst>
          </p:cNvPr>
          <p:cNvSpPr txBox="1"/>
          <p:nvPr/>
        </p:nvSpPr>
        <p:spPr>
          <a:xfrm>
            <a:off x="4981114" y="4711999"/>
            <a:ext cx="293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계절성만 있는 시계열</a:t>
            </a:r>
          </a:p>
        </p:txBody>
      </p:sp>
      <p:pic>
        <p:nvPicPr>
          <p:cNvPr id="36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6D01A748-7E77-46DF-B1E0-8CFDB1D6B6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5437270"/>
            <a:ext cx="301625" cy="296545"/>
          </a:xfrm>
          <a:prstGeom prst="rect">
            <a:avLst/>
          </a:prstGeom>
          <a:noFill/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9F74075-1AFD-4AB4-9204-00D98B7B1D68}"/>
              </a:ext>
            </a:extLst>
          </p:cNvPr>
          <p:cNvSpPr txBox="1"/>
          <p:nvPr/>
        </p:nvSpPr>
        <p:spPr>
          <a:xfrm>
            <a:off x="4981114" y="5387530"/>
            <a:ext cx="3400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 있는 시계열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47C2F1-026E-4090-BE4E-1EDA071697F9}"/>
              </a:ext>
            </a:extLst>
          </p:cNvPr>
          <p:cNvSpPr txBox="1"/>
          <p:nvPr/>
        </p:nvSpPr>
        <p:spPr>
          <a:xfrm>
            <a:off x="1663913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방법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2110B1-DD17-4A92-82B5-9234931C81C1}"/>
              </a:ext>
            </a:extLst>
          </p:cNvPr>
          <p:cNvSpPr txBox="1"/>
          <p:nvPr/>
        </p:nvSpPr>
        <p:spPr>
          <a:xfrm>
            <a:off x="5469334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유형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EA8460-6823-492B-A0D0-63911952B4C1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9F1575-7B0A-4844-8FF6-17945EE1DFB0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8124C8-92FC-4CD3-9CFD-9EE1D0205B55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CCE91-8814-42DD-8684-286E5364C919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73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72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34B19-4BC0-42E3-8701-86B09D7051A8}"/>
              </a:ext>
            </a:extLst>
          </p:cNvPr>
          <p:cNvSpPr txBox="1"/>
          <p:nvPr/>
        </p:nvSpPr>
        <p:spPr>
          <a:xfrm>
            <a:off x="2366935" y="2888205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 자료 및 분석</a:t>
            </a:r>
            <a:endParaRPr kumimoji="0" lang="en-US" altLang="ko-KR" sz="320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699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183F08-9891-4EA2-BCF1-4A47D5771E61}"/>
              </a:ext>
            </a:extLst>
          </p:cNvPr>
          <p:cNvGrpSpPr/>
          <p:nvPr/>
        </p:nvGrpSpPr>
        <p:grpSpPr>
          <a:xfrm>
            <a:off x="278948" y="1528442"/>
            <a:ext cx="3039541" cy="400110"/>
            <a:chOff x="2699792" y="1277259"/>
            <a:chExt cx="3039541" cy="40011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7B998A4-508A-4EC6-BBCF-90097A1D9756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CAB267-6069-4623-B7D4-3579028721A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906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회귀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–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추세만 있는 시계열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EEA8460-6823-492B-A0D0-63911952B4C1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9F1575-7B0A-4844-8FF6-17945EE1DFB0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8124C8-92FC-4CD3-9CFD-9EE1D0205B55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CCE91-8814-42DD-8684-286E5364C919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1AE1582-5C4F-4A3E-8E18-287ECCC4D2FD}"/>
              </a:ext>
            </a:extLst>
          </p:cNvPr>
          <p:cNvSpPr/>
          <p:nvPr/>
        </p:nvSpPr>
        <p:spPr>
          <a:xfrm>
            <a:off x="1265845" y="2132856"/>
            <a:ext cx="924020" cy="457893"/>
          </a:xfrm>
          <a:prstGeom prst="roundRect">
            <a:avLst/>
          </a:prstGeom>
          <a:solidFill>
            <a:srgbClr val="00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59024-9018-46D8-A749-9D3CD278C9D3}"/>
              </a:ext>
            </a:extLst>
          </p:cNvPr>
          <p:cNvSpPr txBox="1"/>
          <p:nvPr/>
        </p:nvSpPr>
        <p:spPr>
          <a:xfrm>
            <a:off x="1258754" y="2191479"/>
            <a:ext cx="564537" cy="34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1.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DAF99A-ABCC-454A-BDF5-98F608CDC140}"/>
                  </a:ext>
                </a:extLst>
              </p:cNvPr>
              <p:cNvSpPr txBox="1"/>
              <p:nvPr/>
            </p:nvSpPr>
            <p:spPr>
              <a:xfrm>
                <a:off x="2189865" y="2752307"/>
                <a:ext cx="4680550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350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 ,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DAF99A-ABCC-454A-BDF5-98F608CDC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865" y="2752307"/>
                <a:ext cx="4680550" cy="4912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EEA5D17-6269-496D-B554-83D0756D4B91}"/>
              </a:ext>
            </a:extLst>
          </p:cNvPr>
          <p:cNvSpPr txBox="1"/>
          <p:nvPr/>
        </p:nvSpPr>
        <p:spPr>
          <a:xfrm>
            <a:off x="2411760" y="2233480"/>
            <a:ext cx="547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추세성분과 불규칙성분만 있는 시계열 모형을 가정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6B2EE-0B63-49B5-9F98-F032111DCAF1}"/>
              </a:ext>
            </a:extLst>
          </p:cNvPr>
          <p:cNvSpPr txBox="1"/>
          <p:nvPr/>
        </p:nvSpPr>
        <p:spPr>
          <a:xfrm>
            <a:off x="3529598" y="2718251"/>
            <a:ext cx="320050" cy="461665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A30D31-1E9A-4592-9AA7-6385412F4E1F}"/>
              </a:ext>
            </a:extLst>
          </p:cNvPr>
          <p:cNvSpPr txBox="1"/>
          <p:nvPr/>
        </p:nvSpPr>
        <p:spPr>
          <a:xfrm>
            <a:off x="4018796" y="2708920"/>
            <a:ext cx="320050" cy="461665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EB57138-9992-4C47-83FE-6B86FA161D5E}"/>
              </a:ext>
            </a:extLst>
          </p:cNvPr>
          <p:cNvSpPr/>
          <p:nvPr/>
        </p:nvSpPr>
        <p:spPr>
          <a:xfrm rot="16200000">
            <a:off x="2573581" y="3153782"/>
            <a:ext cx="370811" cy="550438"/>
          </a:xfrm>
          <a:prstGeom prst="downArrow">
            <a:avLst>
              <a:gd name="adj1" fmla="val 67450"/>
              <a:gd name="adj2" fmla="val 58837"/>
            </a:avLst>
          </a:prstGeom>
          <a:solidFill>
            <a:srgbClr val="608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231FB8-E159-4CD5-9B14-B2A6DAD891C9}"/>
                  </a:ext>
                </a:extLst>
              </p:cNvPr>
              <p:cNvSpPr txBox="1"/>
              <p:nvPr/>
            </p:nvSpPr>
            <p:spPr>
              <a:xfrm>
                <a:off x="3203848" y="3243595"/>
                <a:ext cx="3960440" cy="367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추세성분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불규칙성분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231FB8-E159-4CD5-9B14-B2A6DAD89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243595"/>
                <a:ext cx="3960440" cy="367450"/>
              </a:xfrm>
              <a:prstGeom prst="rect">
                <a:avLst/>
              </a:prstGeom>
              <a:blipFill>
                <a:blip r:embed="rId3"/>
                <a:stretch>
                  <a:fillRect t="-6667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7DC5AE-AFD1-465B-B5CC-F1EC479919DB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도형 95">
            <a:extLst>
              <a:ext uri="{FF2B5EF4-FFF2-40B4-BE49-F238E27FC236}">
                <a16:creationId xmlns:a16="http://schemas.microsoft.com/office/drawing/2014/main" id="{BC09A172-D3D1-401E-ABC7-8C2E7039E04C}"/>
              </a:ext>
            </a:extLst>
          </p:cNvPr>
          <p:cNvSpPr>
            <a:spLocks noGrp="1" noChangeArrowheads="1"/>
          </p:cNvSpPr>
          <p:nvPr/>
        </p:nvSpPr>
        <p:spPr>
          <a:xfrm>
            <a:off x="1265844" y="3319474"/>
            <a:ext cx="7050571" cy="1594675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9EABA13-241D-4028-9F71-0D1E4928AB6C}"/>
                  </a:ext>
                </a:extLst>
              </p:cNvPr>
              <p:cNvSpPr/>
              <p:nvPr/>
            </p:nvSpPr>
            <p:spPr>
              <a:xfrm>
                <a:off x="932596" y="3422039"/>
                <a:ext cx="559924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4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ko-KR" sz="4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44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4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4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4400" b="1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4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4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4400" b="1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4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4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ko-KR" sz="4400" b="1" dirty="0"/>
              </a:p>
            </p:txBody>
          </p:sp>
        </mc:Choice>
        <mc:Fallback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9EABA13-241D-4028-9F71-0D1E4928A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96" y="3422039"/>
                <a:ext cx="5599246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5F592411-393D-4D89-BE5E-5954D79F148C}"/>
              </a:ext>
            </a:extLst>
          </p:cNvPr>
          <p:cNvSpPr/>
          <p:nvPr/>
        </p:nvSpPr>
        <p:spPr>
          <a:xfrm>
            <a:off x="2751932" y="4263203"/>
            <a:ext cx="739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3FD367-5F28-455C-81D8-B6F000E2C450}"/>
              </a:ext>
            </a:extLst>
          </p:cNvPr>
          <p:cNvSpPr/>
          <p:nvPr/>
        </p:nvSpPr>
        <p:spPr>
          <a:xfrm>
            <a:off x="3960244" y="4263203"/>
            <a:ext cx="984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</a:t>
            </a:r>
            <a:endParaRPr lang="ko-KR" altLang="en-US" sz="2400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A15944-2FFB-4D87-89EB-0F779DF8DDC6}"/>
              </a:ext>
            </a:extLst>
          </p:cNvPr>
          <p:cNvSpPr/>
          <p:nvPr/>
        </p:nvSpPr>
        <p:spPr>
          <a:xfrm>
            <a:off x="5240434" y="4263203"/>
            <a:ext cx="739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오차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E078769-3C39-488E-9DA0-CE8A1962BC2C}"/>
                  </a:ext>
                </a:extLst>
              </p:cNvPr>
              <p:cNvSpPr/>
              <p:nvPr/>
            </p:nvSpPr>
            <p:spPr>
              <a:xfrm>
                <a:off x="6078249" y="3548734"/>
                <a:ext cx="220983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32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ko-KR" alt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ko-KR" altLang="en-US" sz="3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ko-KR" altLang="en-US" sz="3200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3200" b="1" i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sz="3200" b="1" dirty="0"/>
                  <a:t>)</a:t>
                </a:r>
                <a:endParaRPr lang="ko-KR" altLang="en-US" sz="3200" b="1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E078769-3C39-488E-9DA0-CE8A1962B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249" y="3548734"/>
                <a:ext cx="2209836" cy="584775"/>
              </a:xfrm>
              <a:prstGeom prst="rect">
                <a:avLst/>
              </a:prstGeom>
              <a:blipFill>
                <a:blip r:embed="rId5"/>
                <a:stretch>
                  <a:fillRect t="-14583" r="-6336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122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183F08-9891-4EA2-BCF1-4A47D5771E61}"/>
              </a:ext>
            </a:extLst>
          </p:cNvPr>
          <p:cNvGrpSpPr/>
          <p:nvPr/>
        </p:nvGrpSpPr>
        <p:grpSpPr>
          <a:xfrm>
            <a:off x="278948" y="1528442"/>
            <a:ext cx="3039541" cy="400110"/>
            <a:chOff x="2699792" y="1277259"/>
            <a:chExt cx="3039541" cy="40011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7B998A4-508A-4EC6-BBCF-90097A1D9756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CAB267-6069-4623-B7D4-3579028721A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906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회귀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–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추세만 있는 시계열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EEA8460-6823-492B-A0D0-63911952B4C1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9F1575-7B0A-4844-8FF6-17945EE1DFB0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8124C8-92FC-4CD3-9CFD-9EE1D0205B55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CCE91-8814-42DD-8684-286E5364C919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1AE1582-5C4F-4A3E-8E18-287ECCC4D2FD}"/>
              </a:ext>
            </a:extLst>
          </p:cNvPr>
          <p:cNvSpPr/>
          <p:nvPr/>
        </p:nvSpPr>
        <p:spPr>
          <a:xfrm>
            <a:off x="1265845" y="2132856"/>
            <a:ext cx="924020" cy="457893"/>
          </a:xfrm>
          <a:prstGeom prst="roundRect">
            <a:avLst/>
          </a:prstGeom>
          <a:solidFill>
            <a:srgbClr val="00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59024-9018-46D8-A749-9D3CD278C9D3}"/>
              </a:ext>
            </a:extLst>
          </p:cNvPr>
          <p:cNvSpPr txBox="1"/>
          <p:nvPr/>
        </p:nvSpPr>
        <p:spPr>
          <a:xfrm>
            <a:off x="1258754" y="2191479"/>
            <a:ext cx="564537" cy="34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1.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DAF99A-ABCC-454A-BDF5-98F608CDC140}"/>
                  </a:ext>
                </a:extLst>
              </p:cNvPr>
              <p:cNvSpPr txBox="1"/>
              <p:nvPr/>
            </p:nvSpPr>
            <p:spPr>
              <a:xfrm>
                <a:off x="2189865" y="2752307"/>
                <a:ext cx="4680550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350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 ,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DAF99A-ABCC-454A-BDF5-98F608CDC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865" y="2752307"/>
                <a:ext cx="4680550" cy="4912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EEA5D17-6269-496D-B554-83D0756D4B91}"/>
              </a:ext>
            </a:extLst>
          </p:cNvPr>
          <p:cNvSpPr txBox="1"/>
          <p:nvPr/>
        </p:nvSpPr>
        <p:spPr>
          <a:xfrm>
            <a:off x="2411760" y="2233480"/>
            <a:ext cx="547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추세성분과 불규칙성분만 있는 시계열 모형을 가정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6B2EE-0B63-49B5-9F98-F032111DCAF1}"/>
              </a:ext>
            </a:extLst>
          </p:cNvPr>
          <p:cNvSpPr txBox="1"/>
          <p:nvPr/>
        </p:nvSpPr>
        <p:spPr>
          <a:xfrm>
            <a:off x="3529598" y="2718251"/>
            <a:ext cx="320050" cy="461665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A30D31-1E9A-4592-9AA7-6385412F4E1F}"/>
              </a:ext>
            </a:extLst>
          </p:cNvPr>
          <p:cNvSpPr txBox="1"/>
          <p:nvPr/>
        </p:nvSpPr>
        <p:spPr>
          <a:xfrm>
            <a:off x="4018796" y="2708920"/>
            <a:ext cx="320050" cy="461665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EB57138-9992-4C47-83FE-6B86FA161D5E}"/>
              </a:ext>
            </a:extLst>
          </p:cNvPr>
          <p:cNvSpPr/>
          <p:nvPr/>
        </p:nvSpPr>
        <p:spPr>
          <a:xfrm rot="16200000">
            <a:off x="2573581" y="3153782"/>
            <a:ext cx="370811" cy="550438"/>
          </a:xfrm>
          <a:prstGeom prst="downArrow">
            <a:avLst>
              <a:gd name="adj1" fmla="val 67450"/>
              <a:gd name="adj2" fmla="val 58837"/>
            </a:avLst>
          </a:prstGeom>
          <a:solidFill>
            <a:srgbClr val="608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231FB8-E159-4CD5-9B14-B2A6DAD891C9}"/>
                  </a:ext>
                </a:extLst>
              </p:cNvPr>
              <p:cNvSpPr txBox="1"/>
              <p:nvPr/>
            </p:nvSpPr>
            <p:spPr>
              <a:xfrm>
                <a:off x="3203848" y="3243595"/>
                <a:ext cx="3960440" cy="367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추세성분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불규칙성분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231FB8-E159-4CD5-9B14-B2A6DAD89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243595"/>
                <a:ext cx="3960440" cy="367450"/>
              </a:xfrm>
              <a:prstGeom prst="rect">
                <a:avLst/>
              </a:prstGeom>
              <a:blipFill>
                <a:blip r:embed="rId3"/>
                <a:stretch>
                  <a:fillRect t="-6667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7DC5AE-AFD1-465B-B5CC-F1EC479919DB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도형 95">
            <a:extLst>
              <a:ext uri="{FF2B5EF4-FFF2-40B4-BE49-F238E27FC236}">
                <a16:creationId xmlns:a16="http://schemas.microsoft.com/office/drawing/2014/main" id="{BC09A172-D3D1-401E-ABC7-8C2E7039E04C}"/>
              </a:ext>
            </a:extLst>
          </p:cNvPr>
          <p:cNvSpPr>
            <a:spLocks noGrp="1" noChangeArrowheads="1"/>
          </p:cNvSpPr>
          <p:nvPr/>
        </p:nvSpPr>
        <p:spPr>
          <a:xfrm>
            <a:off x="803150" y="2785979"/>
            <a:ext cx="6014535" cy="990069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0" name="그림 88" descr="C:/Users/Administrator/AppData/Roaming/PolarisOffice7/ETemp/1992_19032792/fImage247916216334.png">
            <a:extLst>
              <a:ext uri="{FF2B5EF4-FFF2-40B4-BE49-F238E27FC236}">
                <a16:creationId xmlns:a16="http://schemas.microsoft.com/office/drawing/2014/main" id="{0DDF8A6B-C06C-49E3-81C9-692E1F10DC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65" y="2214264"/>
            <a:ext cx="1280484" cy="1315867"/>
          </a:xfrm>
          <a:prstGeom prst="rect">
            <a:avLst/>
          </a:prstGeom>
          <a:noFill/>
        </p:spPr>
      </p:pic>
      <p:sp>
        <p:nvSpPr>
          <p:cNvPr id="31" name="도형 95">
            <a:extLst>
              <a:ext uri="{FF2B5EF4-FFF2-40B4-BE49-F238E27FC236}">
                <a16:creationId xmlns:a16="http://schemas.microsoft.com/office/drawing/2014/main" id="{780C45F3-B8C3-4B0F-B9DE-AF2D2F8678FB}"/>
              </a:ext>
            </a:extLst>
          </p:cNvPr>
          <p:cNvSpPr>
            <a:spLocks noGrp="1" noChangeArrowheads="1"/>
          </p:cNvSpPr>
          <p:nvPr/>
        </p:nvSpPr>
        <p:spPr>
          <a:xfrm>
            <a:off x="1150712" y="4917669"/>
            <a:ext cx="7251149" cy="1103619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2" name="그림 98" descr="C:/Users/Administrator/AppData/Roaming/PolarisOffice7/ETemp/1992_19032792/fImage288876523281.png">
            <a:extLst>
              <a:ext uri="{FF2B5EF4-FFF2-40B4-BE49-F238E27FC236}">
                <a16:creationId xmlns:a16="http://schemas.microsoft.com/office/drawing/2014/main" id="{4FD10CB1-77C4-4B4C-AB46-E831B6BEAB4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54" y="4115382"/>
            <a:ext cx="1494534" cy="1406558"/>
          </a:xfrm>
          <a:prstGeom prst="rect">
            <a:avLst/>
          </a:prstGeom>
          <a:noFill/>
        </p:spPr>
      </p:pic>
      <p:sp>
        <p:nvSpPr>
          <p:cNvPr id="35" name="도형 95">
            <a:extLst>
              <a:ext uri="{FF2B5EF4-FFF2-40B4-BE49-F238E27FC236}">
                <a16:creationId xmlns:a16="http://schemas.microsoft.com/office/drawing/2014/main" id="{CA4FCD62-4B2B-428C-833F-9EAF86D2E152}"/>
              </a:ext>
            </a:extLst>
          </p:cNvPr>
          <p:cNvSpPr>
            <a:spLocks noGrp="1" noChangeArrowheads="1"/>
          </p:cNvSpPr>
          <p:nvPr/>
        </p:nvSpPr>
        <p:spPr>
          <a:xfrm>
            <a:off x="2366974" y="5043383"/>
            <a:ext cx="4869321" cy="4275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 eaLnBrk="0"/>
            <a:endParaRPr lang="ko-KR" altLang="en-US" sz="1800" b="1" i="1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6" name="도형 95">
            <a:extLst>
              <a:ext uri="{FF2B5EF4-FFF2-40B4-BE49-F238E27FC236}">
                <a16:creationId xmlns:a16="http://schemas.microsoft.com/office/drawing/2014/main" id="{C1E37A21-4CC0-4062-B795-401735F78912}"/>
              </a:ext>
            </a:extLst>
          </p:cNvPr>
          <p:cNvSpPr>
            <a:spLocks noGrp="1" noChangeArrowheads="1"/>
          </p:cNvSpPr>
          <p:nvPr/>
        </p:nvSpPr>
        <p:spPr>
          <a:xfrm>
            <a:off x="2019122" y="3140968"/>
            <a:ext cx="864037" cy="3080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 eaLnBrk="0"/>
            <a:endParaRPr lang="ko-KR" altLang="en-US" sz="1800" b="1" i="1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581FA-5506-4A16-9BDB-595B8826D68E}"/>
              </a:ext>
            </a:extLst>
          </p:cNvPr>
          <p:cNvSpPr txBox="1"/>
          <p:nvPr/>
        </p:nvSpPr>
        <p:spPr>
          <a:xfrm>
            <a:off x="1225034" y="4987565"/>
            <a:ext cx="6782030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순환변동은 관측이 쉽지 않고 주기를 찾아내기 쉽지 않기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때문에 일반적으로 분해법에서 고려하지 않습니다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5F11DB-D79F-447F-A878-671B1D4DDE48}"/>
              </a:ext>
            </a:extLst>
          </p:cNvPr>
          <p:cNvSpPr txBox="1"/>
          <p:nvPr/>
        </p:nvSpPr>
        <p:spPr>
          <a:xfrm>
            <a:off x="1365669" y="3114041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어라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순환변동을 나타내는 변수는 왜 없나요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1974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183F08-9891-4EA2-BCF1-4A47D5771E61}"/>
              </a:ext>
            </a:extLst>
          </p:cNvPr>
          <p:cNvGrpSpPr/>
          <p:nvPr/>
        </p:nvGrpSpPr>
        <p:grpSpPr>
          <a:xfrm>
            <a:off x="278948" y="1528442"/>
            <a:ext cx="2847181" cy="400110"/>
            <a:chOff x="2699792" y="1277259"/>
            <a:chExt cx="2847181" cy="40011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7B998A4-508A-4EC6-BBCF-90097A1D9756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CAB267-6069-4623-B7D4-3579028721A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714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/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계절성을 가질 경우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EEA8460-6823-492B-A0D0-63911952B4C1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9F1575-7B0A-4844-8FF6-17945EE1DFB0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8124C8-92FC-4CD3-9CFD-9EE1D0205B55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CCE91-8814-42DD-8684-286E5364C919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8DAE16B-E3EB-4983-A8F1-E22D543F3D08}"/>
              </a:ext>
            </a:extLst>
          </p:cNvPr>
          <p:cNvSpPr/>
          <p:nvPr/>
        </p:nvSpPr>
        <p:spPr>
          <a:xfrm>
            <a:off x="1461025" y="2489590"/>
            <a:ext cx="5949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/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시계열의 유형과 방법에 따라 과정이 달라진다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9" name="그림 98" descr="C:/Users/Administrator/AppData/Roaming/PolarisOffice7/ETemp/1992_19032792/fImage288876523281.png">
            <a:extLst>
              <a:ext uri="{FF2B5EF4-FFF2-40B4-BE49-F238E27FC236}">
                <a16:creationId xmlns:a16="http://schemas.microsoft.com/office/drawing/2014/main" id="{16074B8E-1A28-433D-9ED7-3BC648F9D1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87" y="2184545"/>
            <a:ext cx="891077" cy="838624"/>
          </a:xfrm>
          <a:prstGeom prst="rect">
            <a:avLst/>
          </a:prstGeom>
          <a:noFill/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D43AA82-7ED6-4077-9C5E-A34654D71562}"/>
              </a:ext>
            </a:extLst>
          </p:cNvPr>
          <p:cNvSpPr/>
          <p:nvPr/>
        </p:nvSpPr>
        <p:spPr>
          <a:xfrm>
            <a:off x="4788024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5C6372B-3F01-46A9-991E-4580DAEF957F}"/>
              </a:ext>
            </a:extLst>
          </p:cNvPr>
          <p:cNvSpPr/>
          <p:nvPr/>
        </p:nvSpPr>
        <p:spPr>
          <a:xfrm>
            <a:off x="991442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D22186F3-FAD0-4736-8005-0FFD0F956D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7433" y="4086208"/>
            <a:ext cx="301625" cy="296545"/>
          </a:xfrm>
          <a:prstGeom prst="rect">
            <a:avLst/>
          </a:prstGeom>
          <a:noFill/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FF77E02-D2F9-42F9-8099-642387BED8CC}"/>
              </a:ext>
            </a:extLst>
          </p:cNvPr>
          <p:cNvSpPr txBox="1"/>
          <p:nvPr/>
        </p:nvSpPr>
        <p:spPr>
          <a:xfrm>
            <a:off x="1840523" y="403646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회귀</a:t>
            </a:r>
          </a:p>
        </p:txBody>
      </p:sp>
      <p:pic>
        <p:nvPicPr>
          <p:cNvPr id="54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35909344-0AE9-472D-B8E3-773E9240ED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7433" y="4761739"/>
            <a:ext cx="301625" cy="296545"/>
          </a:xfrm>
          <a:prstGeom prst="rect">
            <a:avLst/>
          </a:prstGeom>
          <a:noFill/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CD134AB-F59A-4DD7-881E-A13D8DE36CA2}"/>
              </a:ext>
            </a:extLst>
          </p:cNvPr>
          <p:cNvSpPr txBox="1"/>
          <p:nvPr/>
        </p:nvSpPr>
        <p:spPr>
          <a:xfrm>
            <a:off x="1840523" y="471199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평활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56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61EC2496-BDE4-40E9-9207-EC1F81F11A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7433" y="5437270"/>
            <a:ext cx="301625" cy="296545"/>
          </a:xfrm>
          <a:prstGeom prst="rect">
            <a:avLst/>
          </a:prstGeom>
          <a:noFill/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A380884-BEDE-434E-A499-078FECEEEB77}"/>
              </a:ext>
            </a:extLst>
          </p:cNvPr>
          <p:cNvSpPr txBox="1"/>
          <p:nvPr/>
        </p:nvSpPr>
        <p:spPr>
          <a:xfrm>
            <a:off x="1840523" y="538753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차분</a:t>
            </a:r>
          </a:p>
        </p:txBody>
      </p:sp>
      <p:pic>
        <p:nvPicPr>
          <p:cNvPr id="58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8E2F9814-0503-4DC2-B069-191A4C2E6F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4086208"/>
            <a:ext cx="301625" cy="296545"/>
          </a:xfrm>
          <a:prstGeom prst="rect">
            <a:avLst/>
          </a:prstGeom>
          <a:noFill/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5B2F7D7-C8FE-4A6B-8BA9-FDD1E72DF1A6}"/>
              </a:ext>
            </a:extLst>
          </p:cNvPr>
          <p:cNvSpPr txBox="1"/>
          <p:nvPr/>
        </p:nvSpPr>
        <p:spPr>
          <a:xfrm>
            <a:off x="4981114" y="4036468"/>
            <a:ext cx="279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추세만 있는 시계열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60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138337E0-018D-447D-9E2B-6DED57D35A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4761739"/>
            <a:ext cx="301625" cy="296545"/>
          </a:xfrm>
          <a:prstGeom prst="rect">
            <a:avLst/>
          </a:prstGeom>
          <a:noFill/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2D90E49-08DA-4FA6-9041-88D0629E19AD}"/>
              </a:ext>
            </a:extLst>
          </p:cNvPr>
          <p:cNvSpPr txBox="1"/>
          <p:nvPr/>
        </p:nvSpPr>
        <p:spPr>
          <a:xfrm>
            <a:off x="4981114" y="4711999"/>
            <a:ext cx="293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계절성만 있는 시계열</a:t>
            </a:r>
          </a:p>
        </p:txBody>
      </p:sp>
      <p:pic>
        <p:nvPicPr>
          <p:cNvPr id="62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67BC1EB8-432A-4F3A-8388-2EEE4A7973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5437270"/>
            <a:ext cx="301625" cy="296545"/>
          </a:xfrm>
          <a:prstGeom prst="rect">
            <a:avLst/>
          </a:prstGeom>
          <a:noFill/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3C2E205-82F9-42DA-9AE6-F7673994055B}"/>
              </a:ext>
            </a:extLst>
          </p:cNvPr>
          <p:cNvSpPr txBox="1"/>
          <p:nvPr/>
        </p:nvSpPr>
        <p:spPr>
          <a:xfrm>
            <a:off x="4981114" y="5387530"/>
            <a:ext cx="3400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 있는 시계열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BA651D8-044A-44A7-8967-7E61321F6979}"/>
              </a:ext>
            </a:extLst>
          </p:cNvPr>
          <p:cNvSpPr txBox="1"/>
          <p:nvPr/>
        </p:nvSpPr>
        <p:spPr>
          <a:xfrm>
            <a:off x="1663913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방법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03FB10-F074-44BA-B89B-C91677E6BCFA}"/>
              </a:ext>
            </a:extLst>
          </p:cNvPr>
          <p:cNvSpPr txBox="1"/>
          <p:nvPr/>
        </p:nvSpPr>
        <p:spPr>
          <a:xfrm>
            <a:off x="5469334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유형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FCD0106-C7F5-47B0-95C0-710F5CE3287F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CDDC6AED-19C7-428B-8594-FB5980F951F8}"/>
              </a:ext>
            </a:extLst>
          </p:cNvPr>
          <p:cNvSpPr/>
          <p:nvPr/>
        </p:nvSpPr>
        <p:spPr>
          <a:xfrm rot="16200000">
            <a:off x="3526865" y="480924"/>
            <a:ext cx="2690568" cy="7278398"/>
          </a:xfrm>
          <a:prstGeom prst="downArrow">
            <a:avLst>
              <a:gd name="adj1" fmla="val 67450"/>
              <a:gd name="adj2" fmla="val 58837"/>
            </a:avLst>
          </a:prstGeom>
          <a:solidFill>
            <a:srgbClr val="F0D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2204AA-91BF-417B-ABA9-8D6F5946B096}"/>
              </a:ext>
            </a:extLst>
          </p:cNvPr>
          <p:cNvSpPr txBox="1"/>
          <p:nvPr/>
        </p:nvSpPr>
        <p:spPr>
          <a:xfrm>
            <a:off x="2252099" y="3350297"/>
            <a:ext cx="4779996" cy="139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① </a:t>
            </a:r>
            <a:r>
              <a:rPr lang="ko-KR" altLang="en-US" sz="3000" b="1" i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회귀</a:t>
            </a:r>
            <a:r>
              <a:rPr lang="ko-KR" altLang="en-US" sz="3000" i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활용한 </a:t>
            </a:r>
            <a:endParaRPr lang="en-US" altLang="ko-KR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</a:t>
            </a:r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 제거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EF2262FB-A11D-45E2-9209-34D4CE190C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93" y="2634646"/>
            <a:ext cx="1063065" cy="10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67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183F08-9891-4EA2-BCF1-4A47D5771E61}"/>
              </a:ext>
            </a:extLst>
          </p:cNvPr>
          <p:cNvGrpSpPr/>
          <p:nvPr/>
        </p:nvGrpSpPr>
        <p:grpSpPr>
          <a:xfrm>
            <a:off x="278948" y="1528442"/>
            <a:ext cx="3039541" cy="400110"/>
            <a:chOff x="2699792" y="1277259"/>
            <a:chExt cx="3039541" cy="40011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7B998A4-508A-4EC6-BBCF-90097A1D9756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CAB267-6069-4623-B7D4-3579028721A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906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회귀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–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추세만 있는 시계열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EEA8460-6823-492B-A0D0-63911952B4C1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9F1575-7B0A-4844-8FF6-17945EE1DFB0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8124C8-92FC-4CD3-9CFD-9EE1D0205B55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CCE91-8814-42DD-8684-286E5364C919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1AE1582-5C4F-4A3E-8E18-287ECCC4D2FD}"/>
              </a:ext>
            </a:extLst>
          </p:cNvPr>
          <p:cNvSpPr/>
          <p:nvPr/>
        </p:nvSpPr>
        <p:spPr>
          <a:xfrm>
            <a:off x="1265845" y="2132856"/>
            <a:ext cx="924020" cy="457893"/>
          </a:xfrm>
          <a:prstGeom prst="roundRect">
            <a:avLst/>
          </a:prstGeom>
          <a:solidFill>
            <a:srgbClr val="00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59024-9018-46D8-A749-9D3CD278C9D3}"/>
              </a:ext>
            </a:extLst>
          </p:cNvPr>
          <p:cNvSpPr txBox="1"/>
          <p:nvPr/>
        </p:nvSpPr>
        <p:spPr>
          <a:xfrm>
            <a:off x="1258754" y="2191479"/>
            <a:ext cx="564537" cy="34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1.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DAF99A-ABCC-454A-BDF5-98F608CDC140}"/>
                  </a:ext>
                </a:extLst>
              </p:cNvPr>
              <p:cNvSpPr txBox="1"/>
              <p:nvPr/>
            </p:nvSpPr>
            <p:spPr>
              <a:xfrm>
                <a:off x="2189865" y="2752307"/>
                <a:ext cx="4680550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350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 ,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DAF99A-ABCC-454A-BDF5-98F608CDC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865" y="2752307"/>
                <a:ext cx="4680550" cy="4912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EEA5D17-6269-496D-B554-83D0756D4B91}"/>
              </a:ext>
            </a:extLst>
          </p:cNvPr>
          <p:cNvSpPr txBox="1"/>
          <p:nvPr/>
        </p:nvSpPr>
        <p:spPr>
          <a:xfrm>
            <a:off x="2411760" y="2233480"/>
            <a:ext cx="547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추세성분과 불규칙성분만 있는 시계열 모형을 가정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6B2EE-0B63-49B5-9F98-F032111DCAF1}"/>
              </a:ext>
            </a:extLst>
          </p:cNvPr>
          <p:cNvSpPr txBox="1"/>
          <p:nvPr/>
        </p:nvSpPr>
        <p:spPr>
          <a:xfrm>
            <a:off x="3529598" y="2718251"/>
            <a:ext cx="320050" cy="461665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A30D31-1E9A-4592-9AA7-6385412F4E1F}"/>
              </a:ext>
            </a:extLst>
          </p:cNvPr>
          <p:cNvSpPr txBox="1"/>
          <p:nvPr/>
        </p:nvSpPr>
        <p:spPr>
          <a:xfrm>
            <a:off x="4018796" y="2708920"/>
            <a:ext cx="320050" cy="461665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EB57138-9992-4C47-83FE-6B86FA161D5E}"/>
              </a:ext>
            </a:extLst>
          </p:cNvPr>
          <p:cNvSpPr/>
          <p:nvPr/>
        </p:nvSpPr>
        <p:spPr>
          <a:xfrm rot="16200000">
            <a:off x="2573581" y="3153782"/>
            <a:ext cx="370811" cy="550438"/>
          </a:xfrm>
          <a:prstGeom prst="downArrow">
            <a:avLst>
              <a:gd name="adj1" fmla="val 67450"/>
              <a:gd name="adj2" fmla="val 58837"/>
            </a:avLst>
          </a:prstGeom>
          <a:solidFill>
            <a:srgbClr val="608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231FB8-E159-4CD5-9B14-B2A6DAD891C9}"/>
                  </a:ext>
                </a:extLst>
              </p:cNvPr>
              <p:cNvSpPr txBox="1"/>
              <p:nvPr/>
            </p:nvSpPr>
            <p:spPr>
              <a:xfrm>
                <a:off x="3203848" y="3243595"/>
                <a:ext cx="3960440" cy="367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추세성분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불규칙성분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231FB8-E159-4CD5-9B14-B2A6DAD89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243595"/>
                <a:ext cx="3960440" cy="367450"/>
              </a:xfrm>
              <a:prstGeom prst="rect">
                <a:avLst/>
              </a:prstGeom>
              <a:blipFill>
                <a:blip r:embed="rId3"/>
                <a:stretch>
                  <a:fillRect t="-6667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664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183F08-9891-4EA2-BCF1-4A47D5771E61}"/>
              </a:ext>
            </a:extLst>
          </p:cNvPr>
          <p:cNvGrpSpPr/>
          <p:nvPr/>
        </p:nvGrpSpPr>
        <p:grpSpPr>
          <a:xfrm>
            <a:off x="278948" y="1528442"/>
            <a:ext cx="3039541" cy="400110"/>
            <a:chOff x="2699792" y="1277259"/>
            <a:chExt cx="3039541" cy="40011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7B998A4-508A-4EC6-BBCF-90097A1D9756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CAB267-6069-4623-B7D4-3579028721A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906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회귀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–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추세만 있는 시계열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EEA8460-6823-492B-A0D0-63911952B4C1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9F1575-7B0A-4844-8FF6-17945EE1DFB0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8124C8-92FC-4CD3-9CFD-9EE1D0205B55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CCE91-8814-42DD-8684-286E5364C919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1AE1582-5C4F-4A3E-8E18-287ECCC4D2FD}"/>
              </a:ext>
            </a:extLst>
          </p:cNvPr>
          <p:cNvSpPr/>
          <p:nvPr/>
        </p:nvSpPr>
        <p:spPr>
          <a:xfrm>
            <a:off x="1265845" y="2132856"/>
            <a:ext cx="924020" cy="457893"/>
          </a:xfrm>
          <a:prstGeom prst="roundRect">
            <a:avLst/>
          </a:prstGeom>
          <a:solidFill>
            <a:srgbClr val="00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59024-9018-46D8-A749-9D3CD278C9D3}"/>
              </a:ext>
            </a:extLst>
          </p:cNvPr>
          <p:cNvSpPr txBox="1"/>
          <p:nvPr/>
        </p:nvSpPr>
        <p:spPr>
          <a:xfrm>
            <a:off x="1258754" y="2191479"/>
            <a:ext cx="564537" cy="34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1.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DAF99A-ABCC-454A-BDF5-98F608CDC140}"/>
                  </a:ext>
                </a:extLst>
              </p:cNvPr>
              <p:cNvSpPr txBox="1"/>
              <p:nvPr/>
            </p:nvSpPr>
            <p:spPr>
              <a:xfrm>
                <a:off x="2189865" y="2752307"/>
                <a:ext cx="4680550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350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 ,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DAF99A-ABCC-454A-BDF5-98F608CDC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865" y="2752307"/>
                <a:ext cx="4680550" cy="4912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EEA5D17-6269-496D-B554-83D0756D4B91}"/>
              </a:ext>
            </a:extLst>
          </p:cNvPr>
          <p:cNvSpPr txBox="1"/>
          <p:nvPr/>
        </p:nvSpPr>
        <p:spPr>
          <a:xfrm>
            <a:off x="2411760" y="2233480"/>
            <a:ext cx="547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추세성분과 불규칙성분만 있는 시계열 모형을 가정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6B2EE-0B63-49B5-9F98-F032111DCAF1}"/>
              </a:ext>
            </a:extLst>
          </p:cNvPr>
          <p:cNvSpPr txBox="1"/>
          <p:nvPr/>
        </p:nvSpPr>
        <p:spPr>
          <a:xfrm>
            <a:off x="3529598" y="2718251"/>
            <a:ext cx="320050" cy="461665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A30D31-1E9A-4592-9AA7-6385412F4E1F}"/>
              </a:ext>
            </a:extLst>
          </p:cNvPr>
          <p:cNvSpPr txBox="1"/>
          <p:nvPr/>
        </p:nvSpPr>
        <p:spPr>
          <a:xfrm>
            <a:off x="4018796" y="2708920"/>
            <a:ext cx="320050" cy="461665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EB57138-9992-4C47-83FE-6B86FA161D5E}"/>
              </a:ext>
            </a:extLst>
          </p:cNvPr>
          <p:cNvSpPr/>
          <p:nvPr/>
        </p:nvSpPr>
        <p:spPr>
          <a:xfrm rot="16200000">
            <a:off x="2573581" y="3153782"/>
            <a:ext cx="370811" cy="550438"/>
          </a:xfrm>
          <a:prstGeom prst="downArrow">
            <a:avLst>
              <a:gd name="adj1" fmla="val 67450"/>
              <a:gd name="adj2" fmla="val 58837"/>
            </a:avLst>
          </a:prstGeom>
          <a:solidFill>
            <a:srgbClr val="608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231FB8-E159-4CD5-9B14-B2A6DAD891C9}"/>
                  </a:ext>
                </a:extLst>
              </p:cNvPr>
              <p:cNvSpPr txBox="1"/>
              <p:nvPr/>
            </p:nvSpPr>
            <p:spPr>
              <a:xfrm>
                <a:off x="3203848" y="3243595"/>
                <a:ext cx="3960440" cy="367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추세성분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불규칙성분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231FB8-E159-4CD5-9B14-B2A6DAD89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243595"/>
                <a:ext cx="3960440" cy="367450"/>
              </a:xfrm>
              <a:prstGeom prst="rect">
                <a:avLst/>
              </a:prstGeom>
              <a:blipFill>
                <a:blip r:embed="rId3"/>
                <a:stretch>
                  <a:fillRect t="-6667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E338736-48B7-405B-83F4-2C89BCCA34C8}"/>
              </a:ext>
            </a:extLst>
          </p:cNvPr>
          <p:cNvSpPr/>
          <p:nvPr/>
        </p:nvSpPr>
        <p:spPr>
          <a:xfrm>
            <a:off x="1265845" y="3861048"/>
            <a:ext cx="924020" cy="457893"/>
          </a:xfrm>
          <a:prstGeom prst="roundRect">
            <a:avLst/>
          </a:prstGeom>
          <a:solidFill>
            <a:srgbClr val="00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777A13-5523-4EE1-AC4C-8DA4A687CC4C}"/>
              </a:ext>
            </a:extLst>
          </p:cNvPr>
          <p:cNvSpPr txBox="1"/>
          <p:nvPr/>
        </p:nvSpPr>
        <p:spPr>
          <a:xfrm>
            <a:off x="1258753" y="391967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2.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105BB5-F0FC-47EB-AB87-221548052152}"/>
                  </a:ext>
                </a:extLst>
              </p:cNvPr>
              <p:cNvSpPr txBox="1"/>
              <p:nvPr/>
            </p:nvSpPr>
            <p:spPr>
              <a:xfrm>
                <a:off x="2411760" y="3919671"/>
                <a:ext cx="5473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추세성분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를 시점에 대한 회귀식으로 표현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105BB5-F0FC-47EB-AB87-221548052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919671"/>
                <a:ext cx="5473486" cy="369332"/>
              </a:xfrm>
              <a:prstGeom prst="rect">
                <a:avLst/>
              </a:prstGeom>
              <a:blipFill>
                <a:blip r:embed="rId4"/>
                <a:stretch>
                  <a:fillRect l="-1002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8A1DE3-3297-4AAA-99FE-905476BED1C8}"/>
                  </a:ext>
                </a:extLst>
              </p:cNvPr>
              <p:cNvSpPr txBox="1"/>
              <p:nvPr/>
            </p:nvSpPr>
            <p:spPr>
              <a:xfrm>
                <a:off x="2065372" y="4398164"/>
                <a:ext cx="4594860" cy="396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+…+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8A1DE3-3297-4AAA-99FE-905476BED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372" y="4398164"/>
                <a:ext cx="4594860" cy="396262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도형 95">
            <a:extLst>
              <a:ext uri="{FF2B5EF4-FFF2-40B4-BE49-F238E27FC236}">
                <a16:creationId xmlns:a16="http://schemas.microsoft.com/office/drawing/2014/main" id="{B8533290-EB17-4294-94C9-A7B504BA7312}"/>
              </a:ext>
            </a:extLst>
          </p:cNvPr>
          <p:cNvSpPr>
            <a:spLocks noGrp="1" noChangeArrowheads="1"/>
          </p:cNvSpPr>
          <p:nvPr/>
        </p:nvSpPr>
        <p:spPr>
          <a:xfrm>
            <a:off x="646815" y="4977798"/>
            <a:ext cx="8029641" cy="1331522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도형 96">
            <a:extLst>
              <a:ext uri="{FF2B5EF4-FFF2-40B4-BE49-F238E27FC236}">
                <a16:creationId xmlns:a16="http://schemas.microsoft.com/office/drawing/2014/main" id="{45DE7C0E-32F0-4246-957E-BA65705432A8}"/>
              </a:ext>
            </a:extLst>
          </p:cNvPr>
          <p:cNvSpPr>
            <a:spLocks noGrp="1" noChangeArrowheads="1"/>
          </p:cNvSpPr>
          <p:nvPr/>
        </p:nvSpPr>
        <p:spPr>
          <a:xfrm>
            <a:off x="550931" y="4973353"/>
            <a:ext cx="84348" cy="1331522"/>
          </a:xfrm>
          <a:prstGeom prst="rect">
            <a:avLst/>
          </a:prstGeom>
          <a:solidFill>
            <a:srgbClr val="28517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8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B025EF57-9E3D-4DAE-87AF-8F91C2195D3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4221" y="5259507"/>
            <a:ext cx="223404" cy="219641"/>
          </a:xfrm>
          <a:prstGeom prst="rect">
            <a:avLst/>
          </a:prstGeom>
          <a:noFill/>
        </p:spPr>
      </p:pic>
      <p:pic>
        <p:nvPicPr>
          <p:cNvPr id="29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FEB91294-48C5-4F95-841A-395109155C4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4221" y="5822060"/>
            <a:ext cx="223404" cy="219641"/>
          </a:xfrm>
          <a:prstGeom prst="rect">
            <a:avLst/>
          </a:prstGeom>
          <a:noFill/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35A18FD-78B9-447D-8505-8B4C33E068A4}"/>
              </a:ext>
            </a:extLst>
          </p:cNvPr>
          <p:cNvSpPr txBox="1"/>
          <p:nvPr/>
        </p:nvSpPr>
        <p:spPr>
          <a:xfrm>
            <a:off x="1344373" y="5250686"/>
            <a:ext cx="6671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추세의 비선형 관계를 고려하기 위해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 다항식으로 표현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9C993E-559F-4014-8650-063C029669C1}"/>
              </a:ext>
            </a:extLst>
          </p:cNvPr>
          <p:cNvSpPr txBox="1"/>
          <p:nvPr/>
        </p:nvSpPr>
        <p:spPr>
          <a:xfrm>
            <a:off x="1357106" y="5763809"/>
            <a:ext cx="6671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값은 </a:t>
            </a:r>
            <a:r>
              <a:rPr lang="ko-KR" altLang="en-US"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플랏을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보고 분석자가 결정</a:t>
            </a:r>
          </a:p>
        </p:txBody>
      </p:sp>
      <p:sp>
        <p:nvSpPr>
          <p:cNvPr id="32" name="도형 111">
            <a:extLst>
              <a:ext uri="{FF2B5EF4-FFF2-40B4-BE49-F238E27FC236}">
                <a16:creationId xmlns:a16="http://schemas.microsoft.com/office/drawing/2014/main" id="{0D3BB5AE-BD26-4FE6-9FB4-19BE5D5B9694}"/>
              </a:ext>
            </a:extLst>
          </p:cNvPr>
          <p:cNvSpPr>
            <a:spLocks noGrp="1" noChangeArrowheads="1"/>
          </p:cNvSpPr>
          <p:nvPr/>
        </p:nvSpPr>
        <p:spPr>
          <a:xfrm>
            <a:off x="2384307" y="4352201"/>
            <a:ext cx="4059901" cy="484133"/>
          </a:xfrm>
          <a:prstGeom prst="roundRect">
            <a:avLst/>
          </a:prstGeom>
          <a:noFill/>
          <a:ln w="34925" cap="flat" cmpd="sng">
            <a:solidFill>
              <a:schemeClr val="tx1">
                <a:lumMod val="65000"/>
                <a:lumOff val="35000"/>
                <a:alpha val="5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824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183F08-9891-4EA2-BCF1-4A47D5771E61}"/>
              </a:ext>
            </a:extLst>
          </p:cNvPr>
          <p:cNvGrpSpPr/>
          <p:nvPr/>
        </p:nvGrpSpPr>
        <p:grpSpPr>
          <a:xfrm>
            <a:off x="278948" y="1528442"/>
            <a:ext cx="3039541" cy="400110"/>
            <a:chOff x="2699792" y="1277259"/>
            <a:chExt cx="3039541" cy="40011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7B998A4-508A-4EC6-BBCF-90097A1D9756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CAB267-6069-4623-B7D4-3579028721A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906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회귀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–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추세만 있는 시계열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EEA8460-6823-492B-A0D0-63911952B4C1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9F1575-7B0A-4844-8FF6-17945EE1DFB0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8124C8-92FC-4CD3-9CFD-9EE1D0205B55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CCE91-8814-42DD-8684-286E5364C919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43F3214-A8DE-4677-A10F-8071012E4AD0}"/>
              </a:ext>
            </a:extLst>
          </p:cNvPr>
          <p:cNvSpPr/>
          <p:nvPr/>
        </p:nvSpPr>
        <p:spPr>
          <a:xfrm>
            <a:off x="1194716" y="2464200"/>
            <a:ext cx="924020" cy="457893"/>
          </a:xfrm>
          <a:prstGeom prst="roundRect">
            <a:avLst/>
          </a:prstGeom>
          <a:solidFill>
            <a:srgbClr val="00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9317E1-9A74-452E-9471-CA0ADD063D91}"/>
              </a:ext>
            </a:extLst>
          </p:cNvPr>
          <p:cNvSpPr txBox="1"/>
          <p:nvPr/>
        </p:nvSpPr>
        <p:spPr>
          <a:xfrm>
            <a:off x="1187625" y="252282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3.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C7FD584-C829-4351-B81A-6FEB3A7D6993}"/>
                  </a:ext>
                </a:extLst>
              </p:cNvPr>
              <p:cNvSpPr txBox="1"/>
              <p:nvPr/>
            </p:nvSpPr>
            <p:spPr>
              <a:xfrm>
                <a:off x="1773278" y="2879634"/>
                <a:ext cx="6054543" cy="1185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3500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,…, </m:t>
                          </m:r>
                          <m:acc>
                            <m:accPr>
                              <m:chr m:val="̂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marL="63500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C7FD584-C829-4351-B81A-6FEB3A7D6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278" y="2879634"/>
                <a:ext cx="6054543" cy="1185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7BC85413-6289-42F5-920B-9541F07C495D}"/>
              </a:ext>
            </a:extLst>
          </p:cNvPr>
          <p:cNvSpPr txBox="1"/>
          <p:nvPr/>
        </p:nvSpPr>
        <p:spPr>
          <a:xfrm>
            <a:off x="2280270" y="2568786"/>
            <a:ext cx="547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최소제곱법을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통해 회귀식의 계수 추정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579EB41-9722-4ED7-BA86-3D18D9548B4A}"/>
              </a:ext>
            </a:extLst>
          </p:cNvPr>
          <p:cNvSpPr/>
          <p:nvPr/>
        </p:nvSpPr>
        <p:spPr>
          <a:xfrm>
            <a:off x="1194716" y="4192392"/>
            <a:ext cx="924020" cy="457893"/>
          </a:xfrm>
          <a:prstGeom prst="roundRect">
            <a:avLst/>
          </a:prstGeom>
          <a:solidFill>
            <a:srgbClr val="00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131835-6207-4380-A10A-C1EEB8EF4499}"/>
              </a:ext>
            </a:extLst>
          </p:cNvPr>
          <p:cNvSpPr txBox="1"/>
          <p:nvPr/>
        </p:nvSpPr>
        <p:spPr>
          <a:xfrm>
            <a:off x="1187624" y="425101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4.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892959-7632-41F3-8B33-66A6FBF7F848}"/>
              </a:ext>
            </a:extLst>
          </p:cNvPr>
          <p:cNvSpPr txBox="1"/>
          <p:nvPr/>
        </p:nvSpPr>
        <p:spPr>
          <a:xfrm>
            <a:off x="2273178" y="4251015"/>
            <a:ext cx="547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추정한 추세를 시계열에서 제거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2B257EB-73C3-4EDE-BDB7-3B696FE6B259}"/>
                  </a:ext>
                </a:extLst>
              </p:cNvPr>
              <p:cNvSpPr txBox="1"/>
              <p:nvPr/>
            </p:nvSpPr>
            <p:spPr>
              <a:xfrm>
                <a:off x="1558685" y="4716268"/>
                <a:ext cx="4594860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2B257EB-73C3-4EDE-BDB7-3B696FE6B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85" y="4716268"/>
                <a:ext cx="4594860" cy="376770"/>
              </a:xfrm>
              <a:prstGeom prst="rect">
                <a:avLst/>
              </a:prstGeom>
              <a:blipFill>
                <a:blip r:embed="rId3"/>
                <a:stretch>
                  <a:fillRect t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도형 111">
            <a:extLst>
              <a:ext uri="{FF2B5EF4-FFF2-40B4-BE49-F238E27FC236}">
                <a16:creationId xmlns:a16="http://schemas.microsoft.com/office/drawing/2014/main" id="{9A73E327-DBDF-405E-97E3-402578F722FB}"/>
              </a:ext>
            </a:extLst>
          </p:cNvPr>
          <p:cNvSpPr>
            <a:spLocks noGrp="1" noChangeArrowheads="1"/>
          </p:cNvSpPr>
          <p:nvPr/>
        </p:nvSpPr>
        <p:spPr>
          <a:xfrm>
            <a:off x="2118736" y="3011182"/>
            <a:ext cx="4686391" cy="521849"/>
          </a:xfrm>
          <a:prstGeom prst="roundRect">
            <a:avLst/>
          </a:prstGeom>
          <a:noFill/>
          <a:ln w="34925" cap="flat" cmpd="sng">
            <a:solidFill>
              <a:schemeClr val="tx1">
                <a:lumMod val="65000"/>
                <a:lumOff val="35000"/>
                <a:alpha val="5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6" name="도형 111">
            <a:extLst>
              <a:ext uri="{FF2B5EF4-FFF2-40B4-BE49-F238E27FC236}">
                <a16:creationId xmlns:a16="http://schemas.microsoft.com/office/drawing/2014/main" id="{840629B1-1A03-4862-B452-A47933A2971A}"/>
              </a:ext>
            </a:extLst>
          </p:cNvPr>
          <p:cNvSpPr>
            <a:spLocks noGrp="1" noChangeArrowheads="1"/>
          </p:cNvSpPr>
          <p:nvPr/>
        </p:nvSpPr>
        <p:spPr>
          <a:xfrm>
            <a:off x="2985193" y="4670305"/>
            <a:ext cx="1728192" cy="486887"/>
          </a:xfrm>
          <a:prstGeom prst="roundRect">
            <a:avLst/>
          </a:prstGeom>
          <a:noFill/>
          <a:ln w="34925" cap="flat" cmpd="sng">
            <a:solidFill>
              <a:schemeClr val="tx1">
                <a:lumMod val="65000"/>
                <a:lumOff val="35000"/>
                <a:alpha val="5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993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3233505" cy="400110"/>
            <a:chOff x="2699792" y="1277259"/>
            <a:chExt cx="3233505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005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회귀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계절성만 있는 시계열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4950224-1C2A-4164-868E-DE1404428ADB}"/>
              </a:ext>
            </a:extLst>
          </p:cNvPr>
          <p:cNvSpPr/>
          <p:nvPr/>
        </p:nvSpPr>
        <p:spPr>
          <a:xfrm>
            <a:off x="1265845" y="2132856"/>
            <a:ext cx="924020" cy="457893"/>
          </a:xfrm>
          <a:prstGeom prst="roundRect">
            <a:avLst/>
          </a:prstGeom>
          <a:solidFill>
            <a:srgbClr val="00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08B6F2-EA88-4A8A-82B4-2359752DA9A0}"/>
              </a:ext>
            </a:extLst>
          </p:cNvPr>
          <p:cNvSpPr txBox="1"/>
          <p:nvPr/>
        </p:nvSpPr>
        <p:spPr>
          <a:xfrm>
            <a:off x="1258754" y="219147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1.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B7AEF7-FC09-49E1-B668-03753662091E}"/>
                  </a:ext>
                </a:extLst>
              </p:cNvPr>
              <p:cNvSpPr txBox="1"/>
              <p:nvPr/>
            </p:nvSpPr>
            <p:spPr>
              <a:xfrm>
                <a:off x="1835696" y="3063058"/>
                <a:ext cx="6267631" cy="2162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3500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=0  </m:t>
                      </m:r>
                    </m:oMath>
                  </m:oMathPara>
                </a14:m>
                <a:endParaRPr lang="en-US" altLang="ko-KR" sz="1800" i="1" kern="100" dirty="0">
                  <a:effectLst/>
                  <a:latin typeface="Cambria Math" panose="02040503050406030204" pitchFamily="18" charset="0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marL="63500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marL="635000" algn="just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marL="63500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B7AEF7-FC09-49E1-B668-037536620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63058"/>
                <a:ext cx="6267631" cy="21621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2E64E0D-F6A2-4037-B11F-6C6A53F8C0C6}"/>
              </a:ext>
            </a:extLst>
          </p:cNvPr>
          <p:cNvSpPr txBox="1"/>
          <p:nvPr/>
        </p:nvSpPr>
        <p:spPr>
          <a:xfrm>
            <a:off x="2411760" y="2221417"/>
            <a:ext cx="547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계절성분과 불규칙성분이 있는 모형 가정</a:t>
            </a:r>
          </a:p>
        </p:txBody>
      </p:sp>
      <p:sp>
        <p:nvSpPr>
          <p:cNvPr id="32" name="도형 95">
            <a:extLst>
              <a:ext uri="{FF2B5EF4-FFF2-40B4-BE49-F238E27FC236}">
                <a16:creationId xmlns:a16="http://schemas.microsoft.com/office/drawing/2014/main" id="{90393407-DCE8-4C77-93C9-7A3BE2891D67}"/>
              </a:ext>
            </a:extLst>
          </p:cNvPr>
          <p:cNvSpPr>
            <a:spLocks noGrp="1" noChangeArrowheads="1"/>
          </p:cNvSpPr>
          <p:nvPr/>
        </p:nvSpPr>
        <p:spPr>
          <a:xfrm>
            <a:off x="599911" y="4809932"/>
            <a:ext cx="8029641" cy="1542503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3" name="도형 96">
            <a:extLst>
              <a:ext uri="{FF2B5EF4-FFF2-40B4-BE49-F238E27FC236}">
                <a16:creationId xmlns:a16="http://schemas.microsoft.com/office/drawing/2014/main" id="{38FB1B28-20A6-4986-B969-0DF9969FC9F8}"/>
              </a:ext>
            </a:extLst>
          </p:cNvPr>
          <p:cNvSpPr>
            <a:spLocks noGrp="1" noChangeArrowheads="1"/>
          </p:cNvSpPr>
          <p:nvPr/>
        </p:nvSpPr>
        <p:spPr>
          <a:xfrm>
            <a:off x="504027" y="4809932"/>
            <a:ext cx="84348" cy="1542503"/>
          </a:xfrm>
          <a:prstGeom prst="rect">
            <a:avLst/>
          </a:prstGeom>
          <a:solidFill>
            <a:srgbClr val="28517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4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746121B8-9DDC-45E6-ADF9-7E979A1103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317" y="5359243"/>
            <a:ext cx="223404" cy="219641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96C1AEE-5034-40B5-9404-DC885E49562E}"/>
                  </a:ext>
                </a:extLst>
              </p:cNvPr>
              <p:cNvSpPr txBox="1"/>
              <p:nvPr/>
            </p:nvSpPr>
            <p:spPr>
              <a:xfrm>
                <a:off x="1310202" y="5278309"/>
                <a:ext cx="66712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는 주기함수를 삼각함수의 선형결합으로 표현해주는 </a:t>
                </a:r>
                <a:endParaRPr lang="en-US" altLang="ko-KR" sz="16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r>
                  <a:rPr lang="en-US" altLang="ko-KR" sz="16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“</a:t>
                </a:r>
                <a:r>
                  <a:rPr lang="ko-KR" altLang="en-US" sz="16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푸리에 변환</a:t>
                </a:r>
                <a:r>
                  <a:rPr lang="en-US" altLang="ko-KR" sz="16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”</a:t>
                </a:r>
                <a:r>
                  <a:rPr lang="ko-KR" altLang="en-US" sz="16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을 이용해 분해 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96C1AEE-5034-40B5-9404-DC885E495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202" y="5278309"/>
                <a:ext cx="6671278" cy="584775"/>
              </a:xfrm>
              <a:prstGeom prst="rect">
                <a:avLst/>
              </a:prstGeom>
              <a:blipFill>
                <a:blip r:embed="rId4"/>
                <a:stretch>
                  <a:fillRect l="-548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도형 111">
            <a:extLst>
              <a:ext uri="{FF2B5EF4-FFF2-40B4-BE49-F238E27FC236}">
                <a16:creationId xmlns:a16="http://schemas.microsoft.com/office/drawing/2014/main" id="{777ECAF0-37E2-408C-967C-B6BBB7277C80}"/>
              </a:ext>
            </a:extLst>
          </p:cNvPr>
          <p:cNvSpPr>
            <a:spLocks noGrp="1" noChangeArrowheads="1"/>
          </p:cNvSpPr>
          <p:nvPr/>
        </p:nvSpPr>
        <p:spPr>
          <a:xfrm>
            <a:off x="1835696" y="2916468"/>
            <a:ext cx="5328592" cy="1542503"/>
          </a:xfrm>
          <a:prstGeom prst="roundRect">
            <a:avLst/>
          </a:prstGeom>
          <a:noFill/>
          <a:ln w="34925" cap="flat" cmpd="sng">
            <a:solidFill>
              <a:schemeClr val="tx1">
                <a:lumMod val="65000"/>
                <a:lumOff val="35000"/>
                <a:alpha val="5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6DFCBD10-8314-414F-A5E4-3117FD17E817}"/>
              </a:ext>
            </a:extLst>
          </p:cNvPr>
          <p:cNvSpPr/>
          <p:nvPr/>
        </p:nvSpPr>
        <p:spPr>
          <a:xfrm rot="16200000">
            <a:off x="4122384" y="5366373"/>
            <a:ext cx="279836" cy="704858"/>
          </a:xfrm>
          <a:prstGeom prst="downArrow">
            <a:avLst>
              <a:gd name="adj1" fmla="val 67450"/>
              <a:gd name="adj2" fmla="val 5883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FB91C4-4A96-4427-B074-68C38A08F2FB}"/>
              </a:ext>
            </a:extLst>
          </p:cNvPr>
          <p:cNvSpPr txBox="1"/>
          <p:nvPr/>
        </p:nvSpPr>
        <p:spPr>
          <a:xfrm>
            <a:off x="4680012" y="5549524"/>
            <a:ext cx="2803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자세한 내용은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Pass!</a:t>
            </a:r>
            <a:endParaRPr lang="ko-KR" altLang="en-US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484498-9DF1-4260-BE90-16626BA729DC}"/>
              </a:ext>
            </a:extLst>
          </p:cNvPr>
          <p:cNvSpPr/>
          <p:nvPr/>
        </p:nvSpPr>
        <p:spPr>
          <a:xfrm>
            <a:off x="2150841" y="3774823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이때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E97606-83D2-48B0-A456-EDB51C785D0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544A8D-3EA5-416E-85CB-0D6B3D5F3FB8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424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3233505" cy="400110"/>
            <a:chOff x="2699792" y="1277259"/>
            <a:chExt cx="3233505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005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회귀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계절성만 있는 시계열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A325746-3ABC-43E0-A083-94B4EFD5988B}"/>
              </a:ext>
            </a:extLst>
          </p:cNvPr>
          <p:cNvSpPr/>
          <p:nvPr/>
        </p:nvSpPr>
        <p:spPr>
          <a:xfrm>
            <a:off x="1020928" y="2556415"/>
            <a:ext cx="924020" cy="457893"/>
          </a:xfrm>
          <a:prstGeom prst="roundRect">
            <a:avLst/>
          </a:prstGeom>
          <a:solidFill>
            <a:srgbClr val="00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11CC27-D82C-4334-A44A-D6452B33285D}"/>
              </a:ext>
            </a:extLst>
          </p:cNvPr>
          <p:cNvSpPr txBox="1"/>
          <p:nvPr/>
        </p:nvSpPr>
        <p:spPr>
          <a:xfrm>
            <a:off x="1020928" y="261503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2.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CB4DC2-5979-4631-962F-706365A1031B}"/>
                  </a:ext>
                </a:extLst>
              </p:cNvPr>
              <p:cNvSpPr txBox="1"/>
              <p:nvPr/>
            </p:nvSpPr>
            <p:spPr>
              <a:xfrm>
                <a:off x="2086216" y="2622662"/>
                <a:ext cx="667127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, k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분석자가 결정한 후 </a:t>
                </a:r>
                <a:r>
                  <a:rPr lang="ko-KR" altLang="en-US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최소제곱법을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통해 계수 추정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CB4DC2-5979-4631-962F-706365A10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216" y="2622662"/>
                <a:ext cx="6671278" cy="391646"/>
              </a:xfrm>
              <a:prstGeom prst="rect">
                <a:avLst/>
              </a:prstGeom>
              <a:blipFill>
                <a:blip r:embed="rId2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575D849-64F5-4241-A0F2-9746F7A43D6B}"/>
              </a:ext>
            </a:extLst>
          </p:cNvPr>
          <p:cNvSpPr/>
          <p:nvPr/>
        </p:nvSpPr>
        <p:spPr>
          <a:xfrm>
            <a:off x="1009498" y="4426217"/>
            <a:ext cx="924020" cy="457893"/>
          </a:xfrm>
          <a:prstGeom prst="roundRect">
            <a:avLst/>
          </a:prstGeom>
          <a:solidFill>
            <a:srgbClr val="00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F5C7F7-A4F3-45CD-B3F7-24A43A48AE6A}"/>
              </a:ext>
            </a:extLst>
          </p:cNvPr>
          <p:cNvSpPr txBox="1"/>
          <p:nvPr/>
        </p:nvSpPr>
        <p:spPr>
          <a:xfrm>
            <a:off x="1000662" y="4798820"/>
            <a:ext cx="103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1.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ADC8E2-27FE-4339-8CB8-1D6291935EB8}"/>
              </a:ext>
            </a:extLst>
          </p:cNvPr>
          <p:cNvSpPr txBox="1"/>
          <p:nvPr/>
        </p:nvSpPr>
        <p:spPr>
          <a:xfrm>
            <a:off x="993571" y="4445584"/>
            <a:ext cx="103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3.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D12B28-0484-444D-9B32-19D162CD8FF5}"/>
              </a:ext>
            </a:extLst>
          </p:cNvPr>
          <p:cNvSpPr txBox="1"/>
          <p:nvPr/>
        </p:nvSpPr>
        <p:spPr>
          <a:xfrm>
            <a:off x="2086216" y="4462568"/>
            <a:ext cx="667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추정된 계절성을 시계열에서 제거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665CBCC-C926-463C-9536-7939275BA419}"/>
                  </a:ext>
                </a:extLst>
              </p:cNvPr>
              <p:cNvSpPr txBox="1"/>
              <p:nvPr/>
            </p:nvSpPr>
            <p:spPr>
              <a:xfrm>
                <a:off x="1741886" y="3089465"/>
                <a:ext cx="6424746" cy="763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⋯, 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⋯, 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665CBCC-C926-463C-9536-7939275BA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886" y="3089465"/>
                <a:ext cx="6424746" cy="763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도형 111">
            <a:extLst>
              <a:ext uri="{FF2B5EF4-FFF2-40B4-BE49-F238E27FC236}">
                <a16:creationId xmlns:a16="http://schemas.microsoft.com/office/drawing/2014/main" id="{5672D829-84AA-4065-8C68-D298FFC39FD5}"/>
              </a:ext>
            </a:extLst>
          </p:cNvPr>
          <p:cNvSpPr>
            <a:spLocks noGrp="1" noChangeArrowheads="1"/>
          </p:cNvSpPr>
          <p:nvPr/>
        </p:nvSpPr>
        <p:spPr>
          <a:xfrm>
            <a:off x="2048704" y="3140575"/>
            <a:ext cx="5904430" cy="585906"/>
          </a:xfrm>
          <a:prstGeom prst="roundRect">
            <a:avLst/>
          </a:prstGeom>
          <a:noFill/>
          <a:ln w="34925" cap="flat" cmpd="sng">
            <a:solidFill>
              <a:schemeClr val="tx1">
                <a:lumMod val="65000"/>
                <a:lumOff val="35000"/>
                <a:alpha val="5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565A27-8112-4B01-98FC-DBA2E9C1D226}"/>
                  </a:ext>
                </a:extLst>
              </p:cNvPr>
              <p:cNvSpPr txBox="1"/>
              <p:nvPr/>
            </p:nvSpPr>
            <p:spPr>
              <a:xfrm>
                <a:off x="1780334" y="4943063"/>
                <a:ext cx="4594860" cy="37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565A27-8112-4B01-98FC-DBA2E9C1D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34" y="4943063"/>
                <a:ext cx="4594860" cy="37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도형 111">
            <a:extLst>
              <a:ext uri="{FF2B5EF4-FFF2-40B4-BE49-F238E27FC236}">
                <a16:creationId xmlns:a16="http://schemas.microsoft.com/office/drawing/2014/main" id="{0F4029E4-FB52-466C-BA83-E69D31BCF5FC}"/>
              </a:ext>
            </a:extLst>
          </p:cNvPr>
          <p:cNvSpPr>
            <a:spLocks noGrp="1" noChangeArrowheads="1"/>
          </p:cNvSpPr>
          <p:nvPr/>
        </p:nvSpPr>
        <p:spPr>
          <a:xfrm>
            <a:off x="3161780" y="4893030"/>
            <a:ext cx="1864597" cy="503141"/>
          </a:xfrm>
          <a:prstGeom prst="roundRect">
            <a:avLst/>
          </a:prstGeom>
          <a:noFill/>
          <a:ln w="34925" cap="flat" cmpd="sng">
            <a:solidFill>
              <a:schemeClr val="tx1">
                <a:lumMod val="65000"/>
                <a:lumOff val="35000"/>
                <a:alpha val="5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FF5054-AF5B-443C-AC79-7724BC90302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04E3DE-ACC8-47E4-BB94-0F9E3DFB6D3D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789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3233505" cy="400110"/>
            <a:chOff x="2699792" y="1277259"/>
            <a:chExt cx="3233505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005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회귀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계절성만 있는 시계열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A325746-3ABC-43E0-A083-94B4EFD5988B}"/>
              </a:ext>
            </a:extLst>
          </p:cNvPr>
          <p:cNvSpPr/>
          <p:nvPr/>
        </p:nvSpPr>
        <p:spPr>
          <a:xfrm>
            <a:off x="1020928" y="2556415"/>
            <a:ext cx="924020" cy="457893"/>
          </a:xfrm>
          <a:prstGeom prst="roundRect">
            <a:avLst/>
          </a:prstGeom>
          <a:solidFill>
            <a:srgbClr val="00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11CC27-D82C-4334-A44A-D6452B33285D}"/>
              </a:ext>
            </a:extLst>
          </p:cNvPr>
          <p:cNvSpPr txBox="1"/>
          <p:nvPr/>
        </p:nvSpPr>
        <p:spPr>
          <a:xfrm>
            <a:off x="1020928" y="261503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2.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CB4DC2-5979-4631-962F-706365A1031B}"/>
                  </a:ext>
                </a:extLst>
              </p:cNvPr>
              <p:cNvSpPr txBox="1"/>
              <p:nvPr/>
            </p:nvSpPr>
            <p:spPr>
              <a:xfrm>
                <a:off x="2086216" y="2622662"/>
                <a:ext cx="667127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, k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분석자가 결정한 후 </a:t>
                </a:r>
                <a:r>
                  <a:rPr lang="ko-KR" altLang="en-US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최소제곱법을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통해 계수 추정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CB4DC2-5979-4631-962F-706365A10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216" y="2622662"/>
                <a:ext cx="6671278" cy="391646"/>
              </a:xfrm>
              <a:prstGeom prst="rect">
                <a:avLst/>
              </a:prstGeom>
              <a:blipFill>
                <a:blip r:embed="rId2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575D849-64F5-4241-A0F2-9746F7A43D6B}"/>
              </a:ext>
            </a:extLst>
          </p:cNvPr>
          <p:cNvSpPr/>
          <p:nvPr/>
        </p:nvSpPr>
        <p:spPr>
          <a:xfrm>
            <a:off x="1009498" y="4426217"/>
            <a:ext cx="924020" cy="457893"/>
          </a:xfrm>
          <a:prstGeom prst="roundRect">
            <a:avLst/>
          </a:prstGeom>
          <a:solidFill>
            <a:srgbClr val="00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F5C7F7-A4F3-45CD-B3F7-24A43A48AE6A}"/>
              </a:ext>
            </a:extLst>
          </p:cNvPr>
          <p:cNvSpPr txBox="1"/>
          <p:nvPr/>
        </p:nvSpPr>
        <p:spPr>
          <a:xfrm>
            <a:off x="1000662" y="4798820"/>
            <a:ext cx="103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1.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ADC8E2-27FE-4339-8CB8-1D6291935EB8}"/>
              </a:ext>
            </a:extLst>
          </p:cNvPr>
          <p:cNvSpPr txBox="1"/>
          <p:nvPr/>
        </p:nvSpPr>
        <p:spPr>
          <a:xfrm>
            <a:off x="993571" y="4445584"/>
            <a:ext cx="103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3.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D12B28-0484-444D-9B32-19D162CD8FF5}"/>
              </a:ext>
            </a:extLst>
          </p:cNvPr>
          <p:cNvSpPr txBox="1"/>
          <p:nvPr/>
        </p:nvSpPr>
        <p:spPr>
          <a:xfrm>
            <a:off x="2086216" y="4462568"/>
            <a:ext cx="667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추정된 계절성을 시계열에서 제거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665CBCC-C926-463C-9536-7939275BA419}"/>
                  </a:ext>
                </a:extLst>
              </p:cNvPr>
              <p:cNvSpPr txBox="1"/>
              <p:nvPr/>
            </p:nvSpPr>
            <p:spPr>
              <a:xfrm>
                <a:off x="1741886" y="3089465"/>
                <a:ext cx="6424746" cy="763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⋯, 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⋯, 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665CBCC-C926-463C-9536-7939275BA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886" y="3089465"/>
                <a:ext cx="6424746" cy="763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도형 111">
            <a:extLst>
              <a:ext uri="{FF2B5EF4-FFF2-40B4-BE49-F238E27FC236}">
                <a16:creationId xmlns:a16="http://schemas.microsoft.com/office/drawing/2014/main" id="{5672D829-84AA-4065-8C68-D298FFC39FD5}"/>
              </a:ext>
            </a:extLst>
          </p:cNvPr>
          <p:cNvSpPr>
            <a:spLocks noGrp="1" noChangeArrowheads="1"/>
          </p:cNvSpPr>
          <p:nvPr/>
        </p:nvSpPr>
        <p:spPr>
          <a:xfrm>
            <a:off x="2048704" y="3140575"/>
            <a:ext cx="5904430" cy="585906"/>
          </a:xfrm>
          <a:prstGeom prst="roundRect">
            <a:avLst/>
          </a:prstGeom>
          <a:noFill/>
          <a:ln w="34925" cap="flat" cmpd="sng">
            <a:solidFill>
              <a:schemeClr val="tx1">
                <a:lumMod val="65000"/>
                <a:lumOff val="35000"/>
                <a:alpha val="5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565A27-8112-4B01-98FC-DBA2E9C1D226}"/>
                  </a:ext>
                </a:extLst>
              </p:cNvPr>
              <p:cNvSpPr txBox="1"/>
              <p:nvPr/>
            </p:nvSpPr>
            <p:spPr>
              <a:xfrm>
                <a:off x="1780334" y="4943063"/>
                <a:ext cx="45948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565A27-8112-4B01-98FC-DBA2E9C1D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34" y="4943063"/>
                <a:ext cx="45948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도형 111">
            <a:extLst>
              <a:ext uri="{FF2B5EF4-FFF2-40B4-BE49-F238E27FC236}">
                <a16:creationId xmlns:a16="http://schemas.microsoft.com/office/drawing/2014/main" id="{0F4029E4-FB52-466C-BA83-E69D31BCF5FC}"/>
              </a:ext>
            </a:extLst>
          </p:cNvPr>
          <p:cNvSpPr>
            <a:spLocks noGrp="1" noChangeArrowheads="1"/>
          </p:cNvSpPr>
          <p:nvPr/>
        </p:nvSpPr>
        <p:spPr>
          <a:xfrm>
            <a:off x="3161780" y="4893030"/>
            <a:ext cx="1864597" cy="503141"/>
          </a:xfrm>
          <a:prstGeom prst="roundRect">
            <a:avLst/>
          </a:prstGeom>
          <a:noFill/>
          <a:ln w="34925" cap="flat" cmpd="sng">
            <a:solidFill>
              <a:schemeClr val="tx1">
                <a:lumMod val="65000"/>
                <a:lumOff val="35000"/>
                <a:alpha val="5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FF3310-1B29-4A36-B2D4-1C0BCA972C14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8735AE-F516-4F61-AB55-9B004676BC26}"/>
              </a:ext>
            </a:extLst>
          </p:cNvPr>
          <p:cNvSpPr txBox="1"/>
          <p:nvPr/>
        </p:nvSpPr>
        <p:spPr>
          <a:xfrm>
            <a:off x="1187625" y="4600619"/>
            <a:ext cx="6912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</a:t>
            </a:r>
            <a:r>
              <a:rPr lang="ko-KR" altLang="en-US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</a:t>
            </a:r>
            <a:r>
              <a:rPr lang="ko-KR" altLang="en-US" sz="3000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 </a:t>
            </a:r>
            <a:r>
              <a:rPr lang="ko-KR" altLang="en-US" sz="30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둘다</a:t>
            </a:r>
            <a:r>
              <a:rPr lang="ko-KR" altLang="en-US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있으면 어떡하지</a:t>
            </a:r>
            <a:r>
              <a:rPr lang="en-US" altLang="ko-KR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2DFD8EC-4D7B-48AD-9E25-32105C3FB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07" y="1816118"/>
            <a:ext cx="4184036" cy="238770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911275F-7CF1-4C0D-8BF0-6A98F4CCB183}"/>
              </a:ext>
            </a:extLst>
          </p:cNvPr>
          <p:cNvSpPr txBox="1"/>
          <p:nvPr/>
        </p:nvSpPr>
        <p:spPr>
          <a:xfrm>
            <a:off x="2802806" y="5209972"/>
            <a:ext cx="6912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 제거</a:t>
            </a:r>
            <a:r>
              <a:rPr lang="ko-KR" altLang="en-US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</a:t>
            </a:r>
            <a:r>
              <a:rPr lang="ko-KR" altLang="en-US" sz="3000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</a:t>
            </a:r>
            <a:r>
              <a:rPr lang="ko-KR" altLang="en-US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제거 반복</a:t>
            </a:r>
            <a:r>
              <a:rPr lang="en-US" altLang="ko-KR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AE346C-0658-4693-AF7E-6A9C7AD7FC5A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511C32-0D79-4117-870D-14785C4B2337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도형 120">
            <a:extLst>
              <a:ext uri="{FF2B5EF4-FFF2-40B4-BE49-F238E27FC236}">
                <a16:creationId xmlns:a16="http://schemas.microsoft.com/office/drawing/2014/main" id="{113D780B-12EC-4E7E-90B6-D8A8ECAE172D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2325070" y="5271536"/>
            <a:ext cx="389357" cy="462544"/>
          </a:xfrm>
          <a:prstGeom prst="upArrow">
            <a:avLst/>
          </a:prstGeom>
          <a:gradFill rotWithShape="1">
            <a:gsLst>
              <a:gs pos="0">
                <a:srgbClr val="EEEEEE"/>
              </a:gs>
              <a:gs pos="59000">
                <a:srgbClr val="EEEEEE"/>
              </a:gs>
              <a:gs pos="100000">
                <a:schemeClr val="bg1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4923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4406903" cy="707886"/>
            <a:chOff x="2699792" y="1277259"/>
            <a:chExt cx="4406903" cy="70788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42739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회귀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추세와 계절성 둘 다 있는 시계열</a:t>
              </a:r>
            </a:p>
            <a:p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07BE664-6C88-4982-A160-DCB45C518A42}"/>
              </a:ext>
            </a:extLst>
          </p:cNvPr>
          <p:cNvSpPr/>
          <p:nvPr/>
        </p:nvSpPr>
        <p:spPr>
          <a:xfrm>
            <a:off x="1258754" y="2460828"/>
            <a:ext cx="924020" cy="457893"/>
          </a:xfrm>
          <a:prstGeom prst="roundRect">
            <a:avLst/>
          </a:prstGeom>
          <a:solidFill>
            <a:srgbClr val="00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D67BCA-B9BB-4E65-9981-7F3940DB353C}"/>
              </a:ext>
            </a:extLst>
          </p:cNvPr>
          <p:cNvSpPr txBox="1"/>
          <p:nvPr/>
        </p:nvSpPr>
        <p:spPr>
          <a:xfrm>
            <a:off x="1258754" y="2519451"/>
            <a:ext cx="10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1.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5F8830-4AE4-4139-AF4C-BBE986150E22}"/>
              </a:ext>
            </a:extLst>
          </p:cNvPr>
          <p:cNvSpPr txBox="1"/>
          <p:nvPr/>
        </p:nvSpPr>
        <p:spPr>
          <a:xfrm>
            <a:off x="2344308" y="2526267"/>
            <a:ext cx="6671278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최소제곱법으로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추세를 추정 후 추세 제거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93FF175-2A2E-4269-9756-09FF898630BE}"/>
              </a:ext>
            </a:extLst>
          </p:cNvPr>
          <p:cNvSpPr/>
          <p:nvPr/>
        </p:nvSpPr>
        <p:spPr>
          <a:xfrm>
            <a:off x="1270180" y="3969894"/>
            <a:ext cx="924020" cy="457893"/>
          </a:xfrm>
          <a:prstGeom prst="roundRect">
            <a:avLst/>
          </a:prstGeom>
          <a:solidFill>
            <a:srgbClr val="00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FD1597-B241-4AF9-A0C4-B9B7097FC69A}"/>
              </a:ext>
            </a:extLst>
          </p:cNvPr>
          <p:cNvSpPr txBox="1"/>
          <p:nvPr/>
        </p:nvSpPr>
        <p:spPr>
          <a:xfrm>
            <a:off x="1249210" y="4430740"/>
            <a:ext cx="103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1.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0EEE17-E04C-48BF-B5A3-33F516BEF00A}"/>
              </a:ext>
            </a:extLst>
          </p:cNvPr>
          <p:cNvSpPr txBox="1"/>
          <p:nvPr/>
        </p:nvSpPr>
        <p:spPr>
          <a:xfrm>
            <a:off x="1258754" y="4038407"/>
            <a:ext cx="103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2.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125E58-DEBD-4C33-896E-45EC6CFFFBE4}"/>
              </a:ext>
            </a:extLst>
          </p:cNvPr>
          <p:cNvSpPr txBox="1"/>
          <p:nvPr/>
        </p:nvSpPr>
        <p:spPr>
          <a:xfrm>
            <a:off x="2341613" y="4038407"/>
            <a:ext cx="667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최소제곱법으로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계절성을 추정 후 계절성 제거</a:t>
            </a:r>
          </a:p>
        </p:txBody>
      </p:sp>
      <p:sp>
        <p:nvSpPr>
          <p:cNvPr id="33" name="도형 111">
            <a:extLst>
              <a:ext uri="{FF2B5EF4-FFF2-40B4-BE49-F238E27FC236}">
                <a16:creationId xmlns:a16="http://schemas.microsoft.com/office/drawing/2014/main" id="{A23C5158-B6C3-4E6B-B2F1-41155CEF14EE}"/>
              </a:ext>
            </a:extLst>
          </p:cNvPr>
          <p:cNvSpPr>
            <a:spLocks noGrp="1" noChangeArrowheads="1"/>
          </p:cNvSpPr>
          <p:nvPr/>
        </p:nvSpPr>
        <p:spPr>
          <a:xfrm>
            <a:off x="539552" y="3079506"/>
            <a:ext cx="3010272" cy="543630"/>
          </a:xfrm>
          <a:prstGeom prst="roundRect">
            <a:avLst/>
          </a:prstGeom>
          <a:noFill/>
          <a:ln w="34925" cap="flat" cmpd="sng">
            <a:solidFill>
              <a:schemeClr val="tx1">
                <a:lumMod val="65000"/>
                <a:lumOff val="35000"/>
                <a:alpha val="5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4" name="도형 111">
            <a:extLst>
              <a:ext uri="{FF2B5EF4-FFF2-40B4-BE49-F238E27FC236}">
                <a16:creationId xmlns:a16="http://schemas.microsoft.com/office/drawing/2014/main" id="{6EFA2E69-881C-43FC-B396-8DF5383F5390}"/>
              </a:ext>
            </a:extLst>
          </p:cNvPr>
          <p:cNvSpPr>
            <a:spLocks noGrp="1" noChangeArrowheads="1"/>
          </p:cNvSpPr>
          <p:nvPr/>
        </p:nvSpPr>
        <p:spPr>
          <a:xfrm>
            <a:off x="541387" y="4561225"/>
            <a:ext cx="3008437" cy="481416"/>
          </a:xfrm>
          <a:prstGeom prst="roundRect">
            <a:avLst/>
          </a:prstGeom>
          <a:noFill/>
          <a:ln w="34925" cap="flat" cmpd="sng">
            <a:solidFill>
              <a:schemeClr val="tx1">
                <a:lumMod val="65000"/>
                <a:lumOff val="35000"/>
                <a:alpha val="5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8E7C64E-6966-4F5B-84FD-04773FB463F2}"/>
                  </a:ext>
                </a:extLst>
              </p:cNvPr>
              <p:cNvSpPr txBox="1"/>
              <p:nvPr/>
            </p:nvSpPr>
            <p:spPr>
              <a:xfrm>
                <a:off x="-226710" y="3166623"/>
                <a:ext cx="45948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 ,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8E7C64E-6966-4F5B-84FD-04773FB46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6710" y="3166623"/>
                <a:ext cx="45948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525721-366E-4ED5-9351-435E18A067DB}"/>
                  </a:ext>
                </a:extLst>
              </p:cNvPr>
              <p:cNvSpPr txBox="1"/>
              <p:nvPr/>
            </p:nvSpPr>
            <p:spPr>
              <a:xfrm>
                <a:off x="3854657" y="2982992"/>
                <a:ext cx="294959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3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3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3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3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</a:t>
                </a:r>
                <a:r>
                  <a:rPr lang="ko-KR" altLang="en-US" sz="13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최소제곱법으로</a:t>
                </a:r>
                <a:r>
                  <a:rPr lang="ko-KR" altLang="en-US" sz="13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추정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525721-366E-4ED5-9351-435E18A06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657" y="2982992"/>
                <a:ext cx="2949591" cy="292388"/>
              </a:xfrm>
              <a:prstGeom prst="rect">
                <a:avLst/>
              </a:prstGeom>
              <a:blipFill>
                <a:blip r:embed="rId3"/>
                <a:stretch>
                  <a:fillRect t="-2083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70213E-F8C4-43C0-8426-C1B4E9496068}"/>
                  </a:ext>
                </a:extLst>
              </p:cNvPr>
              <p:cNvSpPr txBox="1"/>
              <p:nvPr/>
            </p:nvSpPr>
            <p:spPr>
              <a:xfrm>
                <a:off x="4984552" y="3155210"/>
                <a:ext cx="4772024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70213E-F8C4-43C0-8426-C1B4E9496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552" y="3155210"/>
                <a:ext cx="4772024" cy="376770"/>
              </a:xfrm>
              <a:prstGeom prst="rect">
                <a:avLst/>
              </a:prstGeom>
              <a:blipFill>
                <a:blip r:embed="rId4"/>
                <a:stretch>
                  <a:fillRect t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도형 111">
            <a:extLst>
              <a:ext uri="{FF2B5EF4-FFF2-40B4-BE49-F238E27FC236}">
                <a16:creationId xmlns:a16="http://schemas.microsoft.com/office/drawing/2014/main" id="{5D3E87D6-C6DD-451F-A352-92D398778661}"/>
              </a:ext>
            </a:extLst>
          </p:cNvPr>
          <p:cNvSpPr>
            <a:spLocks noGrp="1" noChangeArrowheads="1"/>
          </p:cNvSpPr>
          <p:nvPr/>
        </p:nvSpPr>
        <p:spPr>
          <a:xfrm>
            <a:off x="6552962" y="3097958"/>
            <a:ext cx="1619438" cy="493967"/>
          </a:xfrm>
          <a:prstGeom prst="roundRect">
            <a:avLst/>
          </a:prstGeom>
          <a:noFill/>
          <a:ln w="34925" cap="flat" cmpd="sng">
            <a:solidFill>
              <a:schemeClr val="tx1">
                <a:lumMod val="65000"/>
                <a:lumOff val="35000"/>
                <a:alpha val="5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C13D6D54-3F3C-4AE0-A260-EF2733C5F6C0}"/>
              </a:ext>
            </a:extLst>
          </p:cNvPr>
          <p:cNvSpPr/>
          <p:nvPr/>
        </p:nvSpPr>
        <p:spPr>
          <a:xfrm rot="16200000">
            <a:off x="4932552" y="2064857"/>
            <a:ext cx="281430" cy="2627585"/>
          </a:xfrm>
          <a:prstGeom prst="downArrow">
            <a:avLst>
              <a:gd name="adj1" fmla="val 67450"/>
              <a:gd name="adj2" fmla="val 5883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EA1FFE-624B-41C3-A0D1-28B625293CFB}"/>
                  </a:ext>
                </a:extLst>
              </p:cNvPr>
              <p:cNvSpPr txBox="1"/>
              <p:nvPr/>
            </p:nvSpPr>
            <p:spPr>
              <a:xfrm>
                <a:off x="-425605" y="4604402"/>
                <a:ext cx="4994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=0 </m:t>
                      </m:r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EA1FFE-624B-41C3-A0D1-28B625293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5605" y="4604402"/>
                <a:ext cx="4994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3B7A41F-E9D5-4DF5-BA90-ECEB0F17FC3F}"/>
                  </a:ext>
                </a:extLst>
              </p:cNvPr>
              <p:cNvSpPr txBox="1"/>
              <p:nvPr/>
            </p:nvSpPr>
            <p:spPr>
              <a:xfrm>
                <a:off x="3859951" y="4506473"/>
                <a:ext cx="29495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3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</a:t>
                </a:r>
                <a:r>
                  <a:rPr lang="ko-KR" altLang="en-US" sz="13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최소제곱법으로</a:t>
                </a:r>
                <a:r>
                  <a:rPr lang="ko-KR" altLang="en-US" sz="13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추정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3B7A41F-E9D5-4DF5-BA90-ECEB0F17F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951" y="4506473"/>
                <a:ext cx="2949591" cy="307777"/>
              </a:xfrm>
              <a:prstGeom prst="rect">
                <a:avLst/>
              </a:prstGeom>
              <a:blipFill>
                <a:blip r:embed="rId6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6FF19A22-1AAE-4669-98BF-D8B641C1A597}"/>
              </a:ext>
            </a:extLst>
          </p:cNvPr>
          <p:cNvSpPr/>
          <p:nvPr/>
        </p:nvSpPr>
        <p:spPr>
          <a:xfrm rot="16200000">
            <a:off x="4946466" y="3611591"/>
            <a:ext cx="234513" cy="2627585"/>
          </a:xfrm>
          <a:prstGeom prst="downArrow">
            <a:avLst>
              <a:gd name="adj1" fmla="val 67450"/>
              <a:gd name="adj2" fmla="val 5883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6A4B39B-4DC5-4D94-A95F-266D6D85651E}"/>
                  </a:ext>
                </a:extLst>
              </p:cNvPr>
              <p:cNvSpPr txBox="1"/>
              <p:nvPr/>
            </p:nvSpPr>
            <p:spPr>
              <a:xfrm>
                <a:off x="4835953" y="4604402"/>
                <a:ext cx="5092064" cy="37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6A4B39B-4DC5-4D94-A95F-266D6D856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953" y="4604402"/>
                <a:ext cx="5092064" cy="378630"/>
              </a:xfrm>
              <a:prstGeom prst="rect">
                <a:avLst/>
              </a:prstGeom>
              <a:blipFill>
                <a:blip r:embed="rId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도형 111">
            <a:extLst>
              <a:ext uri="{FF2B5EF4-FFF2-40B4-BE49-F238E27FC236}">
                <a16:creationId xmlns:a16="http://schemas.microsoft.com/office/drawing/2014/main" id="{E5A3CF4E-29F3-4E44-8AB2-2385A0C5E3A8}"/>
              </a:ext>
            </a:extLst>
          </p:cNvPr>
          <p:cNvSpPr>
            <a:spLocks noGrp="1" noChangeArrowheads="1"/>
          </p:cNvSpPr>
          <p:nvPr/>
        </p:nvSpPr>
        <p:spPr>
          <a:xfrm>
            <a:off x="6552962" y="4557740"/>
            <a:ext cx="1619438" cy="500000"/>
          </a:xfrm>
          <a:prstGeom prst="roundRect">
            <a:avLst/>
          </a:prstGeom>
          <a:noFill/>
          <a:ln w="34925" cap="flat" cmpd="sng">
            <a:solidFill>
              <a:schemeClr val="tx1">
                <a:lumMod val="65000"/>
                <a:lumOff val="35000"/>
                <a:alpha val="5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EE23CF7-0A07-4476-B891-14F7892B6AA1}"/>
              </a:ext>
            </a:extLst>
          </p:cNvPr>
          <p:cNvSpPr/>
          <p:nvPr/>
        </p:nvSpPr>
        <p:spPr>
          <a:xfrm>
            <a:off x="1259340" y="5563395"/>
            <a:ext cx="924020" cy="457893"/>
          </a:xfrm>
          <a:prstGeom prst="roundRect">
            <a:avLst/>
          </a:prstGeom>
          <a:solidFill>
            <a:srgbClr val="00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F6DE38-645D-4F5C-ACFC-62ACE77E2001}"/>
              </a:ext>
            </a:extLst>
          </p:cNvPr>
          <p:cNvSpPr txBox="1"/>
          <p:nvPr/>
        </p:nvSpPr>
        <p:spPr>
          <a:xfrm>
            <a:off x="1238370" y="5607676"/>
            <a:ext cx="103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3.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7F83CC-BD86-45DE-B940-77D1721E4750}"/>
              </a:ext>
            </a:extLst>
          </p:cNvPr>
          <p:cNvSpPr txBox="1"/>
          <p:nvPr/>
        </p:nvSpPr>
        <p:spPr>
          <a:xfrm>
            <a:off x="2341613" y="5581429"/>
            <a:ext cx="667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추세가 다시 생길 경우 추세를 다시 추정 후 제거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53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 자료 및 분석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1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1026" name="Picture 2" descr="Top 5 Common Time Series Forecasting Algorithms | iunera">
            <a:extLst>
              <a:ext uri="{FF2B5EF4-FFF2-40B4-BE49-F238E27FC236}">
                <a16:creationId xmlns:a16="http://schemas.microsoft.com/office/drawing/2014/main" id="{BE6F7AE0-B26B-40AC-8FD6-D69C0ACC9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4" y="2852936"/>
            <a:ext cx="6827298" cy="278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4D1BE1F-0BA6-4F3F-9AD9-06ED160443A9}"/>
              </a:ext>
            </a:extLst>
          </p:cNvPr>
          <p:cNvGrpSpPr/>
          <p:nvPr/>
        </p:nvGrpSpPr>
        <p:grpSpPr>
          <a:xfrm>
            <a:off x="278948" y="1528442"/>
            <a:ext cx="1878967" cy="400110"/>
            <a:chOff x="2699792" y="1277259"/>
            <a:chExt cx="1878967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7C5E2A5-D4D4-4FB1-9562-B67C1982362D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93CF54-3947-4296-996C-5A6C8FBCABFA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745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시계열 </a:t>
              </a:r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자료란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?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712F359-3246-4468-BACA-7722676E5F2D}"/>
              </a:ext>
            </a:extLst>
          </p:cNvPr>
          <p:cNvSpPr txBox="1"/>
          <p:nvPr/>
        </p:nvSpPr>
        <p:spPr>
          <a:xfrm>
            <a:off x="679770" y="2204217"/>
            <a:ext cx="733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 자료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연도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계절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월 등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시간의 흐름에 따라 순서대로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관측 되는 자료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225833-F8D8-41B1-8632-8A0D9A2BDE2E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자료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68F4-29E0-4735-8E95-0D59773FD76A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분석</a:t>
            </a:r>
          </a:p>
        </p:txBody>
      </p:sp>
    </p:spTree>
    <p:extLst>
      <p:ext uri="{BB962C8B-B14F-4D97-AF65-F5344CB8AC3E}">
        <p14:creationId xmlns:p14="http://schemas.microsoft.com/office/powerpoint/2010/main" val="16554164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4406903" cy="707886"/>
            <a:chOff x="2699792" y="1277259"/>
            <a:chExt cx="4406903" cy="70788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42739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회귀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추세와 계절성 둘 다 있는 시계열</a:t>
              </a:r>
            </a:p>
            <a:p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07BE664-6C88-4982-A160-DCB45C518A42}"/>
              </a:ext>
            </a:extLst>
          </p:cNvPr>
          <p:cNvSpPr/>
          <p:nvPr/>
        </p:nvSpPr>
        <p:spPr>
          <a:xfrm>
            <a:off x="1258754" y="2460828"/>
            <a:ext cx="924020" cy="457893"/>
          </a:xfrm>
          <a:prstGeom prst="roundRect">
            <a:avLst/>
          </a:prstGeom>
          <a:solidFill>
            <a:srgbClr val="00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D67BCA-B9BB-4E65-9981-7F3940DB353C}"/>
              </a:ext>
            </a:extLst>
          </p:cNvPr>
          <p:cNvSpPr txBox="1"/>
          <p:nvPr/>
        </p:nvSpPr>
        <p:spPr>
          <a:xfrm>
            <a:off x="1258754" y="2519451"/>
            <a:ext cx="10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1.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5F8830-4AE4-4139-AF4C-BBE986150E22}"/>
              </a:ext>
            </a:extLst>
          </p:cNvPr>
          <p:cNvSpPr txBox="1"/>
          <p:nvPr/>
        </p:nvSpPr>
        <p:spPr>
          <a:xfrm>
            <a:off x="2344308" y="2526267"/>
            <a:ext cx="6671278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추세만 있는 시계열을 가정한 후 추세 제거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93FF175-2A2E-4269-9756-09FF898630BE}"/>
              </a:ext>
            </a:extLst>
          </p:cNvPr>
          <p:cNvSpPr/>
          <p:nvPr/>
        </p:nvSpPr>
        <p:spPr>
          <a:xfrm>
            <a:off x="1270180" y="3969894"/>
            <a:ext cx="924020" cy="457893"/>
          </a:xfrm>
          <a:prstGeom prst="roundRect">
            <a:avLst/>
          </a:prstGeom>
          <a:solidFill>
            <a:srgbClr val="00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FD1597-B241-4AF9-A0C4-B9B7097FC69A}"/>
              </a:ext>
            </a:extLst>
          </p:cNvPr>
          <p:cNvSpPr txBox="1"/>
          <p:nvPr/>
        </p:nvSpPr>
        <p:spPr>
          <a:xfrm>
            <a:off x="1249210" y="4430740"/>
            <a:ext cx="103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1.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0EEE17-E04C-48BF-B5A3-33F516BEF00A}"/>
              </a:ext>
            </a:extLst>
          </p:cNvPr>
          <p:cNvSpPr txBox="1"/>
          <p:nvPr/>
        </p:nvSpPr>
        <p:spPr>
          <a:xfrm>
            <a:off x="1258754" y="4038407"/>
            <a:ext cx="103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2.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125E58-DEBD-4C33-896E-45EC6CFFFBE4}"/>
              </a:ext>
            </a:extLst>
          </p:cNvPr>
          <p:cNvSpPr txBox="1"/>
          <p:nvPr/>
        </p:nvSpPr>
        <p:spPr>
          <a:xfrm>
            <a:off x="2341613" y="4038407"/>
            <a:ext cx="667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계절성만 있는 시계열로 가정한 후 계절성 제거</a:t>
            </a:r>
          </a:p>
        </p:txBody>
      </p:sp>
      <p:sp>
        <p:nvSpPr>
          <p:cNvPr id="33" name="도형 111">
            <a:extLst>
              <a:ext uri="{FF2B5EF4-FFF2-40B4-BE49-F238E27FC236}">
                <a16:creationId xmlns:a16="http://schemas.microsoft.com/office/drawing/2014/main" id="{A23C5158-B6C3-4E6B-B2F1-41155CEF14EE}"/>
              </a:ext>
            </a:extLst>
          </p:cNvPr>
          <p:cNvSpPr>
            <a:spLocks noGrp="1" noChangeArrowheads="1"/>
          </p:cNvSpPr>
          <p:nvPr/>
        </p:nvSpPr>
        <p:spPr>
          <a:xfrm>
            <a:off x="539552" y="3079506"/>
            <a:ext cx="3010272" cy="543630"/>
          </a:xfrm>
          <a:prstGeom prst="roundRect">
            <a:avLst/>
          </a:prstGeom>
          <a:noFill/>
          <a:ln w="34925" cap="flat" cmpd="sng">
            <a:solidFill>
              <a:schemeClr val="tx1">
                <a:lumMod val="65000"/>
                <a:lumOff val="35000"/>
                <a:alpha val="5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4" name="도형 111">
            <a:extLst>
              <a:ext uri="{FF2B5EF4-FFF2-40B4-BE49-F238E27FC236}">
                <a16:creationId xmlns:a16="http://schemas.microsoft.com/office/drawing/2014/main" id="{6EFA2E69-881C-43FC-B396-8DF5383F5390}"/>
              </a:ext>
            </a:extLst>
          </p:cNvPr>
          <p:cNvSpPr>
            <a:spLocks noGrp="1" noChangeArrowheads="1"/>
          </p:cNvSpPr>
          <p:nvPr/>
        </p:nvSpPr>
        <p:spPr>
          <a:xfrm>
            <a:off x="541387" y="4561225"/>
            <a:ext cx="3008437" cy="481416"/>
          </a:xfrm>
          <a:prstGeom prst="roundRect">
            <a:avLst/>
          </a:prstGeom>
          <a:noFill/>
          <a:ln w="34925" cap="flat" cmpd="sng">
            <a:solidFill>
              <a:schemeClr val="tx1">
                <a:lumMod val="65000"/>
                <a:lumOff val="35000"/>
                <a:alpha val="5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8E7C64E-6966-4F5B-84FD-04773FB463F2}"/>
                  </a:ext>
                </a:extLst>
              </p:cNvPr>
              <p:cNvSpPr txBox="1"/>
              <p:nvPr/>
            </p:nvSpPr>
            <p:spPr>
              <a:xfrm>
                <a:off x="-226710" y="3166623"/>
                <a:ext cx="45948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 ,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8E7C64E-6966-4F5B-84FD-04773FB46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6710" y="3166623"/>
                <a:ext cx="45948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525721-366E-4ED5-9351-435E18A067DB}"/>
                  </a:ext>
                </a:extLst>
              </p:cNvPr>
              <p:cNvSpPr txBox="1"/>
              <p:nvPr/>
            </p:nvSpPr>
            <p:spPr>
              <a:xfrm>
                <a:off x="3854657" y="2982992"/>
                <a:ext cx="294959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3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3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3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3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</a:t>
                </a:r>
                <a:r>
                  <a:rPr lang="ko-KR" altLang="en-US" sz="13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최소제곱법으로</a:t>
                </a:r>
                <a:r>
                  <a:rPr lang="ko-KR" altLang="en-US" sz="13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추정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525721-366E-4ED5-9351-435E18A06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657" y="2982992"/>
                <a:ext cx="2949591" cy="292388"/>
              </a:xfrm>
              <a:prstGeom prst="rect">
                <a:avLst/>
              </a:prstGeom>
              <a:blipFill>
                <a:blip r:embed="rId3"/>
                <a:stretch>
                  <a:fillRect t="-2083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70213E-F8C4-43C0-8426-C1B4E9496068}"/>
                  </a:ext>
                </a:extLst>
              </p:cNvPr>
              <p:cNvSpPr txBox="1"/>
              <p:nvPr/>
            </p:nvSpPr>
            <p:spPr>
              <a:xfrm>
                <a:off x="5004048" y="3150033"/>
                <a:ext cx="47720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70213E-F8C4-43C0-8426-C1B4E9496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150033"/>
                <a:ext cx="47720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도형 111">
            <a:extLst>
              <a:ext uri="{FF2B5EF4-FFF2-40B4-BE49-F238E27FC236}">
                <a16:creationId xmlns:a16="http://schemas.microsoft.com/office/drawing/2014/main" id="{5D3E87D6-C6DD-451F-A352-92D398778661}"/>
              </a:ext>
            </a:extLst>
          </p:cNvPr>
          <p:cNvSpPr>
            <a:spLocks noGrp="1" noChangeArrowheads="1"/>
          </p:cNvSpPr>
          <p:nvPr/>
        </p:nvSpPr>
        <p:spPr>
          <a:xfrm>
            <a:off x="6552962" y="3097958"/>
            <a:ext cx="1619438" cy="493967"/>
          </a:xfrm>
          <a:prstGeom prst="roundRect">
            <a:avLst/>
          </a:prstGeom>
          <a:noFill/>
          <a:ln w="34925" cap="flat" cmpd="sng">
            <a:solidFill>
              <a:schemeClr val="tx1">
                <a:lumMod val="65000"/>
                <a:lumOff val="35000"/>
                <a:alpha val="5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C13D6D54-3F3C-4AE0-A260-EF2733C5F6C0}"/>
              </a:ext>
            </a:extLst>
          </p:cNvPr>
          <p:cNvSpPr/>
          <p:nvPr/>
        </p:nvSpPr>
        <p:spPr>
          <a:xfrm rot="16200000">
            <a:off x="4932552" y="2064857"/>
            <a:ext cx="281430" cy="2627585"/>
          </a:xfrm>
          <a:prstGeom prst="downArrow">
            <a:avLst>
              <a:gd name="adj1" fmla="val 67450"/>
              <a:gd name="adj2" fmla="val 5883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EA1FFE-624B-41C3-A0D1-28B625293CFB}"/>
                  </a:ext>
                </a:extLst>
              </p:cNvPr>
              <p:cNvSpPr txBox="1"/>
              <p:nvPr/>
            </p:nvSpPr>
            <p:spPr>
              <a:xfrm>
                <a:off x="-425605" y="4604402"/>
                <a:ext cx="4994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=0 </m:t>
                      </m:r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EA1FFE-624B-41C3-A0D1-28B625293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5605" y="4604402"/>
                <a:ext cx="4994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3B7A41F-E9D5-4DF5-BA90-ECEB0F17FC3F}"/>
                  </a:ext>
                </a:extLst>
              </p:cNvPr>
              <p:cNvSpPr txBox="1"/>
              <p:nvPr/>
            </p:nvSpPr>
            <p:spPr>
              <a:xfrm>
                <a:off x="3859951" y="4506473"/>
                <a:ext cx="29495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3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</a:t>
                </a:r>
                <a:r>
                  <a:rPr lang="ko-KR" altLang="en-US" sz="13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최소제곱법으로</a:t>
                </a:r>
                <a:r>
                  <a:rPr lang="ko-KR" altLang="en-US" sz="13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추정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3B7A41F-E9D5-4DF5-BA90-ECEB0F17F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951" y="4506473"/>
                <a:ext cx="2949591" cy="307777"/>
              </a:xfrm>
              <a:prstGeom prst="rect">
                <a:avLst/>
              </a:prstGeom>
              <a:blipFill>
                <a:blip r:embed="rId6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6FF19A22-1AAE-4669-98BF-D8B641C1A597}"/>
              </a:ext>
            </a:extLst>
          </p:cNvPr>
          <p:cNvSpPr/>
          <p:nvPr/>
        </p:nvSpPr>
        <p:spPr>
          <a:xfrm rot="16200000">
            <a:off x="4946466" y="3611591"/>
            <a:ext cx="234513" cy="2627585"/>
          </a:xfrm>
          <a:prstGeom prst="downArrow">
            <a:avLst>
              <a:gd name="adj1" fmla="val 67450"/>
              <a:gd name="adj2" fmla="val 5883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6A4B39B-4DC5-4D94-A95F-266D6D85651E}"/>
                  </a:ext>
                </a:extLst>
              </p:cNvPr>
              <p:cNvSpPr txBox="1"/>
              <p:nvPr/>
            </p:nvSpPr>
            <p:spPr>
              <a:xfrm>
                <a:off x="4835953" y="4604402"/>
                <a:ext cx="50920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6A4B39B-4DC5-4D94-A95F-266D6D856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953" y="4604402"/>
                <a:ext cx="50920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도형 111">
            <a:extLst>
              <a:ext uri="{FF2B5EF4-FFF2-40B4-BE49-F238E27FC236}">
                <a16:creationId xmlns:a16="http://schemas.microsoft.com/office/drawing/2014/main" id="{E5A3CF4E-29F3-4E44-8AB2-2385A0C5E3A8}"/>
              </a:ext>
            </a:extLst>
          </p:cNvPr>
          <p:cNvSpPr>
            <a:spLocks noGrp="1" noChangeArrowheads="1"/>
          </p:cNvSpPr>
          <p:nvPr/>
        </p:nvSpPr>
        <p:spPr>
          <a:xfrm>
            <a:off x="6552962" y="4557740"/>
            <a:ext cx="1619438" cy="500000"/>
          </a:xfrm>
          <a:prstGeom prst="roundRect">
            <a:avLst/>
          </a:prstGeom>
          <a:noFill/>
          <a:ln w="34925" cap="flat" cmpd="sng">
            <a:solidFill>
              <a:schemeClr val="tx1">
                <a:lumMod val="65000"/>
                <a:lumOff val="35000"/>
                <a:alpha val="5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EE23CF7-0A07-4476-B891-14F7892B6AA1}"/>
              </a:ext>
            </a:extLst>
          </p:cNvPr>
          <p:cNvSpPr/>
          <p:nvPr/>
        </p:nvSpPr>
        <p:spPr>
          <a:xfrm>
            <a:off x="1259340" y="5563395"/>
            <a:ext cx="924020" cy="457893"/>
          </a:xfrm>
          <a:prstGeom prst="roundRect">
            <a:avLst/>
          </a:prstGeom>
          <a:solidFill>
            <a:srgbClr val="00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F6DE38-645D-4F5C-ACFC-62ACE77E2001}"/>
              </a:ext>
            </a:extLst>
          </p:cNvPr>
          <p:cNvSpPr txBox="1"/>
          <p:nvPr/>
        </p:nvSpPr>
        <p:spPr>
          <a:xfrm>
            <a:off x="1238370" y="5607676"/>
            <a:ext cx="103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3.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7F83CC-BD86-45DE-B940-77D1721E4750}"/>
              </a:ext>
            </a:extLst>
          </p:cNvPr>
          <p:cNvSpPr txBox="1"/>
          <p:nvPr/>
        </p:nvSpPr>
        <p:spPr>
          <a:xfrm>
            <a:off x="2341613" y="5581429"/>
            <a:ext cx="667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추세가 다시 생길 경우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STEP 1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과정 반복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5BED59C-46F4-486C-AE29-2DFBEB74F663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51F6D8-C789-4BF6-8EA6-4D141A65FAF6}"/>
              </a:ext>
            </a:extLst>
          </p:cNvPr>
          <p:cNvSpPr txBox="1"/>
          <p:nvPr/>
        </p:nvSpPr>
        <p:spPr>
          <a:xfrm>
            <a:off x="943362" y="2377912"/>
            <a:ext cx="7251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하지만 </a:t>
            </a:r>
            <a:r>
              <a:rPr lang="ko-KR" altLang="en-US" sz="3000" b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한계점</a:t>
            </a:r>
            <a:r>
              <a:rPr lang="ko-KR" altLang="en-US" sz="30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 있다는 점</a:t>
            </a:r>
            <a:r>
              <a:rPr lang="en-US" altLang="ko-KR" sz="30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…</a:t>
            </a:r>
            <a:endParaRPr lang="ko-KR" altLang="en-US" sz="3000" b="1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81C660-39BD-447B-941E-9517E3221691}"/>
              </a:ext>
            </a:extLst>
          </p:cNvPr>
          <p:cNvSpPr/>
          <p:nvPr/>
        </p:nvSpPr>
        <p:spPr>
          <a:xfrm>
            <a:off x="1377628" y="3451036"/>
            <a:ext cx="6434732" cy="278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US" altLang="ko-KR" sz="2100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1. </a:t>
            </a:r>
            <a:r>
              <a:rPr lang="ko-KR" altLang="en-US" sz="2100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시계열에선 </a:t>
            </a:r>
            <a:r>
              <a:rPr lang="ko-KR" altLang="en-US" sz="2100" kern="1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잔차의</a:t>
            </a:r>
            <a:r>
              <a:rPr lang="ko-KR" altLang="en-US" sz="2100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독립성을 가정하지 않으므로</a:t>
            </a:r>
            <a:r>
              <a:rPr lang="en-US" altLang="ko-KR" sz="2100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en-US" sz="2100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회귀의 가정을 만족하지 않을 수 있다</a:t>
            </a:r>
            <a:r>
              <a:rPr lang="en-US" altLang="ko-KR" sz="2100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2100" kern="1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US" altLang="ko-KR" sz="2100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2. </a:t>
            </a:r>
            <a:r>
              <a:rPr lang="ko-KR" altLang="en-US" sz="2100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추세와 계절성이 독립이 아니므로 앞선 방법의     분해는 옳지 않을 수 있다</a:t>
            </a:r>
            <a:r>
              <a:rPr lang="en-US" altLang="ko-KR" sz="2100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US" altLang="ko-KR" sz="2100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3. </a:t>
            </a:r>
            <a:r>
              <a:rPr lang="ko-KR" altLang="en-US" sz="2100" kern="1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모수들이</a:t>
            </a:r>
            <a:r>
              <a:rPr lang="ko-KR" altLang="en-US" sz="2100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시간에 따라 변하지 않는다는 가정을 한다</a:t>
            </a:r>
            <a:r>
              <a:rPr lang="en-US" altLang="ko-KR" sz="2100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2100" kern="1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E223ACA-7A46-4D5F-87F0-021122FA2C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7633" y="1779950"/>
            <a:ext cx="1322847" cy="148872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558E27C-9CD0-437E-BDA9-ACF7447BB143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0CC16A-9B32-4BE3-B68D-2BB0FCC2B1A5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707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4406903" cy="707886"/>
            <a:chOff x="2699792" y="1277259"/>
            <a:chExt cx="4406903" cy="70788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42739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회귀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추세와 계절성 둘 다 있는 시계열</a:t>
              </a:r>
            </a:p>
            <a:p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07BE664-6C88-4982-A160-DCB45C518A42}"/>
              </a:ext>
            </a:extLst>
          </p:cNvPr>
          <p:cNvSpPr/>
          <p:nvPr/>
        </p:nvSpPr>
        <p:spPr>
          <a:xfrm>
            <a:off x="1258754" y="2460828"/>
            <a:ext cx="924020" cy="457893"/>
          </a:xfrm>
          <a:prstGeom prst="roundRect">
            <a:avLst/>
          </a:prstGeom>
          <a:solidFill>
            <a:srgbClr val="00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D67BCA-B9BB-4E65-9981-7F3940DB353C}"/>
              </a:ext>
            </a:extLst>
          </p:cNvPr>
          <p:cNvSpPr txBox="1"/>
          <p:nvPr/>
        </p:nvSpPr>
        <p:spPr>
          <a:xfrm>
            <a:off x="1258754" y="2519451"/>
            <a:ext cx="10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1.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5F8830-4AE4-4139-AF4C-BBE986150E22}"/>
              </a:ext>
            </a:extLst>
          </p:cNvPr>
          <p:cNvSpPr txBox="1"/>
          <p:nvPr/>
        </p:nvSpPr>
        <p:spPr>
          <a:xfrm>
            <a:off x="2344308" y="2526267"/>
            <a:ext cx="6671278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추세만 있는 시계열을 가정한 후 추세 제거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93FF175-2A2E-4269-9756-09FF898630BE}"/>
              </a:ext>
            </a:extLst>
          </p:cNvPr>
          <p:cNvSpPr/>
          <p:nvPr/>
        </p:nvSpPr>
        <p:spPr>
          <a:xfrm>
            <a:off x="1270180" y="3969894"/>
            <a:ext cx="924020" cy="457893"/>
          </a:xfrm>
          <a:prstGeom prst="roundRect">
            <a:avLst/>
          </a:prstGeom>
          <a:solidFill>
            <a:srgbClr val="00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FD1597-B241-4AF9-A0C4-B9B7097FC69A}"/>
              </a:ext>
            </a:extLst>
          </p:cNvPr>
          <p:cNvSpPr txBox="1"/>
          <p:nvPr/>
        </p:nvSpPr>
        <p:spPr>
          <a:xfrm>
            <a:off x="1249210" y="4430740"/>
            <a:ext cx="103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1.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0EEE17-E04C-48BF-B5A3-33F516BEF00A}"/>
              </a:ext>
            </a:extLst>
          </p:cNvPr>
          <p:cNvSpPr txBox="1"/>
          <p:nvPr/>
        </p:nvSpPr>
        <p:spPr>
          <a:xfrm>
            <a:off x="1258754" y="4038407"/>
            <a:ext cx="103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2.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125E58-DEBD-4C33-896E-45EC6CFFFBE4}"/>
              </a:ext>
            </a:extLst>
          </p:cNvPr>
          <p:cNvSpPr txBox="1"/>
          <p:nvPr/>
        </p:nvSpPr>
        <p:spPr>
          <a:xfrm>
            <a:off x="2341613" y="4038407"/>
            <a:ext cx="667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계절성만 있는 시계열로 가정한 후 계절성 제거</a:t>
            </a:r>
          </a:p>
        </p:txBody>
      </p:sp>
      <p:sp>
        <p:nvSpPr>
          <p:cNvPr id="33" name="도형 111">
            <a:extLst>
              <a:ext uri="{FF2B5EF4-FFF2-40B4-BE49-F238E27FC236}">
                <a16:creationId xmlns:a16="http://schemas.microsoft.com/office/drawing/2014/main" id="{A23C5158-B6C3-4E6B-B2F1-41155CEF14EE}"/>
              </a:ext>
            </a:extLst>
          </p:cNvPr>
          <p:cNvSpPr>
            <a:spLocks noGrp="1" noChangeArrowheads="1"/>
          </p:cNvSpPr>
          <p:nvPr/>
        </p:nvSpPr>
        <p:spPr>
          <a:xfrm>
            <a:off x="539552" y="3079506"/>
            <a:ext cx="3010272" cy="543630"/>
          </a:xfrm>
          <a:prstGeom prst="roundRect">
            <a:avLst/>
          </a:prstGeom>
          <a:noFill/>
          <a:ln w="34925" cap="flat" cmpd="sng">
            <a:solidFill>
              <a:schemeClr val="tx1">
                <a:lumMod val="65000"/>
                <a:lumOff val="35000"/>
                <a:alpha val="5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4" name="도형 111">
            <a:extLst>
              <a:ext uri="{FF2B5EF4-FFF2-40B4-BE49-F238E27FC236}">
                <a16:creationId xmlns:a16="http://schemas.microsoft.com/office/drawing/2014/main" id="{6EFA2E69-881C-43FC-B396-8DF5383F5390}"/>
              </a:ext>
            </a:extLst>
          </p:cNvPr>
          <p:cNvSpPr>
            <a:spLocks noGrp="1" noChangeArrowheads="1"/>
          </p:cNvSpPr>
          <p:nvPr/>
        </p:nvSpPr>
        <p:spPr>
          <a:xfrm>
            <a:off x="541387" y="4561225"/>
            <a:ext cx="3008437" cy="481416"/>
          </a:xfrm>
          <a:prstGeom prst="roundRect">
            <a:avLst/>
          </a:prstGeom>
          <a:noFill/>
          <a:ln w="34925" cap="flat" cmpd="sng">
            <a:solidFill>
              <a:schemeClr val="tx1">
                <a:lumMod val="65000"/>
                <a:lumOff val="35000"/>
                <a:alpha val="5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8E7C64E-6966-4F5B-84FD-04773FB463F2}"/>
                  </a:ext>
                </a:extLst>
              </p:cNvPr>
              <p:cNvSpPr txBox="1"/>
              <p:nvPr/>
            </p:nvSpPr>
            <p:spPr>
              <a:xfrm>
                <a:off x="-226710" y="3166623"/>
                <a:ext cx="45948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 ,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8E7C64E-6966-4F5B-84FD-04773FB46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6710" y="3166623"/>
                <a:ext cx="45948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525721-366E-4ED5-9351-435E18A067DB}"/>
                  </a:ext>
                </a:extLst>
              </p:cNvPr>
              <p:cNvSpPr txBox="1"/>
              <p:nvPr/>
            </p:nvSpPr>
            <p:spPr>
              <a:xfrm>
                <a:off x="3854657" y="2982992"/>
                <a:ext cx="294959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3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3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3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3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</a:t>
                </a:r>
                <a:r>
                  <a:rPr lang="ko-KR" altLang="en-US" sz="13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최소제곱법으로</a:t>
                </a:r>
                <a:r>
                  <a:rPr lang="ko-KR" altLang="en-US" sz="13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추정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525721-366E-4ED5-9351-435E18A06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657" y="2982992"/>
                <a:ext cx="2949591" cy="292388"/>
              </a:xfrm>
              <a:prstGeom prst="rect">
                <a:avLst/>
              </a:prstGeom>
              <a:blipFill>
                <a:blip r:embed="rId3"/>
                <a:stretch>
                  <a:fillRect t="-2083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70213E-F8C4-43C0-8426-C1B4E9496068}"/>
                  </a:ext>
                </a:extLst>
              </p:cNvPr>
              <p:cNvSpPr txBox="1"/>
              <p:nvPr/>
            </p:nvSpPr>
            <p:spPr>
              <a:xfrm>
                <a:off x="4984552" y="3155210"/>
                <a:ext cx="47720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70213E-F8C4-43C0-8426-C1B4E9496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552" y="3155210"/>
                <a:ext cx="47720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도형 111">
            <a:extLst>
              <a:ext uri="{FF2B5EF4-FFF2-40B4-BE49-F238E27FC236}">
                <a16:creationId xmlns:a16="http://schemas.microsoft.com/office/drawing/2014/main" id="{5D3E87D6-C6DD-451F-A352-92D398778661}"/>
              </a:ext>
            </a:extLst>
          </p:cNvPr>
          <p:cNvSpPr>
            <a:spLocks noGrp="1" noChangeArrowheads="1"/>
          </p:cNvSpPr>
          <p:nvPr/>
        </p:nvSpPr>
        <p:spPr>
          <a:xfrm>
            <a:off x="6552962" y="3097958"/>
            <a:ext cx="1619438" cy="493967"/>
          </a:xfrm>
          <a:prstGeom prst="roundRect">
            <a:avLst/>
          </a:prstGeom>
          <a:noFill/>
          <a:ln w="34925" cap="flat" cmpd="sng">
            <a:solidFill>
              <a:schemeClr val="tx1">
                <a:lumMod val="65000"/>
                <a:lumOff val="35000"/>
                <a:alpha val="5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C13D6D54-3F3C-4AE0-A260-EF2733C5F6C0}"/>
              </a:ext>
            </a:extLst>
          </p:cNvPr>
          <p:cNvSpPr/>
          <p:nvPr/>
        </p:nvSpPr>
        <p:spPr>
          <a:xfrm rot="16200000">
            <a:off x="4932552" y="2064857"/>
            <a:ext cx="281430" cy="2627585"/>
          </a:xfrm>
          <a:prstGeom prst="downArrow">
            <a:avLst>
              <a:gd name="adj1" fmla="val 67450"/>
              <a:gd name="adj2" fmla="val 5883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EA1FFE-624B-41C3-A0D1-28B625293CFB}"/>
                  </a:ext>
                </a:extLst>
              </p:cNvPr>
              <p:cNvSpPr txBox="1"/>
              <p:nvPr/>
            </p:nvSpPr>
            <p:spPr>
              <a:xfrm>
                <a:off x="-425605" y="4604402"/>
                <a:ext cx="4994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=0 </m:t>
                      </m:r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EA1FFE-624B-41C3-A0D1-28B625293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5605" y="4604402"/>
                <a:ext cx="4994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3B7A41F-E9D5-4DF5-BA90-ECEB0F17FC3F}"/>
                  </a:ext>
                </a:extLst>
              </p:cNvPr>
              <p:cNvSpPr txBox="1"/>
              <p:nvPr/>
            </p:nvSpPr>
            <p:spPr>
              <a:xfrm>
                <a:off x="3859951" y="4506473"/>
                <a:ext cx="29495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3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</a:t>
                </a:r>
                <a:r>
                  <a:rPr lang="ko-KR" altLang="en-US" sz="13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최소제곱법으로</a:t>
                </a:r>
                <a:r>
                  <a:rPr lang="ko-KR" altLang="en-US" sz="13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추정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3B7A41F-E9D5-4DF5-BA90-ECEB0F17F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951" y="4506473"/>
                <a:ext cx="2949591" cy="307777"/>
              </a:xfrm>
              <a:prstGeom prst="rect">
                <a:avLst/>
              </a:prstGeom>
              <a:blipFill>
                <a:blip r:embed="rId6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6FF19A22-1AAE-4669-98BF-D8B641C1A597}"/>
              </a:ext>
            </a:extLst>
          </p:cNvPr>
          <p:cNvSpPr/>
          <p:nvPr/>
        </p:nvSpPr>
        <p:spPr>
          <a:xfrm rot="16200000">
            <a:off x="4946466" y="3611591"/>
            <a:ext cx="234513" cy="2627585"/>
          </a:xfrm>
          <a:prstGeom prst="downArrow">
            <a:avLst>
              <a:gd name="adj1" fmla="val 67450"/>
              <a:gd name="adj2" fmla="val 5883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6A4B39B-4DC5-4D94-A95F-266D6D85651E}"/>
                  </a:ext>
                </a:extLst>
              </p:cNvPr>
              <p:cNvSpPr txBox="1"/>
              <p:nvPr/>
            </p:nvSpPr>
            <p:spPr>
              <a:xfrm>
                <a:off x="4835953" y="4604402"/>
                <a:ext cx="50920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6A4B39B-4DC5-4D94-A95F-266D6D856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953" y="4604402"/>
                <a:ext cx="50920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도형 111">
            <a:extLst>
              <a:ext uri="{FF2B5EF4-FFF2-40B4-BE49-F238E27FC236}">
                <a16:creationId xmlns:a16="http://schemas.microsoft.com/office/drawing/2014/main" id="{E5A3CF4E-29F3-4E44-8AB2-2385A0C5E3A8}"/>
              </a:ext>
            </a:extLst>
          </p:cNvPr>
          <p:cNvSpPr>
            <a:spLocks noGrp="1" noChangeArrowheads="1"/>
          </p:cNvSpPr>
          <p:nvPr/>
        </p:nvSpPr>
        <p:spPr>
          <a:xfrm>
            <a:off x="6552962" y="4557740"/>
            <a:ext cx="1619438" cy="500000"/>
          </a:xfrm>
          <a:prstGeom prst="roundRect">
            <a:avLst/>
          </a:prstGeom>
          <a:noFill/>
          <a:ln w="34925" cap="flat" cmpd="sng">
            <a:solidFill>
              <a:schemeClr val="tx1">
                <a:lumMod val="65000"/>
                <a:lumOff val="35000"/>
                <a:alpha val="5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EE23CF7-0A07-4476-B891-14F7892B6AA1}"/>
              </a:ext>
            </a:extLst>
          </p:cNvPr>
          <p:cNvSpPr/>
          <p:nvPr/>
        </p:nvSpPr>
        <p:spPr>
          <a:xfrm>
            <a:off x="1259340" y="5563395"/>
            <a:ext cx="924020" cy="457893"/>
          </a:xfrm>
          <a:prstGeom prst="roundRect">
            <a:avLst/>
          </a:prstGeom>
          <a:solidFill>
            <a:srgbClr val="00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F6DE38-645D-4F5C-ACFC-62ACE77E2001}"/>
              </a:ext>
            </a:extLst>
          </p:cNvPr>
          <p:cNvSpPr txBox="1"/>
          <p:nvPr/>
        </p:nvSpPr>
        <p:spPr>
          <a:xfrm>
            <a:off x="1238370" y="5607676"/>
            <a:ext cx="103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3.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7F83CC-BD86-45DE-B940-77D1721E4750}"/>
              </a:ext>
            </a:extLst>
          </p:cNvPr>
          <p:cNvSpPr txBox="1"/>
          <p:nvPr/>
        </p:nvSpPr>
        <p:spPr>
          <a:xfrm>
            <a:off x="2341613" y="5581429"/>
            <a:ext cx="667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추세가 다시 생길 경우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STEP 1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과정 반복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433222-BD8C-4324-AE0C-151C1F2019A2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3A3BD131-C109-4DD3-BA77-1293BB111849}"/>
              </a:ext>
            </a:extLst>
          </p:cNvPr>
          <p:cNvSpPr/>
          <p:nvPr/>
        </p:nvSpPr>
        <p:spPr>
          <a:xfrm rot="16200000">
            <a:off x="3526865" y="480924"/>
            <a:ext cx="2690568" cy="7278398"/>
          </a:xfrm>
          <a:prstGeom prst="downArrow">
            <a:avLst>
              <a:gd name="adj1" fmla="val 67450"/>
              <a:gd name="adj2" fmla="val 58837"/>
            </a:avLst>
          </a:prstGeom>
          <a:solidFill>
            <a:srgbClr val="F0D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296B5B-9398-47E9-890C-90912C2C27E3}"/>
              </a:ext>
            </a:extLst>
          </p:cNvPr>
          <p:cNvSpPr txBox="1"/>
          <p:nvPr/>
        </p:nvSpPr>
        <p:spPr>
          <a:xfrm>
            <a:off x="2252099" y="3350297"/>
            <a:ext cx="4779996" cy="139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② </a:t>
            </a:r>
            <a:r>
              <a:rPr lang="ko-KR" altLang="en-US" sz="3000" b="1" i="1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평활</a:t>
            </a:r>
            <a:r>
              <a:rPr lang="ko-KR" altLang="en-US" sz="3000" i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활용한 </a:t>
            </a:r>
            <a:endParaRPr lang="en-US" altLang="ko-KR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</a:t>
            </a:r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 제거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CD226B6A-1E0B-4265-8B90-624F4E8B1AF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93" y="2634646"/>
            <a:ext cx="1063065" cy="106306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558D0DD-5BAE-4DBE-8FCE-2320EC629D41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EEEB8F-0598-4E14-8288-6E1D27C1CE4F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06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3047556" cy="707886"/>
            <a:chOff x="2699792" y="1277259"/>
            <a:chExt cx="3047556" cy="70788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914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평활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–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추세만 있는 시계열</a:t>
              </a:r>
            </a:p>
            <a:p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04343AA-428F-4590-93BF-2EADBADA286E}"/>
              </a:ext>
            </a:extLst>
          </p:cNvPr>
          <p:cNvGrpSpPr/>
          <p:nvPr/>
        </p:nvGrpSpPr>
        <p:grpSpPr>
          <a:xfrm>
            <a:off x="599911" y="2875194"/>
            <a:ext cx="7776864" cy="3368977"/>
            <a:chOff x="3791744" y="1781598"/>
            <a:chExt cx="7776864" cy="4584341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9BBCD4E8-EA4F-4D82-A28A-D1EACBBBBC9D}"/>
                </a:ext>
              </a:extLst>
            </p:cNvPr>
            <p:cNvSpPr/>
            <p:nvPr/>
          </p:nvSpPr>
          <p:spPr>
            <a:xfrm>
              <a:off x="3791744" y="1824739"/>
              <a:ext cx="7776864" cy="4484582"/>
            </a:xfrm>
            <a:prstGeom prst="roundRect">
              <a:avLst/>
            </a:prstGeom>
            <a:noFill/>
            <a:ln>
              <a:solidFill>
                <a:srgbClr val="002E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803BB92-6847-4CFE-8D1D-B7827754B24C}"/>
                </a:ext>
              </a:extLst>
            </p:cNvPr>
            <p:cNvSpPr/>
            <p:nvPr/>
          </p:nvSpPr>
          <p:spPr>
            <a:xfrm>
              <a:off x="4458505" y="1781598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816ED7B-D81D-4F08-BD1D-A2764F24FA54}"/>
                </a:ext>
              </a:extLst>
            </p:cNvPr>
            <p:cNvSpPr/>
            <p:nvPr/>
          </p:nvSpPr>
          <p:spPr>
            <a:xfrm>
              <a:off x="8808519" y="6264495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2D95D14-081C-4663-90CF-0328EE289E2C}"/>
              </a:ext>
            </a:extLst>
          </p:cNvPr>
          <p:cNvSpPr txBox="1"/>
          <p:nvPr/>
        </p:nvSpPr>
        <p:spPr>
          <a:xfrm>
            <a:off x="466851" y="2348880"/>
            <a:ext cx="3687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i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3000" i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이동평균 </a:t>
            </a:r>
            <a:r>
              <a:rPr lang="ko-KR" altLang="en-US" sz="3000" i="1" dirty="0" err="1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평활법</a:t>
            </a:r>
            <a:endParaRPr lang="ko-KR" altLang="en-US" sz="3000" i="1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A963532-0C51-401E-864E-B9E626263DE2}"/>
                  </a:ext>
                </a:extLst>
              </p:cNvPr>
              <p:cNvSpPr txBox="1"/>
              <p:nvPr/>
            </p:nvSpPr>
            <p:spPr>
              <a:xfrm>
                <a:off x="3095792" y="3802706"/>
                <a:ext cx="4594860" cy="562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solidFill>
                      <a:srgbClr val="836967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ko-KR" altLang="en-US" sz="2000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ko-KR" altLang="en-US" sz="2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200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ko-KR" altLang="en-US" sz="2000" i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ko-KR" altLang="en-US" sz="2000" i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ko-KR" altLang="en-US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A963532-0C51-401E-864E-B9E626263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792" y="3802706"/>
                <a:ext cx="4594860" cy="562398"/>
              </a:xfrm>
              <a:prstGeom prst="rect">
                <a:avLst/>
              </a:prstGeom>
              <a:blipFill>
                <a:blip r:embed="rId3"/>
                <a:stretch>
                  <a:fillRect t="-76087" b="-114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3CE4A766-16D6-4382-B829-4058A27A09A3}"/>
              </a:ext>
            </a:extLst>
          </p:cNvPr>
          <p:cNvSpPr txBox="1"/>
          <p:nvPr/>
        </p:nvSpPr>
        <p:spPr>
          <a:xfrm>
            <a:off x="971136" y="3212976"/>
            <a:ext cx="658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17375E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일정기간별 평균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계산하여 추세를 파악하는 방법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D895B3-49CB-4FF2-A106-B484D43C3B58}"/>
              </a:ext>
            </a:extLst>
          </p:cNvPr>
          <p:cNvSpPr txBox="1"/>
          <p:nvPr/>
        </p:nvSpPr>
        <p:spPr>
          <a:xfrm>
            <a:off x="3785605" y="2498362"/>
            <a:ext cx="3243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추세는 선형이라고 가정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도형 95">
            <a:extLst>
              <a:ext uri="{FF2B5EF4-FFF2-40B4-BE49-F238E27FC236}">
                <a16:creationId xmlns:a16="http://schemas.microsoft.com/office/drawing/2014/main" id="{7C1BA99A-BA30-4A26-85A7-7EE0CA127747}"/>
              </a:ext>
            </a:extLst>
          </p:cNvPr>
          <p:cNvSpPr>
            <a:spLocks noGrp="1" noChangeArrowheads="1"/>
          </p:cNvSpPr>
          <p:nvPr/>
        </p:nvSpPr>
        <p:spPr>
          <a:xfrm>
            <a:off x="2810941" y="5010430"/>
            <a:ext cx="3410920" cy="672219"/>
          </a:xfrm>
          <a:prstGeom prst="rect">
            <a:avLst/>
          </a:prstGeom>
          <a:solidFill>
            <a:srgbClr val="92D050">
              <a:alpha val="2000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 eaLnBrk="0"/>
            <a:endParaRPr lang="ko-KR" altLang="en-US" sz="1800" b="1" i="1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3F7A0C0-8B0E-4B15-BC41-F5973EC89BC8}"/>
              </a:ext>
            </a:extLst>
          </p:cNvPr>
          <p:cNvCxnSpPr/>
          <p:nvPr/>
        </p:nvCxnSpPr>
        <p:spPr>
          <a:xfrm>
            <a:off x="1948609" y="5703583"/>
            <a:ext cx="5152748" cy="0"/>
          </a:xfrm>
          <a:prstGeom prst="straightConnector1">
            <a:avLst/>
          </a:prstGeom>
          <a:ln w="38100">
            <a:solidFill>
              <a:srgbClr val="608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F3764F-BC96-4135-91A6-01C97D77F470}"/>
              </a:ext>
            </a:extLst>
          </p:cNvPr>
          <p:cNvSpPr/>
          <p:nvPr/>
        </p:nvSpPr>
        <p:spPr>
          <a:xfrm>
            <a:off x="4493753" y="5570007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8991DE-37FD-4235-A9AA-9814ADD82410}"/>
              </a:ext>
            </a:extLst>
          </p:cNvPr>
          <p:cNvSpPr txBox="1"/>
          <p:nvPr/>
        </p:nvSpPr>
        <p:spPr>
          <a:xfrm>
            <a:off x="4400211" y="5808155"/>
            <a:ext cx="41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86E02E-600A-4BAD-8517-E2CF6E94D90B}"/>
              </a:ext>
            </a:extLst>
          </p:cNvPr>
          <p:cNvSpPr/>
          <p:nvPr/>
        </p:nvSpPr>
        <p:spPr>
          <a:xfrm>
            <a:off x="2810941" y="5570008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E940A6-D33B-4FD6-A90F-3EDF17EDB92B}"/>
              </a:ext>
            </a:extLst>
          </p:cNvPr>
          <p:cNvSpPr/>
          <p:nvPr/>
        </p:nvSpPr>
        <p:spPr>
          <a:xfrm>
            <a:off x="6176142" y="5595666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D422E6-AA43-4C7C-A52D-8382C58FD86C}"/>
              </a:ext>
            </a:extLst>
          </p:cNvPr>
          <p:cNvSpPr txBox="1"/>
          <p:nvPr/>
        </p:nvSpPr>
        <p:spPr>
          <a:xfrm>
            <a:off x="5899959" y="5795567"/>
            <a:ext cx="12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t+q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C0EE32-E109-4F9F-9692-E0F78D79490B}"/>
              </a:ext>
            </a:extLst>
          </p:cNvPr>
          <p:cNvSpPr txBox="1"/>
          <p:nvPr/>
        </p:nvSpPr>
        <p:spPr>
          <a:xfrm>
            <a:off x="2467813" y="5782675"/>
            <a:ext cx="12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t-q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5DF171-1DA8-4032-8508-EC4CE730B8B2}"/>
              </a:ext>
            </a:extLst>
          </p:cNvPr>
          <p:cNvSpPr txBox="1"/>
          <p:nvPr/>
        </p:nvSpPr>
        <p:spPr>
          <a:xfrm>
            <a:off x="3262389" y="5154733"/>
            <a:ext cx="333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t-q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부터 </a:t>
            </a:r>
            <a:r>
              <a:rPr lang="en-US" altLang="ko-KR"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t+q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 평균</a:t>
            </a:r>
          </a:p>
        </p:txBody>
      </p: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D9B17DAA-129C-4584-AF92-F193D9C39E4A}"/>
              </a:ext>
            </a:extLst>
          </p:cNvPr>
          <p:cNvSpPr/>
          <p:nvPr/>
        </p:nvSpPr>
        <p:spPr>
          <a:xfrm>
            <a:off x="4255278" y="4711877"/>
            <a:ext cx="539410" cy="387964"/>
          </a:xfrm>
          <a:prstGeom prst="upArrow">
            <a:avLst/>
          </a:prstGeom>
          <a:solidFill>
            <a:srgbClr val="E9F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517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3047556" cy="707886"/>
            <a:chOff x="2699792" y="1277259"/>
            <a:chExt cx="3047556" cy="70788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914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평활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–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추세만 있는 시계열</a:t>
              </a:r>
            </a:p>
            <a:p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DF69A-1B32-4D27-B33A-EEE26E02A884}"/>
                  </a:ext>
                </a:extLst>
              </p:cNvPr>
              <p:cNvSpPr txBox="1"/>
              <p:nvPr/>
            </p:nvSpPr>
            <p:spPr>
              <a:xfrm>
                <a:off x="1417300" y="4065730"/>
                <a:ext cx="4594860" cy="515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836967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ko-KR" altLang="en-US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ko-KR" alt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DF69A-1B32-4D27-B33A-EEE26E02A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00" y="4065730"/>
                <a:ext cx="4594860" cy="515398"/>
              </a:xfrm>
              <a:prstGeom prst="rect">
                <a:avLst/>
              </a:prstGeom>
              <a:blipFill>
                <a:blip r:embed="rId2"/>
                <a:stretch>
                  <a:fillRect t="-75000" b="-1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B286D8-F1DB-411E-AD41-39FDFB51092B}"/>
                  </a:ext>
                </a:extLst>
              </p:cNvPr>
              <p:cNvSpPr txBox="1"/>
              <p:nvPr/>
            </p:nvSpPr>
            <p:spPr>
              <a:xfrm>
                <a:off x="4647950" y="3861048"/>
                <a:ext cx="3668466" cy="1156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sup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B286D8-F1DB-411E-AD41-39FDFB510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50" y="3861048"/>
                <a:ext cx="3668466" cy="1156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9213315-D860-4F64-A8D8-F1B52343CFB1}"/>
                  </a:ext>
                </a:extLst>
              </p:cNvPr>
              <p:cNvSpPr txBox="1"/>
              <p:nvPr/>
            </p:nvSpPr>
            <p:spPr>
              <a:xfrm>
                <a:off x="2190228" y="3212976"/>
                <a:ext cx="483004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추세성분</a:t>
                </a:r>
                <a:r>
                  <a:rPr lang="ko-KR" altLang="en-US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와 </a:t>
                </a:r>
                <a:r>
                  <a:rPr lang="ko-KR" altLang="en-US" dirty="0">
                    <a:solidFill>
                      <a:schemeClr val="tx1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불규칙성분</a:t>
                </a:r>
                <a:r>
                  <a:rPr lang="ko-KR" altLang="en-US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으로 분해</a:t>
                </a:r>
                <a:r>
                  <a:rPr lang="en-US" altLang="ko-KR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!</a:t>
                </a:r>
                <a:r>
                  <a:rPr lang="ko-KR" altLang="en-US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9213315-D860-4F64-A8D8-F1B52343C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28" y="3212976"/>
                <a:ext cx="4830044" cy="391646"/>
              </a:xfrm>
              <a:prstGeom prst="rect">
                <a:avLst/>
              </a:prstGeom>
              <a:blipFill>
                <a:blip r:embed="rId4"/>
                <a:stretch>
                  <a:fillRect l="-1009" t="-6250" b="-20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그룹 74">
            <a:extLst>
              <a:ext uri="{FF2B5EF4-FFF2-40B4-BE49-F238E27FC236}">
                <a16:creationId xmlns:a16="http://schemas.microsoft.com/office/drawing/2014/main" id="{84102B7F-32ED-4E12-9974-49B153042AA6}"/>
              </a:ext>
            </a:extLst>
          </p:cNvPr>
          <p:cNvGrpSpPr/>
          <p:nvPr/>
        </p:nvGrpSpPr>
        <p:grpSpPr>
          <a:xfrm>
            <a:off x="599911" y="2875194"/>
            <a:ext cx="7776864" cy="3368977"/>
            <a:chOff x="3791744" y="1781598"/>
            <a:chExt cx="7776864" cy="4584341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076855E5-651B-43BB-B874-88F1DB906E02}"/>
                </a:ext>
              </a:extLst>
            </p:cNvPr>
            <p:cNvSpPr/>
            <p:nvPr/>
          </p:nvSpPr>
          <p:spPr>
            <a:xfrm>
              <a:off x="3791744" y="1824739"/>
              <a:ext cx="7776864" cy="4484582"/>
            </a:xfrm>
            <a:prstGeom prst="roundRect">
              <a:avLst/>
            </a:prstGeom>
            <a:noFill/>
            <a:ln>
              <a:solidFill>
                <a:srgbClr val="002E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D5F809E-ECAC-4D05-BA9F-C651E52208EE}"/>
                </a:ext>
              </a:extLst>
            </p:cNvPr>
            <p:cNvSpPr/>
            <p:nvPr/>
          </p:nvSpPr>
          <p:spPr>
            <a:xfrm>
              <a:off x="4458505" y="1781598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AB448C7-3859-468E-A92B-232256F8B4F8}"/>
                </a:ext>
              </a:extLst>
            </p:cNvPr>
            <p:cNvSpPr/>
            <p:nvPr/>
          </p:nvSpPr>
          <p:spPr>
            <a:xfrm>
              <a:off x="8808519" y="6264495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670F910-7AD7-4F71-9E46-A636CA94886C}"/>
              </a:ext>
            </a:extLst>
          </p:cNvPr>
          <p:cNvSpPr txBox="1"/>
          <p:nvPr/>
        </p:nvSpPr>
        <p:spPr>
          <a:xfrm>
            <a:off x="466851" y="2348880"/>
            <a:ext cx="3687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i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3000" i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이동평균 </a:t>
            </a:r>
            <a:r>
              <a:rPr lang="ko-KR" altLang="en-US" sz="3000" i="1" dirty="0" err="1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평활법</a:t>
            </a:r>
            <a:endParaRPr lang="ko-KR" altLang="en-US" sz="3000" i="1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8" name="화살표: 아래쪽 97">
            <a:extLst>
              <a:ext uri="{FF2B5EF4-FFF2-40B4-BE49-F238E27FC236}">
                <a16:creationId xmlns:a16="http://schemas.microsoft.com/office/drawing/2014/main" id="{0C20DC5C-4451-4BE9-89EE-1637038E49B5}"/>
              </a:ext>
            </a:extLst>
          </p:cNvPr>
          <p:cNvSpPr/>
          <p:nvPr/>
        </p:nvSpPr>
        <p:spPr>
          <a:xfrm rot="16200000">
            <a:off x="4232644" y="4036237"/>
            <a:ext cx="370811" cy="550438"/>
          </a:xfrm>
          <a:prstGeom prst="downArrow">
            <a:avLst>
              <a:gd name="adj1" fmla="val 67450"/>
              <a:gd name="adj2" fmla="val 58837"/>
            </a:avLst>
          </a:prstGeom>
          <a:solidFill>
            <a:srgbClr val="608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도형 95">
            <a:extLst>
              <a:ext uri="{FF2B5EF4-FFF2-40B4-BE49-F238E27FC236}">
                <a16:creationId xmlns:a16="http://schemas.microsoft.com/office/drawing/2014/main" id="{FD210F24-56AC-4417-86F2-C0CD7C112055}"/>
              </a:ext>
            </a:extLst>
          </p:cNvPr>
          <p:cNvSpPr>
            <a:spLocks noGrp="1" noChangeArrowheads="1"/>
          </p:cNvSpPr>
          <p:nvPr/>
        </p:nvSpPr>
        <p:spPr>
          <a:xfrm>
            <a:off x="2810941" y="5010430"/>
            <a:ext cx="3410920" cy="672219"/>
          </a:xfrm>
          <a:prstGeom prst="rect">
            <a:avLst/>
          </a:prstGeom>
          <a:solidFill>
            <a:srgbClr val="92D050">
              <a:alpha val="2000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 eaLnBrk="0"/>
            <a:endParaRPr lang="ko-KR" altLang="en-US" sz="1800" b="1" i="1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17D97C1-E305-44AE-AEBF-536940804811}"/>
              </a:ext>
            </a:extLst>
          </p:cNvPr>
          <p:cNvCxnSpPr/>
          <p:nvPr/>
        </p:nvCxnSpPr>
        <p:spPr>
          <a:xfrm>
            <a:off x="1948609" y="5703583"/>
            <a:ext cx="5152748" cy="0"/>
          </a:xfrm>
          <a:prstGeom prst="straightConnector1">
            <a:avLst/>
          </a:prstGeom>
          <a:ln w="38100">
            <a:solidFill>
              <a:srgbClr val="608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13585E-0CEB-4645-8F14-3AAF31B9DBFC}"/>
              </a:ext>
            </a:extLst>
          </p:cNvPr>
          <p:cNvSpPr/>
          <p:nvPr/>
        </p:nvSpPr>
        <p:spPr>
          <a:xfrm>
            <a:off x="4493753" y="5570007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042793-3489-43EB-A04C-BB365ABCD0DF}"/>
              </a:ext>
            </a:extLst>
          </p:cNvPr>
          <p:cNvSpPr txBox="1"/>
          <p:nvPr/>
        </p:nvSpPr>
        <p:spPr>
          <a:xfrm>
            <a:off x="4400211" y="5808155"/>
            <a:ext cx="41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69A1FC1-838F-4D26-A12C-B46FEC6640DE}"/>
              </a:ext>
            </a:extLst>
          </p:cNvPr>
          <p:cNvSpPr/>
          <p:nvPr/>
        </p:nvSpPr>
        <p:spPr>
          <a:xfrm>
            <a:off x="2810941" y="5570008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2CE2AC1-C986-4069-BC24-B976C1026588}"/>
              </a:ext>
            </a:extLst>
          </p:cNvPr>
          <p:cNvSpPr/>
          <p:nvPr/>
        </p:nvSpPr>
        <p:spPr>
          <a:xfrm>
            <a:off x="6176142" y="5595666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C8BE3-ED00-4B17-973F-AFD3AF322C11}"/>
              </a:ext>
            </a:extLst>
          </p:cNvPr>
          <p:cNvSpPr txBox="1"/>
          <p:nvPr/>
        </p:nvSpPr>
        <p:spPr>
          <a:xfrm>
            <a:off x="5899959" y="5795567"/>
            <a:ext cx="12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t+q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264794-5F68-4D9A-8062-1FD3E8FF5933}"/>
              </a:ext>
            </a:extLst>
          </p:cNvPr>
          <p:cNvSpPr txBox="1"/>
          <p:nvPr/>
        </p:nvSpPr>
        <p:spPr>
          <a:xfrm>
            <a:off x="2467813" y="5782675"/>
            <a:ext cx="12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t-q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048F67-F3A6-42F3-8268-9295D0969437}"/>
              </a:ext>
            </a:extLst>
          </p:cNvPr>
          <p:cNvSpPr txBox="1"/>
          <p:nvPr/>
        </p:nvSpPr>
        <p:spPr>
          <a:xfrm>
            <a:off x="3262389" y="5154733"/>
            <a:ext cx="333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t-q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부터 </a:t>
            </a:r>
            <a:r>
              <a:rPr lang="en-US" altLang="ko-KR"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t+q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 평균</a:t>
            </a:r>
          </a:p>
        </p:txBody>
      </p:sp>
    </p:spTree>
    <p:extLst>
      <p:ext uri="{BB962C8B-B14F-4D97-AF65-F5344CB8AC3E}">
        <p14:creationId xmlns:p14="http://schemas.microsoft.com/office/powerpoint/2010/main" val="2653367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3047556" cy="707886"/>
            <a:chOff x="2699792" y="1277259"/>
            <a:chExt cx="3047556" cy="70788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914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평활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–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추세만 있는 시계열</a:t>
              </a:r>
            </a:p>
            <a:p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9213315-D860-4F64-A8D8-F1B52343CFB1}"/>
                  </a:ext>
                </a:extLst>
              </p:cNvPr>
              <p:cNvSpPr txBox="1"/>
              <p:nvPr/>
            </p:nvSpPr>
            <p:spPr>
              <a:xfrm>
                <a:off x="2073321" y="3070897"/>
                <a:ext cx="483004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추세성분</a:t>
                </a:r>
                <a:r>
                  <a:rPr lang="ko-KR" altLang="en-US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9213315-D860-4F64-A8D8-F1B52343C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321" y="3070897"/>
                <a:ext cx="4830044" cy="391646"/>
              </a:xfrm>
              <a:prstGeom prst="rect">
                <a:avLst/>
              </a:prstGeom>
              <a:blipFill>
                <a:blip r:embed="rId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그룹 74">
            <a:extLst>
              <a:ext uri="{FF2B5EF4-FFF2-40B4-BE49-F238E27FC236}">
                <a16:creationId xmlns:a16="http://schemas.microsoft.com/office/drawing/2014/main" id="{84102B7F-32ED-4E12-9974-49B153042AA6}"/>
              </a:ext>
            </a:extLst>
          </p:cNvPr>
          <p:cNvGrpSpPr/>
          <p:nvPr/>
        </p:nvGrpSpPr>
        <p:grpSpPr>
          <a:xfrm>
            <a:off x="599911" y="2875194"/>
            <a:ext cx="7776864" cy="3368977"/>
            <a:chOff x="3791744" y="1781598"/>
            <a:chExt cx="7776864" cy="4584341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076855E5-651B-43BB-B874-88F1DB906E02}"/>
                </a:ext>
              </a:extLst>
            </p:cNvPr>
            <p:cNvSpPr/>
            <p:nvPr/>
          </p:nvSpPr>
          <p:spPr>
            <a:xfrm>
              <a:off x="3791744" y="1824739"/>
              <a:ext cx="7776864" cy="4484582"/>
            </a:xfrm>
            <a:prstGeom prst="roundRect">
              <a:avLst/>
            </a:prstGeom>
            <a:noFill/>
            <a:ln>
              <a:solidFill>
                <a:srgbClr val="002E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D5F809E-ECAC-4D05-BA9F-C651E52208EE}"/>
                </a:ext>
              </a:extLst>
            </p:cNvPr>
            <p:cNvSpPr/>
            <p:nvPr/>
          </p:nvSpPr>
          <p:spPr>
            <a:xfrm>
              <a:off x="4458505" y="1781598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AB448C7-3859-468E-A92B-232256F8B4F8}"/>
                </a:ext>
              </a:extLst>
            </p:cNvPr>
            <p:cNvSpPr/>
            <p:nvPr/>
          </p:nvSpPr>
          <p:spPr>
            <a:xfrm>
              <a:off x="8808519" y="6264495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670F910-7AD7-4F71-9E46-A636CA94886C}"/>
              </a:ext>
            </a:extLst>
          </p:cNvPr>
          <p:cNvSpPr txBox="1"/>
          <p:nvPr/>
        </p:nvSpPr>
        <p:spPr>
          <a:xfrm>
            <a:off x="466851" y="2348880"/>
            <a:ext cx="3687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i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3000" i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이동평균 </a:t>
            </a:r>
            <a:r>
              <a:rPr lang="ko-KR" altLang="en-US" sz="3000" i="1" dirty="0" err="1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평활법</a:t>
            </a:r>
            <a:endParaRPr lang="ko-KR" altLang="en-US" sz="3000" i="1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4DFA8A-A904-4EAE-B8D5-A2E5827E26CA}"/>
                  </a:ext>
                </a:extLst>
              </p:cNvPr>
              <p:cNvSpPr txBox="1"/>
              <p:nvPr/>
            </p:nvSpPr>
            <p:spPr>
              <a:xfrm>
                <a:off x="870887" y="3784313"/>
                <a:ext cx="3668466" cy="1156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sup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4DFA8A-A904-4EAE-B8D5-A2E5827E2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87" y="3784313"/>
                <a:ext cx="3668466" cy="11568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600BBE0F-3866-4FF0-BB1F-941C89692E92}"/>
              </a:ext>
            </a:extLst>
          </p:cNvPr>
          <p:cNvSpPr txBox="1"/>
          <p:nvPr/>
        </p:nvSpPr>
        <p:spPr>
          <a:xfrm>
            <a:off x="2900763" y="4005064"/>
            <a:ext cx="593634" cy="462588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9CA57C8-17F4-4109-ADD7-79CD317F731D}"/>
                  </a:ext>
                </a:extLst>
              </p:cNvPr>
              <p:cNvSpPr txBox="1"/>
              <p:nvPr/>
            </p:nvSpPr>
            <p:spPr>
              <a:xfrm>
                <a:off x="4008860" y="3432613"/>
                <a:ext cx="5031838" cy="1436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350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q</m:t>
                          </m:r>
                          <m: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 , </m:t>
                      </m:r>
                    </m:oMath>
                  </m:oMathPara>
                </a14:m>
                <a:endParaRPr lang="en-US" altLang="ko-KR" sz="1800" i="1" kern="100" dirty="0">
                  <a:effectLst/>
                  <a:latin typeface="Cambria Math" panose="02040503050406030204" pitchFamily="18" charset="0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pPr marL="6350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∈[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+1, 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ko-KR" altLang="en-US" sz="1800" i="1" kern="100">
                          <a:effectLst/>
                          <a:latin typeface="Cambria Math" panose="02040503050406030204" pitchFamily="18" charset="0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m:t>−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9CA57C8-17F4-4109-ADD7-79CD317F7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860" y="3432613"/>
                <a:ext cx="5031838" cy="14365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09547079-4098-4168-8905-52B6E73639F6}"/>
              </a:ext>
            </a:extLst>
          </p:cNvPr>
          <p:cNvSpPr txBox="1"/>
          <p:nvPr/>
        </p:nvSpPr>
        <p:spPr>
          <a:xfrm>
            <a:off x="5927007" y="5125247"/>
            <a:ext cx="333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에서의 추세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lang="ko-KR" altLang="en-US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도형 95">
            <a:extLst>
              <a:ext uri="{FF2B5EF4-FFF2-40B4-BE49-F238E27FC236}">
                <a16:creationId xmlns:a16="http://schemas.microsoft.com/office/drawing/2014/main" id="{507B5BCD-6F77-42BD-B341-D9565ECC3DDC}"/>
              </a:ext>
            </a:extLst>
          </p:cNvPr>
          <p:cNvSpPr>
            <a:spLocks noGrp="1" noChangeArrowheads="1"/>
          </p:cNvSpPr>
          <p:nvPr/>
        </p:nvSpPr>
        <p:spPr>
          <a:xfrm>
            <a:off x="2810941" y="5010430"/>
            <a:ext cx="3410920" cy="672219"/>
          </a:xfrm>
          <a:prstGeom prst="rect">
            <a:avLst/>
          </a:prstGeom>
          <a:solidFill>
            <a:srgbClr val="92D050">
              <a:alpha val="2000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 eaLnBrk="0"/>
            <a:endParaRPr lang="ko-KR" altLang="en-US" sz="1800" b="1" i="1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CA42180-08E2-4197-9149-E3833832639D}"/>
              </a:ext>
            </a:extLst>
          </p:cNvPr>
          <p:cNvCxnSpPr/>
          <p:nvPr/>
        </p:nvCxnSpPr>
        <p:spPr>
          <a:xfrm>
            <a:off x="1948609" y="5703583"/>
            <a:ext cx="5152748" cy="0"/>
          </a:xfrm>
          <a:prstGeom prst="straightConnector1">
            <a:avLst/>
          </a:prstGeom>
          <a:ln w="38100">
            <a:solidFill>
              <a:srgbClr val="608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323BD2-6D16-4453-9ABD-FD91B3CF9CE3}"/>
              </a:ext>
            </a:extLst>
          </p:cNvPr>
          <p:cNvSpPr/>
          <p:nvPr/>
        </p:nvSpPr>
        <p:spPr>
          <a:xfrm>
            <a:off x="4493753" y="5570007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A59B67-A181-473C-9555-E223F882AE61}"/>
              </a:ext>
            </a:extLst>
          </p:cNvPr>
          <p:cNvSpPr txBox="1"/>
          <p:nvPr/>
        </p:nvSpPr>
        <p:spPr>
          <a:xfrm>
            <a:off x="4400211" y="5808155"/>
            <a:ext cx="41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E5D392-52EA-4EB4-A88C-CFE71C1C03AB}"/>
              </a:ext>
            </a:extLst>
          </p:cNvPr>
          <p:cNvSpPr/>
          <p:nvPr/>
        </p:nvSpPr>
        <p:spPr>
          <a:xfrm>
            <a:off x="2810941" y="5570008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843C0AC-A056-412D-9B51-C78754A9E96D}"/>
              </a:ext>
            </a:extLst>
          </p:cNvPr>
          <p:cNvSpPr/>
          <p:nvPr/>
        </p:nvSpPr>
        <p:spPr>
          <a:xfrm>
            <a:off x="6176142" y="5595666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F0737E-398D-40D3-8C8A-D91C19C1C713}"/>
              </a:ext>
            </a:extLst>
          </p:cNvPr>
          <p:cNvSpPr txBox="1"/>
          <p:nvPr/>
        </p:nvSpPr>
        <p:spPr>
          <a:xfrm>
            <a:off x="5899959" y="5795567"/>
            <a:ext cx="12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t+q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FF9CBE-D8C1-48ED-900A-2D924C14EE31}"/>
              </a:ext>
            </a:extLst>
          </p:cNvPr>
          <p:cNvSpPr txBox="1"/>
          <p:nvPr/>
        </p:nvSpPr>
        <p:spPr>
          <a:xfrm>
            <a:off x="2467813" y="5782675"/>
            <a:ext cx="12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t-q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01CDB0-0061-4E70-98FD-0F3859581322}"/>
              </a:ext>
            </a:extLst>
          </p:cNvPr>
          <p:cNvSpPr txBox="1"/>
          <p:nvPr/>
        </p:nvSpPr>
        <p:spPr>
          <a:xfrm>
            <a:off x="3262389" y="5154733"/>
            <a:ext cx="333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t-q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부터 </a:t>
            </a:r>
            <a:r>
              <a:rPr lang="en-US" altLang="ko-KR"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t+q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 평균</a:t>
            </a: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3C8F6152-D2CB-4665-8BAA-65ED48316596}"/>
              </a:ext>
            </a:extLst>
          </p:cNvPr>
          <p:cNvCxnSpPr>
            <a:cxnSpLocks/>
          </p:cNvCxnSpPr>
          <p:nvPr/>
        </p:nvCxnSpPr>
        <p:spPr>
          <a:xfrm flipV="1">
            <a:off x="3494397" y="4005064"/>
            <a:ext cx="1077603" cy="360040"/>
          </a:xfrm>
          <a:prstGeom prst="curvedConnector3">
            <a:avLst>
              <a:gd name="adj1" fmla="val 50000"/>
            </a:avLst>
          </a:prstGeom>
          <a:ln w="114300">
            <a:solidFill>
              <a:srgbClr val="97D5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188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3047556" cy="707886"/>
            <a:chOff x="2699792" y="1277259"/>
            <a:chExt cx="3047556" cy="70788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914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평활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–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추세만 있는 시계열</a:t>
              </a:r>
            </a:p>
            <a:p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4102B7F-32ED-4E12-9974-49B153042AA6}"/>
              </a:ext>
            </a:extLst>
          </p:cNvPr>
          <p:cNvGrpSpPr/>
          <p:nvPr/>
        </p:nvGrpSpPr>
        <p:grpSpPr>
          <a:xfrm>
            <a:off x="599911" y="2875194"/>
            <a:ext cx="7776864" cy="3368977"/>
            <a:chOff x="3791744" y="1781598"/>
            <a:chExt cx="7776864" cy="4584341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076855E5-651B-43BB-B874-88F1DB906E02}"/>
                </a:ext>
              </a:extLst>
            </p:cNvPr>
            <p:cNvSpPr/>
            <p:nvPr/>
          </p:nvSpPr>
          <p:spPr>
            <a:xfrm>
              <a:off x="3791744" y="1824739"/>
              <a:ext cx="7776864" cy="4484582"/>
            </a:xfrm>
            <a:prstGeom prst="roundRect">
              <a:avLst/>
            </a:prstGeom>
            <a:noFill/>
            <a:ln>
              <a:solidFill>
                <a:srgbClr val="002E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D5F809E-ECAC-4D05-BA9F-C651E52208EE}"/>
                </a:ext>
              </a:extLst>
            </p:cNvPr>
            <p:cNvSpPr/>
            <p:nvPr/>
          </p:nvSpPr>
          <p:spPr>
            <a:xfrm>
              <a:off x="4458505" y="1781598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AB448C7-3859-468E-A92B-232256F8B4F8}"/>
                </a:ext>
              </a:extLst>
            </p:cNvPr>
            <p:cNvSpPr/>
            <p:nvPr/>
          </p:nvSpPr>
          <p:spPr>
            <a:xfrm>
              <a:off x="8808519" y="6264495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670F910-7AD7-4F71-9E46-A636CA94886C}"/>
              </a:ext>
            </a:extLst>
          </p:cNvPr>
          <p:cNvSpPr txBox="1"/>
          <p:nvPr/>
        </p:nvSpPr>
        <p:spPr>
          <a:xfrm>
            <a:off x="466851" y="2348880"/>
            <a:ext cx="3687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i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3000" i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이동평균 </a:t>
            </a:r>
            <a:r>
              <a:rPr lang="ko-KR" altLang="en-US" sz="3000" i="1" dirty="0" err="1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평활법</a:t>
            </a:r>
            <a:endParaRPr lang="ko-KR" altLang="en-US" sz="3000" i="1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4DFA8A-A904-4EAE-B8D5-A2E5827E26CA}"/>
                  </a:ext>
                </a:extLst>
              </p:cNvPr>
              <p:cNvSpPr txBox="1"/>
              <p:nvPr/>
            </p:nvSpPr>
            <p:spPr>
              <a:xfrm>
                <a:off x="870887" y="3784313"/>
                <a:ext cx="3668466" cy="1156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sup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4DFA8A-A904-4EAE-B8D5-A2E5827E2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87" y="3784313"/>
                <a:ext cx="3668466" cy="11568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600BBE0F-3866-4FF0-BB1F-941C89692E92}"/>
              </a:ext>
            </a:extLst>
          </p:cNvPr>
          <p:cNvSpPr txBox="1"/>
          <p:nvPr/>
        </p:nvSpPr>
        <p:spPr>
          <a:xfrm>
            <a:off x="3635896" y="4005064"/>
            <a:ext cx="449618" cy="462588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41B6B1-83F3-4011-8AB7-AD51788256C8}"/>
                  </a:ext>
                </a:extLst>
              </p:cNvPr>
              <p:cNvSpPr txBox="1"/>
              <p:nvPr/>
            </p:nvSpPr>
            <p:spPr>
              <a:xfrm>
                <a:off x="4496177" y="3526706"/>
                <a:ext cx="4075353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41B6B1-83F3-4011-8AB7-AD5178825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177" y="3526706"/>
                <a:ext cx="4075353" cy="879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282C377-82D8-48C1-BE49-911A1D1B0D4D}"/>
                  </a:ext>
                </a:extLst>
              </p:cNvPr>
              <p:cNvSpPr txBox="1"/>
              <p:nvPr/>
            </p:nvSpPr>
            <p:spPr>
              <a:xfrm>
                <a:off x="2073321" y="3070897"/>
                <a:ext cx="483004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불규칙성분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282C377-82D8-48C1-BE49-911A1D1B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321" y="3070897"/>
                <a:ext cx="4830044" cy="391646"/>
              </a:xfrm>
              <a:prstGeom prst="rect">
                <a:avLst/>
              </a:prstGeom>
              <a:blipFill>
                <a:blip r:embed="rId4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50D3F44-374D-46ED-9271-B67DE0E7447A}"/>
                  </a:ext>
                </a:extLst>
              </p:cNvPr>
              <p:cNvSpPr txBox="1"/>
              <p:nvPr/>
            </p:nvSpPr>
            <p:spPr>
              <a:xfrm>
                <a:off x="6302138" y="4208851"/>
                <a:ext cx="4149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불규칙성분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의 평균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=0</a:t>
                </a:r>
                <a:endParaRPr lang="ko-KR" altLang="en-US" sz="14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50D3F44-374D-46ED-9271-B67DE0E74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138" y="4208851"/>
                <a:ext cx="4149273" cy="307777"/>
              </a:xfrm>
              <a:prstGeom prst="rect">
                <a:avLst/>
              </a:prstGeom>
              <a:blipFill>
                <a:blip r:embed="rId5"/>
                <a:stretch>
                  <a:fillRect l="-441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도형 95">
            <a:extLst>
              <a:ext uri="{FF2B5EF4-FFF2-40B4-BE49-F238E27FC236}">
                <a16:creationId xmlns:a16="http://schemas.microsoft.com/office/drawing/2014/main" id="{DF155825-B74D-4AE2-9FAA-3A48C0D54CD2}"/>
              </a:ext>
            </a:extLst>
          </p:cNvPr>
          <p:cNvSpPr>
            <a:spLocks noGrp="1" noChangeArrowheads="1"/>
          </p:cNvSpPr>
          <p:nvPr/>
        </p:nvSpPr>
        <p:spPr>
          <a:xfrm>
            <a:off x="2810941" y="5010430"/>
            <a:ext cx="3410920" cy="672219"/>
          </a:xfrm>
          <a:prstGeom prst="rect">
            <a:avLst/>
          </a:prstGeom>
          <a:solidFill>
            <a:srgbClr val="92D050">
              <a:alpha val="2000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 eaLnBrk="0"/>
            <a:endParaRPr lang="ko-KR" altLang="en-US" sz="1800" b="1" i="1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525F985-6CE3-41D8-BF7E-A4DF17AD56DA}"/>
              </a:ext>
            </a:extLst>
          </p:cNvPr>
          <p:cNvCxnSpPr/>
          <p:nvPr/>
        </p:nvCxnSpPr>
        <p:spPr>
          <a:xfrm>
            <a:off x="1948609" y="5703583"/>
            <a:ext cx="5152748" cy="0"/>
          </a:xfrm>
          <a:prstGeom prst="straightConnector1">
            <a:avLst/>
          </a:prstGeom>
          <a:ln w="38100">
            <a:solidFill>
              <a:srgbClr val="608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F5928FC-B6C8-43B7-AFFB-E41332DB6305}"/>
              </a:ext>
            </a:extLst>
          </p:cNvPr>
          <p:cNvSpPr/>
          <p:nvPr/>
        </p:nvSpPr>
        <p:spPr>
          <a:xfrm>
            <a:off x="4493753" y="5570007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FF3406-9F60-4D4A-93EF-C22B1C654B96}"/>
              </a:ext>
            </a:extLst>
          </p:cNvPr>
          <p:cNvSpPr txBox="1"/>
          <p:nvPr/>
        </p:nvSpPr>
        <p:spPr>
          <a:xfrm>
            <a:off x="4400211" y="5808155"/>
            <a:ext cx="41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4A4158-D8C7-4ADF-A0E6-3B501DB8ED00}"/>
              </a:ext>
            </a:extLst>
          </p:cNvPr>
          <p:cNvSpPr/>
          <p:nvPr/>
        </p:nvSpPr>
        <p:spPr>
          <a:xfrm>
            <a:off x="2810941" y="5570008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D88988-9F0E-4916-A124-A58DCE8D871F}"/>
              </a:ext>
            </a:extLst>
          </p:cNvPr>
          <p:cNvSpPr/>
          <p:nvPr/>
        </p:nvSpPr>
        <p:spPr>
          <a:xfrm>
            <a:off x="6176142" y="5595666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227D74-59D3-4E04-B0C7-CE06078D2648}"/>
              </a:ext>
            </a:extLst>
          </p:cNvPr>
          <p:cNvSpPr txBox="1"/>
          <p:nvPr/>
        </p:nvSpPr>
        <p:spPr>
          <a:xfrm>
            <a:off x="5899959" y="5795567"/>
            <a:ext cx="12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t+q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3D69DA-F845-47EF-9F46-D3AD60E49935}"/>
              </a:ext>
            </a:extLst>
          </p:cNvPr>
          <p:cNvSpPr txBox="1"/>
          <p:nvPr/>
        </p:nvSpPr>
        <p:spPr>
          <a:xfrm>
            <a:off x="2467813" y="5782675"/>
            <a:ext cx="12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t-q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D2CFC0-F7FA-428A-98E6-1706F2D7914F}"/>
              </a:ext>
            </a:extLst>
          </p:cNvPr>
          <p:cNvSpPr txBox="1"/>
          <p:nvPr/>
        </p:nvSpPr>
        <p:spPr>
          <a:xfrm>
            <a:off x="3262389" y="5154733"/>
            <a:ext cx="333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t-q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부터 </a:t>
            </a:r>
            <a:r>
              <a:rPr lang="en-US" altLang="ko-KR"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t+q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 평균</a:t>
            </a: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D391FFC5-36F5-4547-ADDE-60EBCE7E31C1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085514" y="4005064"/>
            <a:ext cx="972974" cy="231294"/>
          </a:xfrm>
          <a:prstGeom prst="curvedConnector3">
            <a:avLst>
              <a:gd name="adj1" fmla="val 50000"/>
            </a:avLst>
          </a:prstGeom>
          <a:ln w="114300">
            <a:solidFill>
              <a:srgbClr val="97D5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312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3047556" cy="707886"/>
            <a:chOff x="2699792" y="1277259"/>
            <a:chExt cx="3047556" cy="70788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914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평활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–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추세만 있는 시계열</a:t>
              </a:r>
            </a:p>
            <a:p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4102B7F-32ED-4E12-9974-49B153042AA6}"/>
              </a:ext>
            </a:extLst>
          </p:cNvPr>
          <p:cNvGrpSpPr/>
          <p:nvPr/>
        </p:nvGrpSpPr>
        <p:grpSpPr>
          <a:xfrm>
            <a:off x="599911" y="2875194"/>
            <a:ext cx="7776864" cy="3368977"/>
            <a:chOff x="3791744" y="1781598"/>
            <a:chExt cx="7776864" cy="4584341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076855E5-651B-43BB-B874-88F1DB906E02}"/>
                </a:ext>
              </a:extLst>
            </p:cNvPr>
            <p:cNvSpPr/>
            <p:nvPr/>
          </p:nvSpPr>
          <p:spPr>
            <a:xfrm>
              <a:off x="3791744" y="1824739"/>
              <a:ext cx="7776864" cy="4484582"/>
            </a:xfrm>
            <a:prstGeom prst="roundRect">
              <a:avLst/>
            </a:prstGeom>
            <a:noFill/>
            <a:ln>
              <a:solidFill>
                <a:srgbClr val="002E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D5F809E-ECAC-4D05-BA9F-C651E52208EE}"/>
                </a:ext>
              </a:extLst>
            </p:cNvPr>
            <p:cNvSpPr/>
            <p:nvPr/>
          </p:nvSpPr>
          <p:spPr>
            <a:xfrm>
              <a:off x="4458505" y="1781598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AB448C7-3859-468E-A92B-232256F8B4F8}"/>
                </a:ext>
              </a:extLst>
            </p:cNvPr>
            <p:cNvSpPr/>
            <p:nvPr/>
          </p:nvSpPr>
          <p:spPr>
            <a:xfrm>
              <a:off x="8808519" y="6264495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670F910-7AD7-4F71-9E46-A636CA94886C}"/>
              </a:ext>
            </a:extLst>
          </p:cNvPr>
          <p:cNvSpPr txBox="1"/>
          <p:nvPr/>
        </p:nvSpPr>
        <p:spPr>
          <a:xfrm>
            <a:off x="466851" y="2348880"/>
            <a:ext cx="3687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i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3000" i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이동평균 </a:t>
            </a:r>
            <a:r>
              <a:rPr lang="ko-KR" altLang="en-US" sz="3000" i="1" dirty="0" err="1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평활법</a:t>
            </a:r>
            <a:endParaRPr lang="ko-KR" altLang="en-US" sz="3000" i="1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9" name="도형 95">
            <a:extLst>
              <a:ext uri="{FF2B5EF4-FFF2-40B4-BE49-F238E27FC236}">
                <a16:creationId xmlns:a16="http://schemas.microsoft.com/office/drawing/2014/main" id="{4E1C9AE6-2F55-4F03-976A-9C1773A33465}"/>
              </a:ext>
            </a:extLst>
          </p:cNvPr>
          <p:cNvSpPr>
            <a:spLocks noGrp="1" noChangeArrowheads="1"/>
          </p:cNvSpPr>
          <p:nvPr/>
        </p:nvSpPr>
        <p:spPr>
          <a:xfrm>
            <a:off x="2827100" y="4984450"/>
            <a:ext cx="3410920" cy="672219"/>
          </a:xfrm>
          <a:prstGeom prst="rect">
            <a:avLst/>
          </a:prstGeom>
          <a:solidFill>
            <a:srgbClr val="92D050">
              <a:alpha val="2000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 eaLnBrk="0"/>
            <a:endParaRPr lang="ko-KR" altLang="en-US" sz="1800" b="1" i="1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6F3A7F7-1858-4AD3-AAAF-E33B2E72C73C}"/>
              </a:ext>
            </a:extLst>
          </p:cNvPr>
          <p:cNvCxnSpPr/>
          <p:nvPr/>
        </p:nvCxnSpPr>
        <p:spPr>
          <a:xfrm>
            <a:off x="1964768" y="5677603"/>
            <a:ext cx="515274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C1EE852-EAB2-4C0E-BDC7-B2DAB107F177}"/>
              </a:ext>
            </a:extLst>
          </p:cNvPr>
          <p:cNvSpPr/>
          <p:nvPr/>
        </p:nvSpPr>
        <p:spPr>
          <a:xfrm>
            <a:off x="4509912" y="5544027"/>
            <a:ext cx="45719" cy="2160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ED6CC30-BC85-4141-906B-AD1AD44ACC28}"/>
              </a:ext>
            </a:extLst>
          </p:cNvPr>
          <p:cNvSpPr txBox="1"/>
          <p:nvPr/>
        </p:nvSpPr>
        <p:spPr>
          <a:xfrm>
            <a:off x="4420878" y="5706704"/>
            <a:ext cx="41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BB1F3D9-4E66-478C-866D-97C378D9474D}"/>
              </a:ext>
            </a:extLst>
          </p:cNvPr>
          <p:cNvSpPr/>
          <p:nvPr/>
        </p:nvSpPr>
        <p:spPr>
          <a:xfrm>
            <a:off x="2827100" y="5544028"/>
            <a:ext cx="45719" cy="2160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3C6A521-3903-4DAD-80E1-F9B6AA4D2F00}"/>
              </a:ext>
            </a:extLst>
          </p:cNvPr>
          <p:cNvSpPr/>
          <p:nvPr/>
        </p:nvSpPr>
        <p:spPr>
          <a:xfrm>
            <a:off x="6192301" y="5569686"/>
            <a:ext cx="45719" cy="22798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CED26F-FCDA-4FCE-9268-C199A2264940}"/>
              </a:ext>
            </a:extLst>
          </p:cNvPr>
          <p:cNvSpPr txBox="1"/>
          <p:nvPr/>
        </p:nvSpPr>
        <p:spPr>
          <a:xfrm>
            <a:off x="2902671" y="5118199"/>
            <a:ext cx="333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t-q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부터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t+q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 평균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549266-047B-4CCF-8DE4-E61F1F99C023}"/>
              </a:ext>
            </a:extLst>
          </p:cNvPr>
          <p:cNvSpPr txBox="1"/>
          <p:nvPr/>
        </p:nvSpPr>
        <p:spPr>
          <a:xfrm>
            <a:off x="5998766" y="5746581"/>
            <a:ext cx="12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t+q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F8F2A3-A4DA-404E-90FB-4386B2C0018D}"/>
              </a:ext>
            </a:extLst>
          </p:cNvPr>
          <p:cNvSpPr txBox="1"/>
          <p:nvPr/>
        </p:nvSpPr>
        <p:spPr>
          <a:xfrm>
            <a:off x="2483971" y="5759169"/>
            <a:ext cx="12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t-q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4DFA8A-A904-4EAE-B8D5-A2E5827E26CA}"/>
                  </a:ext>
                </a:extLst>
              </p:cNvPr>
              <p:cNvSpPr txBox="1"/>
              <p:nvPr/>
            </p:nvSpPr>
            <p:spPr>
              <a:xfrm>
                <a:off x="870887" y="3784313"/>
                <a:ext cx="3668466" cy="1156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sup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4DFA8A-A904-4EAE-B8D5-A2E5827E2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87" y="3784313"/>
                <a:ext cx="3668466" cy="11568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600BBE0F-3866-4FF0-BB1F-941C89692E92}"/>
              </a:ext>
            </a:extLst>
          </p:cNvPr>
          <p:cNvSpPr txBox="1"/>
          <p:nvPr/>
        </p:nvSpPr>
        <p:spPr>
          <a:xfrm>
            <a:off x="3635896" y="4005064"/>
            <a:ext cx="449618" cy="462588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2004423A-CB66-4259-AC53-95F6AE804F75}"/>
              </a:ext>
            </a:extLst>
          </p:cNvPr>
          <p:cNvCxnSpPr>
            <a:cxnSpLocks/>
          </p:cNvCxnSpPr>
          <p:nvPr/>
        </p:nvCxnSpPr>
        <p:spPr>
          <a:xfrm flipV="1">
            <a:off x="4067944" y="4221088"/>
            <a:ext cx="797049" cy="204612"/>
          </a:xfrm>
          <a:prstGeom prst="curvedConnector3">
            <a:avLst>
              <a:gd name="adj1" fmla="val 66389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41B6B1-83F3-4011-8AB7-AD51788256C8}"/>
                  </a:ext>
                </a:extLst>
              </p:cNvPr>
              <p:cNvSpPr txBox="1"/>
              <p:nvPr/>
            </p:nvSpPr>
            <p:spPr>
              <a:xfrm>
                <a:off x="4496177" y="3526706"/>
                <a:ext cx="4075353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41B6B1-83F3-4011-8AB7-AD5178825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177" y="3526706"/>
                <a:ext cx="4075353" cy="879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282C377-82D8-48C1-BE49-911A1D1B0D4D}"/>
                  </a:ext>
                </a:extLst>
              </p:cNvPr>
              <p:cNvSpPr txBox="1"/>
              <p:nvPr/>
            </p:nvSpPr>
            <p:spPr>
              <a:xfrm>
                <a:off x="2073321" y="3070897"/>
                <a:ext cx="483004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불규칙성분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282C377-82D8-48C1-BE49-911A1D1B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321" y="3070897"/>
                <a:ext cx="4830044" cy="391646"/>
              </a:xfrm>
              <a:prstGeom prst="rect">
                <a:avLst/>
              </a:prstGeom>
              <a:blipFill>
                <a:blip r:embed="rId4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50D3F44-374D-46ED-9271-B67DE0E7447A}"/>
                  </a:ext>
                </a:extLst>
              </p:cNvPr>
              <p:cNvSpPr txBox="1"/>
              <p:nvPr/>
            </p:nvSpPr>
            <p:spPr>
              <a:xfrm>
                <a:off x="6302138" y="4208851"/>
                <a:ext cx="4149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불규칙성분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의 평균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=0</a:t>
                </a:r>
                <a:endParaRPr lang="ko-KR" altLang="en-US" sz="14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50D3F44-374D-46ED-9271-B67DE0E74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138" y="4208851"/>
                <a:ext cx="4149273" cy="307777"/>
              </a:xfrm>
              <a:prstGeom prst="rect">
                <a:avLst/>
              </a:prstGeom>
              <a:blipFill>
                <a:blip r:embed="rId5"/>
                <a:stretch>
                  <a:fillRect l="-441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B4DEE8-EDDA-4862-BCC4-4ABEF89D87BF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도형 64">
            <a:extLst>
              <a:ext uri="{FF2B5EF4-FFF2-40B4-BE49-F238E27FC236}">
                <a16:creationId xmlns:a16="http://schemas.microsoft.com/office/drawing/2014/main" id="{A9247C37-A8E1-4884-B13A-BA21835E9809}"/>
              </a:ext>
            </a:extLst>
          </p:cNvPr>
          <p:cNvSpPr>
            <a:spLocks noGrp="1" noChangeArrowheads="1"/>
          </p:cNvSpPr>
          <p:nvPr/>
        </p:nvSpPr>
        <p:spPr>
          <a:xfrm>
            <a:off x="5735575" y="4119131"/>
            <a:ext cx="2738577" cy="712815"/>
          </a:xfrm>
          <a:prstGeom prst="roundRect">
            <a:avLst/>
          </a:prstGeom>
          <a:noFill/>
          <a:ln w="25400" cap="flat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5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 제거 </a:t>
            </a:r>
            <a:r>
              <a:rPr lang="ko-KR" altLang="en-US" sz="25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성공</a:t>
            </a:r>
            <a:r>
              <a:rPr lang="en-US" altLang="ko-KR" sz="25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lang="ko-KR" altLang="en-US" sz="25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176B03-207F-4DC9-80C1-E1E3CAC3541A}"/>
                  </a:ext>
                </a:extLst>
              </p:cNvPr>
              <p:cNvSpPr txBox="1"/>
              <p:nvPr/>
            </p:nvSpPr>
            <p:spPr>
              <a:xfrm>
                <a:off x="5932639" y="3636282"/>
                <a:ext cx="247417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ko-KR" altLang="en-US" sz="2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바탕" panose="02030600000101010101" pitchFamily="18" charset="-127"/>
                        <a:cs typeface="바탕" panose="02030600000101010101" pitchFamily="18" charset="-127"/>
                      </a:rPr>
                      <m:t>−</m:t>
                    </m:r>
                    <m:r>
                      <a:rPr lang="ko-KR" altLang="ko-KR" sz="2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800" dirty="0">
                    <a:solidFill>
                      <a:schemeClr val="bg1"/>
                    </a:solidFill>
                    <a:effectLst/>
                    <a:latin typeface="나눔스퀘어_ac" panose="020B0600000101010101" pitchFamily="50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8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2800" dirty="0">
                  <a:solidFill>
                    <a:schemeClr val="bg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176B03-207F-4DC9-80C1-E1E3CAC35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639" y="3636282"/>
                <a:ext cx="2474178" cy="523220"/>
              </a:xfrm>
              <a:prstGeom prst="rect">
                <a:avLst/>
              </a:prstGeom>
              <a:blipFill>
                <a:blip r:embed="rId6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1F3147E-5104-4189-A024-E588E5AD8C51}"/>
                  </a:ext>
                </a:extLst>
              </p:cNvPr>
              <p:cNvSpPr txBox="1"/>
              <p:nvPr/>
            </p:nvSpPr>
            <p:spPr>
              <a:xfrm>
                <a:off x="0" y="2449979"/>
                <a:ext cx="5246914" cy="967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0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ko-K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US" altLang="ko-K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ko-KR" altLang="ko-K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ko-K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ko-K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sup>
                        <m:e>
                          <m:r>
                            <a:rPr lang="en-US" altLang="ko-K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1F3147E-5104-4189-A024-E588E5AD8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49979"/>
                <a:ext cx="5246914" cy="967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61FEE0C-DB21-4945-B83C-6C5B39FCC89B}"/>
                  </a:ext>
                </a:extLst>
              </p:cNvPr>
              <p:cNvSpPr txBox="1"/>
              <p:nvPr/>
            </p:nvSpPr>
            <p:spPr>
              <a:xfrm>
                <a:off x="599911" y="3829708"/>
                <a:ext cx="4075353" cy="967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ko-KR" altLang="en-US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ko-KR" altLang="en-US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ko-KR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ko-KR" altLang="en-US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ko-KR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ko-KR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ko-KR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ko-KR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ko-KR" altLang="en-US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ko-KR" alt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ko-KR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ko-KR" altLang="en-US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61FEE0C-DB21-4945-B83C-6C5B39FC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11" y="3829708"/>
                <a:ext cx="4075353" cy="967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9A6CD1A-3500-4074-B288-62AA8097377C}"/>
                  </a:ext>
                </a:extLst>
              </p:cNvPr>
              <p:cNvSpPr txBox="1"/>
              <p:nvPr/>
            </p:nvSpPr>
            <p:spPr>
              <a:xfrm>
                <a:off x="1912842" y="5269449"/>
                <a:ext cx="1347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ko-KR" alt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sz="2400" kern="100" dirty="0">
                    <a:solidFill>
                      <a:schemeClr val="bg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4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 ,</m:t>
                    </m:r>
                  </m:oMath>
                </a14:m>
                <a:endParaRPr lang="ko-KR" altLang="ko-KR" sz="2400" kern="100" dirty="0">
                  <a:solidFill>
                    <a:schemeClr val="bg1"/>
                  </a:solidFill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9A6CD1A-3500-4074-B288-62AA80973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842" y="5269449"/>
                <a:ext cx="1347423" cy="461665"/>
              </a:xfrm>
              <a:prstGeom prst="rect">
                <a:avLst/>
              </a:prstGeom>
              <a:blipFill>
                <a:blip r:embed="rId9"/>
                <a:stretch>
                  <a:fillRect l="-1357"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85401D89-65D5-4525-92DD-361EA8FF2F48}"/>
              </a:ext>
            </a:extLst>
          </p:cNvPr>
          <p:cNvSpPr txBox="1"/>
          <p:nvPr/>
        </p:nvSpPr>
        <p:spPr>
          <a:xfrm>
            <a:off x="3664192" y="2712662"/>
            <a:ext cx="449618" cy="462588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28D068F-8DE1-4FCB-83AD-7B506CB84757}"/>
              </a:ext>
            </a:extLst>
          </p:cNvPr>
          <p:cNvSpPr/>
          <p:nvPr/>
        </p:nvSpPr>
        <p:spPr>
          <a:xfrm>
            <a:off x="557195" y="2027838"/>
            <a:ext cx="4197441" cy="4284476"/>
          </a:xfrm>
          <a:prstGeom prst="roundRect">
            <a:avLst/>
          </a:prstGeom>
          <a:noFill/>
          <a:ln>
            <a:solidFill>
              <a:srgbClr val="F0D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도형 120">
            <a:extLst>
              <a:ext uri="{FF2B5EF4-FFF2-40B4-BE49-F238E27FC236}">
                <a16:creationId xmlns:a16="http://schemas.microsoft.com/office/drawing/2014/main" id="{38EE79BE-0228-4649-8CF8-F2A8FB6CAF9D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5143906" y="3824054"/>
            <a:ext cx="389357" cy="462544"/>
          </a:xfrm>
          <a:prstGeom prst="upArrow">
            <a:avLst/>
          </a:prstGeom>
          <a:gradFill rotWithShape="1">
            <a:gsLst>
              <a:gs pos="0">
                <a:srgbClr val="EEEEEE"/>
              </a:gs>
              <a:gs pos="59000">
                <a:srgbClr val="EEEEEE"/>
              </a:gs>
              <a:gs pos="100000">
                <a:schemeClr val="bg1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8160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3047556" cy="707886"/>
            <a:chOff x="2699792" y="1277259"/>
            <a:chExt cx="3047556" cy="70788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914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평활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–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추세만 있는 시계열</a:t>
              </a:r>
            </a:p>
            <a:p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4102B7F-32ED-4E12-9974-49B153042AA6}"/>
              </a:ext>
            </a:extLst>
          </p:cNvPr>
          <p:cNvGrpSpPr/>
          <p:nvPr/>
        </p:nvGrpSpPr>
        <p:grpSpPr>
          <a:xfrm>
            <a:off x="599911" y="2875194"/>
            <a:ext cx="7776864" cy="3368977"/>
            <a:chOff x="3791744" y="1781598"/>
            <a:chExt cx="7776864" cy="4584341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076855E5-651B-43BB-B874-88F1DB906E02}"/>
                </a:ext>
              </a:extLst>
            </p:cNvPr>
            <p:cNvSpPr/>
            <p:nvPr/>
          </p:nvSpPr>
          <p:spPr>
            <a:xfrm>
              <a:off x="3791744" y="1824739"/>
              <a:ext cx="7776864" cy="4484582"/>
            </a:xfrm>
            <a:prstGeom prst="roundRect">
              <a:avLst/>
            </a:prstGeom>
            <a:noFill/>
            <a:ln>
              <a:solidFill>
                <a:srgbClr val="002E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D5F809E-ECAC-4D05-BA9F-C651E52208EE}"/>
                </a:ext>
              </a:extLst>
            </p:cNvPr>
            <p:cNvSpPr/>
            <p:nvPr/>
          </p:nvSpPr>
          <p:spPr>
            <a:xfrm>
              <a:off x="4458505" y="1781598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AB448C7-3859-468E-A92B-232256F8B4F8}"/>
                </a:ext>
              </a:extLst>
            </p:cNvPr>
            <p:cNvSpPr/>
            <p:nvPr/>
          </p:nvSpPr>
          <p:spPr>
            <a:xfrm>
              <a:off x="8808519" y="6264495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670F910-7AD7-4F71-9E46-A636CA94886C}"/>
              </a:ext>
            </a:extLst>
          </p:cNvPr>
          <p:cNvSpPr txBox="1"/>
          <p:nvPr/>
        </p:nvSpPr>
        <p:spPr>
          <a:xfrm>
            <a:off x="466851" y="2348880"/>
            <a:ext cx="3687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i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3000" i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이동평균 </a:t>
            </a:r>
            <a:r>
              <a:rPr lang="ko-KR" altLang="en-US" sz="3000" i="1" dirty="0" err="1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평활법</a:t>
            </a:r>
            <a:endParaRPr lang="ko-KR" altLang="en-US" sz="3000" i="1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9" name="도형 95">
            <a:extLst>
              <a:ext uri="{FF2B5EF4-FFF2-40B4-BE49-F238E27FC236}">
                <a16:creationId xmlns:a16="http://schemas.microsoft.com/office/drawing/2014/main" id="{4E1C9AE6-2F55-4F03-976A-9C1773A33465}"/>
              </a:ext>
            </a:extLst>
          </p:cNvPr>
          <p:cNvSpPr>
            <a:spLocks noGrp="1" noChangeArrowheads="1"/>
          </p:cNvSpPr>
          <p:nvPr/>
        </p:nvSpPr>
        <p:spPr>
          <a:xfrm>
            <a:off x="2827100" y="4984450"/>
            <a:ext cx="3410920" cy="672219"/>
          </a:xfrm>
          <a:prstGeom prst="rect">
            <a:avLst/>
          </a:prstGeom>
          <a:solidFill>
            <a:srgbClr val="92D050">
              <a:alpha val="2000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 eaLnBrk="0"/>
            <a:endParaRPr lang="ko-KR" altLang="en-US" sz="1800" b="1" i="1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6F3A7F7-1858-4AD3-AAAF-E33B2E72C73C}"/>
              </a:ext>
            </a:extLst>
          </p:cNvPr>
          <p:cNvCxnSpPr/>
          <p:nvPr/>
        </p:nvCxnSpPr>
        <p:spPr>
          <a:xfrm>
            <a:off x="1964768" y="5677603"/>
            <a:ext cx="515274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C1EE852-EAB2-4C0E-BDC7-B2DAB107F177}"/>
              </a:ext>
            </a:extLst>
          </p:cNvPr>
          <p:cNvSpPr/>
          <p:nvPr/>
        </p:nvSpPr>
        <p:spPr>
          <a:xfrm>
            <a:off x="4509912" y="5544027"/>
            <a:ext cx="45719" cy="2160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ED6CC30-BC85-4141-906B-AD1AD44ACC28}"/>
              </a:ext>
            </a:extLst>
          </p:cNvPr>
          <p:cNvSpPr txBox="1"/>
          <p:nvPr/>
        </p:nvSpPr>
        <p:spPr>
          <a:xfrm>
            <a:off x="4420878" y="5706704"/>
            <a:ext cx="41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BB1F3D9-4E66-478C-866D-97C378D9474D}"/>
              </a:ext>
            </a:extLst>
          </p:cNvPr>
          <p:cNvSpPr/>
          <p:nvPr/>
        </p:nvSpPr>
        <p:spPr>
          <a:xfrm>
            <a:off x="2827100" y="5544028"/>
            <a:ext cx="45719" cy="2160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3C6A521-3903-4DAD-80E1-F9B6AA4D2F00}"/>
              </a:ext>
            </a:extLst>
          </p:cNvPr>
          <p:cNvSpPr/>
          <p:nvPr/>
        </p:nvSpPr>
        <p:spPr>
          <a:xfrm>
            <a:off x="6192301" y="5569686"/>
            <a:ext cx="45719" cy="22798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CED26F-FCDA-4FCE-9268-C199A2264940}"/>
              </a:ext>
            </a:extLst>
          </p:cNvPr>
          <p:cNvSpPr txBox="1"/>
          <p:nvPr/>
        </p:nvSpPr>
        <p:spPr>
          <a:xfrm>
            <a:off x="2902671" y="5118199"/>
            <a:ext cx="333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t-q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부터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t+q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 평균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549266-047B-4CCF-8DE4-E61F1F99C023}"/>
              </a:ext>
            </a:extLst>
          </p:cNvPr>
          <p:cNvSpPr txBox="1"/>
          <p:nvPr/>
        </p:nvSpPr>
        <p:spPr>
          <a:xfrm>
            <a:off x="5998766" y="5746581"/>
            <a:ext cx="12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t+q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F8F2A3-A4DA-404E-90FB-4386B2C0018D}"/>
              </a:ext>
            </a:extLst>
          </p:cNvPr>
          <p:cNvSpPr txBox="1"/>
          <p:nvPr/>
        </p:nvSpPr>
        <p:spPr>
          <a:xfrm>
            <a:off x="2483971" y="5759169"/>
            <a:ext cx="12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t-q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4DFA8A-A904-4EAE-B8D5-A2E5827E26CA}"/>
                  </a:ext>
                </a:extLst>
              </p:cNvPr>
              <p:cNvSpPr txBox="1"/>
              <p:nvPr/>
            </p:nvSpPr>
            <p:spPr>
              <a:xfrm>
                <a:off x="870887" y="3784313"/>
                <a:ext cx="3668466" cy="1156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sup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4DFA8A-A904-4EAE-B8D5-A2E5827E2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87" y="3784313"/>
                <a:ext cx="3668466" cy="11568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600BBE0F-3866-4FF0-BB1F-941C89692E92}"/>
              </a:ext>
            </a:extLst>
          </p:cNvPr>
          <p:cNvSpPr txBox="1"/>
          <p:nvPr/>
        </p:nvSpPr>
        <p:spPr>
          <a:xfrm>
            <a:off x="3635896" y="4005064"/>
            <a:ext cx="449618" cy="462588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2004423A-CB66-4259-AC53-95F6AE804F75}"/>
              </a:ext>
            </a:extLst>
          </p:cNvPr>
          <p:cNvCxnSpPr>
            <a:cxnSpLocks/>
          </p:cNvCxnSpPr>
          <p:nvPr/>
        </p:nvCxnSpPr>
        <p:spPr>
          <a:xfrm flipV="1">
            <a:off x="4067944" y="4221088"/>
            <a:ext cx="797049" cy="204612"/>
          </a:xfrm>
          <a:prstGeom prst="curvedConnector3">
            <a:avLst>
              <a:gd name="adj1" fmla="val 66389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41B6B1-83F3-4011-8AB7-AD51788256C8}"/>
                  </a:ext>
                </a:extLst>
              </p:cNvPr>
              <p:cNvSpPr txBox="1"/>
              <p:nvPr/>
            </p:nvSpPr>
            <p:spPr>
              <a:xfrm>
                <a:off x="4496177" y="3526706"/>
                <a:ext cx="4075353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41B6B1-83F3-4011-8AB7-AD5178825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177" y="3526706"/>
                <a:ext cx="4075353" cy="879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282C377-82D8-48C1-BE49-911A1D1B0D4D}"/>
                  </a:ext>
                </a:extLst>
              </p:cNvPr>
              <p:cNvSpPr txBox="1"/>
              <p:nvPr/>
            </p:nvSpPr>
            <p:spPr>
              <a:xfrm>
                <a:off x="2073321" y="3070897"/>
                <a:ext cx="483004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불규칙성분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282C377-82D8-48C1-BE49-911A1D1B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321" y="3070897"/>
                <a:ext cx="4830044" cy="391646"/>
              </a:xfrm>
              <a:prstGeom prst="rect">
                <a:avLst/>
              </a:prstGeom>
              <a:blipFill>
                <a:blip r:embed="rId4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50D3F44-374D-46ED-9271-B67DE0E7447A}"/>
                  </a:ext>
                </a:extLst>
              </p:cNvPr>
              <p:cNvSpPr txBox="1"/>
              <p:nvPr/>
            </p:nvSpPr>
            <p:spPr>
              <a:xfrm>
                <a:off x="6302138" y="4208851"/>
                <a:ext cx="4149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불규칙성분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의 평균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=0</a:t>
                </a:r>
                <a:endParaRPr lang="ko-KR" altLang="en-US" sz="14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50D3F44-374D-46ED-9271-B67DE0E74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138" y="4208851"/>
                <a:ext cx="4149273" cy="307777"/>
              </a:xfrm>
              <a:prstGeom prst="rect">
                <a:avLst/>
              </a:prstGeom>
              <a:blipFill>
                <a:blip r:embed="rId5"/>
                <a:stretch>
                  <a:fillRect l="-441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B4DEE8-EDDA-4862-BCC4-4ABEF89D87BF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평행 사변형 37">
            <a:extLst>
              <a:ext uri="{FF2B5EF4-FFF2-40B4-BE49-F238E27FC236}">
                <a16:creationId xmlns:a16="http://schemas.microsoft.com/office/drawing/2014/main" id="{7F530250-FC50-4A8F-9C96-0125B5DB4DD6}"/>
              </a:ext>
            </a:extLst>
          </p:cNvPr>
          <p:cNvSpPr/>
          <p:nvPr/>
        </p:nvSpPr>
        <p:spPr>
          <a:xfrm rot="21424421">
            <a:off x="893928" y="3227389"/>
            <a:ext cx="7356142" cy="1821682"/>
          </a:xfrm>
          <a:prstGeom prst="parallelogram">
            <a:avLst/>
          </a:prstGeom>
          <a:solidFill>
            <a:srgbClr val="608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BCB0D67-3D25-4503-8148-240E3E425F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232">
            <a:off x="1072974" y="2421219"/>
            <a:ext cx="1198716" cy="119871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A0B650-5947-4E14-8438-4309A45488B1}"/>
              </a:ext>
            </a:extLst>
          </p:cNvPr>
          <p:cNvSpPr/>
          <p:nvPr/>
        </p:nvSpPr>
        <p:spPr>
          <a:xfrm>
            <a:off x="1259632" y="3501008"/>
            <a:ext cx="7920880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ko-KR" altLang="en-US" sz="2400" b="1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                     </a:t>
            </a:r>
            <a:r>
              <a:rPr lang="ko-KR" altLang="en-US" sz="2400" kern="1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이동평균평활법</a:t>
            </a:r>
            <a:r>
              <a:rPr lang="en-US" altLang="ko-KR" sz="2400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ko-KR" altLang="en-US" sz="2400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최근 자료와 과거 자료의 </a:t>
            </a:r>
            <a:r>
              <a:rPr lang="ko-KR" altLang="en-US" sz="2400" kern="1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가중치가 동일</a:t>
            </a:r>
            <a:r>
              <a:rPr lang="ko-KR" altLang="en-US" sz="2400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하다는 단점</a:t>
            </a:r>
            <a:r>
              <a:rPr lang="en-US" altLang="ko-KR" sz="2400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!</a:t>
            </a:r>
            <a:endParaRPr lang="ko-KR" altLang="ko-KR" sz="2400" kern="1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9967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3047556" cy="707886"/>
            <a:chOff x="2699792" y="1277259"/>
            <a:chExt cx="3047556" cy="70788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914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평활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–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추세만 있는 시계열</a:t>
              </a:r>
            </a:p>
            <a:p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04343AA-428F-4590-93BF-2EADBADA286E}"/>
              </a:ext>
            </a:extLst>
          </p:cNvPr>
          <p:cNvGrpSpPr/>
          <p:nvPr/>
        </p:nvGrpSpPr>
        <p:grpSpPr>
          <a:xfrm>
            <a:off x="599911" y="2875194"/>
            <a:ext cx="7776864" cy="3368977"/>
            <a:chOff x="3791744" y="1781598"/>
            <a:chExt cx="7776864" cy="4584341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9BBCD4E8-EA4F-4D82-A28A-D1EACBBBBC9D}"/>
                </a:ext>
              </a:extLst>
            </p:cNvPr>
            <p:cNvSpPr/>
            <p:nvPr/>
          </p:nvSpPr>
          <p:spPr>
            <a:xfrm>
              <a:off x="3791744" y="1824739"/>
              <a:ext cx="7776864" cy="4484582"/>
            </a:xfrm>
            <a:prstGeom prst="roundRect">
              <a:avLst/>
            </a:prstGeom>
            <a:noFill/>
            <a:ln>
              <a:solidFill>
                <a:srgbClr val="002E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803BB92-6847-4CFE-8D1D-B7827754B24C}"/>
                </a:ext>
              </a:extLst>
            </p:cNvPr>
            <p:cNvSpPr/>
            <p:nvPr/>
          </p:nvSpPr>
          <p:spPr>
            <a:xfrm>
              <a:off x="4458505" y="1781598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816ED7B-D81D-4F08-BD1D-A2764F24FA54}"/>
                </a:ext>
              </a:extLst>
            </p:cNvPr>
            <p:cNvSpPr/>
            <p:nvPr/>
          </p:nvSpPr>
          <p:spPr>
            <a:xfrm>
              <a:off x="8808519" y="6264495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2D95D14-081C-4663-90CF-0328EE289E2C}"/>
              </a:ext>
            </a:extLst>
          </p:cNvPr>
          <p:cNvSpPr txBox="1"/>
          <p:nvPr/>
        </p:nvSpPr>
        <p:spPr>
          <a:xfrm>
            <a:off x="270692" y="2352173"/>
            <a:ext cx="3687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i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3000" i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 </a:t>
            </a:r>
            <a:r>
              <a:rPr lang="ko-KR" altLang="en-US" sz="3000" i="1" dirty="0" err="1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평활법</a:t>
            </a:r>
            <a:endParaRPr lang="ko-KR" altLang="en-US" sz="3000" i="1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6752A5-879F-424D-B510-F7BD02407D15}"/>
              </a:ext>
            </a:extLst>
          </p:cNvPr>
          <p:cNvSpPr txBox="1"/>
          <p:nvPr/>
        </p:nvSpPr>
        <p:spPr>
          <a:xfrm>
            <a:off x="1112765" y="3459295"/>
            <a:ext cx="658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rgbClr val="17375E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시점별</a:t>
            </a:r>
            <a:r>
              <a:rPr lang="ko-KR" altLang="en-US" sz="2000" dirty="0">
                <a:solidFill>
                  <a:srgbClr val="17375E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가중평균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으로</a:t>
            </a:r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추세를 파악하는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92CB81-5DEA-447A-9B1D-C6B15EF37B37}"/>
                  </a:ext>
                </a:extLst>
              </p:cNvPr>
              <p:cNvSpPr txBox="1"/>
              <p:nvPr/>
            </p:nvSpPr>
            <p:spPr>
              <a:xfrm>
                <a:off x="3440082" y="4321043"/>
                <a:ext cx="2258537" cy="77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ko-KR" sz="1400" kern="100" dirty="0"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92CB81-5DEA-447A-9B1D-C6B15EF37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082" y="4321043"/>
                <a:ext cx="2258537" cy="776303"/>
              </a:xfrm>
              <a:prstGeom prst="rect">
                <a:avLst/>
              </a:prstGeom>
              <a:blipFill>
                <a:blip r:embed="rId3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도형 95">
            <a:extLst>
              <a:ext uri="{FF2B5EF4-FFF2-40B4-BE49-F238E27FC236}">
                <a16:creationId xmlns:a16="http://schemas.microsoft.com/office/drawing/2014/main" id="{7BC26D2D-E240-4868-AC66-6E5B84678661}"/>
              </a:ext>
            </a:extLst>
          </p:cNvPr>
          <p:cNvSpPr>
            <a:spLocks noGrp="1" noChangeArrowheads="1"/>
          </p:cNvSpPr>
          <p:nvPr/>
        </p:nvSpPr>
        <p:spPr>
          <a:xfrm>
            <a:off x="1835697" y="4792416"/>
            <a:ext cx="1169426" cy="599433"/>
          </a:xfrm>
          <a:prstGeom prst="rect">
            <a:avLst/>
          </a:prstGeom>
          <a:solidFill>
            <a:srgbClr val="92D050">
              <a:alpha val="2000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 eaLnBrk="0"/>
            <a:endParaRPr lang="ko-KR" altLang="en-US" sz="1800" b="1" i="1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6F338DF-992B-4FCF-A03C-8CAEF1F4FBF1}"/>
              </a:ext>
            </a:extLst>
          </p:cNvPr>
          <p:cNvCxnSpPr/>
          <p:nvPr/>
        </p:nvCxnSpPr>
        <p:spPr>
          <a:xfrm>
            <a:off x="2297818" y="5428304"/>
            <a:ext cx="5152748" cy="0"/>
          </a:xfrm>
          <a:prstGeom prst="straightConnector1">
            <a:avLst/>
          </a:prstGeom>
          <a:ln w="38100">
            <a:solidFill>
              <a:srgbClr val="608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F7E9942-C053-418F-AF56-F55DA2AE6EFC}"/>
                  </a:ext>
                </a:extLst>
              </p:cNvPr>
              <p:cNvSpPr txBox="1"/>
              <p:nvPr/>
            </p:nvSpPr>
            <p:spPr>
              <a:xfrm>
                <a:off x="3514491" y="5476229"/>
                <a:ext cx="41727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F7E9942-C053-418F-AF56-F55DA2AE6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491" y="5476229"/>
                <a:ext cx="417275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47B9CA8-7B1A-47D9-B72C-7D5F91D742E7}"/>
                  </a:ext>
                </a:extLst>
              </p:cNvPr>
              <p:cNvSpPr txBox="1"/>
              <p:nvPr/>
            </p:nvSpPr>
            <p:spPr>
              <a:xfrm>
                <a:off x="3805653" y="5486860"/>
                <a:ext cx="12281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47B9CA8-7B1A-47D9-B72C-7D5F91D74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653" y="5486860"/>
                <a:ext cx="1228156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69FB80-2837-46C5-BF2C-B786413E7DF3}"/>
                  </a:ext>
                </a:extLst>
              </p:cNvPr>
              <p:cNvSpPr txBox="1"/>
              <p:nvPr/>
            </p:nvSpPr>
            <p:spPr>
              <a:xfrm>
                <a:off x="2754991" y="5480178"/>
                <a:ext cx="52110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69FB80-2837-46C5-BF2C-B786413E7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991" y="5480178"/>
                <a:ext cx="521106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D82E97-01BD-4508-8E67-4EA87492A822}"/>
              </a:ext>
            </a:extLst>
          </p:cNvPr>
          <p:cNvSpPr/>
          <p:nvPr/>
        </p:nvSpPr>
        <p:spPr>
          <a:xfrm>
            <a:off x="3666708" y="5297723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2928072-CD3C-46E6-86BB-505E551798D5}"/>
              </a:ext>
            </a:extLst>
          </p:cNvPr>
          <p:cNvSpPr/>
          <p:nvPr/>
        </p:nvSpPr>
        <p:spPr>
          <a:xfrm>
            <a:off x="2959404" y="5283839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CC71D8-9A68-4B4A-BE75-87307B8DA2F9}"/>
              </a:ext>
            </a:extLst>
          </p:cNvPr>
          <p:cNvSpPr/>
          <p:nvPr/>
        </p:nvSpPr>
        <p:spPr>
          <a:xfrm>
            <a:off x="4374012" y="5291740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6304AA3F-4287-4763-91F1-B8D657173ACA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2788599" y="4140933"/>
            <a:ext cx="283294" cy="1019673"/>
          </a:xfrm>
          <a:prstGeom prst="curvedConnector2">
            <a:avLst/>
          </a:prstGeom>
          <a:ln w="127000">
            <a:solidFill>
              <a:srgbClr val="E9F6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580AC00-E427-49E6-A332-2CD57909A1A6}"/>
                  </a:ext>
                </a:extLst>
              </p:cNvPr>
              <p:cNvSpPr txBox="1"/>
              <p:nvPr/>
            </p:nvSpPr>
            <p:spPr>
              <a:xfrm>
                <a:off x="5081316" y="5422137"/>
                <a:ext cx="927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580AC00-E427-49E6-A332-2CD57909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316" y="5422137"/>
                <a:ext cx="9278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997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3047556" cy="707886"/>
            <a:chOff x="2699792" y="1277259"/>
            <a:chExt cx="3047556" cy="70788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914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평활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–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추세만 있는 시계열</a:t>
              </a:r>
            </a:p>
            <a:p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04343AA-428F-4590-93BF-2EADBADA286E}"/>
              </a:ext>
            </a:extLst>
          </p:cNvPr>
          <p:cNvGrpSpPr/>
          <p:nvPr/>
        </p:nvGrpSpPr>
        <p:grpSpPr>
          <a:xfrm>
            <a:off x="599911" y="2875194"/>
            <a:ext cx="7776864" cy="3368977"/>
            <a:chOff x="3791744" y="1781598"/>
            <a:chExt cx="7776864" cy="4584341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9BBCD4E8-EA4F-4D82-A28A-D1EACBBBBC9D}"/>
                </a:ext>
              </a:extLst>
            </p:cNvPr>
            <p:cNvSpPr/>
            <p:nvPr/>
          </p:nvSpPr>
          <p:spPr>
            <a:xfrm>
              <a:off x="3791744" y="1824739"/>
              <a:ext cx="7776864" cy="4484582"/>
            </a:xfrm>
            <a:prstGeom prst="roundRect">
              <a:avLst/>
            </a:prstGeom>
            <a:noFill/>
            <a:ln>
              <a:solidFill>
                <a:srgbClr val="002E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803BB92-6847-4CFE-8D1D-B7827754B24C}"/>
                </a:ext>
              </a:extLst>
            </p:cNvPr>
            <p:cNvSpPr/>
            <p:nvPr/>
          </p:nvSpPr>
          <p:spPr>
            <a:xfrm>
              <a:off x="4458505" y="1781598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816ED7B-D81D-4F08-BD1D-A2764F24FA54}"/>
                </a:ext>
              </a:extLst>
            </p:cNvPr>
            <p:cNvSpPr/>
            <p:nvPr/>
          </p:nvSpPr>
          <p:spPr>
            <a:xfrm>
              <a:off x="8808519" y="6264495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2D95D14-081C-4663-90CF-0328EE289E2C}"/>
              </a:ext>
            </a:extLst>
          </p:cNvPr>
          <p:cNvSpPr txBox="1"/>
          <p:nvPr/>
        </p:nvSpPr>
        <p:spPr>
          <a:xfrm>
            <a:off x="270692" y="2352173"/>
            <a:ext cx="3687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i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3000" i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 </a:t>
            </a:r>
            <a:r>
              <a:rPr lang="ko-KR" altLang="en-US" sz="3000" i="1" dirty="0" err="1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평활법</a:t>
            </a:r>
            <a:endParaRPr lang="ko-KR" altLang="en-US" sz="3000" i="1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6752A5-879F-424D-B510-F7BD02407D15}"/>
              </a:ext>
            </a:extLst>
          </p:cNvPr>
          <p:cNvSpPr txBox="1"/>
          <p:nvPr/>
        </p:nvSpPr>
        <p:spPr>
          <a:xfrm>
            <a:off x="1112765" y="3459295"/>
            <a:ext cx="658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rgbClr val="17375E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시점별</a:t>
            </a:r>
            <a:r>
              <a:rPr lang="ko-KR" altLang="en-US" sz="2000" dirty="0">
                <a:solidFill>
                  <a:srgbClr val="17375E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가중평균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으로</a:t>
            </a:r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추세를 파악하는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9FD2194-4AF7-4E2B-8E5C-DFA2A211FE8B}"/>
                  </a:ext>
                </a:extLst>
              </p:cNvPr>
              <p:cNvSpPr txBox="1"/>
              <p:nvPr/>
            </p:nvSpPr>
            <p:spPr>
              <a:xfrm>
                <a:off x="3577185" y="4184677"/>
                <a:ext cx="3276858" cy="49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ko-KR" i="1" kern="10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kern="10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kern="10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kern="10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kern="1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kern="1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ko-KR" altLang="en-US" kern="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kern="1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ko-KR" altLang="ko-KR" i="1" kern="1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kern="1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kern="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9FD2194-4AF7-4E2B-8E5C-DFA2A211F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185" y="4184677"/>
                <a:ext cx="3276858" cy="4993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327440D-9992-497B-A91B-2D1A18FAF5BF}"/>
                  </a:ext>
                </a:extLst>
              </p:cNvPr>
              <p:cNvSpPr txBox="1"/>
              <p:nvPr/>
            </p:nvSpPr>
            <p:spPr>
              <a:xfrm>
                <a:off x="3701385" y="4533892"/>
                <a:ext cx="3276858" cy="49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kern="1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kern="1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327440D-9992-497B-A91B-2D1A18FAF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385" y="4533892"/>
                <a:ext cx="3276858" cy="4993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도형 95">
            <a:extLst>
              <a:ext uri="{FF2B5EF4-FFF2-40B4-BE49-F238E27FC236}">
                <a16:creationId xmlns:a16="http://schemas.microsoft.com/office/drawing/2014/main" id="{E5961DDC-1F81-47A8-AA7D-20FC05B862FB}"/>
              </a:ext>
            </a:extLst>
          </p:cNvPr>
          <p:cNvSpPr>
            <a:spLocks noGrp="1" noChangeArrowheads="1"/>
          </p:cNvSpPr>
          <p:nvPr/>
        </p:nvSpPr>
        <p:spPr>
          <a:xfrm>
            <a:off x="1835696" y="4792416"/>
            <a:ext cx="1831011" cy="599433"/>
          </a:xfrm>
          <a:prstGeom prst="rect">
            <a:avLst/>
          </a:prstGeom>
          <a:solidFill>
            <a:srgbClr val="92D050">
              <a:alpha val="2000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 eaLnBrk="0"/>
            <a:endParaRPr lang="ko-KR" altLang="en-US" sz="1800" b="1" i="1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0849E96-7001-4537-8E91-CDCB18F6B249}"/>
              </a:ext>
            </a:extLst>
          </p:cNvPr>
          <p:cNvCxnSpPr>
            <a:cxnSpLocks/>
          </p:cNvCxnSpPr>
          <p:nvPr/>
        </p:nvCxnSpPr>
        <p:spPr>
          <a:xfrm>
            <a:off x="2297818" y="5428304"/>
            <a:ext cx="5152748" cy="0"/>
          </a:xfrm>
          <a:prstGeom prst="straightConnector1">
            <a:avLst/>
          </a:prstGeom>
          <a:ln w="38100">
            <a:solidFill>
              <a:srgbClr val="608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6B7DFD-5B37-4C1B-A858-D25E18CEAB6A}"/>
                  </a:ext>
                </a:extLst>
              </p:cNvPr>
              <p:cNvSpPr txBox="1"/>
              <p:nvPr/>
            </p:nvSpPr>
            <p:spPr>
              <a:xfrm>
                <a:off x="3514491" y="5476229"/>
                <a:ext cx="41727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6B7DFD-5B37-4C1B-A858-D25E18CEA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491" y="5476229"/>
                <a:ext cx="417275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72558A-3D33-4CCE-A5F4-05B2193BF650}"/>
                  </a:ext>
                </a:extLst>
              </p:cNvPr>
              <p:cNvSpPr txBox="1"/>
              <p:nvPr/>
            </p:nvSpPr>
            <p:spPr>
              <a:xfrm>
                <a:off x="3805653" y="5486860"/>
                <a:ext cx="12281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72558A-3D33-4CCE-A5F4-05B2193BF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653" y="5486860"/>
                <a:ext cx="1228156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88A39C9-3DEF-4C8D-8E9D-0B757580153E}"/>
                  </a:ext>
                </a:extLst>
              </p:cNvPr>
              <p:cNvSpPr txBox="1"/>
              <p:nvPr/>
            </p:nvSpPr>
            <p:spPr>
              <a:xfrm>
                <a:off x="2754991" y="5480178"/>
                <a:ext cx="52110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88A39C9-3DEF-4C8D-8E9D-0B7575801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991" y="5480178"/>
                <a:ext cx="521106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>
            <a:extLst>
              <a:ext uri="{FF2B5EF4-FFF2-40B4-BE49-F238E27FC236}">
                <a16:creationId xmlns:a16="http://schemas.microsoft.com/office/drawing/2014/main" id="{C4028346-27B6-4036-9ED4-421D4E322313}"/>
              </a:ext>
            </a:extLst>
          </p:cNvPr>
          <p:cNvSpPr/>
          <p:nvPr/>
        </p:nvSpPr>
        <p:spPr>
          <a:xfrm>
            <a:off x="3666708" y="5297723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B04DE5-B073-41B4-B6CB-81E51C628568}"/>
              </a:ext>
            </a:extLst>
          </p:cNvPr>
          <p:cNvSpPr/>
          <p:nvPr/>
        </p:nvSpPr>
        <p:spPr>
          <a:xfrm>
            <a:off x="2959404" y="5283839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C570CEF-D8CE-48D7-B985-7E270011EDC7}"/>
              </a:ext>
            </a:extLst>
          </p:cNvPr>
          <p:cNvSpPr/>
          <p:nvPr/>
        </p:nvSpPr>
        <p:spPr>
          <a:xfrm>
            <a:off x="4374012" y="5291740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5AF8C79C-5A18-44DD-AECB-1C21ADC99DAF}"/>
              </a:ext>
            </a:extLst>
          </p:cNvPr>
          <p:cNvCxnSpPr>
            <a:cxnSpLocks/>
          </p:cNvCxnSpPr>
          <p:nvPr/>
        </p:nvCxnSpPr>
        <p:spPr>
          <a:xfrm flipV="1">
            <a:off x="2808534" y="4437112"/>
            <a:ext cx="1150032" cy="355305"/>
          </a:xfrm>
          <a:prstGeom prst="curvedConnector3">
            <a:avLst>
              <a:gd name="adj1" fmla="val 50000"/>
            </a:avLst>
          </a:prstGeom>
          <a:ln w="127000">
            <a:solidFill>
              <a:srgbClr val="E9F6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A12A3C9-8AA8-40D9-9313-8AAD7F584888}"/>
                  </a:ext>
                </a:extLst>
              </p:cNvPr>
              <p:cNvSpPr txBox="1"/>
              <p:nvPr/>
            </p:nvSpPr>
            <p:spPr>
              <a:xfrm>
                <a:off x="5081316" y="5422137"/>
                <a:ext cx="927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A12A3C9-8AA8-40D9-9313-8AAD7F584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316" y="5422137"/>
                <a:ext cx="92781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94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 자료 및 분석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1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1026" name="Picture 2" descr="Top 5 Common Time Series Forecasting Algorithms | iunera">
            <a:extLst>
              <a:ext uri="{FF2B5EF4-FFF2-40B4-BE49-F238E27FC236}">
                <a16:creationId xmlns:a16="http://schemas.microsoft.com/office/drawing/2014/main" id="{BE6F7AE0-B26B-40AC-8FD6-D69C0ACC9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4" y="2852936"/>
            <a:ext cx="6827298" cy="278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0CDCDD6-54AA-4013-B424-4B22AF97EA56}"/>
              </a:ext>
            </a:extLst>
          </p:cNvPr>
          <p:cNvSpPr/>
          <p:nvPr/>
        </p:nvSpPr>
        <p:spPr>
          <a:xfrm>
            <a:off x="1381948" y="5445224"/>
            <a:ext cx="6142380" cy="188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CD9C6-4273-49E6-B617-B7BC949C20D9}"/>
              </a:ext>
            </a:extLst>
          </p:cNvPr>
          <p:cNvSpPr txBox="1"/>
          <p:nvPr/>
        </p:nvSpPr>
        <p:spPr>
          <a:xfrm>
            <a:off x="4091500" y="5794586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연도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시점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B36FCA-1331-4E39-8360-EECE188707B4}"/>
              </a:ext>
            </a:extLst>
          </p:cNvPr>
          <p:cNvSpPr/>
          <p:nvPr/>
        </p:nvSpPr>
        <p:spPr>
          <a:xfrm>
            <a:off x="1043608" y="3068960"/>
            <a:ext cx="338340" cy="24705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4FB02-1503-4C23-B376-D443A43FD304}"/>
              </a:ext>
            </a:extLst>
          </p:cNvPr>
          <p:cNvSpPr txBox="1"/>
          <p:nvPr/>
        </p:nvSpPr>
        <p:spPr>
          <a:xfrm>
            <a:off x="222626" y="4149080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금값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관측값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3B7BC61-7557-4CED-AA41-5F97CB71D314}"/>
              </a:ext>
            </a:extLst>
          </p:cNvPr>
          <p:cNvGrpSpPr/>
          <p:nvPr/>
        </p:nvGrpSpPr>
        <p:grpSpPr>
          <a:xfrm>
            <a:off x="278948" y="1528442"/>
            <a:ext cx="1878967" cy="400110"/>
            <a:chOff x="2699792" y="1277259"/>
            <a:chExt cx="1878967" cy="40011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EDB999-D60E-414A-ABDD-7F3C0817332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3B971F-8185-45A2-89F6-08A0037DB60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745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시계열 </a:t>
              </a:r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자료란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?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B3FBF12-611A-4D07-BCBF-CC995BE82AEB}"/>
              </a:ext>
            </a:extLst>
          </p:cNvPr>
          <p:cNvSpPr txBox="1"/>
          <p:nvPr/>
        </p:nvSpPr>
        <p:spPr>
          <a:xfrm>
            <a:off x="679770" y="2204217"/>
            <a:ext cx="733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 자료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연도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계절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월 등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시간의 흐름에 따라 순서대로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관측 되는 자료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6B2D5-BA85-41A6-A55F-90D06830BF18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자료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AB7BBA-AC96-4E25-ABBC-D69CB806C406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분석</a:t>
            </a:r>
          </a:p>
        </p:txBody>
      </p:sp>
    </p:spTree>
    <p:extLst>
      <p:ext uri="{BB962C8B-B14F-4D97-AF65-F5344CB8AC3E}">
        <p14:creationId xmlns:p14="http://schemas.microsoft.com/office/powerpoint/2010/main" val="23085801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3047556" cy="707886"/>
            <a:chOff x="2699792" y="1277259"/>
            <a:chExt cx="3047556" cy="70788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914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평활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–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추세만 있는 시계열</a:t>
              </a:r>
            </a:p>
            <a:p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04343AA-428F-4590-93BF-2EADBADA286E}"/>
              </a:ext>
            </a:extLst>
          </p:cNvPr>
          <p:cNvGrpSpPr/>
          <p:nvPr/>
        </p:nvGrpSpPr>
        <p:grpSpPr>
          <a:xfrm>
            <a:off x="599911" y="2875194"/>
            <a:ext cx="7776864" cy="3368977"/>
            <a:chOff x="3791744" y="1781598"/>
            <a:chExt cx="7776864" cy="4584341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9BBCD4E8-EA4F-4D82-A28A-D1EACBBBBC9D}"/>
                </a:ext>
              </a:extLst>
            </p:cNvPr>
            <p:cNvSpPr/>
            <p:nvPr/>
          </p:nvSpPr>
          <p:spPr>
            <a:xfrm>
              <a:off x="3791744" y="1824739"/>
              <a:ext cx="7776864" cy="4484582"/>
            </a:xfrm>
            <a:prstGeom prst="roundRect">
              <a:avLst/>
            </a:prstGeom>
            <a:noFill/>
            <a:ln>
              <a:solidFill>
                <a:srgbClr val="002E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803BB92-6847-4CFE-8D1D-B7827754B24C}"/>
                </a:ext>
              </a:extLst>
            </p:cNvPr>
            <p:cNvSpPr/>
            <p:nvPr/>
          </p:nvSpPr>
          <p:spPr>
            <a:xfrm>
              <a:off x="4458505" y="1781598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816ED7B-D81D-4F08-BD1D-A2764F24FA54}"/>
                </a:ext>
              </a:extLst>
            </p:cNvPr>
            <p:cNvSpPr/>
            <p:nvPr/>
          </p:nvSpPr>
          <p:spPr>
            <a:xfrm>
              <a:off x="8808519" y="6264495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2D95D14-081C-4663-90CF-0328EE289E2C}"/>
              </a:ext>
            </a:extLst>
          </p:cNvPr>
          <p:cNvSpPr txBox="1"/>
          <p:nvPr/>
        </p:nvSpPr>
        <p:spPr>
          <a:xfrm>
            <a:off x="270692" y="2352173"/>
            <a:ext cx="3687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i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3000" i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 </a:t>
            </a:r>
            <a:r>
              <a:rPr lang="ko-KR" altLang="en-US" sz="3000" i="1" dirty="0" err="1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평활법</a:t>
            </a:r>
            <a:endParaRPr lang="ko-KR" altLang="en-US" sz="3000" i="1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6752A5-879F-424D-B510-F7BD02407D15}"/>
              </a:ext>
            </a:extLst>
          </p:cNvPr>
          <p:cNvSpPr txBox="1"/>
          <p:nvPr/>
        </p:nvSpPr>
        <p:spPr>
          <a:xfrm>
            <a:off x="1112765" y="3459295"/>
            <a:ext cx="658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rgbClr val="17375E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시점별</a:t>
            </a:r>
            <a:r>
              <a:rPr lang="ko-KR" altLang="en-US" sz="2000" dirty="0">
                <a:solidFill>
                  <a:srgbClr val="17375E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가중평균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으로</a:t>
            </a:r>
            <a:r>
              <a:rPr lang="ko-KR" altLang="en-US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추세를 파악하는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65B7688-CE7E-4E56-B93F-FC6C264C6E78}"/>
                  </a:ext>
                </a:extLst>
              </p:cNvPr>
              <p:cNvSpPr txBox="1"/>
              <p:nvPr/>
            </p:nvSpPr>
            <p:spPr>
              <a:xfrm>
                <a:off x="3978257" y="3989986"/>
                <a:ext cx="3276858" cy="49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ko-KR" i="1" kern="10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b="0" i="0" kern="1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ko-KR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65B7688-CE7E-4E56-B93F-FC6C264C6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257" y="3989986"/>
                <a:ext cx="3276858" cy="4993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3D49AE-41FF-4667-9787-1C9CC484BADF}"/>
                  </a:ext>
                </a:extLst>
              </p:cNvPr>
              <p:cNvSpPr txBox="1"/>
              <p:nvPr/>
            </p:nvSpPr>
            <p:spPr>
              <a:xfrm>
                <a:off x="4108871" y="4429713"/>
                <a:ext cx="4612217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kern="1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3D49AE-41FF-4667-9787-1C9CC484B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871" y="4429713"/>
                <a:ext cx="4612217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도형 95">
            <a:extLst>
              <a:ext uri="{FF2B5EF4-FFF2-40B4-BE49-F238E27FC236}">
                <a16:creationId xmlns:a16="http://schemas.microsoft.com/office/drawing/2014/main" id="{EE3AFE86-C7AF-4274-B6A7-5B0B7CDA74CE}"/>
              </a:ext>
            </a:extLst>
          </p:cNvPr>
          <p:cNvSpPr>
            <a:spLocks noGrp="1" noChangeArrowheads="1"/>
          </p:cNvSpPr>
          <p:nvPr/>
        </p:nvSpPr>
        <p:spPr>
          <a:xfrm>
            <a:off x="1835696" y="4792416"/>
            <a:ext cx="2535746" cy="599433"/>
          </a:xfrm>
          <a:prstGeom prst="rect">
            <a:avLst/>
          </a:prstGeom>
          <a:solidFill>
            <a:srgbClr val="92D050">
              <a:alpha val="2000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 eaLnBrk="0"/>
            <a:endParaRPr lang="ko-KR" altLang="en-US" sz="1800" b="1" i="1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4EB5D10-8A3C-4AD3-9BD4-CA3EE8249C2D}"/>
              </a:ext>
            </a:extLst>
          </p:cNvPr>
          <p:cNvCxnSpPr/>
          <p:nvPr/>
        </p:nvCxnSpPr>
        <p:spPr>
          <a:xfrm>
            <a:off x="2297818" y="5428304"/>
            <a:ext cx="5152748" cy="0"/>
          </a:xfrm>
          <a:prstGeom prst="straightConnector1">
            <a:avLst/>
          </a:prstGeom>
          <a:ln w="38100">
            <a:solidFill>
              <a:srgbClr val="608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427D78-EC34-4D91-9E45-F47DB9094FDC}"/>
                  </a:ext>
                </a:extLst>
              </p:cNvPr>
              <p:cNvSpPr txBox="1"/>
              <p:nvPr/>
            </p:nvSpPr>
            <p:spPr>
              <a:xfrm>
                <a:off x="3514491" y="5476229"/>
                <a:ext cx="41727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427D78-EC34-4D91-9E45-F47DB9094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491" y="5476229"/>
                <a:ext cx="417275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CCF5BED-DB12-4B65-9B0F-CC5157DEA330}"/>
                  </a:ext>
                </a:extLst>
              </p:cNvPr>
              <p:cNvSpPr txBox="1"/>
              <p:nvPr/>
            </p:nvSpPr>
            <p:spPr>
              <a:xfrm>
                <a:off x="3805653" y="5486860"/>
                <a:ext cx="12281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CCF5BED-DB12-4B65-9B0F-CC5157DEA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653" y="5486860"/>
                <a:ext cx="1228156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EA10F09-1418-49DA-8733-F13E821190BC}"/>
                  </a:ext>
                </a:extLst>
              </p:cNvPr>
              <p:cNvSpPr txBox="1"/>
              <p:nvPr/>
            </p:nvSpPr>
            <p:spPr>
              <a:xfrm>
                <a:off x="2754991" y="5480178"/>
                <a:ext cx="52110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EA10F09-1418-49DA-8733-F13E82119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991" y="5480178"/>
                <a:ext cx="521106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5CF8E5-8640-43F7-828A-1C911E2BFEC2}"/>
              </a:ext>
            </a:extLst>
          </p:cNvPr>
          <p:cNvSpPr/>
          <p:nvPr/>
        </p:nvSpPr>
        <p:spPr>
          <a:xfrm>
            <a:off x="3666708" y="5297723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37EDA25-8B1D-45DA-A971-0646A5204FB0}"/>
              </a:ext>
            </a:extLst>
          </p:cNvPr>
          <p:cNvSpPr/>
          <p:nvPr/>
        </p:nvSpPr>
        <p:spPr>
          <a:xfrm>
            <a:off x="2959404" y="5283839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46D13A-CCAC-4A96-A4C3-A8682A180C8A}"/>
              </a:ext>
            </a:extLst>
          </p:cNvPr>
          <p:cNvSpPr/>
          <p:nvPr/>
        </p:nvSpPr>
        <p:spPr>
          <a:xfrm>
            <a:off x="4374012" y="5291740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E54287D1-38EA-4E63-AF70-EEDDC0DD71BB}"/>
              </a:ext>
            </a:extLst>
          </p:cNvPr>
          <p:cNvCxnSpPr>
            <a:cxnSpLocks/>
          </p:cNvCxnSpPr>
          <p:nvPr/>
        </p:nvCxnSpPr>
        <p:spPr>
          <a:xfrm flipV="1">
            <a:off x="2809587" y="4293096"/>
            <a:ext cx="1561855" cy="571589"/>
          </a:xfrm>
          <a:prstGeom prst="curvedConnector3">
            <a:avLst>
              <a:gd name="adj1" fmla="val 50000"/>
            </a:avLst>
          </a:prstGeom>
          <a:ln w="127000">
            <a:solidFill>
              <a:srgbClr val="E9F6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209EB5-3B75-4F73-B457-A9DB0A6C232D}"/>
                  </a:ext>
                </a:extLst>
              </p:cNvPr>
              <p:cNvSpPr txBox="1"/>
              <p:nvPr/>
            </p:nvSpPr>
            <p:spPr>
              <a:xfrm>
                <a:off x="5081316" y="5422137"/>
                <a:ext cx="927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209EB5-3B75-4F73-B457-A9DB0A6C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316" y="5422137"/>
                <a:ext cx="92781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4134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3047556" cy="707886"/>
            <a:chOff x="2699792" y="1277259"/>
            <a:chExt cx="3047556" cy="70788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914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평활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–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추세만 있는 시계열</a:t>
              </a:r>
            </a:p>
            <a:p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04343AA-428F-4590-93BF-2EADBADA286E}"/>
              </a:ext>
            </a:extLst>
          </p:cNvPr>
          <p:cNvGrpSpPr/>
          <p:nvPr/>
        </p:nvGrpSpPr>
        <p:grpSpPr>
          <a:xfrm>
            <a:off x="599911" y="2875195"/>
            <a:ext cx="7776864" cy="2495564"/>
            <a:chOff x="3791744" y="1781598"/>
            <a:chExt cx="7776864" cy="4584341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9BBCD4E8-EA4F-4D82-A28A-D1EACBBBBC9D}"/>
                </a:ext>
              </a:extLst>
            </p:cNvPr>
            <p:cNvSpPr/>
            <p:nvPr/>
          </p:nvSpPr>
          <p:spPr>
            <a:xfrm>
              <a:off x="3791744" y="1824739"/>
              <a:ext cx="7776864" cy="4484582"/>
            </a:xfrm>
            <a:prstGeom prst="roundRect">
              <a:avLst/>
            </a:prstGeom>
            <a:noFill/>
            <a:ln>
              <a:solidFill>
                <a:srgbClr val="002E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803BB92-6847-4CFE-8D1D-B7827754B24C}"/>
                </a:ext>
              </a:extLst>
            </p:cNvPr>
            <p:cNvSpPr/>
            <p:nvPr/>
          </p:nvSpPr>
          <p:spPr>
            <a:xfrm>
              <a:off x="4458505" y="1781598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816ED7B-D81D-4F08-BD1D-A2764F24FA54}"/>
                </a:ext>
              </a:extLst>
            </p:cNvPr>
            <p:cNvSpPr/>
            <p:nvPr/>
          </p:nvSpPr>
          <p:spPr>
            <a:xfrm>
              <a:off x="8808519" y="6264495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2D95D14-081C-4663-90CF-0328EE289E2C}"/>
              </a:ext>
            </a:extLst>
          </p:cNvPr>
          <p:cNvSpPr txBox="1"/>
          <p:nvPr/>
        </p:nvSpPr>
        <p:spPr>
          <a:xfrm>
            <a:off x="270692" y="2352173"/>
            <a:ext cx="3687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i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3000" i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 </a:t>
            </a:r>
            <a:r>
              <a:rPr lang="ko-KR" altLang="en-US" sz="3000" i="1" dirty="0" err="1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평활법</a:t>
            </a:r>
            <a:endParaRPr lang="ko-KR" altLang="en-US" sz="3000" i="1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E27C41-B8B6-4FCA-9F79-71B4BFD22A9A}"/>
                  </a:ext>
                </a:extLst>
              </p:cNvPr>
              <p:cNvSpPr txBox="1"/>
              <p:nvPr/>
            </p:nvSpPr>
            <p:spPr>
              <a:xfrm>
                <a:off x="752282" y="3116695"/>
                <a:ext cx="8182874" cy="2436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시점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1 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추세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ko-KR" sz="14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시점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2 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추세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sz="1800" kern="10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acc>
                      <m:accPr>
                        <m:chr m:val="̂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sz="1800" kern="10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b="0" i="0" kern="10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ko-KR" sz="14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시점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3 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추세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sz="1800" kern="10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acc>
                      <m:accPr>
                        <m:chr m:val="̂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b="0" i="0" kern="10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sz="1800" kern="10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0" kern="100" smtClean="0">
                        <a:effectLst/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400" kern="1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          …</a:t>
                </a: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시점</a:t>
                </a:r>
                <a:r>
                  <a:rPr lang="en-US" altLang="ko-KR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t </a:t>
                </a:r>
                <a:r>
                  <a:rPr lang="ko-KR" altLang="ko-KR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추</a:t>
                </a:r>
                <a:r>
                  <a:rPr lang="ko-KR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세</a:t>
                </a:r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𝑎</m:t>
                    </m:r>
                    <m:sSub>
                      <m:sSubPr>
                        <m:ctrlPr>
                          <a:rPr lang="ko-KR" altLang="ko-KR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ko-KR" altLang="ko-KR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ko-KR" altLang="en-US" sz="18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바탕" panose="02030600000101010101" pitchFamily="18" charset="-127"/>
                          </a:rPr>
                          <m:t>−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acc>
                      <m:accPr>
                        <m:chr m:val="̂"/>
                        <m:ctrlPr>
                          <a:rPr lang="ko-KR" altLang="ko-KR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ko-KR" altLang="en-US" sz="18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바탕" panose="02030600000101010101" pitchFamily="18" charset="-127"/>
                              </a:rPr>
                              <m:t>−</m:t>
                            </m:r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ko-KR" altLang="en-US" sz="18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바탕" panose="02030600000101010101" pitchFamily="18" charset="-127"/>
                          </a:rPr>
                          <m:t>−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ko-KR" altLang="ko-KR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ko-KR" altLang="en-US" sz="1800" i="1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바탕" panose="02030600000101010101" pitchFamily="18" charset="-127"/>
                                  </a:rPr>
                                  <m:t>−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ko-KR" altLang="ko-KR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ko-KR" altLang="en-US" sz="18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바탕" panose="02030600000101010101" pitchFamily="18" charset="-127"/>
                              </a:rPr>
                              <m:t>−</m:t>
                            </m:r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800" b="0" i="1" smtClean="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ko-KR" altLang="ko-KR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ko-KR" altLang="en-US" sz="1800" i="1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바탕" panose="02030600000101010101" pitchFamily="18" charset="-127"/>
                                  </a:rPr>
                                  <m:t>−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ko-KR" altLang="en-US" sz="18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바탕" panose="02030600000101010101" pitchFamily="18" charset="-127"/>
                              </a:rPr>
                              <m:t>−</m:t>
                            </m:r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b>
                          <m:sSubPr>
                            <m:ctrlPr>
                              <a:rPr lang="ko-KR" altLang="ko-KR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endParaRPr lang="ko-KR" altLang="ko-KR" sz="14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E27C41-B8B6-4FCA-9F79-71B4BFD22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82" y="3116695"/>
                <a:ext cx="8182874" cy="2436949"/>
              </a:xfrm>
              <a:prstGeom prst="rect">
                <a:avLst/>
              </a:prstGeom>
              <a:blipFill>
                <a:blip r:embed="rId2"/>
                <a:stretch>
                  <a:fillRect l="-596" t="-75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도형 95">
            <a:extLst>
              <a:ext uri="{FF2B5EF4-FFF2-40B4-BE49-F238E27FC236}">
                <a16:creationId xmlns:a16="http://schemas.microsoft.com/office/drawing/2014/main" id="{3E8B065B-5317-4EB1-81E1-22A2150010EC}"/>
              </a:ext>
            </a:extLst>
          </p:cNvPr>
          <p:cNvSpPr>
            <a:spLocks noGrp="1" noChangeArrowheads="1"/>
          </p:cNvSpPr>
          <p:nvPr/>
        </p:nvSpPr>
        <p:spPr>
          <a:xfrm>
            <a:off x="467365" y="5486022"/>
            <a:ext cx="8209091" cy="1004423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3" name="도형 96">
            <a:extLst>
              <a:ext uri="{FF2B5EF4-FFF2-40B4-BE49-F238E27FC236}">
                <a16:creationId xmlns:a16="http://schemas.microsoft.com/office/drawing/2014/main" id="{42B9FE70-BF8D-477A-91A4-1AE5365E7C0F}"/>
              </a:ext>
            </a:extLst>
          </p:cNvPr>
          <p:cNvSpPr>
            <a:spLocks noGrp="1" noChangeArrowheads="1"/>
          </p:cNvSpPr>
          <p:nvPr/>
        </p:nvSpPr>
        <p:spPr>
          <a:xfrm>
            <a:off x="371481" y="5486022"/>
            <a:ext cx="86233" cy="1004423"/>
          </a:xfrm>
          <a:prstGeom prst="rect">
            <a:avLst/>
          </a:prstGeom>
          <a:solidFill>
            <a:srgbClr val="28517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9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FC2559F0-E4C9-42EE-B1DF-DCDC027153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2680" y="5671592"/>
            <a:ext cx="223404" cy="219641"/>
          </a:xfrm>
          <a:prstGeom prst="rect">
            <a:avLst/>
          </a:prstGeom>
          <a:noFill/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9EEE23D-53ED-4B26-967F-5161CB7E280C}"/>
              </a:ext>
            </a:extLst>
          </p:cNvPr>
          <p:cNvSpPr txBox="1"/>
          <p:nvPr/>
        </p:nvSpPr>
        <p:spPr>
          <a:xfrm>
            <a:off x="-383322" y="5579923"/>
            <a:ext cx="8261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평활계수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</a:t>
            </a:r>
            <a:r>
              <a:rPr lang="ko-KR" altLang="en-US" sz="16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클수록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변화에 따른 </a:t>
            </a:r>
            <a:r>
              <a:rPr lang="ko-KR" altLang="en-US"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예측값의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변화가 크다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A177F0-8B5C-4FB2-80D1-AF602F530EC4}"/>
              </a:ext>
            </a:extLst>
          </p:cNvPr>
          <p:cNvSpPr txBox="1"/>
          <p:nvPr/>
        </p:nvSpPr>
        <p:spPr>
          <a:xfrm>
            <a:off x="855735" y="6027014"/>
            <a:ext cx="6207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최근자료에 더 큰 가중치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부여함으로써 </a:t>
            </a:r>
            <a:r>
              <a:rPr lang="ko-KR" altLang="en-US"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이동평균평활법의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단점 보완  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52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FC5DBD37-9123-4F76-9A2A-0B7E057B3C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2680" y="6095297"/>
            <a:ext cx="223404" cy="219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44500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3047556" cy="707886"/>
            <a:chOff x="2699792" y="1277259"/>
            <a:chExt cx="3047556" cy="70788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914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평활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–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추세만 있는 시계열</a:t>
              </a:r>
            </a:p>
            <a:p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04343AA-428F-4590-93BF-2EADBADA286E}"/>
              </a:ext>
            </a:extLst>
          </p:cNvPr>
          <p:cNvGrpSpPr/>
          <p:nvPr/>
        </p:nvGrpSpPr>
        <p:grpSpPr>
          <a:xfrm>
            <a:off x="599911" y="2875195"/>
            <a:ext cx="7776864" cy="2495564"/>
            <a:chOff x="3791744" y="1781598"/>
            <a:chExt cx="7776864" cy="4584341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9BBCD4E8-EA4F-4D82-A28A-D1EACBBBBC9D}"/>
                </a:ext>
              </a:extLst>
            </p:cNvPr>
            <p:cNvSpPr/>
            <p:nvPr/>
          </p:nvSpPr>
          <p:spPr>
            <a:xfrm>
              <a:off x="3791744" y="1824739"/>
              <a:ext cx="7776864" cy="4484582"/>
            </a:xfrm>
            <a:prstGeom prst="roundRect">
              <a:avLst/>
            </a:prstGeom>
            <a:noFill/>
            <a:ln>
              <a:solidFill>
                <a:srgbClr val="002E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803BB92-6847-4CFE-8D1D-B7827754B24C}"/>
                </a:ext>
              </a:extLst>
            </p:cNvPr>
            <p:cNvSpPr/>
            <p:nvPr/>
          </p:nvSpPr>
          <p:spPr>
            <a:xfrm>
              <a:off x="4458505" y="1781598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816ED7B-D81D-4F08-BD1D-A2764F24FA54}"/>
                </a:ext>
              </a:extLst>
            </p:cNvPr>
            <p:cNvSpPr/>
            <p:nvPr/>
          </p:nvSpPr>
          <p:spPr>
            <a:xfrm>
              <a:off x="8808519" y="6264495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2D95D14-081C-4663-90CF-0328EE289E2C}"/>
              </a:ext>
            </a:extLst>
          </p:cNvPr>
          <p:cNvSpPr txBox="1"/>
          <p:nvPr/>
        </p:nvSpPr>
        <p:spPr>
          <a:xfrm>
            <a:off x="270692" y="2352173"/>
            <a:ext cx="3687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i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3000" i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 </a:t>
            </a:r>
            <a:r>
              <a:rPr lang="ko-KR" altLang="en-US" sz="3000" i="1" dirty="0" err="1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평활법</a:t>
            </a:r>
            <a:endParaRPr lang="ko-KR" altLang="en-US" sz="3000" i="1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E27C41-B8B6-4FCA-9F79-71B4BFD22A9A}"/>
                  </a:ext>
                </a:extLst>
              </p:cNvPr>
              <p:cNvSpPr txBox="1"/>
              <p:nvPr/>
            </p:nvSpPr>
            <p:spPr>
              <a:xfrm>
                <a:off x="752282" y="3116695"/>
                <a:ext cx="8182874" cy="2382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시점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1 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추세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ko-KR" sz="14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시점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2 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추세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sz="1800" kern="10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acc>
                      <m:accPr>
                        <m:chr m:val="̂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sz="1800" kern="10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b="0" i="0" kern="10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ko-KR" sz="14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시점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3 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추세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sz="1800" kern="10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acc>
                      <m:accPr>
                        <m:chr m:val="̂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b="0" i="0" kern="10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sz="1800" kern="10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sz="1800" kern="10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400" kern="1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          …</a:t>
                </a: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시점</a:t>
                </a:r>
                <a:r>
                  <a:rPr lang="en-US" altLang="ko-KR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t </a:t>
                </a:r>
                <a:r>
                  <a:rPr lang="ko-KR" altLang="ko-KR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추</a:t>
                </a:r>
                <a:r>
                  <a:rPr lang="ko-KR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세</a:t>
                </a:r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𝑎</m:t>
                    </m:r>
                    <m:sSub>
                      <m:sSubPr>
                        <m:ctrlPr>
                          <a:rPr lang="ko-KR" altLang="ko-KR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ko-KR" altLang="ko-KR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ko-KR" altLang="en-US" sz="18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바탕" panose="02030600000101010101" pitchFamily="18" charset="-127"/>
                          </a:rPr>
                          <m:t>−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acc>
                      <m:accPr>
                        <m:chr m:val="̂"/>
                        <m:ctrlPr>
                          <a:rPr lang="ko-KR" altLang="ko-KR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ko-KR" altLang="en-US" sz="18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바탕" panose="02030600000101010101" pitchFamily="18" charset="-127"/>
                              </a:rPr>
                              <m:t>−</m:t>
                            </m:r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ko-KR" altLang="en-US" sz="18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바탕" panose="02030600000101010101" pitchFamily="18" charset="-127"/>
                          </a:rPr>
                          <m:t>−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ko-KR" altLang="ko-KR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ko-KR" altLang="en-US" sz="1800" i="1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바탕" panose="02030600000101010101" pitchFamily="18" charset="-127"/>
                                  </a:rPr>
                                  <m:t>−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ko-KR" altLang="ko-KR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ko-KR" altLang="en-US" sz="18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바탕" panose="02030600000101010101" pitchFamily="18" charset="-127"/>
                              </a:rPr>
                              <m:t>−</m:t>
                            </m:r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800" b="0" i="1" smtClean="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ko-KR" altLang="ko-KR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ko-KR" altLang="en-US" sz="1800" i="1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바탕" panose="02030600000101010101" pitchFamily="18" charset="-127"/>
                                  </a:rPr>
                                  <m:t>−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ko-KR" altLang="en-US" sz="18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바탕" panose="02030600000101010101" pitchFamily="18" charset="-127"/>
                              </a:rPr>
                              <m:t>−</m:t>
                            </m:r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b>
                          <m:sSubPr>
                            <m:ctrlPr>
                              <a:rPr lang="ko-KR" altLang="ko-KR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endParaRPr lang="ko-KR" altLang="ko-KR" sz="14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E27C41-B8B6-4FCA-9F79-71B4BFD22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82" y="3116695"/>
                <a:ext cx="8182874" cy="2382356"/>
              </a:xfrm>
              <a:prstGeom prst="rect">
                <a:avLst/>
              </a:prstGeom>
              <a:blipFill>
                <a:blip r:embed="rId2"/>
                <a:stretch>
                  <a:fillRect l="-596" t="-767" b="-104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도형 95">
            <a:extLst>
              <a:ext uri="{FF2B5EF4-FFF2-40B4-BE49-F238E27FC236}">
                <a16:creationId xmlns:a16="http://schemas.microsoft.com/office/drawing/2014/main" id="{3E8B065B-5317-4EB1-81E1-22A2150010EC}"/>
              </a:ext>
            </a:extLst>
          </p:cNvPr>
          <p:cNvSpPr>
            <a:spLocks noGrp="1" noChangeArrowheads="1"/>
          </p:cNvSpPr>
          <p:nvPr/>
        </p:nvSpPr>
        <p:spPr>
          <a:xfrm>
            <a:off x="467365" y="5486022"/>
            <a:ext cx="8209091" cy="1004423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3" name="도형 96">
            <a:extLst>
              <a:ext uri="{FF2B5EF4-FFF2-40B4-BE49-F238E27FC236}">
                <a16:creationId xmlns:a16="http://schemas.microsoft.com/office/drawing/2014/main" id="{42B9FE70-BF8D-477A-91A4-1AE5365E7C0F}"/>
              </a:ext>
            </a:extLst>
          </p:cNvPr>
          <p:cNvSpPr>
            <a:spLocks noGrp="1" noChangeArrowheads="1"/>
          </p:cNvSpPr>
          <p:nvPr/>
        </p:nvSpPr>
        <p:spPr>
          <a:xfrm>
            <a:off x="371481" y="5486022"/>
            <a:ext cx="86233" cy="1004423"/>
          </a:xfrm>
          <a:prstGeom prst="rect">
            <a:avLst/>
          </a:prstGeom>
          <a:solidFill>
            <a:srgbClr val="28517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9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FC2559F0-E4C9-42EE-B1DF-DCDC027153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2680" y="5671592"/>
            <a:ext cx="223404" cy="219641"/>
          </a:xfrm>
          <a:prstGeom prst="rect">
            <a:avLst/>
          </a:prstGeom>
          <a:noFill/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9EEE23D-53ED-4B26-967F-5161CB7E280C}"/>
              </a:ext>
            </a:extLst>
          </p:cNvPr>
          <p:cNvSpPr txBox="1"/>
          <p:nvPr/>
        </p:nvSpPr>
        <p:spPr>
          <a:xfrm>
            <a:off x="-383322" y="5579923"/>
            <a:ext cx="8261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평활계수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</a:t>
            </a:r>
            <a:r>
              <a:rPr lang="ko-KR" altLang="en-US" sz="16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클수록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변화에 따른 </a:t>
            </a:r>
            <a:r>
              <a:rPr lang="ko-KR" altLang="en-US"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예측값의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변화가 크다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A177F0-8B5C-4FB2-80D1-AF602F530EC4}"/>
              </a:ext>
            </a:extLst>
          </p:cNvPr>
          <p:cNvSpPr txBox="1"/>
          <p:nvPr/>
        </p:nvSpPr>
        <p:spPr>
          <a:xfrm>
            <a:off x="855735" y="6027014"/>
            <a:ext cx="6207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최근자료에 더 큰 가중치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부여함으로써 </a:t>
            </a:r>
            <a:r>
              <a:rPr lang="ko-KR" altLang="en-US"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이동평균평활법의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단점 보완  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52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FC5DBD37-9123-4F76-9A2A-0B7E057B3C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2680" y="6095297"/>
            <a:ext cx="223404" cy="219641"/>
          </a:xfrm>
          <a:prstGeom prst="rect">
            <a:avLst/>
          </a:prstGeom>
          <a:noFill/>
        </p:spPr>
      </p:pic>
      <p:sp>
        <p:nvSpPr>
          <p:cNvPr id="26" name="도형 90">
            <a:extLst>
              <a:ext uri="{FF2B5EF4-FFF2-40B4-BE49-F238E27FC236}">
                <a16:creationId xmlns:a16="http://schemas.microsoft.com/office/drawing/2014/main" id="{B7C6FBD2-24D6-4241-A2F8-DC3A363C353B}"/>
              </a:ext>
            </a:extLst>
          </p:cNvPr>
          <p:cNvSpPr>
            <a:spLocks noGrp="1" noChangeArrowheads="1"/>
          </p:cNvSpPr>
          <p:nvPr/>
        </p:nvSpPr>
        <p:spPr>
          <a:xfrm>
            <a:off x="-1615376" y="801356"/>
            <a:ext cx="12306300" cy="6211325"/>
          </a:xfrm>
          <a:prstGeom prst="rect">
            <a:avLst/>
          </a:prstGeom>
          <a:solidFill>
            <a:schemeClr val="bg1">
              <a:alpha val="920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6278930-1DDB-4144-B63A-359A34A7E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20" y="1120372"/>
            <a:ext cx="7403206" cy="487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565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3252741" cy="707886"/>
            <a:chOff x="2699792" y="1277259"/>
            <a:chExt cx="3252741" cy="70788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19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평활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–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계절성만 있는 시계열</a:t>
              </a:r>
            </a:p>
            <a:p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0DEB9DC-1449-40ED-82B0-BABEEBF972F7}"/>
              </a:ext>
            </a:extLst>
          </p:cNvPr>
          <p:cNvGrpSpPr/>
          <p:nvPr/>
        </p:nvGrpSpPr>
        <p:grpSpPr>
          <a:xfrm>
            <a:off x="597639" y="2555520"/>
            <a:ext cx="7776864" cy="3825808"/>
            <a:chOff x="3791744" y="1781598"/>
            <a:chExt cx="7776864" cy="458434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38885F6-1D97-4CBF-8B93-BD28006F8B84}"/>
                </a:ext>
              </a:extLst>
            </p:cNvPr>
            <p:cNvSpPr/>
            <p:nvPr/>
          </p:nvSpPr>
          <p:spPr>
            <a:xfrm>
              <a:off x="3791744" y="1824739"/>
              <a:ext cx="7776864" cy="4484582"/>
            </a:xfrm>
            <a:prstGeom prst="roundRect">
              <a:avLst/>
            </a:prstGeom>
            <a:noFill/>
            <a:ln>
              <a:solidFill>
                <a:srgbClr val="002E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16DC02E-98F4-4D89-A742-015D57B0742A}"/>
                </a:ext>
              </a:extLst>
            </p:cNvPr>
            <p:cNvSpPr/>
            <p:nvPr/>
          </p:nvSpPr>
          <p:spPr>
            <a:xfrm>
              <a:off x="4458505" y="1781598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07F5D7E-03FE-4DED-B98F-57E8E815AA12}"/>
                </a:ext>
              </a:extLst>
            </p:cNvPr>
            <p:cNvSpPr/>
            <p:nvPr/>
          </p:nvSpPr>
          <p:spPr>
            <a:xfrm>
              <a:off x="8808519" y="6264495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B9E534-79E8-4639-8719-44402C549202}"/>
                  </a:ext>
                </a:extLst>
              </p:cNvPr>
              <p:cNvSpPr txBox="1"/>
              <p:nvPr/>
            </p:nvSpPr>
            <p:spPr>
              <a:xfrm>
                <a:off x="846084" y="2741133"/>
                <a:ext cx="7391358" cy="373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dirty="0"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같은 주기를 갖는 모든 값들의 평균값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으로 대체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.</a:t>
                </a:r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B9E534-79E8-4639-8719-44402C54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84" y="2741133"/>
                <a:ext cx="7391358" cy="373436"/>
              </a:xfrm>
              <a:prstGeom prst="rect">
                <a:avLst/>
              </a:prstGeom>
              <a:blipFill>
                <a:blip r:embed="rId2"/>
                <a:stretch>
                  <a:fillRect l="-578"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9AA5152-B8AB-4B37-A3E5-F32587970858}"/>
              </a:ext>
            </a:extLst>
          </p:cNvPr>
          <p:cNvSpPr txBox="1"/>
          <p:nvPr/>
        </p:nvSpPr>
        <p:spPr>
          <a:xfrm>
            <a:off x="6412081" y="3356992"/>
            <a:ext cx="22108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 주기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d)</a:t>
            </a:r>
            <a:endParaRPr lang="ko-KR" altLang="en-US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A6F40F-3628-48C4-B172-7C7FBB4E6ADB}"/>
                  </a:ext>
                </a:extLst>
              </p:cNvPr>
              <p:cNvSpPr txBox="1"/>
              <p:nvPr/>
            </p:nvSpPr>
            <p:spPr>
              <a:xfrm>
                <a:off x="846084" y="3636528"/>
                <a:ext cx="7500220" cy="2212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2100" kern="100" dirty="0">
                    <a:effectLst/>
                    <a:latin typeface="08서울남산체 EB" panose="02020603020101020101" pitchFamily="18" charset="-127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21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2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1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1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sz="21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</m:t>
                    </m:r>
                    <m:f>
                      <m:fPr>
                        <m:ctrlPr>
                          <a:rPr lang="ko-KR" altLang="ko-KR" sz="2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m</m:t>
                        </m:r>
                      </m:den>
                    </m:f>
                    <m:r>
                      <a:rPr lang="en-US" altLang="ko-KR" sz="21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ko-KR" altLang="ko-KR" sz="2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1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1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ko-KR" altLang="ko-KR" sz="2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1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1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altLang="ko-KR" sz="21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  <m: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ko-KR" altLang="ko-KR" sz="2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1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1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1+2</m:t>
                            </m:r>
                            <m:r>
                              <m:rPr>
                                <m:sty m:val="p"/>
                              </m:rPr>
                              <a:rPr lang="en-US" altLang="ko-KR" sz="21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  <m: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ko-KR" altLang="ko-KR" sz="2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1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1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1+3</m:t>
                            </m:r>
                            <m:r>
                              <m:rPr>
                                <m:sty m:val="p"/>
                              </m:rPr>
                              <a:rPr lang="en-US" altLang="ko-KR" sz="21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  <m: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ko-KR" altLang="ko-KR" sz="2100" kern="100">
                            <a:effectLst/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⋯</m:t>
                        </m:r>
                        <m: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ko-KR" altLang="ko-KR" sz="2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1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1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ko-KR" altLang="ko-KR" sz="21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1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ko-KR" altLang="en-US" sz="2100" i="1" kern="100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바탕" panose="02030600000101010101" pitchFamily="18" charset="-127"/>
                                  </a:rPr>
                                  <m:t>−</m:t>
                                </m:r>
                                <m:r>
                                  <a:rPr lang="en-US" altLang="ko-KR" sz="21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ko-KR" sz="21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e>
                    </m:d>
                  </m:oMath>
                </a14:m>
                <a:endParaRPr lang="ko-KR" altLang="ko-KR" sz="21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2100" kern="100" dirty="0">
                    <a:effectLst/>
                    <a:latin typeface="08서울남산체 EB" panose="02020603020101020101" pitchFamily="18" charset="-127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2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2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1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1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ko-KR" sz="21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2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21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1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r>
                      <a:rPr lang="en-US" altLang="ko-KR" sz="21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2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1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ko-KR" altLang="ko-KR" sz="2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2+</m:t>
                        </m:r>
                        <m:r>
                          <m:rPr>
                            <m:sty m:val="p"/>
                          </m:rP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ko-KR" sz="21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ko-KR" altLang="ko-KR" sz="2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2+2</m:t>
                        </m:r>
                        <m:r>
                          <m:rPr>
                            <m:sty m:val="p"/>
                          </m:rP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ko-KR" sz="21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2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2+3</m:t>
                        </m:r>
                        <m:r>
                          <m:rPr>
                            <m:sty m:val="p"/>
                          </m:rP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ko-KR" sz="21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 </m:t>
                    </m:r>
                    <m:r>
                      <a:rPr lang="ko-KR" altLang="ko-KR" sz="2100" kern="100"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⋯</m:t>
                    </m:r>
                    <m:r>
                      <a:rPr lang="en-US" altLang="ko-KR" sz="21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ko-KR" altLang="ko-KR" sz="2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2+</m:t>
                        </m:r>
                        <m:d>
                          <m:dPr>
                            <m:ctrlPr>
                              <a:rPr lang="ko-KR" altLang="ko-KR" sz="2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1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ko-KR" altLang="en-US" sz="2100" i="1" kern="100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바탕" panose="02030600000101010101" pitchFamily="18" charset="-127"/>
                              </a:rPr>
                              <m:t>−</m:t>
                            </m:r>
                            <m:r>
                              <a:rPr lang="en-US" altLang="ko-KR" sz="21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endParaRPr lang="ko-KR" altLang="ko-KR" sz="21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ko-KR" sz="2100" kern="100">
                          <a:effectLst/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⋮</m:t>
                      </m:r>
                    </m:oMath>
                  </m:oMathPara>
                </a14:m>
                <a:endParaRPr lang="ko-KR" altLang="ko-KR" sz="21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2100" kern="100" dirty="0">
                    <a:effectLst/>
                    <a:latin typeface="08서울남산체 EB" panose="02020603020101020101" pitchFamily="18" charset="-127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2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2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1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1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</m:e>
                    </m:acc>
                    <m:r>
                      <a:rPr lang="en-US" altLang="ko-KR" sz="21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ko-KR" altLang="ko-KR" sz="2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21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m</m:t>
                        </m:r>
                      </m:den>
                    </m:f>
                    <m:r>
                      <a:rPr lang="en-US" altLang="ko-KR" sz="21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ko-KR" altLang="ko-KR" sz="2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ko-KR" sz="21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ko-KR" altLang="ko-KR" sz="2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d</m:t>
                        </m:r>
                        <m: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ko-KR" sz="21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ko-KR" altLang="ko-KR" sz="2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d</m:t>
                        </m:r>
                        <m: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m:rPr>
                            <m:sty m:val="p"/>
                          </m:rP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ko-KR" sz="21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ko-KR" altLang="ko-KR" sz="2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d</m:t>
                        </m:r>
                        <m: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+3</m:t>
                        </m:r>
                        <m:r>
                          <m:rPr>
                            <m:sty m:val="p"/>
                          </m:rP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ko-KR" sz="21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 </m:t>
                    </m:r>
                    <m:r>
                      <a:rPr lang="ko-KR" altLang="ko-KR" sz="2100" kern="100"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⋯</m:t>
                    </m:r>
                    <m:r>
                      <a:rPr lang="en-US" altLang="ko-KR" sz="21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ko-KR" altLang="ko-KR" sz="2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d</m:t>
                        </m:r>
                        <m: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ko-KR" altLang="ko-KR" sz="2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1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ko-KR" altLang="en-US" sz="2100" i="1" kern="100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바탕" panose="02030600000101010101" pitchFamily="18" charset="-127"/>
                              </a:rPr>
                              <m:t>−</m:t>
                            </m:r>
                            <m:r>
                              <a:rPr lang="en-US" altLang="ko-KR" sz="21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21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endParaRPr lang="ko-KR" altLang="ko-KR" sz="21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A6F40F-3628-48C4-B172-7C7FBB4E6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84" y="3636528"/>
                <a:ext cx="7500220" cy="22123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직사각형 45">
            <a:extLst>
              <a:ext uri="{FF2B5EF4-FFF2-40B4-BE49-F238E27FC236}">
                <a16:creationId xmlns:a16="http://schemas.microsoft.com/office/drawing/2014/main" id="{D0B0E856-F593-45AC-9715-B169E79419C2}"/>
              </a:ext>
            </a:extLst>
          </p:cNvPr>
          <p:cNvSpPr/>
          <p:nvPr/>
        </p:nvSpPr>
        <p:spPr>
          <a:xfrm flipH="1">
            <a:off x="947457" y="2060907"/>
            <a:ext cx="5262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Seasonal Smoothing</a:t>
            </a:r>
            <a:endParaRPr lang="ko-KR" altLang="en-US" sz="2800" b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814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4414917" cy="1015663"/>
            <a:chOff x="2699792" y="1277259"/>
            <a:chExt cx="4414917" cy="101566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428194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평활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추세와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계절성 둘 다 있는 시계열</a:t>
              </a:r>
            </a:p>
            <a:p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도형 95">
            <a:extLst>
              <a:ext uri="{FF2B5EF4-FFF2-40B4-BE49-F238E27FC236}">
                <a16:creationId xmlns:a16="http://schemas.microsoft.com/office/drawing/2014/main" id="{A18AA44B-88B3-46FE-8CAF-D0305130FA90}"/>
              </a:ext>
            </a:extLst>
          </p:cNvPr>
          <p:cNvSpPr>
            <a:spLocks noGrp="1" noChangeArrowheads="1"/>
          </p:cNvSpPr>
          <p:nvPr/>
        </p:nvSpPr>
        <p:spPr>
          <a:xfrm>
            <a:off x="4882074" y="3938481"/>
            <a:ext cx="1191040" cy="3178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 eaLnBrk="0"/>
            <a:endParaRPr lang="ko-KR" altLang="en-US" sz="1800" b="1" i="1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2979856-9473-435F-BA65-B404334AF14F}"/>
                  </a:ext>
                </a:extLst>
              </p:cNvPr>
              <p:cNvSpPr txBox="1"/>
              <p:nvPr/>
            </p:nvSpPr>
            <p:spPr>
              <a:xfrm>
                <a:off x="1225307" y="2646087"/>
                <a:ext cx="7175334" cy="422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Step 1. </a:t>
                </a:r>
                <a:r>
                  <a:rPr lang="ko-KR" altLang="en-US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이동평균평활법을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이용해 추세 추정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(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이때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ko-KR" altLang="ko-KR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ko-KR" altLang="ko-KR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2979856-9473-435F-BA65-B404334AF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307" y="2646087"/>
                <a:ext cx="7175334" cy="422873"/>
              </a:xfrm>
              <a:prstGeom prst="rect">
                <a:avLst/>
              </a:prstGeom>
              <a:blipFill>
                <a:blip r:embed="rId3"/>
                <a:stretch>
                  <a:fillRect l="-680" t="-100000" b="-15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7F391C48-E0FF-48F8-8665-AD5656DC2A70}"/>
              </a:ext>
            </a:extLst>
          </p:cNvPr>
          <p:cNvSpPr txBox="1"/>
          <p:nvPr/>
        </p:nvSpPr>
        <p:spPr>
          <a:xfrm>
            <a:off x="1212325" y="3078232"/>
            <a:ext cx="754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Step 2. 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관측값에서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추정한 추세를 빼서 계절성과 불규칙성분만 남긴다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6820A9A-086E-4634-ABC4-962B8B96843A}"/>
                  </a:ext>
                </a:extLst>
              </p:cNvPr>
              <p:cNvSpPr txBox="1"/>
              <p:nvPr/>
            </p:nvSpPr>
            <p:spPr>
              <a:xfrm>
                <a:off x="2123728" y="3480062"/>
                <a:ext cx="4590288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 </m:t>
                      </m:r>
                      <m:acc>
                        <m:accPr>
                          <m:chr m:val="̂"/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6820A9A-086E-4634-ABC4-962B8B968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480062"/>
                <a:ext cx="4590288" cy="376770"/>
              </a:xfrm>
              <a:prstGeom prst="rect">
                <a:avLst/>
              </a:prstGeom>
              <a:blipFill>
                <a:blip r:embed="rId4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E6CFC3-E610-4D3B-9EFB-311F55C1C0F0}"/>
                  </a:ext>
                </a:extLst>
              </p:cNvPr>
              <p:cNvSpPr txBox="1"/>
              <p:nvPr/>
            </p:nvSpPr>
            <p:spPr>
              <a:xfrm>
                <a:off x="1212325" y="3907426"/>
                <a:ext cx="7548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Step 3. Seasonal Smoothing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을 통해 계절성분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추정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E6CFC3-E610-4D3B-9EFB-311F55C1C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325" y="3907426"/>
                <a:ext cx="7548107" cy="369332"/>
              </a:xfrm>
              <a:prstGeom prst="rect">
                <a:avLst/>
              </a:prstGeom>
              <a:blipFill>
                <a:blip r:embed="rId5"/>
                <a:stretch>
                  <a:fillRect l="-727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D52D7072-215A-4F00-B602-02D99B577BCD}"/>
              </a:ext>
            </a:extLst>
          </p:cNvPr>
          <p:cNvSpPr txBox="1"/>
          <p:nvPr/>
        </p:nvSpPr>
        <p:spPr>
          <a:xfrm>
            <a:off x="1189337" y="4381007"/>
            <a:ext cx="754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Step 4. 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관측값에서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추정한 계절성을 빼서 추세와 불규칙성분만 남긴다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0D8B8657-88AD-4ABB-B15B-3E327D439408}"/>
              </a:ext>
            </a:extLst>
          </p:cNvPr>
          <p:cNvSpPr/>
          <p:nvPr/>
        </p:nvSpPr>
        <p:spPr>
          <a:xfrm rot="16200000">
            <a:off x="1667424" y="5224934"/>
            <a:ext cx="623374" cy="1427000"/>
          </a:xfrm>
          <a:prstGeom prst="downArrow">
            <a:avLst>
              <a:gd name="adj1" fmla="val 67450"/>
              <a:gd name="adj2" fmla="val 5883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B50AE7-9981-42D8-8F02-CE752B19BAF1}"/>
              </a:ext>
            </a:extLst>
          </p:cNvPr>
          <p:cNvSpPr txBox="1"/>
          <p:nvPr/>
        </p:nvSpPr>
        <p:spPr>
          <a:xfrm>
            <a:off x="1550481" y="5769157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마무리</a:t>
            </a:r>
          </a:p>
        </p:txBody>
      </p:sp>
      <p:sp>
        <p:nvSpPr>
          <p:cNvPr id="54" name="도형 95">
            <a:extLst>
              <a:ext uri="{FF2B5EF4-FFF2-40B4-BE49-F238E27FC236}">
                <a16:creationId xmlns:a16="http://schemas.microsoft.com/office/drawing/2014/main" id="{83077F61-958A-4B51-A9C6-B70300DBF238}"/>
              </a:ext>
            </a:extLst>
          </p:cNvPr>
          <p:cNvSpPr>
            <a:spLocks noGrp="1" noChangeArrowheads="1"/>
          </p:cNvSpPr>
          <p:nvPr/>
        </p:nvSpPr>
        <p:spPr>
          <a:xfrm>
            <a:off x="3468163" y="5013260"/>
            <a:ext cx="1188133" cy="3254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 eaLnBrk="0"/>
            <a:endParaRPr lang="ko-KR" altLang="en-US" sz="1800" b="1" i="1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5" name="도형 95">
            <a:extLst>
              <a:ext uri="{FF2B5EF4-FFF2-40B4-BE49-F238E27FC236}">
                <a16:creationId xmlns:a16="http://schemas.microsoft.com/office/drawing/2014/main" id="{F1AF3AE9-899A-4037-965B-386056B4DC2B}"/>
              </a:ext>
            </a:extLst>
          </p:cNvPr>
          <p:cNvSpPr>
            <a:spLocks noGrp="1" noChangeArrowheads="1"/>
          </p:cNvSpPr>
          <p:nvPr/>
        </p:nvSpPr>
        <p:spPr>
          <a:xfrm>
            <a:off x="3494804" y="5997946"/>
            <a:ext cx="1233500" cy="3254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 eaLnBrk="0"/>
            <a:endParaRPr lang="ko-KR" altLang="en-US" sz="1800" b="1" i="1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6" name="도형 95">
            <a:extLst>
              <a:ext uri="{FF2B5EF4-FFF2-40B4-BE49-F238E27FC236}">
                <a16:creationId xmlns:a16="http://schemas.microsoft.com/office/drawing/2014/main" id="{644D9A0A-9BE7-4118-87D7-8E32B1323C9C}"/>
              </a:ext>
            </a:extLst>
          </p:cNvPr>
          <p:cNvSpPr>
            <a:spLocks noGrp="1" noChangeArrowheads="1"/>
          </p:cNvSpPr>
          <p:nvPr/>
        </p:nvSpPr>
        <p:spPr>
          <a:xfrm>
            <a:off x="4778748" y="5589522"/>
            <a:ext cx="1205060" cy="3178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 eaLnBrk="0"/>
            <a:endParaRPr lang="ko-KR" altLang="en-US" sz="1800" b="1" i="1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0D558C9-DB32-44C6-ABFD-6982C8D42953}"/>
                  </a:ext>
                </a:extLst>
              </p:cNvPr>
              <p:cNvSpPr txBox="1"/>
              <p:nvPr/>
            </p:nvSpPr>
            <p:spPr>
              <a:xfrm>
                <a:off x="2803769" y="5506553"/>
                <a:ext cx="5933675" cy="870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(Step 3)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에서 추정한 계절성분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와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(Step 5)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에서 </a:t>
                </a:r>
                <a:endPara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추정한 추세성분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관측치에서 제거한다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.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0D558C9-DB32-44C6-ABFD-6982C8D4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769" y="5506553"/>
                <a:ext cx="5933675" cy="870559"/>
              </a:xfrm>
              <a:prstGeom prst="rect">
                <a:avLst/>
              </a:prstGeom>
              <a:blipFill>
                <a:blip r:embed="rId6"/>
                <a:stretch>
                  <a:fillRect l="-925" b="-111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7A0F230-E55D-4989-A7C2-C37688E79578}"/>
                  </a:ext>
                </a:extLst>
              </p:cNvPr>
              <p:cNvSpPr txBox="1"/>
              <p:nvPr/>
            </p:nvSpPr>
            <p:spPr>
              <a:xfrm>
                <a:off x="1171502" y="4985300"/>
                <a:ext cx="7548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Step 5. (Step 4)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식에서 추세성분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회귀를 통해 추정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7A0F230-E55D-4989-A7C2-C37688E7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02" y="4985300"/>
                <a:ext cx="7548107" cy="369332"/>
              </a:xfrm>
              <a:prstGeom prst="rect">
                <a:avLst/>
              </a:prstGeom>
              <a:blipFill>
                <a:blip r:embed="rId7"/>
                <a:stretch>
                  <a:fillRect l="-64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B8E1FC5B-671C-4E9C-99C2-FE4779B28D0E}"/>
              </a:ext>
            </a:extLst>
          </p:cNvPr>
          <p:cNvSpPr txBox="1"/>
          <p:nvPr/>
        </p:nvSpPr>
        <p:spPr>
          <a:xfrm>
            <a:off x="2262391" y="2050212"/>
            <a:ext cx="510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&lt;Classical decomposition algorithm&gt;</a:t>
            </a:r>
            <a:endParaRPr lang="ko-KR" altLang="en-US" sz="2000" b="1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0C133E6-74BA-4968-ADBE-FC0C609BA115}"/>
              </a:ext>
            </a:extLst>
          </p:cNvPr>
          <p:cNvGrpSpPr/>
          <p:nvPr/>
        </p:nvGrpSpPr>
        <p:grpSpPr>
          <a:xfrm>
            <a:off x="597639" y="2555519"/>
            <a:ext cx="7776864" cy="3952251"/>
            <a:chOff x="3791744" y="1781598"/>
            <a:chExt cx="7776864" cy="458434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84A11DB8-A461-42D1-AE09-89D7D9801456}"/>
                </a:ext>
              </a:extLst>
            </p:cNvPr>
            <p:cNvSpPr/>
            <p:nvPr/>
          </p:nvSpPr>
          <p:spPr>
            <a:xfrm>
              <a:off x="3791744" y="1824739"/>
              <a:ext cx="7776864" cy="4484582"/>
            </a:xfrm>
            <a:prstGeom prst="roundRect">
              <a:avLst/>
            </a:prstGeom>
            <a:noFill/>
            <a:ln>
              <a:solidFill>
                <a:srgbClr val="002E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78C539C-4923-44CE-8543-7621B9336779}"/>
                </a:ext>
              </a:extLst>
            </p:cNvPr>
            <p:cNvSpPr/>
            <p:nvPr/>
          </p:nvSpPr>
          <p:spPr>
            <a:xfrm>
              <a:off x="4458505" y="1781598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DC36DBD-8585-44BA-B205-24EA50FFF76D}"/>
                </a:ext>
              </a:extLst>
            </p:cNvPr>
            <p:cNvSpPr/>
            <p:nvPr/>
          </p:nvSpPr>
          <p:spPr>
            <a:xfrm>
              <a:off x="8808519" y="6264495"/>
              <a:ext cx="2088232" cy="101444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7876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4406903" cy="707886"/>
            <a:chOff x="2699792" y="1277259"/>
            <a:chExt cx="4406903" cy="70788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42739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회귀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추세와 계절성 둘 다 있는 시계열</a:t>
              </a:r>
            </a:p>
            <a:p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07BE664-6C88-4982-A160-DCB45C518A42}"/>
              </a:ext>
            </a:extLst>
          </p:cNvPr>
          <p:cNvSpPr/>
          <p:nvPr/>
        </p:nvSpPr>
        <p:spPr>
          <a:xfrm>
            <a:off x="1258754" y="2460828"/>
            <a:ext cx="924020" cy="457893"/>
          </a:xfrm>
          <a:prstGeom prst="roundRect">
            <a:avLst/>
          </a:prstGeom>
          <a:solidFill>
            <a:srgbClr val="00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D67BCA-B9BB-4E65-9981-7F3940DB353C}"/>
              </a:ext>
            </a:extLst>
          </p:cNvPr>
          <p:cNvSpPr txBox="1"/>
          <p:nvPr/>
        </p:nvSpPr>
        <p:spPr>
          <a:xfrm>
            <a:off x="1258754" y="2519451"/>
            <a:ext cx="10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1.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5F8830-4AE4-4139-AF4C-BBE986150E22}"/>
              </a:ext>
            </a:extLst>
          </p:cNvPr>
          <p:cNvSpPr txBox="1"/>
          <p:nvPr/>
        </p:nvSpPr>
        <p:spPr>
          <a:xfrm>
            <a:off x="2344308" y="2526267"/>
            <a:ext cx="6671278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추세만 있는 시계열을 가정한 후 추세 제거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93FF175-2A2E-4269-9756-09FF898630BE}"/>
              </a:ext>
            </a:extLst>
          </p:cNvPr>
          <p:cNvSpPr/>
          <p:nvPr/>
        </p:nvSpPr>
        <p:spPr>
          <a:xfrm>
            <a:off x="1270180" y="3969894"/>
            <a:ext cx="924020" cy="457893"/>
          </a:xfrm>
          <a:prstGeom prst="roundRect">
            <a:avLst/>
          </a:prstGeom>
          <a:solidFill>
            <a:srgbClr val="00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FD1597-B241-4AF9-A0C4-B9B7097FC69A}"/>
              </a:ext>
            </a:extLst>
          </p:cNvPr>
          <p:cNvSpPr txBox="1"/>
          <p:nvPr/>
        </p:nvSpPr>
        <p:spPr>
          <a:xfrm>
            <a:off x="1249210" y="4430740"/>
            <a:ext cx="103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1.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0EEE17-E04C-48BF-B5A3-33F516BEF00A}"/>
              </a:ext>
            </a:extLst>
          </p:cNvPr>
          <p:cNvSpPr txBox="1"/>
          <p:nvPr/>
        </p:nvSpPr>
        <p:spPr>
          <a:xfrm>
            <a:off x="1258754" y="4038407"/>
            <a:ext cx="103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2.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125E58-DEBD-4C33-896E-45EC6CFFFBE4}"/>
              </a:ext>
            </a:extLst>
          </p:cNvPr>
          <p:cNvSpPr txBox="1"/>
          <p:nvPr/>
        </p:nvSpPr>
        <p:spPr>
          <a:xfrm>
            <a:off x="2341613" y="4038407"/>
            <a:ext cx="667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계절성만 있는 시계열로 가정한 후 계절성 제거</a:t>
            </a:r>
          </a:p>
        </p:txBody>
      </p:sp>
      <p:sp>
        <p:nvSpPr>
          <p:cNvPr id="33" name="도형 111">
            <a:extLst>
              <a:ext uri="{FF2B5EF4-FFF2-40B4-BE49-F238E27FC236}">
                <a16:creationId xmlns:a16="http://schemas.microsoft.com/office/drawing/2014/main" id="{A23C5158-B6C3-4E6B-B2F1-41155CEF14EE}"/>
              </a:ext>
            </a:extLst>
          </p:cNvPr>
          <p:cNvSpPr>
            <a:spLocks noGrp="1" noChangeArrowheads="1"/>
          </p:cNvSpPr>
          <p:nvPr/>
        </p:nvSpPr>
        <p:spPr>
          <a:xfrm>
            <a:off x="539552" y="3079506"/>
            <a:ext cx="3010272" cy="543630"/>
          </a:xfrm>
          <a:prstGeom prst="roundRect">
            <a:avLst/>
          </a:prstGeom>
          <a:noFill/>
          <a:ln w="34925" cap="flat" cmpd="sng">
            <a:solidFill>
              <a:schemeClr val="tx1">
                <a:lumMod val="65000"/>
                <a:lumOff val="35000"/>
                <a:alpha val="5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4" name="도형 111">
            <a:extLst>
              <a:ext uri="{FF2B5EF4-FFF2-40B4-BE49-F238E27FC236}">
                <a16:creationId xmlns:a16="http://schemas.microsoft.com/office/drawing/2014/main" id="{6EFA2E69-881C-43FC-B396-8DF5383F5390}"/>
              </a:ext>
            </a:extLst>
          </p:cNvPr>
          <p:cNvSpPr>
            <a:spLocks noGrp="1" noChangeArrowheads="1"/>
          </p:cNvSpPr>
          <p:nvPr/>
        </p:nvSpPr>
        <p:spPr>
          <a:xfrm>
            <a:off x="541387" y="4561225"/>
            <a:ext cx="3008437" cy="481416"/>
          </a:xfrm>
          <a:prstGeom prst="roundRect">
            <a:avLst/>
          </a:prstGeom>
          <a:noFill/>
          <a:ln w="34925" cap="flat" cmpd="sng">
            <a:solidFill>
              <a:schemeClr val="tx1">
                <a:lumMod val="65000"/>
                <a:lumOff val="35000"/>
                <a:alpha val="5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8E7C64E-6966-4F5B-84FD-04773FB463F2}"/>
                  </a:ext>
                </a:extLst>
              </p:cNvPr>
              <p:cNvSpPr txBox="1"/>
              <p:nvPr/>
            </p:nvSpPr>
            <p:spPr>
              <a:xfrm>
                <a:off x="-226710" y="3166623"/>
                <a:ext cx="45948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 ,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8E7C64E-6966-4F5B-84FD-04773FB46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6710" y="3166623"/>
                <a:ext cx="45948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525721-366E-4ED5-9351-435E18A067DB}"/>
                  </a:ext>
                </a:extLst>
              </p:cNvPr>
              <p:cNvSpPr txBox="1"/>
              <p:nvPr/>
            </p:nvSpPr>
            <p:spPr>
              <a:xfrm>
                <a:off x="3854657" y="2982992"/>
                <a:ext cx="294959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3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3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3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3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</a:t>
                </a:r>
                <a:r>
                  <a:rPr lang="ko-KR" altLang="en-US" sz="13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최소제곱법으로</a:t>
                </a:r>
                <a:r>
                  <a:rPr lang="ko-KR" altLang="en-US" sz="13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추정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525721-366E-4ED5-9351-435E18A06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657" y="2982992"/>
                <a:ext cx="2949591" cy="292388"/>
              </a:xfrm>
              <a:prstGeom prst="rect">
                <a:avLst/>
              </a:prstGeom>
              <a:blipFill>
                <a:blip r:embed="rId3"/>
                <a:stretch>
                  <a:fillRect t="-2083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70213E-F8C4-43C0-8426-C1B4E9496068}"/>
                  </a:ext>
                </a:extLst>
              </p:cNvPr>
              <p:cNvSpPr txBox="1"/>
              <p:nvPr/>
            </p:nvSpPr>
            <p:spPr>
              <a:xfrm>
                <a:off x="4984552" y="3155210"/>
                <a:ext cx="47720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70213E-F8C4-43C0-8426-C1B4E9496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552" y="3155210"/>
                <a:ext cx="47720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도형 111">
            <a:extLst>
              <a:ext uri="{FF2B5EF4-FFF2-40B4-BE49-F238E27FC236}">
                <a16:creationId xmlns:a16="http://schemas.microsoft.com/office/drawing/2014/main" id="{5D3E87D6-C6DD-451F-A352-92D398778661}"/>
              </a:ext>
            </a:extLst>
          </p:cNvPr>
          <p:cNvSpPr>
            <a:spLocks noGrp="1" noChangeArrowheads="1"/>
          </p:cNvSpPr>
          <p:nvPr/>
        </p:nvSpPr>
        <p:spPr>
          <a:xfrm>
            <a:off x="6552962" y="3097958"/>
            <a:ext cx="1619438" cy="493967"/>
          </a:xfrm>
          <a:prstGeom prst="roundRect">
            <a:avLst/>
          </a:prstGeom>
          <a:noFill/>
          <a:ln w="34925" cap="flat" cmpd="sng">
            <a:solidFill>
              <a:schemeClr val="tx1">
                <a:lumMod val="65000"/>
                <a:lumOff val="35000"/>
                <a:alpha val="5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C13D6D54-3F3C-4AE0-A260-EF2733C5F6C0}"/>
              </a:ext>
            </a:extLst>
          </p:cNvPr>
          <p:cNvSpPr/>
          <p:nvPr/>
        </p:nvSpPr>
        <p:spPr>
          <a:xfrm rot="16200000">
            <a:off x="4932552" y="2064857"/>
            <a:ext cx="281430" cy="2627585"/>
          </a:xfrm>
          <a:prstGeom prst="downArrow">
            <a:avLst>
              <a:gd name="adj1" fmla="val 67450"/>
              <a:gd name="adj2" fmla="val 5883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EA1FFE-624B-41C3-A0D1-28B625293CFB}"/>
                  </a:ext>
                </a:extLst>
              </p:cNvPr>
              <p:cNvSpPr txBox="1"/>
              <p:nvPr/>
            </p:nvSpPr>
            <p:spPr>
              <a:xfrm>
                <a:off x="-425605" y="4604402"/>
                <a:ext cx="4994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=0 </m:t>
                      </m:r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EA1FFE-624B-41C3-A0D1-28B625293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5605" y="4604402"/>
                <a:ext cx="4994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3B7A41F-E9D5-4DF5-BA90-ECEB0F17FC3F}"/>
                  </a:ext>
                </a:extLst>
              </p:cNvPr>
              <p:cNvSpPr txBox="1"/>
              <p:nvPr/>
            </p:nvSpPr>
            <p:spPr>
              <a:xfrm>
                <a:off x="3859951" y="4506473"/>
                <a:ext cx="29495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3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</a:t>
                </a:r>
                <a:r>
                  <a:rPr lang="ko-KR" altLang="en-US" sz="13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최소제곱법으로</a:t>
                </a:r>
                <a:r>
                  <a:rPr lang="ko-KR" altLang="en-US" sz="13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추정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3B7A41F-E9D5-4DF5-BA90-ECEB0F17F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951" y="4506473"/>
                <a:ext cx="2949591" cy="307777"/>
              </a:xfrm>
              <a:prstGeom prst="rect">
                <a:avLst/>
              </a:prstGeom>
              <a:blipFill>
                <a:blip r:embed="rId6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6FF19A22-1AAE-4669-98BF-D8B641C1A597}"/>
              </a:ext>
            </a:extLst>
          </p:cNvPr>
          <p:cNvSpPr/>
          <p:nvPr/>
        </p:nvSpPr>
        <p:spPr>
          <a:xfrm rot="16200000">
            <a:off x="4946466" y="3611591"/>
            <a:ext cx="234513" cy="2627585"/>
          </a:xfrm>
          <a:prstGeom prst="downArrow">
            <a:avLst>
              <a:gd name="adj1" fmla="val 67450"/>
              <a:gd name="adj2" fmla="val 5883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6A4B39B-4DC5-4D94-A95F-266D6D85651E}"/>
                  </a:ext>
                </a:extLst>
              </p:cNvPr>
              <p:cNvSpPr txBox="1"/>
              <p:nvPr/>
            </p:nvSpPr>
            <p:spPr>
              <a:xfrm>
                <a:off x="4835953" y="4604402"/>
                <a:ext cx="50920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6A4B39B-4DC5-4D94-A95F-266D6D856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953" y="4604402"/>
                <a:ext cx="50920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도형 111">
            <a:extLst>
              <a:ext uri="{FF2B5EF4-FFF2-40B4-BE49-F238E27FC236}">
                <a16:creationId xmlns:a16="http://schemas.microsoft.com/office/drawing/2014/main" id="{E5A3CF4E-29F3-4E44-8AB2-2385A0C5E3A8}"/>
              </a:ext>
            </a:extLst>
          </p:cNvPr>
          <p:cNvSpPr>
            <a:spLocks noGrp="1" noChangeArrowheads="1"/>
          </p:cNvSpPr>
          <p:nvPr/>
        </p:nvSpPr>
        <p:spPr>
          <a:xfrm>
            <a:off x="6552962" y="4557740"/>
            <a:ext cx="1619438" cy="500000"/>
          </a:xfrm>
          <a:prstGeom prst="roundRect">
            <a:avLst/>
          </a:prstGeom>
          <a:noFill/>
          <a:ln w="34925" cap="flat" cmpd="sng">
            <a:solidFill>
              <a:schemeClr val="tx1">
                <a:lumMod val="65000"/>
                <a:lumOff val="35000"/>
                <a:alpha val="5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EE23CF7-0A07-4476-B891-14F7892B6AA1}"/>
              </a:ext>
            </a:extLst>
          </p:cNvPr>
          <p:cNvSpPr/>
          <p:nvPr/>
        </p:nvSpPr>
        <p:spPr>
          <a:xfrm>
            <a:off x="1259340" y="5563395"/>
            <a:ext cx="924020" cy="457893"/>
          </a:xfrm>
          <a:prstGeom prst="roundRect">
            <a:avLst/>
          </a:prstGeom>
          <a:solidFill>
            <a:srgbClr val="00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F6DE38-645D-4F5C-ACFC-62ACE77E2001}"/>
              </a:ext>
            </a:extLst>
          </p:cNvPr>
          <p:cNvSpPr txBox="1"/>
          <p:nvPr/>
        </p:nvSpPr>
        <p:spPr>
          <a:xfrm>
            <a:off x="1238370" y="5607676"/>
            <a:ext cx="103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 3. 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7F83CC-BD86-45DE-B940-77D1721E4750}"/>
              </a:ext>
            </a:extLst>
          </p:cNvPr>
          <p:cNvSpPr txBox="1"/>
          <p:nvPr/>
        </p:nvSpPr>
        <p:spPr>
          <a:xfrm>
            <a:off x="2341613" y="5581429"/>
            <a:ext cx="667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추세가 다시 생길 경우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STEP 1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과정 반복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433222-BD8C-4324-AE0C-151C1F2019A2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3A3BD131-C109-4DD3-BA77-1293BB111849}"/>
              </a:ext>
            </a:extLst>
          </p:cNvPr>
          <p:cNvSpPr/>
          <p:nvPr/>
        </p:nvSpPr>
        <p:spPr>
          <a:xfrm rot="16200000">
            <a:off x="3526865" y="480924"/>
            <a:ext cx="2690568" cy="7278398"/>
          </a:xfrm>
          <a:prstGeom prst="downArrow">
            <a:avLst>
              <a:gd name="adj1" fmla="val 67450"/>
              <a:gd name="adj2" fmla="val 58837"/>
            </a:avLst>
          </a:prstGeom>
          <a:solidFill>
            <a:srgbClr val="F0D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296B5B-9398-47E9-890C-90912C2C27E3}"/>
              </a:ext>
            </a:extLst>
          </p:cNvPr>
          <p:cNvSpPr txBox="1"/>
          <p:nvPr/>
        </p:nvSpPr>
        <p:spPr>
          <a:xfrm>
            <a:off x="2252099" y="3350297"/>
            <a:ext cx="4779996" cy="139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③ </a:t>
            </a:r>
            <a:r>
              <a:rPr lang="ko-KR" altLang="en-US" sz="3000" b="1" i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차분</a:t>
            </a:r>
            <a:r>
              <a:rPr lang="ko-KR" altLang="en-US" sz="3000" i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활용한 </a:t>
            </a:r>
            <a:endParaRPr lang="en-US" altLang="ko-KR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</a:t>
            </a:r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 제거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CD226B6A-1E0B-4265-8B90-624F4E8B1AF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93" y="2634646"/>
            <a:ext cx="1063065" cy="106306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558D0DD-5BAE-4DBE-8FCE-2320EC629D41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EEEB8F-0598-4E14-8288-6E1D27C1CE4F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626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1545542" cy="400110"/>
            <a:chOff x="2699792" y="1277259"/>
            <a:chExt cx="1545542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41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차분의 정의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38A72E-D621-4FEA-A957-CD50EED9D731}"/>
                  </a:ext>
                </a:extLst>
              </p:cNvPr>
              <p:cNvSpPr txBox="1"/>
              <p:nvPr/>
            </p:nvSpPr>
            <p:spPr>
              <a:xfrm>
                <a:off x="1068636" y="3267590"/>
                <a:ext cx="6768752" cy="3139321"/>
              </a:xfrm>
              <a:prstGeom prst="rect">
                <a:avLst/>
              </a:prstGeom>
              <a:noFill/>
              <a:ln cap="rnd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highlight>
                      <a:srgbClr val="28517A"/>
                    </a:highlight>
                    <a:ea typeface="08서울남산체 EB" panose="02020603020101020101"/>
                  </a:rPr>
                  <a:t>1</a:t>
                </a:r>
                <a:r>
                  <a:rPr lang="ko-KR" altLang="en-US" sz="2400" dirty="0">
                    <a:solidFill>
                      <a:schemeClr val="bg1"/>
                    </a:solidFill>
                    <a:highlight>
                      <a:srgbClr val="28517A"/>
                    </a:highlight>
                    <a:ea typeface="08서울남산체 EB" panose="02020603020101020101"/>
                  </a:rPr>
                  <a:t>차 차분 </a:t>
                </a:r>
                <a:endParaRPr lang="en-US" altLang="ko-KR" sz="2400" dirty="0">
                  <a:solidFill>
                    <a:schemeClr val="bg1"/>
                  </a:solidFill>
                  <a:highlight>
                    <a:srgbClr val="28517A"/>
                  </a:highlight>
                  <a:ea typeface="08서울남산체 EB" panose="02020603020101020101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400" dirty="0">
                    <a:ea typeface="08서울남산체 EB" panose="02020603020101020101"/>
                  </a:rPr>
                  <a:t>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>
                    <a:ea typeface="08서울남산체 EB" panose="02020603020101020101"/>
                  </a:rPr>
                  <a:t> </a:t>
                </a:r>
                <a:r>
                  <a:rPr lang="en-US" altLang="ko-KR" sz="2400" dirty="0">
                    <a:ea typeface="08서울남산체 EB" panose="02020603020101020101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>
                    <a:ea typeface="08서울남산체 EB" panose="02020603020101020101"/>
                  </a:rPr>
                  <a:t> </a:t>
                </a:r>
                <a:r>
                  <a:rPr lang="en-US" altLang="ko-KR" sz="2400" dirty="0">
                    <a:ea typeface="08서울남산체 EB" panose="02020603020101020101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ko-KR" altLang="en-US" sz="2400" baseline="-250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400" dirty="0">
                    <a:solidFill>
                      <a:schemeClr val="bg1"/>
                    </a:solidFill>
                    <a:highlight>
                      <a:srgbClr val="28517A"/>
                    </a:highlight>
                    <a:ea typeface="08서울남산체 EB" panose="02020603020101020101"/>
                  </a:rPr>
                  <a:t>2</a:t>
                </a:r>
                <a:r>
                  <a:rPr lang="ko-KR" altLang="en-US" sz="2400" dirty="0">
                    <a:solidFill>
                      <a:schemeClr val="bg1"/>
                    </a:solidFill>
                    <a:highlight>
                      <a:srgbClr val="28517A"/>
                    </a:highlight>
                    <a:ea typeface="08서울남산체 EB" panose="02020603020101020101"/>
                  </a:rPr>
                  <a:t>차 차분</a:t>
                </a:r>
                <a:r>
                  <a:rPr lang="en-US" altLang="ko-KR" sz="2400" dirty="0">
                    <a:solidFill>
                      <a:schemeClr val="bg1"/>
                    </a:solidFill>
                    <a:ea typeface="08서울남산체 EB" panose="02020603020101020101"/>
                  </a:rPr>
                  <a:t>  </a:t>
                </a:r>
              </a:p>
              <a:p>
                <a:pPr lvl="5">
                  <a:lnSpc>
                    <a:spcPct val="150000"/>
                  </a:lnSpc>
                </a:pPr>
                <a:r>
                  <a:rPr lang="en-US" altLang="ko-KR" sz="2400" dirty="0">
                    <a:ea typeface="08서울남산체 EB" panose="02020603020101020101"/>
                  </a:rPr>
                  <a:t>∇</a:t>
                </a:r>
                <a:r>
                  <a:rPr lang="en-US" altLang="ko-KR" sz="2400" baseline="30000" dirty="0">
                    <a:ea typeface="08서울남산체 EB" panose="02020603020101020101"/>
                  </a:rPr>
                  <a:t>2</a:t>
                </a:r>
                <a14:m>
                  <m:oMath xmlns:m="http://schemas.openxmlformats.org/officeDocument/2006/math"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400" baseline="-25000" dirty="0">
                    <a:ea typeface="08서울남산체 EB" panose="02020603020101020101"/>
                  </a:rPr>
                  <a:t>t</a:t>
                </a:r>
                <a:r>
                  <a:rPr lang="en-US" altLang="ko-KR" sz="2400" dirty="0">
                    <a:ea typeface="08서울남산체 EB" panose="02020603020101020101"/>
                  </a:rPr>
                  <a:t>=∇(∇</a:t>
                </a:r>
                <a:r>
                  <a:rPr lang="ko-KR" altLang="en-US" sz="2400" dirty="0">
                    <a:ea typeface="08서울남산체 EB" panose="02020603020101020101"/>
                  </a:rPr>
                  <a:t>𝑋</a:t>
                </a:r>
                <a:r>
                  <a:rPr lang="ko-KR" altLang="en-US" sz="2400" baseline="-25000" dirty="0">
                    <a:ea typeface="08서울남산체 EB" panose="02020603020101020101"/>
                  </a:rPr>
                  <a:t>𝑡</a:t>
                </a:r>
                <a:r>
                  <a:rPr lang="en-US" altLang="ko-KR" sz="2400" dirty="0">
                    <a:ea typeface="08서울남산체 EB" panose="02020603020101020101"/>
                  </a:rPr>
                  <a:t>)</a:t>
                </a:r>
              </a:p>
              <a:p>
                <a:pPr lvl="5"/>
                <a:r>
                  <a:rPr lang="en-US" altLang="ko-KR" sz="2400" dirty="0">
                    <a:ea typeface="08서울남산체 EB" panose="02020603020101020101"/>
                  </a:rPr>
                  <a:t>= </a:t>
                </a:r>
                <a14:m>
                  <m:oMath xmlns:m="http://schemas.openxmlformats.org/officeDocument/2006/math"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sz="2400" i="1" baseline="-25000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2400" dirty="0">
                    <a:ea typeface="08서울남산체 EB" panose="02020603020101020101"/>
                  </a:rPr>
                  <a:t>− 𝑋</a:t>
                </a:r>
                <a:r>
                  <a:rPr lang="ko-KR" altLang="en-US" sz="2400" baseline="-25000" dirty="0">
                    <a:ea typeface="08서울남산체 EB" panose="02020603020101020101"/>
                  </a:rPr>
                  <a:t>𝑡</a:t>
                </a:r>
                <a:r>
                  <a:rPr lang="en-US" altLang="ko-KR" sz="2400" baseline="-25000" dirty="0">
                    <a:ea typeface="08서울남산체 EB" panose="02020603020101020101"/>
                  </a:rPr>
                  <a:t>-1</a:t>
                </a:r>
                <a:r>
                  <a:rPr lang="ko-KR" altLang="en-US" sz="2400" dirty="0">
                    <a:ea typeface="08서울남산체 EB" panose="02020603020101020101"/>
                  </a:rPr>
                  <a:t>−</a:t>
                </a:r>
                <a:r>
                  <a:rPr lang="en-US" altLang="ko-KR" sz="2400" dirty="0">
                    <a:ea typeface="08서울남산체 EB" panose="02020603020101020101"/>
                  </a:rPr>
                  <a:t>(</a:t>
                </a:r>
                <a:r>
                  <a:rPr lang="ko-KR" altLang="en-US" sz="2400" dirty="0">
                    <a:ea typeface="08서울남산체 EB" panose="02020603020101020101"/>
                  </a:rPr>
                  <a:t>𝑋</a:t>
                </a:r>
                <a:r>
                  <a:rPr lang="ko-KR" altLang="en-US" sz="2400" baseline="-25000" dirty="0">
                    <a:ea typeface="08서울남산체 EB" panose="02020603020101020101"/>
                  </a:rPr>
                  <a:t>𝑡−</a:t>
                </a:r>
                <a:r>
                  <a:rPr lang="en-US" altLang="ko-KR" sz="2400" baseline="-25000" dirty="0">
                    <a:ea typeface="08서울남산체 EB" panose="02020603020101020101"/>
                  </a:rPr>
                  <a:t>1</a:t>
                </a:r>
                <a:r>
                  <a:rPr lang="ko-KR" altLang="en-US" sz="2400" dirty="0">
                    <a:ea typeface="08서울남산체 EB" panose="02020603020101020101"/>
                  </a:rPr>
                  <a:t>−𝑋</a:t>
                </a:r>
                <a:r>
                  <a:rPr lang="ko-KR" altLang="en-US" sz="2400" baseline="-25000" dirty="0">
                    <a:ea typeface="08서울남산체 EB" panose="02020603020101020101"/>
                  </a:rPr>
                  <a:t>𝑡−</a:t>
                </a:r>
                <a:r>
                  <a:rPr lang="en-US" altLang="ko-KR" sz="2400" baseline="-25000" dirty="0">
                    <a:ea typeface="08서울남산체 EB" panose="02020603020101020101"/>
                  </a:rPr>
                  <a:t>2</a:t>
                </a:r>
                <a:r>
                  <a:rPr lang="en-US" altLang="ko-KR" sz="2400" dirty="0">
                    <a:ea typeface="08서울남산체 EB" panose="02020603020101020101"/>
                  </a:rPr>
                  <a:t>)</a:t>
                </a:r>
              </a:p>
              <a:p>
                <a:pPr lvl="5"/>
                <a:r>
                  <a:rPr lang="en-US" altLang="ko-KR" sz="2400" dirty="0">
                    <a:ea typeface="08서울남산체 EB" panose="02020603020101020101"/>
                  </a:rPr>
                  <a:t>= </a:t>
                </a:r>
                <a:r>
                  <a:rPr lang="ko-KR" altLang="en-US" sz="2400" dirty="0">
                    <a:ea typeface="08서울남산체 EB" panose="02020603020101020101"/>
                  </a:rPr>
                  <a:t>𝑋</a:t>
                </a:r>
                <a:r>
                  <a:rPr lang="ko-KR" altLang="en-US" sz="2400" baseline="-25000" dirty="0">
                    <a:ea typeface="08서울남산체 EB" panose="02020603020101020101"/>
                  </a:rPr>
                  <a:t>𝑡</a:t>
                </a:r>
                <a:r>
                  <a:rPr lang="ko-KR" altLang="en-US" sz="2400" dirty="0">
                    <a:ea typeface="08서울남산체 EB" panose="02020603020101020101"/>
                  </a:rPr>
                  <a:t>−</a:t>
                </a:r>
                <a:r>
                  <a:rPr lang="en-US" altLang="ko-KR" sz="2400" dirty="0">
                    <a:ea typeface="08서울남산체 EB" panose="02020603020101020101"/>
                  </a:rPr>
                  <a:t>2</a:t>
                </a:r>
                <a:r>
                  <a:rPr lang="ko-KR" altLang="en-US" sz="2400" dirty="0">
                    <a:ea typeface="08서울남산체 EB" panose="02020603020101020101"/>
                  </a:rPr>
                  <a:t>𝑋</a:t>
                </a:r>
                <a:r>
                  <a:rPr lang="ko-KR" altLang="en-US" sz="2400" baseline="-25000" dirty="0">
                    <a:ea typeface="08서울남산체 EB" panose="02020603020101020101"/>
                  </a:rPr>
                  <a:t>𝑡−</a:t>
                </a:r>
                <a:r>
                  <a:rPr lang="en-US" altLang="ko-KR" sz="2400" baseline="-25000" dirty="0">
                    <a:ea typeface="08서울남산체 EB" panose="02020603020101020101"/>
                  </a:rPr>
                  <a:t>1</a:t>
                </a:r>
                <a:r>
                  <a:rPr lang="en-US" altLang="ko-KR" sz="2400" dirty="0">
                    <a:ea typeface="08서울남산체 EB" panose="02020603020101020101"/>
                  </a:rPr>
                  <a:t>+</a:t>
                </a:r>
                <a:r>
                  <a:rPr lang="ko-KR" altLang="en-US" sz="2400" dirty="0">
                    <a:ea typeface="08서울남산체 EB" panose="02020603020101020101"/>
                  </a:rPr>
                  <a:t>𝑋</a:t>
                </a:r>
                <a:r>
                  <a:rPr lang="ko-KR" altLang="en-US" sz="2400" baseline="-25000" dirty="0">
                    <a:ea typeface="08서울남산체 EB" panose="02020603020101020101"/>
                  </a:rPr>
                  <a:t>𝑡−</a:t>
                </a:r>
                <a:r>
                  <a:rPr lang="en-US" altLang="ko-KR" sz="2400" baseline="-25000" dirty="0">
                    <a:ea typeface="08서울남산체 EB" panose="02020603020101020101"/>
                  </a:rPr>
                  <a:t>2</a:t>
                </a:r>
                <a:endParaRPr lang="en-US" altLang="ko-KR" sz="2400" dirty="0">
                  <a:ea typeface="08서울남산체 EB" panose="02020603020101020101"/>
                </a:endParaRPr>
              </a:p>
              <a:p>
                <a:pPr algn="ctr"/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38A72E-D621-4FEA-A957-CD50EED9D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636" y="3267590"/>
                <a:ext cx="6768752" cy="3139321"/>
              </a:xfrm>
              <a:prstGeom prst="rect">
                <a:avLst/>
              </a:prstGeom>
              <a:blipFill>
                <a:blip r:embed="rId2"/>
                <a:stretch>
                  <a:fillRect t="-1748"/>
                </a:stretch>
              </a:blipFill>
              <a:ln cap="rnd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2E9B54C-1EE5-4D54-ABC0-039837A37D16}"/>
              </a:ext>
            </a:extLst>
          </p:cNvPr>
          <p:cNvSpPr txBox="1"/>
          <p:nvPr/>
        </p:nvSpPr>
        <p:spPr>
          <a:xfrm>
            <a:off x="1547664" y="2309970"/>
            <a:ext cx="5860900" cy="553998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C00000"/>
                </a:solidFill>
                <a:ea typeface="08서울남산체 EB" panose="02020603020101020101"/>
              </a:rPr>
              <a:t>현재 시계열</a:t>
            </a:r>
            <a:r>
              <a:rPr lang="ko-KR" altLang="en-US" sz="3000" dirty="0">
                <a:ea typeface="08서울남산체 EB" panose="02020603020101020101"/>
              </a:rPr>
              <a:t>에서</a:t>
            </a:r>
            <a:r>
              <a:rPr lang="ko-KR" altLang="en-US" sz="3000" dirty="0">
                <a:solidFill>
                  <a:srgbClr val="C00000"/>
                </a:solidFill>
                <a:ea typeface="08서울남산체 EB" panose="02020603020101020101"/>
              </a:rPr>
              <a:t> 과거 시계열</a:t>
            </a:r>
            <a:r>
              <a:rPr lang="ko-KR" altLang="en-US" sz="3000" dirty="0">
                <a:ea typeface="08서울남산체 EB" panose="02020603020101020101"/>
              </a:rPr>
              <a:t>을</a:t>
            </a:r>
            <a:r>
              <a:rPr lang="ko-KR" altLang="en-US" sz="3000" dirty="0">
                <a:solidFill>
                  <a:srgbClr val="C00000"/>
                </a:solidFill>
                <a:ea typeface="08서울남산체 EB" panose="02020603020101020101"/>
              </a:rPr>
              <a:t> 뺀 것</a:t>
            </a:r>
            <a:r>
              <a:rPr lang="en-US" altLang="ko-KR" sz="3000" dirty="0">
                <a:solidFill>
                  <a:srgbClr val="C00000"/>
                </a:solidFill>
                <a:ea typeface="08서울남산체 EB" panose="02020603020101020101"/>
              </a:rPr>
              <a:t>!</a:t>
            </a:r>
            <a:r>
              <a:rPr lang="ko-KR" altLang="en-US" sz="3000" dirty="0">
                <a:solidFill>
                  <a:srgbClr val="C00000"/>
                </a:solidFill>
                <a:ea typeface="08서울남산체 EB" panose="02020603020101020101"/>
              </a:rPr>
              <a:t> </a:t>
            </a:r>
            <a:endParaRPr lang="en-US" altLang="ko-KR" sz="3000" dirty="0">
              <a:solidFill>
                <a:srgbClr val="C00000"/>
              </a:solidFill>
              <a:ea typeface="08서울남산체 EB" panose="02020603020101020101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4506C1D-F93D-450D-8A09-AAEB85FE3068}"/>
              </a:ext>
            </a:extLst>
          </p:cNvPr>
          <p:cNvSpPr/>
          <p:nvPr/>
        </p:nvSpPr>
        <p:spPr>
          <a:xfrm>
            <a:off x="1641550" y="3140968"/>
            <a:ext cx="5860900" cy="3165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69" descr="C:/Users/Administrator/AppData/Roaming/PolarisOffice7/ETemp/4624_16552232/fImage866826433281.png">
            <a:extLst>
              <a:ext uri="{FF2B5EF4-FFF2-40B4-BE49-F238E27FC236}">
                <a16:creationId xmlns:a16="http://schemas.microsoft.com/office/drawing/2014/main" id="{C8DAA0F3-5E40-41C3-A66B-6C83317F41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4434024">
            <a:off x="1872077" y="3362080"/>
            <a:ext cx="793750" cy="793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25104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1545542" cy="400110"/>
            <a:chOff x="2699792" y="1277259"/>
            <a:chExt cx="1545542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41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차분의 정의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38A72E-D621-4FEA-A957-CD50EED9D731}"/>
                  </a:ext>
                </a:extLst>
              </p:cNvPr>
              <p:cNvSpPr txBox="1"/>
              <p:nvPr/>
            </p:nvSpPr>
            <p:spPr>
              <a:xfrm>
                <a:off x="1068636" y="3267590"/>
                <a:ext cx="6768752" cy="3139321"/>
              </a:xfrm>
              <a:prstGeom prst="rect">
                <a:avLst/>
              </a:prstGeom>
              <a:noFill/>
              <a:ln cap="rnd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highlight>
                      <a:srgbClr val="28517A"/>
                    </a:highlight>
                    <a:ea typeface="08서울남산체 EB" panose="02020603020101020101"/>
                  </a:rPr>
                  <a:t>1</a:t>
                </a:r>
                <a:r>
                  <a:rPr lang="ko-KR" altLang="en-US" sz="2400" dirty="0">
                    <a:solidFill>
                      <a:schemeClr val="bg1"/>
                    </a:solidFill>
                    <a:highlight>
                      <a:srgbClr val="28517A"/>
                    </a:highlight>
                    <a:ea typeface="08서울남산체 EB" panose="02020603020101020101"/>
                  </a:rPr>
                  <a:t>차 차분 </a:t>
                </a:r>
                <a:endParaRPr lang="en-US" altLang="ko-KR" sz="2400" dirty="0">
                  <a:solidFill>
                    <a:schemeClr val="bg1"/>
                  </a:solidFill>
                  <a:highlight>
                    <a:srgbClr val="28517A"/>
                  </a:highlight>
                  <a:ea typeface="08서울남산체 EB" panose="02020603020101020101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400" dirty="0">
                    <a:ea typeface="08서울남산체 EB" panose="02020603020101020101"/>
                  </a:rPr>
                  <a:t>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>
                    <a:ea typeface="08서울남산체 EB" panose="02020603020101020101"/>
                  </a:rPr>
                  <a:t> </a:t>
                </a:r>
                <a:r>
                  <a:rPr lang="en-US" altLang="ko-KR" sz="2400" dirty="0">
                    <a:ea typeface="08서울남산체 EB" panose="02020603020101020101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>
                    <a:ea typeface="08서울남산체 EB" panose="02020603020101020101"/>
                  </a:rPr>
                  <a:t> </a:t>
                </a:r>
                <a:r>
                  <a:rPr lang="en-US" altLang="ko-KR" sz="2400" dirty="0">
                    <a:ea typeface="08서울남산체 EB" panose="02020603020101020101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ko-KR" altLang="en-US" sz="2400" baseline="-250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400" dirty="0">
                    <a:solidFill>
                      <a:schemeClr val="bg1"/>
                    </a:solidFill>
                    <a:highlight>
                      <a:srgbClr val="28517A"/>
                    </a:highlight>
                    <a:ea typeface="08서울남산체 EB" panose="02020603020101020101"/>
                  </a:rPr>
                  <a:t>2</a:t>
                </a:r>
                <a:r>
                  <a:rPr lang="ko-KR" altLang="en-US" sz="2400" dirty="0">
                    <a:solidFill>
                      <a:schemeClr val="bg1"/>
                    </a:solidFill>
                    <a:highlight>
                      <a:srgbClr val="28517A"/>
                    </a:highlight>
                    <a:ea typeface="08서울남산체 EB" panose="02020603020101020101"/>
                  </a:rPr>
                  <a:t>차 차분</a:t>
                </a:r>
                <a:r>
                  <a:rPr lang="en-US" altLang="ko-KR" sz="2400" dirty="0">
                    <a:solidFill>
                      <a:schemeClr val="bg1"/>
                    </a:solidFill>
                    <a:ea typeface="08서울남산체 EB" panose="02020603020101020101"/>
                  </a:rPr>
                  <a:t>  </a:t>
                </a:r>
              </a:p>
              <a:p>
                <a:pPr lvl="5">
                  <a:lnSpc>
                    <a:spcPct val="150000"/>
                  </a:lnSpc>
                </a:pPr>
                <a:r>
                  <a:rPr lang="en-US" altLang="ko-KR" sz="2400" dirty="0">
                    <a:ea typeface="08서울남산체 EB" panose="02020603020101020101"/>
                  </a:rPr>
                  <a:t>∇</a:t>
                </a:r>
                <a:r>
                  <a:rPr lang="en-US" altLang="ko-KR" sz="2400" baseline="30000" dirty="0">
                    <a:ea typeface="08서울남산체 EB" panose="02020603020101020101"/>
                  </a:rPr>
                  <a:t>2</a:t>
                </a:r>
                <a14:m>
                  <m:oMath xmlns:m="http://schemas.openxmlformats.org/officeDocument/2006/math"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400" baseline="-25000" dirty="0">
                    <a:ea typeface="08서울남산체 EB" panose="02020603020101020101"/>
                  </a:rPr>
                  <a:t>t</a:t>
                </a:r>
                <a:r>
                  <a:rPr lang="en-US" altLang="ko-KR" sz="2400" dirty="0">
                    <a:ea typeface="08서울남산체 EB" panose="02020603020101020101"/>
                  </a:rPr>
                  <a:t>=∇(∇</a:t>
                </a:r>
                <a:r>
                  <a:rPr lang="ko-KR" altLang="en-US" sz="2400" dirty="0">
                    <a:ea typeface="08서울남산체 EB" panose="02020603020101020101"/>
                  </a:rPr>
                  <a:t>𝑋</a:t>
                </a:r>
                <a:r>
                  <a:rPr lang="ko-KR" altLang="en-US" sz="2400" baseline="-25000" dirty="0">
                    <a:ea typeface="08서울남산체 EB" panose="02020603020101020101"/>
                  </a:rPr>
                  <a:t>𝑡</a:t>
                </a:r>
                <a:r>
                  <a:rPr lang="en-US" altLang="ko-KR" sz="2400" dirty="0">
                    <a:ea typeface="08서울남산체 EB" panose="02020603020101020101"/>
                  </a:rPr>
                  <a:t>)</a:t>
                </a:r>
              </a:p>
              <a:p>
                <a:pPr lvl="5"/>
                <a:r>
                  <a:rPr lang="en-US" altLang="ko-KR" sz="2400" dirty="0">
                    <a:ea typeface="08서울남산체 EB" panose="02020603020101020101"/>
                  </a:rPr>
                  <a:t>= </a:t>
                </a:r>
                <a14:m>
                  <m:oMath xmlns:m="http://schemas.openxmlformats.org/officeDocument/2006/math"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sz="2400" i="1" baseline="-25000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2400" dirty="0">
                    <a:ea typeface="08서울남산체 EB" panose="02020603020101020101"/>
                  </a:rPr>
                  <a:t>− 𝑋</a:t>
                </a:r>
                <a:r>
                  <a:rPr lang="ko-KR" altLang="en-US" sz="2400" baseline="-25000" dirty="0">
                    <a:ea typeface="08서울남산체 EB" panose="02020603020101020101"/>
                  </a:rPr>
                  <a:t>𝑡</a:t>
                </a:r>
                <a:r>
                  <a:rPr lang="en-US" altLang="ko-KR" sz="2400" baseline="-25000" dirty="0">
                    <a:ea typeface="08서울남산체 EB" panose="02020603020101020101"/>
                  </a:rPr>
                  <a:t>-1</a:t>
                </a:r>
                <a:r>
                  <a:rPr lang="ko-KR" altLang="en-US" sz="2400" dirty="0">
                    <a:ea typeface="08서울남산체 EB" panose="02020603020101020101"/>
                  </a:rPr>
                  <a:t>−</a:t>
                </a:r>
                <a:r>
                  <a:rPr lang="en-US" altLang="ko-KR" sz="2400" dirty="0">
                    <a:ea typeface="08서울남산체 EB" panose="02020603020101020101"/>
                  </a:rPr>
                  <a:t>(</a:t>
                </a:r>
                <a:r>
                  <a:rPr lang="ko-KR" altLang="en-US" sz="2400" dirty="0">
                    <a:ea typeface="08서울남산체 EB" panose="02020603020101020101"/>
                  </a:rPr>
                  <a:t>𝑋</a:t>
                </a:r>
                <a:r>
                  <a:rPr lang="ko-KR" altLang="en-US" sz="2400" baseline="-25000" dirty="0">
                    <a:ea typeface="08서울남산체 EB" panose="02020603020101020101"/>
                  </a:rPr>
                  <a:t>𝑡−</a:t>
                </a:r>
                <a:r>
                  <a:rPr lang="en-US" altLang="ko-KR" sz="2400" baseline="-25000" dirty="0">
                    <a:ea typeface="08서울남산체 EB" panose="02020603020101020101"/>
                  </a:rPr>
                  <a:t>1</a:t>
                </a:r>
                <a:r>
                  <a:rPr lang="ko-KR" altLang="en-US" sz="2400" dirty="0">
                    <a:ea typeface="08서울남산체 EB" panose="02020603020101020101"/>
                  </a:rPr>
                  <a:t>−𝑋</a:t>
                </a:r>
                <a:r>
                  <a:rPr lang="ko-KR" altLang="en-US" sz="2400" baseline="-25000" dirty="0">
                    <a:ea typeface="08서울남산체 EB" panose="02020603020101020101"/>
                  </a:rPr>
                  <a:t>𝑡−</a:t>
                </a:r>
                <a:r>
                  <a:rPr lang="en-US" altLang="ko-KR" sz="2400" baseline="-25000" dirty="0">
                    <a:ea typeface="08서울남산체 EB" panose="02020603020101020101"/>
                  </a:rPr>
                  <a:t>2</a:t>
                </a:r>
                <a:r>
                  <a:rPr lang="en-US" altLang="ko-KR" sz="2400" dirty="0">
                    <a:ea typeface="08서울남산체 EB" panose="02020603020101020101"/>
                  </a:rPr>
                  <a:t>)</a:t>
                </a:r>
              </a:p>
              <a:p>
                <a:pPr lvl="5"/>
                <a:r>
                  <a:rPr lang="en-US" altLang="ko-KR" sz="2400" dirty="0">
                    <a:ea typeface="08서울남산체 EB" panose="02020603020101020101"/>
                  </a:rPr>
                  <a:t>= </a:t>
                </a:r>
                <a:r>
                  <a:rPr lang="ko-KR" altLang="en-US" sz="2400" dirty="0">
                    <a:ea typeface="08서울남산체 EB" panose="02020603020101020101"/>
                  </a:rPr>
                  <a:t>𝑋</a:t>
                </a:r>
                <a:r>
                  <a:rPr lang="ko-KR" altLang="en-US" sz="2400" baseline="-25000" dirty="0">
                    <a:ea typeface="08서울남산체 EB" panose="02020603020101020101"/>
                  </a:rPr>
                  <a:t>𝑡</a:t>
                </a:r>
                <a:r>
                  <a:rPr lang="ko-KR" altLang="en-US" sz="2400" dirty="0">
                    <a:ea typeface="08서울남산체 EB" panose="02020603020101020101"/>
                  </a:rPr>
                  <a:t>−</a:t>
                </a:r>
                <a:r>
                  <a:rPr lang="en-US" altLang="ko-KR" sz="2400" dirty="0">
                    <a:ea typeface="08서울남산체 EB" panose="02020603020101020101"/>
                  </a:rPr>
                  <a:t>2</a:t>
                </a:r>
                <a:r>
                  <a:rPr lang="ko-KR" altLang="en-US" sz="2400" dirty="0">
                    <a:ea typeface="08서울남산체 EB" panose="02020603020101020101"/>
                  </a:rPr>
                  <a:t>𝑋</a:t>
                </a:r>
                <a:r>
                  <a:rPr lang="ko-KR" altLang="en-US" sz="2400" baseline="-25000" dirty="0">
                    <a:ea typeface="08서울남산체 EB" panose="02020603020101020101"/>
                  </a:rPr>
                  <a:t>𝑡−</a:t>
                </a:r>
                <a:r>
                  <a:rPr lang="en-US" altLang="ko-KR" sz="2400" baseline="-25000" dirty="0">
                    <a:ea typeface="08서울남산체 EB" panose="02020603020101020101"/>
                  </a:rPr>
                  <a:t>1</a:t>
                </a:r>
                <a:r>
                  <a:rPr lang="en-US" altLang="ko-KR" sz="2400" dirty="0">
                    <a:ea typeface="08서울남산체 EB" panose="02020603020101020101"/>
                  </a:rPr>
                  <a:t>+</a:t>
                </a:r>
                <a:r>
                  <a:rPr lang="ko-KR" altLang="en-US" sz="2400" dirty="0">
                    <a:ea typeface="08서울남산체 EB" panose="02020603020101020101"/>
                  </a:rPr>
                  <a:t>𝑋</a:t>
                </a:r>
                <a:r>
                  <a:rPr lang="ko-KR" altLang="en-US" sz="2400" baseline="-25000" dirty="0">
                    <a:ea typeface="08서울남산체 EB" panose="02020603020101020101"/>
                  </a:rPr>
                  <a:t>𝑡−</a:t>
                </a:r>
                <a:r>
                  <a:rPr lang="en-US" altLang="ko-KR" sz="2400" baseline="-25000" dirty="0">
                    <a:ea typeface="08서울남산체 EB" panose="02020603020101020101"/>
                  </a:rPr>
                  <a:t>2</a:t>
                </a:r>
                <a:endParaRPr lang="en-US" altLang="ko-KR" sz="2400" dirty="0">
                  <a:ea typeface="08서울남산체 EB" panose="02020603020101020101"/>
                </a:endParaRPr>
              </a:p>
              <a:p>
                <a:pPr algn="ctr"/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38A72E-D621-4FEA-A957-CD50EED9D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636" y="3267590"/>
                <a:ext cx="6768752" cy="3139321"/>
              </a:xfrm>
              <a:prstGeom prst="rect">
                <a:avLst/>
              </a:prstGeom>
              <a:blipFill>
                <a:blip r:embed="rId2"/>
                <a:stretch>
                  <a:fillRect t="-1748"/>
                </a:stretch>
              </a:blipFill>
              <a:ln cap="rnd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2E9B54C-1EE5-4D54-ABC0-039837A37D16}"/>
              </a:ext>
            </a:extLst>
          </p:cNvPr>
          <p:cNvSpPr txBox="1"/>
          <p:nvPr/>
        </p:nvSpPr>
        <p:spPr>
          <a:xfrm>
            <a:off x="1619672" y="2125648"/>
            <a:ext cx="5860900" cy="553998"/>
          </a:xfrm>
          <a:prstGeom prst="rect">
            <a:avLst/>
          </a:prstGeom>
          <a:noFill/>
          <a:ln w="25400">
            <a:solidFill>
              <a:srgbClr val="F6D258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C00000"/>
                </a:solidFill>
                <a:ea typeface="08서울남산체 EB" panose="02020603020101020101"/>
              </a:rPr>
              <a:t>현재 시계열</a:t>
            </a:r>
            <a:r>
              <a:rPr lang="ko-KR" altLang="en-US" sz="3000" dirty="0">
                <a:ea typeface="08서울남산체 EB" panose="02020603020101020101"/>
              </a:rPr>
              <a:t>에서</a:t>
            </a:r>
            <a:r>
              <a:rPr lang="ko-KR" altLang="en-US" sz="3000" dirty="0">
                <a:solidFill>
                  <a:srgbClr val="C00000"/>
                </a:solidFill>
                <a:ea typeface="08서울남산체 EB" panose="02020603020101020101"/>
              </a:rPr>
              <a:t> 과거 시계열</a:t>
            </a:r>
            <a:r>
              <a:rPr lang="ko-KR" altLang="en-US" sz="3000" dirty="0">
                <a:ea typeface="08서울남산체 EB" panose="02020603020101020101"/>
              </a:rPr>
              <a:t>을</a:t>
            </a:r>
            <a:r>
              <a:rPr lang="ko-KR" altLang="en-US" sz="3000" dirty="0">
                <a:solidFill>
                  <a:srgbClr val="C00000"/>
                </a:solidFill>
                <a:ea typeface="08서울남산체 EB" panose="02020603020101020101"/>
              </a:rPr>
              <a:t> 뺀 것</a:t>
            </a:r>
            <a:r>
              <a:rPr lang="en-US" altLang="ko-KR" sz="3000" dirty="0">
                <a:solidFill>
                  <a:srgbClr val="C00000"/>
                </a:solidFill>
                <a:ea typeface="08서울남산체 EB" panose="02020603020101020101"/>
              </a:rPr>
              <a:t>!</a:t>
            </a:r>
            <a:r>
              <a:rPr lang="ko-KR" altLang="en-US" sz="3000" dirty="0">
                <a:solidFill>
                  <a:srgbClr val="C00000"/>
                </a:solidFill>
                <a:ea typeface="08서울남산체 EB" panose="02020603020101020101"/>
              </a:rPr>
              <a:t> </a:t>
            </a:r>
            <a:endParaRPr lang="en-US" altLang="ko-KR" sz="3000" dirty="0">
              <a:solidFill>
                <a:srgbClr val="C00000"/>
              </a:solidFill>
              <a:ea typeface="08서울남산체 EB" panose="02020603020101020101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4506C1D-F93D-450D-8A09-AAEB85FE3068}"/>
              </a:ext>
            </a:extLst>
          </p:cNvPr>
          <p:cNvSpPr/>
          <p:nvPr/>
        </p:nvSpPr>
        <p:spPr>
          <a:xfrm>
            <a:off x="1641550" y="3140968"/>
            <a:ext cx="5860900" cy="3165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69" descr="C:/Users/Administrator/AppData/Roaming/PolarisOffice7/ETemp/4624_16552232/fImage866826433281.png">
            <a:extLst>
              <a:ext uri="{FF2B5EF4-FFF2-40B4-BE49-F238E27FC236}">
                <a16:creationId xmlns:a16="http://schemas.microsoft.com/office/drawing/2014/main" id="{C8DAA0F3-5E40-41C3-A66B-6C83317F41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4434024">
            <a:off x="1872077" y="3362080"/>
            <a:ext cx="793750" cy="793750"/>
          </a:xfrm>
          <a:prstGeom prst="rect">
            <a:avLst/>
          </a:prstGeom>
          <a:noFill/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D9C3BC-9751-474A-BC5B-224B478A4674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149045-7B9E-4C40-AA36-1F44BE7FA400}"/>
              </a:ext>
            </a:extLst>
          </p:cNvPr>
          <p:cNvSpPr txBox="1"/>
          <p:nvPr/>
        </p:nvSpPr>
        <p:spPr>
          <a:xfrm>
            <a:off x="2196944" y="2823288"/>
            <a:ext cx="5038559" cy="52322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후항연산자</a:t>
            </a:r>
            <a:r>
              <a:rPr lang="en-US" altLang="ko-KR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(Backshift Operator)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263617-3BFD-4D19-A912-7E5286002CA4}"/>
                  </a:ext>
                </a:extLst>
              </p:cNvPr>
              <p:cNvSpPr txBox="1"/>
              <p:nvPr/>
            </p:nvSpPr>
            <p:spPr>
              <a:xfrm>
                <a:off x="2824346" y="3411228"/>
                <a:ext cx="415895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altLang="ko-KR" sz="6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6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6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6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6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6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6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6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263617-3BFD-4D19-A912-7E5286002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346" y="3411228"/>
                <a:ext cx="4158959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72BD873E-4D9D-44B8-A649-3DF4DB0F34C5}"/>
              </a:ext>
            </a:extLst>
          </p:cNvPr>
          <p:cNvSpPr/>
          <p:nvPr/>
        </p:nvSpPr>
        <p:spPr>
          <a:xfrm>
            <a:off x="1547664" y="3007441"/>
            <a:ext cx="6048671" cy="1755837"/>
          </a:xfrm>
          <a:prstGeom prst="bracketPair">
            <a:avLst/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9B6D4D-7F25-4E42-95CD-2EE4C0E2ABB8}"/>
              </a:ext>
            </a:extLst>
          </p:cNvPr>
          <p:cNvSpPr txBox="1"/>
          <p:nvPr/>
        </p:nvSpPr>
        <p:spPr>
          <a:xfrm>
            <a:off x="2267744" y="5050743"/>
            <a:ext cx="5903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앞으로 배울 식들을 간단하게 표현할 수 있다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!!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7231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2218803" cy="400110"/>
            <a:chOff x="2699792" y="1277259"/>
            <a:chExt cx="2218803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085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차분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–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후항연산자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E9B54C-1EE5-4D54-ABC0-039837A37D16}"/>
              </a:ext>
            </a:extLst>
          </p:cNvPr>
          <p:cNvSpPr txBox="1"/>
          <p:nvPr/>
        </p:nvSpPr>
        <p:spPr>
          <a:xfrm>
            <a:off x="3203848" y="2204864"/>
            <a:ext cx="2839239" cy="553998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ea typeface="08서울남산체 EB" panose="02020603020101020101"/>
              </a:rPr>
              <a:t>후항 연산자 이용</a:t>
            </a:r>
            <a:endParaRPr lang="en-US" altLang="ko-KR" sz="3000" dirty="0">
              <a:ea typeface="08서울남산체 EB" panose="02020603020101020101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4506C1D-F93D-450D-8A09-AAEB85FE3068}"/>
              </a:ext>
            </a:extLst>
          </p:cNvPr>
          <p:cNvSpPr/>
          <p:nvPr/>
        </p:nvSpPr>
        <p:spPr>
          <a:xfrm>
            <a:off x="1641550" y="3140968"/>
            <a:ext cx="5860900" cy="3165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69" descr="C:/Users/Administrator/AppData/Roaming/PolarisOffice7/ETemp/4624_16552232/fImage866826433281.png">
            <a:extLst>
              <a:ext uri="{FF2B5EF4-FFF2-40B4-BE49-F238E27FC236}">
                <a16:creationId xmlns:a16="http://schemas.microsoft.com/office/drawing/2014/main" id="{C8DAA0F3-5E40-41C3-A66B-6C83317F41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4434024">
            <a:off x="1872077" y="3362080"/>
            <a:ext cx="793750" cy="79375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1FB300-B64E-4D97-8E10-D1B183A39349}"/>
                  </a:ext>
                </a:extLst>
              </p:cNvPr>
              <p:cNvSpPr txBox="1"/>
              <p:nvPr/>
            </p:nvSpPr>
            <p:spPr>
              <a:xfrm>
                <a:off x="1068636" y="3314892"/>
                <a:ext cx="6768752" cy="3508653"/>
              </a:xfrm>
              <a:prstGeom prst="rect">
                <a:avLst/>
              </a:prstGeom>
              <a:noFill/>
              <a:ln cap="rnd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highlight>
                      <a:srgbClr val="28517A"/>
                    </a:highlight>
                    <a:ea typeface="08서울남산체 EB" panose="02020603020101020101"/>
                  </a:rPr>
                  <a:t>1</a:t>
                </a:r>
                <a:r>
                  <a:rPr lang="ko-KR" altLang="en-US" sz="2400" dirty="0">
                    <a:solidFill>
                      <a:schemeClr val="bg1"/>
                    </a:solidFill>
                    <a:highlight>
                      <a:srgbClr val="28517A"/>
                    </a:highlight>
                    <a:ea typeface="08서울남산체 EB" panose="02020603020101020101"/>
                  </a:rPr>
                  <a:t>차 차분 </a:t>
                </a:r>
                <a:endParaRPr lang="en-US" altLang="ko-KR" sz="2400" dirty="0">
                  <a:solidFill>
                    <a:schemeClr val="bg1"/>
                  </a:solidFill>
                  <a:highlight>
                    <a:srgbClr val="28517A"/>
                  </a:highlight>
                  <a:ea typeface="08서울남산체 EB" panose="02020603020101020101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400" dirty="0">
                    <a:ea typeface="08서울남산체 EB" panose="02020603020101020101"/>
                  </a:rPr>
                  <a:t>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>
                    <a:ea typeface="08서울남산체 EB" panose="02020603020101020101"/>
                  </a:rPr>
                  <a:t> </a:t>
                </a:r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-</a:t>
                </a:r>
                <a:r>
                  <a:rPr lang="en-US" altLang="ko-KR" sz="2400" dirty="0" err="1">
                    <a:ea typeface="Cambria Math" panose="02040503050406030204" pitchFamily="18" charset="0"/>
                  </a:rPr>
                  <a:t>BX</a:t>
                </a:r>
                <a:r>
                  <a:rPr lang="en-US" altLang="ko-KR" sz="2400" baseline="-25000" dirty="0" err="1">
                    <a:ea typeface="Cambria Math" panose="02040503050406030204" pitchFamily="18" charset="0"/>
                  </a:rPr>
                  <a:t>t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 =</a:t>
                </a:r>
                <a:r>
                  <a:rPr lang="en-US" altLang="ko-KR" sz="2400" dirty="0">
                    <a:highlight>
                      <a:srgbClr val="F6D258"/>
                    </a:highlight>
                    <a:ea typeface="Cambria Math" panose="02040503050406030204" pitchFamily="18" charset="0"/>
                  </a:rPr>
                  <a:t>(1- B)</a:t>
                </a:r>
                <a:r>
                  <a:rPr lang="en-US" altLang="ko-KR" sz="2400" dirty="0" err="1">
                    <a:highlight>
                      <a:srgbClr val="F6D258"/>
                    </a:highlight>
                    <a:ea typeface="Cambria Math" panose="02040503050406030204" pitchFamily="18" charset="0"/>
                  </a:rPr>
                  <a:t>X</a:t>
                </a:r>
                <a:r>
                  <a:rPr lang="en-US" altLang="ko-KR" sz="2400" baseline="-25000" dirty="0" err="1">
                    <a:highlight>
                      <a:srgbClr val="F6D258"/>
                    </a:highlight>
                    <a:ea typeface="Cambria Math" panose="02040503050406030204" pitchFamily="18" charset="0"/>
                  </a:rPr>
                  <a:t>t</a:t>
                </a:r>
                <a:endParaRPr lang="ko-KR" altLang="en-US" sz="2400" baseline="-250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400" dirty="0">
                    <a:solidFill>
                      <a:schemeClr val="bg1"/>
                    </a:solidFill>
                    <a:highlight>
                      <a:srgbClr val="28517A"/>
                    </a:highlight>
                    <a:ea typeface="08서울남산체 EB" panose="02020603020101020101"/>
                  </a:rPr>
                  <a:t>2</a:t>
                </a:r>
                <a:r>
                  <a:rPr lang="ko-KR" altLang="en-US" sz="2400" dirty="0">
                    <a:solidFill>
                      <a:schemeClr val="bg1"/>
                    </a:solidFill>
                    <a:highlight>
                      <a:srgbClr val="28517A"/>
                    </a:highlight>
                    <a:ea typeface="08서울남산체 EB" panose="02020603020101020101"/>
                  </a:rPr>
                  <a:t>차 차분</a:t>
                </a:r>
                <a:r>
                  <a:rPr lang="en-US" altLang="ko-KR" sz="2400" dirty="0">
                    <a:solidFill>
                      <a:schemeClr val="bg1"/>
                    </a:solidFill>
                    <a:ea typeface="08서울남산체 EB" panose="02020603020101020101"/>
                  </a:rPr>
                  <a:t>  </a:t>
                </a:r>
              </a:p>
              <a:p>
                <a:pPr lvl="4">
                  <a:lnSpc>
                    <a:spcPct val="150000"/>
                  </a:lnSpc>
                </a:pPr>
                <a:r>
                  <a:rPr lang="en-US" altLang="ko-KR" sz="2400" dirty="0">
                    <a:ea typeface="08서울남산체 EB" panose="02020603020101020101"/>
                  </a:rPr>
                  <a:t>∇</a:t>
                </a:r>
                <a:r>
                  <a:rPr lang="en-US" altLang="ko-KR" sz="2400" baseline="30000" dirty="0">
                    <a:ea typeface="08서울남산체 EB" panose="02020603020101020101"/>
                  </a:rPr>
                  <a:t>2</a:t>
                </a:r>
                <a14:m>
                  <m:oMath xmlns:m="http://schemas.openxmlformats.org/officeDocument/2006/math"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400" baseline="-25000" dirty="0">
                    <a:ea typeface="08서울남산체 EB" panose="02020603020101020101"/>
                  </a:rPr>
                  <a:t>t</a:t>
                </a:r>
                <a:r>
                  <a:rPr lang="en-US" altLang="ko-KR" sz="2400" dirty="0">
                    <a:ea typeface="08서울남산체 EB" panose="02020603020101020101"/>
                  </a:rPr>
                  <a:t>=∇(∇</a:t>
                </a:r>
                <a:r>
                  <a:rPr lang="ko-KR" altLang="en-US" sz="2400" dirty="0">
                    <a:ea typeface="08서울남산체 EB" panose="02020603020101020101"/>
                  </a:rPr>
                  <a:t>𝑋</a:t>
                </a:r>
                <a:r>
                  <a:rPr lang="ko-KR" altLang="en-US" sz="2400" baseline="-25000" dirty="0">
                    <a:ea typeface="08서울남산체 EB" panose="02020603020101020101"/>
                  </a:rPr>
                  <a:t>𝑡</a:t>
                </a:r>
                <a:r>
                  <a:rPr lang="en-US" altLang="ko-KR" sz="2400" dirty="0">
                    <a:ea typeface="08서울남산체 EB" panose="02020603020101020101"/>
                  </a:rPr>
                  <a:t>)</a:t>
                </a:r>
              </a:p>
              <a:p>
                <a:pPr lvl="4"/>
                <a:r>
                  <a:rPr lang="en-US" altLang="ko-KR" sz="2400" dirty="0">
                    <a:ea typeface="08서울남산체 EB" panose="02020603020101020101"/>
                  </a:rPr>
                  <a:t>= </a:t>
                </a:r>
                <a14:m>
                  <m:oMath xmlns:m="http://schemas.openxmlformats.org/officeDocument/2006/math"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sz="2400" i="1" baseline="-25000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2400" dirty="0">
                    <a:ea typeface="08서울남산체 EB" panose="02020603020101020101"/>
                  </a:rPr>
                  <a:t>− 𝑋</a:t>
                </a:r>
                <a:r>
                  <a:rPr lang="ko-KR" altLang="en-US" sz="2400" baseline="-25000" dirty="0">
                    <a:ea typeface="08서울남산체 EB" panose="02020603020101020101"/>
                  </a:rPr>
                  <a:t>𝑡</a:t>
                </a:r>
                <a:r>
                  <a:rPr lang="en-US" altLang="ko-KR" sz="2400" baseline="-25000" dirty="0">
                    <a:ea typeface="08서울남산체 EB" panose="02020603020101020101"/>
                  </a:rPr>
                  <a:t>-1</a:t>
                </a:r>
                <a:r>
                  <a:rPr lang="ko-KR" altLang="en-US" sz="2400" dirty="0">
                    <a:ea typeface="08서울남산체 EB" panose="02020603020101020101"/>
                  </a:rPr>
                  <a:t>−</a:t>
                </a:r>
                <a:r>
                  <a:rPr lang="en-US" altLang="ko-KR" sz="2400" dirty="0">
                    <a:ea typeface="08서울남산체 EB" panose="02020603020101020101"/>
                  </a:rPr>
                  <a:t>(</a:t>
                </a:r>
                <a:r>
                  <a:rPr lang="ko-KR" altLang="en-US" sz="2400" dirty="0">
                    <a:ea typeface="08서울남산체 EB" panose="02020603020101020101"/>
                  </a:rPr>
                  <a:t>𝑋</a:t>
                </a:r>
                <a:r>
                  <a:rPr lang="ko-KR" altLang="en-US" sz="2400" baseline="-25000" dirty="0">
                    <a:ea typeface="08서울남산체 EB" panose="02020603020101020101"/>
                  </a:rPr>
                  <a:t>𝑡−</a:t>
                </a:r>
                <a:r>
                  <a:rPr lang="en-US" altLang="ko-KR" sz="2400" baseline="-25000" dirty="0">
                    <a:ea typeface="08서울남산체 EB" panose="02020603020101020101"/>
                  </a:rPr>
                  <a:t>1</a:t>
                </a:r>
                <a:r>
                  <a:rPr lang="ko-KR" altLang="en-US" sz="2400" dirty="0">
                    <a:ea typeface="08서울남산체 EB" panose="02020603020101020101"/>
                  </a:rPr>
                  <a:t>−𝑋</a:t>
                </a:r>
                <a:r>
                  <a:rPr lang="ko-KR" altLang="en-US" sz="2400" baseline="-25000" dirty="0">
                    <a:ea typeface="08서울남산체 EB" panose="02020603020101020101"/>
                  </a:rPr>
                  <a:t>𝑡−</a:t>
                </a:r>
                <a:r>
                  <a:rPr lang="en-US" altLang="ko-KR" sz="2400" baseline="-25000" dirty="0">
                    <a:ea typeface="08서울남산체 EB" panose="02020603020101020101"/>
                  </a:rPr>
                  <a:t>2</a:t>
                </a:r>
                <a:r>
                  <a:rPr lang="en-US" altLang="ko-KR" sz="2400" dirty="0">
                    <a:ea typeface="08서울남산체 EB" panose="02020603020101020101"/>
                  </a:rPr>
                  <a:t>)</a:t>
                </a:r>
              </a:p>
              <a:p>
                <a:pPr lvl="4"/>
                <a:r>
                  <a:rPr lang="en-US" altLang="ko-KR" sz="2400" dirty="0">
                    <a:ea typeface="08서울남산체 EB" panose="02020603020101020101"/>
                  </a:rPr>
                  <a:t>= </a:t>
                </a:r>
                <a:r>
                  <a:rPr lang="ko-KR" altLang="en-US" sz="2400" dirty="0">
                    <a:ea typeface="08서울남산체 EB" panose="02020603020101020101"/>
                  </a:rPr>
                  <a:t>𝑋</a:t>
                </a:r>
                <a:r>
                  <a:rPr lang="ko-KR" altLang="en-US" sz="2400" baseline="-25000" dirty="0">
                    <a:ea typeface="08서울남산체 EB" panose="02020603020101020101"/>
                  </a:rPr>
                  <a:t>𝑡</a:t>
                </a:r>
                <a:r>
                  <a:rPr lang="ko-KR" altLang="en-US" sz="2400" dirty="0">
                    <a:ea typeface="08서울남산체 EB" panose="02020603020101020101"/>
                  </a:rPr>
                  <a:t>−</a:t>
                </a:r>
                <a:r>
                  <a:rPr lang="en-US" altLang="ko-KR" sz="2400" dirty="0">
                    <a:ea typeface="08서울남산체 EB" panose="02020603020101020101"/>
                  </a:rPr>
                  <a:t>2</a:t>
                </a:r>
                <a:r>
                  <a:rPr lang="ko-KR" altLang="en-US" sz="2400" dirty="0">
                    <a:ea typeface="08서울남산체 EB" panose="02020603020101020101"/>
                  </a:rPr>
                  <a:t>𝑋</a:t>
                </a:r>
                <a:r>
                  <a:rPr lang="ko-KR" altLang="en-US" sz="2400" baseline="-25000" dirty="0">
                    <a:ea typeface="08서울남산체 EB" panose="02020603020101020101"/>
                  </a:rPr>
                  <a:t>𝑡−</a:t>
                </a:r>
                <a:r>
                  <a:rPr lang="en-US" altLang="ko-KR" sz="2400" baseline="-25000" dirty="0">
                    <a:ea typeface="08서울남산체 EB" panose="02020603020101020101"/>
                  </a:rPr>
                  <a:t>1</a:t>
                </a:r>
                <a:r>
                  <a:rPr lang="en-US" altLang="ko-KR" sz="2400" dirty="0">
                    <a:ea typeface="08서울남산체 EB" panose="02020603020101020101"/>
                  </a:rPr>
                  <a:t>+</a:t>
                </a:r>
                <a:r>
                  <a:rPr lang="ko-KR" altLang="en-US" sz="2400" dirty="0">
                    <a:ea typeface="08서울남산체 EB" panose="02020603020101020101"/>
                  </a:rPr>
                  <a:t>𝑋</a:t>
                </a:r>
                <a:r>
                  <a:rPr lang="ko-KR" altLang="en-US" sz="2400" baseline="-25000" dirty="0">
                    <a:ea typeface="08서울남산체 EB" panose="02020603020101020101"/>
                  </a:rPr>
                  <a:t>𝑡−</a:t>
                </a:r>
                <a:r>
                  <a:rPr lang="en-US" altLang="ko-KR" sz="2400" baseline="-25000" dirty="0">
                    <a:ea typeface="08서울남산체 EB" panose="02020603020101020101"/>
                  </a:rPr>
                  <a:t>2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=</a:t>
                </a:r>
                <a:r>
                  <a:rPr lang="en-US" altLang="ko-KR" sz="2400" dirty="0">
                    <a:highlight>
                      <a:srgbClr val="F6D258"/>
                    </a:highlight>
                    <a:ea typeface="Cambria Math" panose="02040503050406030204" pitchFamily="18" charset="0"/>
                  </a:rPr>
                  <a:t>(1- B)</a:t>
                </a:r>
                <a:r>
                  <a:rPr lang="en-US" altLang="ko-KR" sz="2400" baseline="30000" dirty="0">
                    <a:highlight>
                      <a:srgbClr val="F6D258"/>
                    </a:highlight>
                    <a:ea typeface="Cambria Math" panose="02040503050406030204" pitchFamily="18" charset="0"/>
                  </a:rPr>
                  <a:t>2</a:t>
                </a:r>
                <a:r>
                  <a:rPr lang="en-US" altLang="ko-KR" sz="2400" dirty="0">
                    <a:highlight>
                      <a:srgbClr val="F6D258"/>
                    </a:highlight>
                    <a:ea typeface="Cambria Math" panose="02040503050406030204" pitchFamily="18" charset="0"/>
                  </a:rPr>
                  <a:t> </a:t>
                </a:r>
                <a:r>
                  <a:rPr lang="en-US" altLang="ko-KR" sz="2400" dirty="0" err="1">
                    <a:highlight>
                      <a:srgbClr val="F6D258"/>
                    </a:highlight>
                    <a:ea typeface="Cambria Math" panose="02040503050406030204" pitchFamily="18" charset="0"/>
                  </a:rPr>
                  <a:t>X</a:t>
                </a:r>
                <a:r>
                  <a:rPr lang="en-US" altLang="ko-KR" sz="2400" baseline="-25000" dirty="0" err="1">
                    <a:highlight>
                      <a:srgbClr val="F6D258"/>
                    </a:highlight>
                    <a:ea typeface="Cambria Math" panose="02040503050406030204" pitchFamily="18" charset="0"/>
                  </a:rPr>
                  <a:t>t</a:t>
                </a:r>
                <a:endParaRPr lang="en-US" altLang="ko-KR" sz="2400" dirty="0"/>
              </a:p>
              <a:p>
                <a:pPr lvl="5"/>
                <a:endParaRPr lang="en-US" altLang="ko-KR" sz="2400" dirty="0">
                  <a:ea typeface="08서울남산체 EB" panose="02020603020101020101"/>
                </a:endParaRPr>
              </a:p>
              <a:p>
                <a:pPr algn="ctr"/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1FB300-B64E-4D97-8E10-D1B183A39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636" y="3314892"/>
                <a:ext cx="6768752" cy="3508653"/>
              </a:xfrm>
              <a:prstGeom prst="rect">
                <a:avLst/>
              </a:prstGeom>
              <a:blipFill>
                <a:blip r:embed="rId3"/>
                <a:stretch>
                  <a:fillRect t="-1565"/>
                </a:stretch>
              </a:blipFill>
              <a:ln cap="rnd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4331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3034732" cy="400110"/>
            <a:chOff x="2699792" y="1277259"/>
            <a:chExt cx="3034732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901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차분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추세만 있는 시계열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E9B54C-1EE5-4D54-ABC0-039837A37D16}"/>
              </a:ext>
            </a:extLst>
          </p:cNvPr>
          <p:cNvSpPr txBox="1"/>
          <p:nvPr/>
        </p:nvSpPr>
        <p:spPr>
          <a:xfrm>
            <a:off x="1929098" y="2425937"/>
            <a:ext cx="5501827" cy="553998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추세가 </a:t>
            </a:r>
            <a:r>
              <a:rPr lang="en-US" altLang="ko-KR" sz="2800" dirty="0">
                <a:solidFill>
                  <a:srgbClr val="C00000"/>
                </a:solidFill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</a:t>
            </a:r>
            <a:r>
              <a:rPr lang="ko-KR" altLang="en-US" sz="2800" dirty="0">
                <a:solidFill>
                  <a:srgbClr val="C00000"/>
                </a:solidFill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</a:t>
            </a:r>
            <a:r>
              <a:rPr lang="ko-KR" altLang="en-US" sz="2800" dirty="0"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다항식일 경우 </a:t>
            </a:r>
            <a:r>
              <a:rPr lang="en-US" altLang="ko-KR" sz="2800" dirty="0">
                <a:solidFill>
                  <a:srgbClr val="C00000"/>
                </a:solidFill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</a:t>
            </a:r>
            <a:r>
              <a:rPr lang="ko-KR" altLang="en-US" sz="2800" dirty="0">
                <a:solidFill>
                  <a:srgbClr val="C00000"/>
                </a:solidFill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번 차분</a:t>
            </a:r>
            <a:r>
              <a:rPr lang="ko-KR" altLang="en-US" sz="3000" dirty="0">
                <a:highlight>
                  <a:srgbClr val="A4D3DE"/>
                </a:highlight>
                <a:ea typeface="08서울남산체 EB" panose="02020603020101020101"/>
              </a:rPr>
              <a:t> </a:t>
            </a:r>
            <a:endParaRPr lang="en-US" altLang="ko-KR" sz="3000" dirty="0">
              <a:highlight>
                <a:srgbClr val="A4D3DE"/>
              </a:highlight>
              <a:ea typeface="08서울남산체 EB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EE0BC8-E323-4D8A-878B-9D47BBD0387A}"/>
                  </a:ext>
                </a:extLst>
              </p:cNvPr>
              <p:cNvSpPr txBox="1"/>
              <p:nvPr/>
            </p:nvSpPr>
            <p:spPr>
              <a:xfrm>
                <a:off x="2375756" y="3303645"/>
                <a:ext cx="6536340" cy="3462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>
                  <a:lnSpc>
                    <a:spcPct val="200000"/>
                  </a:lnSpc>
                </a:pPr>
                <a:r>
                  <a:rPr lang="ko-KR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추세가</a:t>
                </a:r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2</a:t>
                </a:r>
                <a:r>
                  <a:rPr lang="ko-KR" altLang="ko-KR" sz="24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차식일</a:t>
                </a:r>
                <a:r>
                  <a:rPr lang="ko-KR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때</a:t>
                </a:r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: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rgbClr val="C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ko-KR" altLang="en-US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∴ 상수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와 </a:t>
                </a:r>
                <a:r>
                  <a:rPr lang="ko-KR" altLang="en-US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오차항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만 남아 추세 제거 가능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!!</a:t>
                </a:r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EE0BC8-E323-4D8A-878B-9D47BBD03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756" y="3303645"/>
                <a:ext cx="6536340" cy="3462486"/>
              </a:xfrm>
              <a:prstGeom prst="rect">
                <a:avLst/>
              </a:prstGeom>
              <a:blipFill>
                <a:blip r:embed="rId2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EAA0CEA-A401-47FB-8560-E4037F5091A5}"/>
              </a:ext>
            </a:extLst>
          </p:cNvPr>
          <p:cNvSpPr/>
          <p:nvPr/>
        </p:nvSpPr>
        <p:spPr>
          <a:xfrm>
            <a:off x="1641550" y="3188270"/>
            <a:ext cx="5860900" cy="3165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69" descr="C:/Users/Administrator/AppData/Roaming/PolarisOffice7/ETemp/4624_16552232/fImage866826433281.png">
            <a:extLst>
              <a:ext uri="{FF2B5EF4-FFF2-40B4-BE49-F238E27FC236}">
                <a16:creationId xmlns:a16="http://schemas.microsoft.com/office/drawing/2014/main" id="{7AEE278C-6705-445B-ADD4-915C575DE4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4434024">
            <a:off x="1737866" y="3293044"/>
            <a:ext cx="793750" cy="793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067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 자료 및 분석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1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1026" name="Picture 2" descr="Top 5 Common Time Series Forecasting Algorithms | iunera">
            <a:extLst>
              <a:ext uri="{FF2B5EF4-FFF2-40B4-BE49-F238E27FC236}">
                <a16:creationId xmlns:a16="http://schemas.microsoft.com/office/drawing/2014/main" id="{BE6F7AE0-B26B-40AC-8FD6-D69C0ACC9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4" y="2852936"/>
            <a:ext cx="6827298" cy="278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0CDCDD6-54AA-4013-B424-4B22AF97EA56}"/>
              </a:ext>
            </a:extLst>
          </p:cNvPr>
          <p:cNvSpPr/>
          <p:nvPr/>
        </p:nvSpPr>
        <p:spPr>
          <a:xfrm>
            <a:off x="1381948" y="5445224"/>
            <a:ext cx="6142380" cy="188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CD9C6-4273-49E6-B617-B7BC949C20D9}"/>
              </a:ext>
            </a:extLst>
          </p:cNvPr>
          <p:cNvSpPr txBox="1"/>
          <p:nvPr/>
        </p:nvSpPr>
        <p:spPr>
          <a:xfrm>
            <a:off x="4091500" y="5794586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연도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시점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B36FCA-1331-4E39-8360-EECE188707B4}"/>
              </a:ext>
            </a:extLst>
          </p:cNvPr>
          <p:cNvSpPr/>
          <p:nvPr/>
        </p:nvSpPr>
        <p:spPr>
          <a:xfrm>
            <a:off x="1043608" y="3068960"/>
            <a:ext cx="338340" cy="24705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4FB02-1503-4C23-B376-D443A43FD304}"/>
              </a:ext>
            </a:extLst>
          </p:cNvPr>
          <p:cNvSpPr txBox="1"/>
          <p:nvPr/>
        </p:nvSpPr>
        <p:spPr>
          <a:xfrm>
            <a:off x="222626" y="4149080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금값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관측값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3B7BC61-7557-4CED-AA41-5F97CB71D314}"/>
              </a:ext>
            </a:extLst>
          </p:cNvPr>
          <p:cNvGrpSpPr/>
          <p:nvPr/>
        </p:nvGrpSpPr>
        <p:grpSpPr>
          <a:xfrm>
            <a:off x="278948" y="1528442"/>
            <a:ext cx="1878967" cy="400110"/>
            <a:chOff x="2699792" y="1277259"/>
            <a:chExt cx="1878967" cy="40011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EDB999-D60E-414A-ABDD-7F3C0817332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3B971F-8185-45A2-89F6-08A0037DB60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745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시계열 </a:t>
              </a:r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자료란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?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B3FBF12-611A-4D07-BCBF-CC995BE82AEB}"/>
              </a:ext>
            </a:extLst>
          </p:cNvPr>
          <p:cNvSpPr txBox="1"/>
          <p:nvPr/>
        </p:nvSpPr>
        <p:spPr>
          <a:xfrm>
            <a:off x="679770" y="2204217"/>
            <a:ext cx="733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 자료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연도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계절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월 등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시간의 흐름에 따라 순서대로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관측 되는 자료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B40625-A8B0-4D98-8A91-50211D3ACDFD}"/>
              </a:ext>
            </a:extLst>
          </p:cNvPr>
          <p:cNvSpPr/>
          <p:nvPr/>
        </p:nvSpPr>
        <p:spPr>
          <a:xfrm>
            <a:off x="0" y="1482152"/>
            <a:ext cx="9144000" cy="5429521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60FC6C-AC67-4F4F-8E8E-668557AF01AF}"/>
              </a:ext>
            </a:extLst>
          </p:cNvPr>
          <p:cNvSpPr txBox="1"/>
          <p:nvPr/>
        </p:nvSpPr>
        <p:spPr>
          <a:xfrm>
            <a:off x="2730927" y="2485794"/>
            <a:ext cx="567567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 자료의 대표적인 예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457200" marR="0" lvl="1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800100" marR="0" lvl="1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경제지표 데이터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800100" marR="0" lvl="1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월 상품 매출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800100" marR="0" lvl="1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강우량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800100" marR="0" lvl="1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날씨 데이터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800100" marR="0" lvl="1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주가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1" name="양쪽 대괄호 20">
            <a:extLst>
              <a:ext uri="{FF2B5EF4-FFF2-40B4-BE49-F238E27FC236}">
                <a16:creationId xmlns:a16="http://schemas.microsoft.com/office/drawing/2014/main" id="{D9F18D8F-C7B0-4C42-9153-F0FDF524C9A6}"/>
              </a:ext>
            </a:extLst>
          </p:cNvPr>
          <p:cNvSpPr/>
          <p:nvPr/>
        </p:nvSpPr>
        <p:spPr>
          <a:xfrm>
            <a:off x="1453091" y="2645972"/>
            <a:ext cx="5926356" cy="3433462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AD54E-48DB-4580-A506-FCD64AA1D6F7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자료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1A2BF1-B167-4BCE-9578-BD137E104E61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분석</a:t>
            </a:r>
          </a:p>
        </p:txBody>
      </p:sp>
    </p:spTree>
    <p:extLst>
      <p:ext uri="{BB962C8B-B14F-4D97-AF65-F5344CB8AC3E}">
        <p14:creationId xmlns:p14="http://schemas.microsoft.com/office/powerpoint/2010/main" val="22929696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3034732" cy="400110"/>
            <a:chOff x="2699792" y="1277259"/>
            <a:chExt cx="3034732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901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차분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추세만 있는 시계열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7DE2-BC91-48F2-8E5F-04094F4E3400}"/>
              </a:ext>
            </a:extLst>
          </p:cNvPr>
          <p:cNvSpPr txBox="1"/>
          <p:nvPr/>
        </p:nvSpPr>
        <p:spPr>
          <a:xfrm>
            <a:off x="2214392" y="2307352"/>
            <a:ext cx="122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[ </a:t>
            </a:r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차분 전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] 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9BD177-F0C1-4E15-8BC2-E7742D333D93}"/>
              </a:ext>
            </a:extLst>
          </p:cNvPr>
          <p:cNvSpPr txBox="1"/>
          <p:nvPr/>
        </p:nvSpPr>
        <p:spPr>
          <a:xfrm>
            <a:off x="5660076" y="2335784"/>
            <a:ext cx="1864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[ 2</a:t>
            </a:r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 차분 후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]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7E8203D-F9B0-4AF7-B2ED-5BB1CB8357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7394" y="2818660"/>
            <a:ext cx="6840759" cy="3602294"/>
          </a:xfrm>
          <a:prstGeom prst="rect">
            <a:avLst/>
          </a:prstGeom>
          <a:noFill/>
          <a:ln w="63500">
            <a:noFill/>
          </a:ln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E692E99-0CFE-40CA-874F-F626D86E58E3}"/>
              </a:ext>
            </a:extLst>
          </p:cNvPr>
          <p:cNvSpPr/>
          <p:nvPr/>
        </p:nvSpPr>
        <p:spPr>
          <a:xfrm>
            <a:off x="1224420" y="2148164"/>
            <a:ext cx="3203564" cy="4359234"/>
          </a:xfrm>
          <a:prstGeom prst="roundRect">
            <a:avLst/>
          </a:prstGeom>
          <a:noFill/>
          <a:ln w="63500">
            <a:solidFill>
              <a:srgbClr val="A4D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ADCFE47-7A34-4B89-880D-ECC6A5BADF6F}"/>
              </a:ext>
            </a:extLst>
          </p:cNvPr>
          <p:cNvSpPr/>
          <p:nvPr/>
        </p:nvSpPr>
        <p:spPr>
          <a:xfrm>
            <a:off x="4968836" y="2148164"/>
            <a:ext cx="3203564" cy="4359234"/>
          </a:xfrm>
          <a:prstGeom prst="roundRect">
            <a:avLst/>
          </a:prstGeom>
          <a:noFill/>
          <a:ln w="63500">
            <a:solidFill>
              <a:srgbClr val="A4D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4CCE0844-08D8-4624-932E-BF7A7BA4CEBF}"/>
              </a:ext>
            </a:extLst>
          </p:cNvPr>
          <p:cNvSpPr/>
          <p:nvPr/>
        </p:nvSpPr>
        <p:spPr>
          <a:xfrm rot="16200000">
            <a:off x="4140733" y="3923653"/>
            <a:ext cx="957371" cy="808255"/>
          </a:xfrm>
          <a:prstGeom prst="downArrow">
            <a:avLst>
              <a:gd name="adj1" fmla="val 67450"/>
              <a:gd name="adj2" fmla="val 58837"/>
            </a:avLst>
          </a:prstGeom>
          <a:solidFill>
            <a:srgbClr val="608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7D30D7D-4171-4341-BAFC-C54785F5D27E}"/>
              </a:ext>
            </a:extLst>
          </p:cNvPr>
          <p:cNvCxnSpPr>
            <a:cxnSpLocks/>
          </p:cNvCxnSpPr>
          <p:nvPr/>
        </p:nvCxnSpPr>
        <p:spPr>
          <a:xfrm flipV="1">
            <a:off x="1909937" y="3625494"/>
            <a:ext cx="1873000" cy="2101032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4BAF19C-363B-418A-8247-D4E64BC04B66}"/>
              </a:ext>
            </a:extLst>
          </p:cNvPr>
          <p:cNvCxnSpPr>
            <a:cxnSpLocks/>
          </p:cNvCxnSpPr>
          <p:nvPr/>
        </p:nvCxnSpPr>
        <p:spPr>
          <a:xfrm flipV="1">
            <a:off x="5401190" y="4619807"/>
            <a:ext cx="2433373" cy="1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1325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3239917" cy="400110"/>
            <a:chOff x="2699792" y="1277259"/>
            <a:chExt cx="3239917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069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차분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계절성만 있는 시계열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AC6D7A-7233-4C37-848D-75007242EE11}"/>
                  </a:ext>
                </a:extLst>
              </p:cNvPr>
              <p:cNvSpPr txBox="1"/>
              <p:nvPr/>
            </p:nvSpPr>
            <p:spPr>
              <a:xfrm>
                <a:off x="2773578" y="3237864"/>
                <a:ext cx="3814646" cy="2811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200000"/>
                  </a:lnSpc>
                </a:pPr>
                <a:r>
                  <a:rPr lang="ko-KR" altLang="ko-KR" sz="24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주기</a:t>
                </a:r>
                <a:r>
                  <a:rPr lang="ko-KR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가</a:t>
                </a:r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4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d</a:t>
                </a:r>
                <a:r>
                  <a:rPr lang="ko-KR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인 계절차분</a:t>
                </a:r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</a:p>
              <a:p>
                <a:pPr lvl="0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Cf) d</a:t>
                </a:r>
                <a:r>
                  <a:rPr lang="ko-KR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차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차분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lvl="4">
                  <a:lnSpc>
                    <a:spcPct val="200000"/>
                  </a:lnSpc>
                </a:pPr>
                <a:endPara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∴   </a:t>
                </a:r>
                <a:r>
                  <a:rPr lang="ko-KR" altLang="ko-KR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오차항</a:t>
                </a:r>
                <a:r>
                  <a:rPr lang="ko-KR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만 남아 </a:t>
                </a:r>
                <a:r>
                  <a:rPr lang="ko-KR" altLang="ko-KR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계절성</a:t>
                </a:r>
                <a:r>
                  <a:rPr lang="en-US" altLang="ko-KR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ko-KR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제거 </a:t>
                </a:r>
                <a:r>
                  <a:rPr lang="ko-KR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가능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!!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AC6D7A-7233-4C37-848D-75007242E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578" y="3237864"/>
                <a:ext cx="3814646" cy="2811604"/>
              </a:xfrm>
              <a:prstGeom prst="rect">
                <a:avLst/>
              </a:prstGeom>
              <a:blipFill>
                <a:blip r:embed="rId2"/>
                <a:stretch>
                  <a:fillRect l="-1438" b="-28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E8AB4FB-1F9E-4393-9923-B0010A86C84E}"/>
              </a:ext>
            </a:extLst>
          </p:cNvPr>
          <p:cNvSpPr/>
          <p:nvPr/>
        </p:nvSpPr>
        <p:spPr>
          <a:xfrm>
            <a:off x="1641550" y="3188270"/>
            <a:ext cx="5860900" cy="3165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38017D0-EB78-4F39-BDA9-902B5D2D8D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009" y="3429000"/>
            <a:ext cx="773886" cy="7738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EC1B67-7DE4-48BD-AF2D-5E493A2D81E5}"/>
              </a:ext>
            </a:extLst>
          </p:cNvPr>
          <p:cNvSpPr txBox="1"/>
          <p:nvPr/>
        </p:nvSpPr>
        <p:spPr>
          <a:xfrm>
            <a:off x="539552" y="2476873"/>
            <a:ext cx="84805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ko-KR" sz="3200" dirty="0"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계절차분</a:t>
            </a:r>
            <a:r>
              <a:rPr lang="en-US" altLang="ko-KR" dirty="0"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(Seasonal differencing)</a:t>
            </a:r>
            <a:r>
              <a:rPr lang="ko-KR" altLang="ko-KR" sz="3200" dirty="0"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</a:t>
            </a:r>
            <a:r>
              <a:rPr lang="ko-KR" altLang="en-US" sz="3200" dirty="0"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통해 계절성 제거 가능</a:t>
            </a:r>
            <a:r>
              <a:rPr lang="en-US" altLang="ko-KR" sz="3200" dirty="0"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lang="ko-KR" altLang="ko-KR" sz="3200" dirty="0">
              <a:highlight>
                <a:srgbClr val="A4D3DE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5641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3239917" cy="400110"/>
            <a:chOff x="2699792" y="1277259"/>
            <a:chExt cx="3239917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069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차분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계절성만 있는 시계열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AC6D7A-7233-4C37-848D-75007242EE11}"/>
                  </a:ext>
                </a:extLst>
              </p:cNvPr>
              <p:cNvSpPr txBox="1"/>
              <p:nvPr/>
            </p:nvSpPr>
            <p:spPr>
              <a:xfrm>
                <a:off x="2773578" y="3237864"/>
                <a:ext cx="3814646" cy="2811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200000"/>
                  </a:lnSpc>
                </a:pPr>
                <a:r>
                  <a:rPr lang="ko-KR" altLang="ko-KR" sz="24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주기</a:t>
                </a:r>
                <a:r>
                  <a:rPr lang="ko-KR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가</a:t>
                </a:r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4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d</a:t>
                </a:r>
                <a:r>
                  <a:rPr lang="ko-KR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인 계절차분</a:t>
                </a:r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</a:p>
              <a:p>
                <a:pPr lvl="0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Cf) d</a:t>
                </a:r>
                <a:r>
                  <a:rPr lang="ko-KR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차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차분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lvl="4">
                  <a:lnSpc>
                    <a:spcPct val="200000"/>
                  </a:lnSpc>
                </a:pPr>
                <a:endPara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∴   </a:t>
                </a:r>
                <a:r>
                  <a:rPr lang="ko-KR" altLang="ko-KR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오차항</a:t>
                </a:r>
                <a:r>
                  <a:rPr lang="ko-KR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만 남아 </a:t>
                </a:r>
                <a:r>
                  <a:rPr lang="ko-KR" altLang="ko-KR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계절성</a:t>
                </a:r>
                <a:r>
                  <a:rPr lang="en-US" altLang="ko-KR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ko-KR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제거 </a:t>
                </a:r>
                <a:r>
                  <a:rPr lang="ko-KR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가능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!!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AC6D7A-7233-4C37-848D-75007242E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578" y="3237864"/>
                <a:ext cx="3814646" cy="2811604"/>
              </a:xfrm>
              <a:prstGeom prst="rect">
                <a:avLst/>
              </a:prstGeom>
              <a:blipFill>
                <a:blip r:embed="rId2"/>
                <a:stretch>
                  <a:fillRect l="-1438" b="-28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E8AB4FB-1F9E-4393-9923-B0010A86C84E}"/>
              </a:ext>
            </a:extLst>
          </p:cNvPr>
          <p:cNvSpPr/>
          <p:nvPr/>
        </p:nvSpPr>
        <p:spPr>
          <a:xfrm>
            <a:off x="1641550" y="3188270"/>
            <a:ext cx="5860900" cy="3165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38017D0-EB78-4F39-BDA9-902B5D2D8D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009" y="3429000"/>
            <a:ext cx="773886" cy="7738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EC1B67-7DE4-48BD-AF2D-5E493A2D81E5}"/>
              </a:ext>
            </a:extLst>
          </p:cNvPr>
          <p:cNvSpPr txBox="1"/>
          <p:nvPr/>
        </p:nvSpPr>
        <p:spPr>
          <a:xfrm>
            <a:off x="539552" y="2476873"/>
            <a:ext cx="84805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ko-KR" sz="3200" dirty="0"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계절차분</a:t>
            </a:r>
            <a:r>
              <a:rPr lang="en-US" altLang="ko-KR" dirty="0"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(Seasonal differencing)</a:t>
            </a:r>
            <a:r>
              <a:rPr lang="ko-KR" altLang="ko-KR" sz="3200" dirty="0"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</a:t>
            </a:r>
            <a:r>
              <a:rPr lang="ko-KR" altLang="en-US" sz="3200" dirty="0"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통해 계절성 제거 가능</a:t>
            </a:r>
            <a:r>
              <a:rPr lang="en-US" altLang="ko-KR" sz="3200" dirty="0"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lang="ko-KR" altLang="ko-KR" sz="3200" dirty="0">
              <a:highlight>
                <a:srgbClr val="A4D3DE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BD6D03-F726-4BD2-B3D3-E0489B600EC9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C1B1D6-FC43-410B-AB4F-E79CBFE95D8B}"/>
                  </a:ext>
                </a:extLst>
              </p:cNvPr>
              <p:cNvSpPr txBox="1"/>
              <p:nvPr/>
            </p:nvSpPr>
            <p:spPr>
              <a:xfrm>
                <a:off x="3347864" y="2164218"/>
                <a:ext cx="5901494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altLang="ko-KR" sz="32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Ex) </a:t>
                </a:r>
                <a:r>
                  <a:rPr lang="ko-KR" altLang="en-US" sz="32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주기가 </a:t>
                </a:r>
                <a:r>
                  <a:rPr lang="en-US" altLang="ko-KR" sz="32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4</a:t>
                </a:r>
                <a:r>
                  <a:rPr lang="ko-KR" altLang="en-US" sz="32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인 시계열 </a:t>
                </a:r>
              </a:p>
              <a:p>
                <a:pPr lvl="3">
                  <a:lnSpc>
                    <a:spcPct val="200000"/>
                  </a:lnSpc>
                </a:pPr>
                <a:r>
                  <a:rPr lang="ko-KR" altLang="en-US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∇</a:t>
                </a:r>
                <a:r>
                  <a:rPr lang="en-US" altLang="ko-KR" sz="2400" b="1" baseline="-25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4</a:t>
                </a:r>
                <a:r>
                  <a:rPr lang="en-US" altLang="ko-KR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𝑌</a:t>
                </a:r>
                <a:r>
                  <a:rPr lang="ko-KR" altLang="en-US" sz="2400" b="1" baseline="-25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𝑡</a:t>
                </a:r>
                <a:r>
                  <a:rPr lang="en-US" altLang="ko-KR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=(1−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𝑩</m:t>
                        </m:r>
                      </m:e>
                      <m:sup>
                        <m:r>
                          <a:rPr lang="en-US" altLang="ko-KR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altLang="ko-KR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 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𝑌</a:t>
                </a:r>
                <a:r>
                  <a:rPr lang="ko-KR" altLang="en-US" sz="2400" b="1" baseline="-25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𝑡</a:t>
                </a:r>
              </a:p>
              <a:p>
                <a:pPr lvl="3">
                  <a:lnSpc>
                    <a:spcPct val="200000"/>
                  </a:lnSpc>
                </a:pPr>
                <a:r>
                  <a:rPr lang="en-US" altLang="ko-KR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=(1−</a:t>
                </a:r>
                <a:r>
                  <a:rPr lang="en-US" altLang="ko-KR" sz="2400" b="1" dirty="0">
                    <a:solidFill>
                      <a:schemeClr val="bg1"/>
                    </a:solidFill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𝑩</m:t>
                        </m:r>
                      </m:e>
                      <m:sup>
                        <m:r>
                          <a:rPr lang="en-US" altLang="ko-KR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altLang="ko-KR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)(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𝑆</a:t>
                </a:r>
                <a:r>
                  <a:rPr lang="ko-KR" altLang="en-US" sz="2400" b="1" baseline="-25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𝑡</a:t>
                </a:r>
                <a:r>
                  <a:rPr lang="en-US" altLang="ko-KR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𝐼</a:t>
                </a:r>
                <a:r>
                  <a:rPr lang="ko-KR" altLang="en-US" sz="2400" b="1" baseline="-25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𝑡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</a:t>
                </a:r>
              </a:p>
              <a:p>
                <a:pPr lvl="3">
                  <a:lnSpc>
                    <a:spcPct val="200000"/>
                  </a:lnSpc>
                </a:pPr>
                <a:r>
                  <a:rPr lang="en-US" altLang="ko-KR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=(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𝑆</a:t>
                </a:r>
                <a:r>
                  <a:rPr lang="ko-KR" altLang="en-US" sz="2400" b="1" baseline="-25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𝑡</a:t>
                </a:r>
                <a:r>
                  <a:rPr lang="en-US" altLang="ko-KR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𝐼</a:t>
                </a:r>
                <a:r>
                  <a:rPr lang="ko-KR" altLang="en-US" sz="2400" b="1" baseline="-25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𝑡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)−(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𝑆</a:t>
                </a:r>
                <a:r>
                  <a:rPr lang="en-US" altLang="ko-KR" sz="2400" b="1" baseline="-25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(</a:t>
                </a:r>
                <a:r>
                  <a:rPr lang="ko-KR" altLang="en-US" sz="2400" b="1" baseline="-25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𝑡−</a:t>
                </a:r>
                <a:r>
                  <a:rPr lang="en-US" altLang="ko-KR" sz="2400" b="1" baseline="-25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4)</a:t>
                </a:r>
                <a:r>
                  <a:rPr lang="en-US" altLang="ko-KR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𝐼</a:t>
                </a:r>
                <a:r>
                  <a:rPr lang="en-US" altLang="ko-KR" sz="2400" b="1" baseline="-25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(</a:t>
                </a:r>
                <a:r>
                  <a:rPr lang="ko-KR" altLang="en-US" sz="2400" b="1" baseline="-25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𝑡−</a:t>
                </a:r>
                <a:r>
                  <a:rPr lang="en-US" altLang="ko-KR" sz="2400" b="1" baseline="-25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4) </a:t>
                </a:r>
                <a:r>
                  <a:rPr lang="en-US" altLang="ko-KR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</a:t>
                </a:r>
              </a:p>
              <a:p>
                <a:pPr lvl="3">
                  <a:lnSpc>
                    <a:spcPct val="200000"/>
                  </a:lnSpc>
                </a:pPr>
                <a:r>
                  <a:rPr lang="en-US" altLang="ko-KR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𝐼</a:t>
                </a:r>
                <a:r>
                  <a:rPr lang="ko-KR" altLang="en-US" sz="2400" b="1" baseline="-25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𝑡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− 𝐼</a:t>
                </a:r>
                <a:r>
                  <a:rPr lang="en-US" altLang="ko-KR" sz="2400" b="1" baseline="-25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(</a:t>
                </a:r>
                <a:r>
                  <a:rPr lang="ko-KR" altLang="en-US" sz="2400" b="1" baseline="-25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𝑡−</a:t>
                </a:r>
                <a:r>
                  <a:rPr lang="en-US" altLang="ko-KR" sz="2400" b="1" baseline="-25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4)</a:t>
                </a:r>
                <a:endParaRPr lang="ko-KR" altLang="en-US" sz="2400" b="1" baseline="-25000" dirty="0">
                  <a:solidFill>
                    <a:schemeClr val="bg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C1B1D6-FC43-410B-AB4F-E79CBFE95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164218"/>
                <a:ext cx="5901494" cy="4031873"/>
              </a:xfrm>
              <a:prstGeom prst="rect">
                <a:avLst/>
              </a:prstGeom>
              <a:blipFill>
                <a:blip r:embed="rId4"/>
                <a:stretch>
                  <a:fillRect b="-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230F4AF-0FF4-4C7B-A3CE-0E395D1B35B8}"/>
              </a:ext>
            </a:extLst>
          </p:cNvPr>
          <p:cNvSpPr txBox="1"/>
          <p:nvPr/>
        </p:nvSpPr>
        <p:spPr>
          <a:xfrm>
            <a:off x="1187624" y="4615644"/>
            <a:ext cx="2471890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예시</a:t>
            </a:r>
            <a:r>
              <a:rPr lang="ko-KR" altLang="en-US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달라</a:t>
            </a:r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lang="ko-KR" altLang="en-US" sz="24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8" name="Picture 2" descr="Steam Workshop::야인시대 - 4달라!(4 dollars) 720p">
            <a:extLst>
              <a:ext uri="{FF2B5EF4-FFF2-40B4-BE49-F238E27FC236}">
                <a16:creationId xmlns:a16="http://schemas.microsoft.com/office/drawing/2014/main" id="{27E4B2EA-B706-4A6A-9588-A5E832804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r="24390" b="855"/>
          <a:stretch/>
        </p:blipFill>
        <p:spPr bwMode="auto">
          <a:xfrm>
            <a:off x="1280602" y="2980292"/>
            <a:ext cx="1486612" cy="158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A36A4A3-4965-43E1-A2B2-5EE141083882}"/>
              </a:ext>
            </a:extLst>
          </p:cNvPr>
          <p:cNvSpPr/>
          <p:nvPr/>
        </p:nvSpPr>
        <p:spPr>
          <a:xfrm>
            <a:off x="3885577" y="2060848"/>
            <a:ext cx="4635024" cy="4375935"/>
          </a:xfrm>
          <a:prstGeom prst="roundRect">
            <a:avLst/>
          </a:prstGeom>
          <a:noFill/>
          <a:ln>
            <a:solidFill>
              <a:srgbClr val="F0D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668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4358813" cy="400110"/>
            <a:chOff x="2699792" y="1277259"/>
            <a:chExt cx="4358813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42258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차분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–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추세와 계절성 모두 있는 시계열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D5028A-A0EF-4720-A0EC-F4469DD3EE9F}"/>
                  </a:ext>
                </a:extLst>
              </p:cNvPr>
              <p:cNvSpPr txBox="1"/>
              <p:nvPr/>
            </p:nvSpPr>
            <p:spPr>
              <a:xfrm>
                <a:off x="2296387" y="3001448"/>
                <a:ext cx="416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D5028A-A0EF-4720-A0EC-F4469DD3E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87" y="3001448"/>
                <a:ext cx="416473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C044DFB-7A71-4177-A997-629C5BC2C4F4}"/>
              </a:ext>
            </a:extLst>
          </p:cNvPr>
          <p:cNvSpPr txBox="1"/>
          <p:nvPr/>
        </p:nvSpPr>
        <p:spPr>
          <a:xfrm>
            <a:off x="2292616" y="2338739"/>
            <a:ext cx="3768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</a:t>
            </a:r>
            <a:r>
              <a:rPr lang="ko-KR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</a:t>
            </a:r>
            <a:r>
              <a:rPr lang="ko-KR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</a:t>
            </a:r>
            <a:r>
              <a:rPr lang="ko-KR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 있는 </a:t>
            </a:r>
            <a:r>
              <a:rPr lang="ko-KR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</a:t>
            </a:r>
            <a:r>
              <a:rPr lang="ko-KR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</a:t>
            </a:r>
            <a:r>
              <a:rPr lang="ko-KR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5DFEE8-D917-45BA-83CE-50245CB5E8B6}"/>
              </a:ext>
            </a:extLst>
          </p:cNvPr>
          <p:cNvSpPr txBox="1"/>
          <p:nvPr/>
        </p:nvSpPr>
        <p:spPr>
          <a:xfrm>
            <a:off x="2452644" y="3892454"/>
            <a:ext cx="4916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ko-KR" sz="2000" dirty="0">
                <a:solidFill>
                  <a:srgbClr val="C00000"/>
                </a:solidFill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</a:t>
            </a:r>
            <a:r>
              <a:rPr lang="en-US" altLang="ko-KR" sz="2000" dirty="0">
                <a:solidFill>
                  <a:srgbClr val="C00000"/>
                </a:solidFill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ko-KR" sz="2000" dirty="0">
                <a:solidFill>
                  <a:srgbClr val="C00000"/>
                </a:solidFill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차분</a:t>
            </a:r>
            <a:r>
              <a:rPr lang="ko-KR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</a:t>
            </a:r>
            <a:r>
              <a:rPr lang="ko-KR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주기가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d</a:t>
            </a:r>
            <a:r>
              <a:rPr lang="ko-KR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</a:t>
            </a:r>
            <a:r>
              <a:rPr lang="ko-KR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highlight>
                  <a:srgbClr val="97D5E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 </a:t>
            </a:r>
            <a:r>
              <a:rPr lang="ko-KR" altLang="ko-KR" sz="2000" dirty="0">
                <a:solidFill>
                  <a:srgbClr val="C00000"/>
                </a:solidFill>
                <a:highlight>
                  <a:srgbClr val="97D5E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차분 </a:t>
            </a:r>
            <a:r>
              <a:rPr lang="ko-KR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동시에 적용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969F031-045D-4EAA-B2B9-1A666B3662B8}"/>
                  </a:ext>
                </a:extLst>
              </p:cNvPr>
              <p:cNvSpPr/>
              <p:nvPr/>
            </p:nvSpPr>
            <p:spPr>
              <a:xfrm>
                <a:off x="0" y="4509120"/>
                <a:ext cx="885698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highlight>
                            <a:srgbClr val="F6D258"/>
                          </a:highlight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ko-KR" altLang="ko-KR" i="1">
                              <a:highlight>
                                <a:srgbClr val="97D5E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highlight>
                                <a:srgbClr val="97D5E0"/>
                              </a:highlight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highlight>
                                <a:srgbClr val="97D5E0"/>
                              </a:highlight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sSub>
                        <m:sSubPr>
                          <m:ctrlPr>
                            <a:rPr lang="ko-KR" altLang="ko-KR" i="1">
                              <a:highlight>
                                <a:srgbClr val="F6D258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highlight>
                                <a:srgbClr val="F6D258"/>
                              </a:highlight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highlight>
                                <a:srgbClr val="F6D258"/>
                              </a:highligh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lvl="5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lvl="5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lvl="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969F031-045D-4EAA-B2B9-1A666B366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09120"/>
                <a:ext cx="8856984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14DD7A3C-8E65-4D69-ADE0-39426E6E8045}"/>
              </a:ext>
            </a:extLst>
          </p:cNvPr>
          <p:cNvGrpSpPr/>
          <p:nvPr/>
        </p:nvGrpSpPr>
        <p:grpSpPr>
          <a:xfrm>
            <a:off x="1347142" y="2318423"/>
            <a:ext cx="1013419" cy="460261"/>
            <a:chOff x="3745377" y="3979000"/>
            <a:chExt cx="1839365" cy="40447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B5DB5FA-7D13-40D8-88C7-ADDC9695FCCD}"/>
                </a:ext>
              </a:extLst>
            </p:cNvPr>
            <p:cNvSpPr/>
            <p:nvPr/>
          </p:nvSpPr>
          <p:spPr>
            <a:xfrm>
              <a:off x="3784316" y="3979000"/>
              <a:ext cx="1677105" cy="402397"/>
            </a:xfrm>
            <a:prstGeom prst="roundRect">
              <a:avLst/>
            </a:prstGeom>
            <a:solidFill>
              <a:srgbClr val="00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49E849-E722-4083-AE2A-E9C92841CF0F}"/>
                </a:ext>
              </a:extLst>
            </p:cNvPr>
            <p:cNvSpPr txBox="1"/>
            <p:nvPr/>
          </p:nvSpPr>
          <p:spPr>
            <a:xfrm>
              <a:off x="3745377" y="4058909"/>
              <a:ext cx="1839365" cy="324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STEP 1. </a:t>
              </a:r>
              <a:endParaRPr lang="ko-KR" altLang="en-US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3FF0D52-880A-4000-AD29-377BE5768D0B}"/>
              </a:ext>
            </a:extLst>
          </p:cNvPr>
          <p:cNvGrpSpPr/>
          <p:nvPr/>
        </p:nvGrpSpPr>
        <p:grpSpPr>
          <a:xfrm>
            <a:off x="1369927" y="3849503"/>
            <a:ext cx="1024639" cy="460261"/>
            <a:chOff x="3745377" y="3979000"/>
            <a:chExt cx="1859729" cy="404478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FA9363A-5F18-4BF8-BA80-1D2355FE7826}"/>
                </a:ext>
              </a:extLst>
            </p:cNvPr>
            <p:cNvSpPr/>
            <p:nvPr/>
          </p:nvSpPr>
          <p:spPr>
            <a:xfrm>
              <a:off x="3784314" y="3979000"/>
              <a:ext cx="1677105" cy="402397"/>
            </a:xfrm>
            <a:prstGeom prst="roundRect">
              <a:avLst/>
            </a:prstGeom>
            <a:solidFill>
              <a:srgbClr val="00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1F0882-4E80-40E0-875D-ED8D398ACDE1}"/>
                </a:ext>
              </a:extLst>
            </p:cNvPr>
            <p:cNvSpPr txBox="1"/>
            <p:nvPr/>
          </p:nvSpPr>
          <p:spPr>
            <a:xfrm>
              <a:off x="3745377" y="4058909"/>
              <a:ext cx="1859729" cy="324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STEP 2. </a:t>
              </a:r>
              <a:endParaRPr lang="ko-KR" altLang="en-US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9150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4358813" cy="400110"/>
            <a:chOff x="2699792" y="1277259"/>
            <a:chExt cx="4358813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42258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차분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–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추세와 계절성 모두 있는 시계열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291-C5CB-4DB9-AEDE-0D5DD794C442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09C70-648F-415D-9FF9-3DDEA1F03DB3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D5028A-A0EF-4720-A0EC-F4469DD3EE9F}"/>
                  </a:ext>
                </a:extLst>
              </p:cNvPr>
              <p:cNvSpPr txBox="1"/>
              <p:nvPr/>
            </p:nvSpPr>
            <p:spPr>
              <a:xfrm>
                <a:off x="2296387" y="3001448"/>
                <a:ext cx="416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D5028A-A0EF-4720-A0EC-F4469DD3E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87" y="3001448"/>
                <a:ext cx="416473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C044DFB-7A71-4177-A997-629C5BC2C4F4}"/>
              </a:ext>
            </a:extLst>
          </p:cNvPr>
          <p:cNvSpPr txBox="1"/>
          <p:nvPr/>
        </p:nvSpPr>
        <p:spPr>
          <a:xfrm>
            <a:off x="2292616" y="2338739"/>
            <a:ext cx="3768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</a:t>
            </a:r>
            <a:r>
              <a:rPr lang="ko-KR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</a:t>
            </a:r>
            <a:r>
              <a:rPr lang="ko-KR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</a:t>
            </a:r>
            <a:r>
              <a:rPr lang="ko-KR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 있는 </a:t>
            </a:r>
            <a:r>
              <a:rPr lang="ko-KR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</a:t>
            </a:r>
            <a:r>
              <a:rPr lang="ko-KR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</a:t>
            </a:r>
            <a:r>
              <a:rPr lang="ko-KR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5DFEE8-D917-45BA-83CE-50245CB5E8B6}"/>
              </a:ext>
            </a:extLst>
          </p:cNvPr>
          <p:cNvSpPr txBox="1"/>
          <p:nvPr/>
        </p:nvSpPr>
        <p:spPr>
          <a:xfrm>
            <a:off x="2452644" y="3892454"/>
            <a:ext cx="4916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ko-KR" sz="2000" dirty="0">
                <a:solidFill>
                  <a:srgbClr val="C00000"/>
                </a:solidFill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</a:t>
            </a:r>
            <a:r>
              <a:rPr lang="en-US" altLang="ko-KR" sz="2000" dirty="0">
                <a:solidFill>
                  <a:srgbClr val="C00000"/>
                </a:solidFill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ko-KR" sz="2000" dirty="0">
                <a:solidFill>
                  <a:srgbClr val="C00000"/>
                </a:solidFill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차분</a:t>
            </a:r>
            <a:r>
              <a:rPr lang="ko-KR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</a:t>
            </a:r>
            <a:r>
              <a:rPr lang="ko-KR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주기가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d</a:t>
            </a:r>
            <a:r>
              <a:rPr lang="ko-KR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</a:t>
            </a:r>
            <a:r>
              <a:rPr lang="ko-KR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highlight>
                  <a:srgbClr val="97D5E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 </a:t>
            </a:r>
            <a:r>
              <a:rPr lang="ko-KR" altLang="ko-KR" sz="2000" dirty="0">
                <a:solidFill>
                  <a:srgbClr val="C00000"/>
                </a:solidFill>
                <a:highlight>
                  <a:srgbClr val="97D5E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차분 </a:t>
            </a:r>
            <a:r>
              <a:rPr lang="ko-KR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동시에 적용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969F031-045D-4EAA-B2B9-1A666B3662B8}"/>
                  </a:ext>
                </a:extLst>
              </p:cNvPr>
              <p:cNvSpPr/>
              <p:nvPr/>
            </p:nvSpPr>
            <p:spPr>
              <a:xfrm>
                <a:off x="0" y="4509120"/>
                <a:ext cx="885698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highlight>
                            <a:srgbClr val="F6D258"/>
                          </a:highlight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ko-KR" altLang="ko-KR" i="1">
                              <a:highlight>
                                <a:srgbClr val="97D5E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highlight>
                                <a:srgbClr val="97D5E0"/>
                              </a:highlight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highlight>
                                <a:srgbClr val="97D5E0"/>
                              </a:highlight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sSub>
                        <m:sSubPr>
                          <m:ctrlPr>
                            <a:rPr lang="ko-KR" altLang="ko-KR" i="1">
                              <a:highlight>
                                <a:srgbClr val="F6D258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highlight>
                                <a:srgbClr val="F6D258"/>
                              </a:highlight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highlight>
                                <a:srgbClr val="F6D258"/>
                              </a:highligh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lvl="5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lvl="5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lvl="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969F031-045D-4EAA-B2B9-1A666B366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09120"/>
                <a:ext cx="8856984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14DD7A3C-8E65-4D69-ADE0-39426E6E8045}"/>
              </a:ext>
            </a:extLst>
          </p:cNvPr>
          <p:cNvGrpSpPr/>
          <p:nvPr/>
        </p:nvGrpSpPr>
        <p:grpSpPr>
          <a:xfrm>
            <a:off x="1347142" y="2318423"/>
            <a:ext cx="1013419" cy="460261"/>
            <a:chOff x="3745377" y="3979000"/>
            <a:chExt cx="1839365" cy="40447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B5DB5FA-7D13-40D8-88C7-ADDC9695FCCD}"/>
                </a:ext>
              </a:extLst>
            </p:cNvPr>
            <p:cNvSpPr/>
            <p:nvPr/>
          </p:nvSpPr>
          <p:spPr>
            <a:xfrm>
              <a:off x="3784316" y="3979000"/>
              <a:ext cx="1677105" cy="402397"/>
            </a:xfrm>
            <a:prstGeom prst="roundRect">
              <a:avLst/>
            </a:prstGeom>
            <a:solidFill>
              <a:srgbClr val="00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49E849-E722-4083-AE2A-E9C92841CF0F}"/>
                </a:ext>
              </a:extLst>
            </p:cNvPr>
            <p:cNvSpPr txBox="1"/>
            <p:nvPr/>
          </p:nvSpPr>
          <p:spPr>
            <a:xfrm>
              <a:off x="3745377" y="4058909"/>
              <a:ext cx="1839365" cy="324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STEP 1. </a:t>
              </a:r>
              <a:endParaRPr lang="ko-KR" altLang="en-US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3FF0D52-880A-4000-AD29-377BE5768D0B}"/>
              </a:ext>
            </a:extLst>
          </p:cNvPr>
          <p:cNvGrpSpPr/>
          <p:nvPr/>
        </p:nvGrpSpPr>
        <p:grpSpPr>
          <a:xfrm>
            <a:off x="1369927" y="3849503"/>
            <a:ext cx="1024639" cy="460261"/>
            <a:chOff x="3745377" y="3979000"/>
            <a:chExt cx="1859729" cy="404478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FA9363A-5F18-4BF8-BA80-1D2355FE7826}"/>
                </a:ext>
              </a:extLst>
            </p:cNvPr>
            <p:cNvSpPr/>
            <p:nvPr/>
          </p:nvSpPr>
          <p:spPr>
            <a:xfrm>
              <a:off x="3784314" y="3979000"/>
              <a:ext cx="1677105" cy="402397"/>
            </a:xfrm>
            <a:prstGeom prst="roundRect">
              <a:avLst/>
            </a:prstGeom>
            <a:solidFill>
              <a:srgbClr val="00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1F0882-4E80-40E0-875D-ED8D398ACDE1}"/>
                </a:ext>
              </a:extLst>
            </p:cNvPr>
            <p:cNvSpPr txBox="1"/>
            <p:nvPr/>
          </p:nvSpPr>
          <p:spPr>
            <a:xfrm>
              <a:off x="3745377" y="4058909"/>
              <a:ext cx="1859729" cy="324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STEP 2. </a:t>
              </a:r>
              <a:endParaRPr lang="ko-KR" altLang="en-US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5D687F-6918-476B-BC3B-B0F9DC921193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0133C8-4D8F-4436-8F64-0DCBCCDF4874}"/>
              </a:ext>
            </a:extLst>
          </p:cNvPr>
          <p:cNvSpPr/>
          <p:nvPr/>
        </p:nvSpPr>
        <p:spPr>
          <a:xfrm>
            <a:off x="788244" y="3036455"/>
            <a:ext cx="7567511" cy="2206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300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ko-KR" altLang="en-US" sz="2400" b="1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b="1" kern="1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오</a:t>
            </a:r>
            <a:r>
              <a:rPr lang="ko-KR" altLang="ko-KR" sz="2400" b="1" kern="1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차항만 남아</a:t>
            </a:r>
            <a:r>
              <a:rPr lang="ko-KR" altLang="ko-KR" sz="2400" b="1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추세와 계절성</a:t>
            </a:r>
            <a:r>
              <a:rPr lang="en-US" altLang="ko-KR" sz="2400" b="1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400" b="1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제거 가능</a:t>
            </a:r>
          </a:p>
          <a:p>
            <a:pPr marL="342900" lvl="0" indent="-342900" algn="ctr">
              <a:lnSpc>
                <a:spcPct val="300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US" altLang="ko-KR" sz="2400" b="1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400" b="1" kern="1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계절차분</a:t>
            </a:r>
            <a:r>
              <a:rPr lang="ko-KR" altLang="ko-KR" sz="2400" b="1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과</a:t>
            </a:r>
            <a:r>
              <a:rPr lang="en-US" altLang="ko-KR" sz="2400" b="1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kern="1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ko-KR" sz="2400" b="1" kern="100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차차분</a:t>
            </a:r>
            <a:r>
              <a:rPr lang="ko-KR" altLang="en-US" sz="2400" b="1" kern="1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의</a:t>
            </a:r>
            <a:r>
              <a:rPr lang="ko-KR" altLang="en-US" sz="2400" b="1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순서를</a:t>
            </a:r>
            <a:r>
              <a:rPr lang="ko-KR" altLang="ko-KR" sz="2400" b="1" kern="1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바꾸어도 결과는 같음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83092BC-FA44-4B5D-B0BF-C7F0708F16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060" y="2470500"/>
            <a:ext cx="773886" cy="77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903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/>
              </a:rPr>
              <a:t>정상성 검정</a:t>
            </a:r>
            <a:endParaRPr lang="en-US" altLang="ko-KR" sz="3200" b="1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72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9615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27E444-53B3-45FE-BB7D-D247B6D06373}"/>
              </a:ext>
            </a:extLst>
          </p:cNvPr>
          <p:cNvGrpSpPr/>
          <p:nvPr/>
        </p:nvGrpSpPr>
        <p:grpSpPr>
          <a:xfrm>
            <a:off x="278948" y="1528442"/>
            <a:ext cx="2071327" cy="400110"/>
            <a:chOff x="2699792" y="1277259"/>
            <a:chExt cx="2071327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257919-0861-4137-8724-DE7EB72DAD5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D9848A-C711-4514-96CB-F844D59C031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938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정상성 검정이란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?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 검정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84CE0B-788A-4B2F-BF90-2BDFCE656FE7}"/>
              </a:ext>
            </a:extLst>
          </p:cNvPr>
          <p:cNvSpPr txBox="1"/>
          <p:nvPr/>
        </p:nvSpPr>
        <p:spPr>
          <a:xfrm>
            <a:off x="37409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자기공분산함수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B1A771-82BA-458A-A37E-696E33628772}"/>
              </a:ext>
            </a:extLst>
          </p:cNvPr>
          <p:cNvSpPr txBox="1"/>
          <p:nvPr/>
        </p:nvSpPr>
        <p:spPr>
          <a:xfrm>
            <a:off x="363589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F448-2723-41A6-88CD-08171F130DD8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 검정</a:t>
            </a:r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C92D5064-8265-45A6-9F30-EA561F25C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59879">
            <a:off x="450975" y="2114445"/>
            <a:ext cx="1082384" cy="1082384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89B4908-C387-4CA8-AF36-F90FD351D396}"/>
              </a:ext>
            </a:extLst>
          </p:cNvPr>
          <p:cNvSpPr/>
          <p:nvPr/>
        </p:nvSpPr>
        <p:spPr>
          <a:xfrm>
            <a:off x="1691680" y="2136227"/>
            <a:ext cx="7128792" cy="4101085"/>
          </a:xfrm>
          <a:prstGeom prst="roundRect">
            <a:avLst/>
          </a:prstGeom>
          <a:noFill/>
          <a:ln w="63500">
            <a:solidFill>
              <a:srgbClr val="F6D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6FA0751-917A-4A55-B641-7D9C7E76D537}"/>
                  </a:ext>
                </a:extLst>
              </p:cNvPr>
              <p:cNvSpPr/>
              <p:nvPr/>
            </p:nvSpPr>
            <p:spPr>
              <a:xfrm>
                <a:off x="2780049" y="2910233"/>
                <a:ext cx="4572000" cy="7078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ko-KR" sz="4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40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4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4000" b="1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4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4000" b="1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4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ko-KR" sz="4000" b="1" dirty="0"/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6FA0751-917A-4A55-B641-7D9C7E76D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049" y="2910233"/>
                <a:ext cx="457200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9088A6C-CA83-4B06-9F00-0F8B40113ABC}"/>
              </a:ext>
            </a:extLst>
          </p:cNvPr>
          <p:cNvCxnSpPr/>
          <p:nvPr/>
        </p:nvCxnSpPr>
        <p:spPr>
          <a:xfrm flipH="1">
            <a:off x="4115798" y="2946563"/>
            <a:ext cx="628882" cy="707886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C1987CC-ECFD-4093-83C6-80502AAE8672}"/>
              </a:ext>
            </a:extLst>
          </p:cNvPr>
          <p:cNvCxnSpPr/>
          <p:nvPr/>
        </p:nvCxnSpPr>
        <p:spPr>
          <a:xfrm flipH="1">
            <a:off x="5419482" y="2985066"/>
            <a:ext cx="628882" cy="707886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578FF98F-B1E4-4A16-9EA0-864112BCF324}"/>
              </a:ext>
            </a:extLst>
          </p:cNvPr>
          <p:cNvSpPr/>
          <p:nvPr/>
        </p:nvSpPr>
        <p:spPr>
          <a:xfrm>
            <a:off x="6542213" y="2910233"/>
            <a:ext cx="886089" cy="8614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3B93B2-FB50-4954-BA41-611ED68A4FC7}"/>
              </a:ext>
            </a:extLst>
          </p:cNvPr>
          <p:cNvSpPr txBox="1"/>
          <p:nvPr/>
        </p:nvSpPr>
        <p:spPr>
          <a:xfrm>
            <a:off x="2771800" y="4342989"/>
            <a:ext cx="515414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추세와 계절성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제거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후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마지막에 남은 오차항이 정상성을 </a:t>
            </a:r>
            <a:r>
              <a:rPr lang="ko-KR" altLang="en-US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따르는지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검정하는 과정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786364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257919-0861-4137-8724-DE7EB72DAD52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 검정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84CE0B-788A-4B2F-BF90-2BDFCE656FE7}"/>
              </a:ext>
            </a:extLst>
          </p:cNvPr>
          <p:cNvSpPr txBox="1"/>
          <p:nvPr/>
        </p:nvSpPr>
        <p:spPr>
          <a:xfrm>
            <a:off x="37409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자기공분산함수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B1A771-82BA-458A-A37E-696E33628772}"/>
              </a:ext>
            </a:extLst>
          </p:cNvPr>
          <p:cNvSpPr txBox="1"/>
          <p:nvPr/>
        </p:nvSpPr>
        <p:spPr>
          <a:xfrm>
            <a:off x="363589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F448-2723-41A6-88CD-08171F130DD8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 검정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7FAB69-4A9C-44EF-B95C-B7AFD33F5A55}"/>
              </a:ext>
            </a:extLst>
          </p:cNvPr>
          <p:cNvGrpSpPr/>
          <p:nvPr/>
        </p:nvGrpSpPr>
        <p:grpSpPr>
          <a:xfrm>
            <a:off x="278948" y="1528442"/>
            <a:ext cx="5101003" cy="400110"/>
            <a:chOff x="2699792" y="1277259"/>
            <a:chExt cx="5101003" cy="4001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EE78680-E663-455B-8448-F31748CE4BB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82CADA-F004-4B86-A8B4-92D7EEAB8CAA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49680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자기공분산함수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(Auto-Covariance Function)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A408ED-BEA2-4A2A-A9BC-EA19EDB82C2E}"/>
              </a:ext>
            </a:extLst>
          </p:cNvPr>
          <p:cNvSpPr/>
          <p:nvPr/>
        </p:nvSpPr>
        <p:spPr>
          <a:xfrm>
            <a:off x="278948" y="409085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CC8F4-8778-4C29-B08F-C0D7F16D7065}"/>
              </a:ext>
            </a:extLst>
          </p:cNvPr>
          <p:cNvSpPr txBox="1"/>
          <p:nvPr/>
        </p:nvSpPr>
        <p:spPr>
          <a:xfrm>
            <a:off x="397003" y="4077072"/>
            <a:ext cx="4750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자기상관계수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(Auto-Correlation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Funciton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BFD7B3-9815-432E-99B6-F322754D1687}"/>
                  </a:ext>
                </a:extLst>
              </p:cNvPr>
              <p:cNvSpPr txBox="1"/>
              <p:nvPr/>
            </p:nvSpPr>
            <p:spPr>
              <a:xfrm>
                <a:off x="467544" y="2132856"/>
                <a:ext cx="372999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𝛄</m:t>
                      </m:r>
                      <m:d>
                        <m:dPr>
                          <m:ctrlPr>
                            <a:rPr lang="ko-KR" altLang="ko-K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ko-KR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𝐂𝐨𝐯</m:t>
                      </m:r>
                      <m:d>
                        <m:dPr>
                          <m:ctrlPr>
                            <a:rPr lang="ko-KR" altLang="ko-K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en-US" altLang="ko-KR" sz="24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ko-KR" altLang="ko-K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ko-KR" altLang="ko-K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BFD7B3-9815-432E-99B6-F322754D1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132856"/>
                <a:ext cx="3729995" cy="1015663"/>
              </a:xfrm>
              <a:prstGeom prst="rect">
                <a:avLst/>
              </a:prstGeom>
              <a:blipFill>
                <a:blip r:embed="rId2"/>
                <a:stretch>
                  <a:fillRect b="-8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85EEDFC-AE33-4FFF-9253-4D363D4F7EF0}"/>
                  </a:ext>
                </a:extLst>
              </p:cNvPr>
              <p:cNvSpPr/>
              <p:nvPr/>
            </p:nvSpPr>
            <p:spPr>
              <a:xfrm>
                <a:off x="-900608" y="4797152"/>
                <a:ext cx="7988436" cy="1173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𝛒</m:t>
                      </m:r>
                      <m:d>
                        <m:dPr>
                          <m:ctrlPr>
                            <a:rPr lang="ko-KR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𝑪𝒐𝒓𝒓</m:t>
                      </m:r>
                      <m:d>
                        <m:dPr>
                          <m:ctrlPr>
                            <a:rPr lang="ko-KR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ko-KR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𝑪𝒐𝒗</m:t>
                          </m:r>
                          <m:d>
                            <m:dPr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𝑽𝒂𝒓</m:t>
                              </m:r>
                              <m:d>
                                <m:d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𝑽𝒂𝒓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d>
                            <m:dPr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d>
                            <m:dPr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den>
                      </m:f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2000" b="1" i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lvl="3"/>
                <a:r>
                  <a:rPr lang="ko-KR" altLang="en-US" sz="2000" b="1" i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이때</a:t>
                </a:r>
                <a:r>
                  <a:rPr lang="en-US" altLang="ko-KR" sz="2000" b="1" i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ko-KR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𝑽𝒂𝒓</m:t>
                    </m:r>
                    <m:d>
                      <m:dPr>
                        <m:ctrlPr>
                          <a:rPr lang="ko-KR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2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ko-KR" alt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ko-KR" altLang="ko-KR" sz="20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85EEDFC-AE33-4FFF-9253-4D363D4F7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0608" y="4797152"/>
                <a:ext cx="7988436" cy="1173142"/>
              </a:xfrm>
              <a:prstGeom prst="rect">
                <a:avLst/>
              </a:prstGeom>
              <a:blipFill>
                <a:blip r:embed="rId3"/>
                <a:stretch>
                  <a:fillRect b="-67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E6C8C095-CAC8-4095-A075-F3C9B5FB794E}"/>
              </a:ext>
            </a:extLst>
          </p:cNvPr>
          <p:cNvSpPr/>
          <p:nvPr/>
        </p:nvSpPr>
        <p:spPr>
          <a:xfrm>
            <a:off x="5399810" y="1416194"/>
            <a:ext cx="5256584" cy="4462454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97D5E0"/>
              </a:gs>
              <a:gs pos="83000">
                <a:srgbClr val="97D5E0"/>
              </a:gs>
              <a:gs pos="100000">
                <a:srgbClr val="97D5E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3CC873-393D-4550-8AEB-DA202C2A1C5A}"/>
              </a:ext>
            </a:extLst>
          </p:cNvPr>
          <p:cNvSpPr txBox="1"/>
          <p:nvPr/>
        </p:nvSpPr>
        <p:spPr>
          <a:xfrm>
            <a:off x="4743404" y="2640687"/>
            <a:ext cx="5780314" cy="1690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다루는 모든 데이터는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샘플이므로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추정한 값을 쓴다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6906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257919-0861-4137-8724-DE7EB72DAD52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 검정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84CE0B-788A-4B2F-BF90-2BDFCE656FE7}"/>
              </a:ext>
            </a:extLst>
          </p:cNvPr>
          <p:cNvSpPr txBox="1"/>
          <p:nvPr/>
        </p:nvSpPr>
        <p:spPr>
          <a:xfrm>
            <a:off x="37409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자기공분산함수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B1A771-82BA-458A-A37E-696E33628772}"/>
              </a:ext>
            </a:extLst>
          </p:cNvPr>
          <p:cNvSpPr txBox="1"/>
          <p:nvPr/>
        </p:nvSpPr>
        <p:spPr>
          <a:xfrm>
            <a:off x="363589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F448-2723-41A6-88CD-08171F130DD8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 검정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7FAB69-4A9C-44EF-B95C-B7AFD33F5A55}"/>
              </a:ext>
            </a:extLst>
          </p:cNvPr>
          <p:cNvGrpSpPr/>
          <p:nvPr/>
        </p:nvGrpSpPr>
        <p:grpSpPr>
          <a:xfrm>
            <a:off x="278948" y="1528442"/>
            <a:ext cx="3297625" cy="400110"/>
            <a:chOff x="2699792" y="1277259"/>
            <a:chExt cx="3297625" cy="4001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EE78680-E663-455B-8448-F31748CE4BB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82CADA-F004-4B86-A8B4-92D7EEAB8CAA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646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표본자기공분산함수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(SACVF)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A408ED-BEA2-4A2A-A9BC-EA19EDB82C2E}"/>
              </a:ext>
            </a:extLst>
          </p:cNvPr>
          <p:cNvSpPr/>
          <p:nvPr/>
        </p:nvSpPr>
        <p:spPr>
          <a:xfrm>
            <a:off x="278948" y="409085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CC8F4-8778-4C29-B08F-C0D7F16D7065}"/>
              </a:ext>
            </a:extLst>
          </p:cNvPr>
          <p:cNvSpPr txBox="1"/>
          <p:nvPr/>
        </p:nvSpPr>
        <p:spPr>
          <a:xfrm>
            <a:off x="397003" y="4077072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표본자기상관계수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(SACF)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E6C8C095-CAC8-4095-A075-F3C9B5FB794E}"/>
              </a:ext>
            </a:extLst>
          </p:cNvPr>
          <p:cNvSpPr/>
          <p:nvPr/>
        </p:nvSpPr>
        <p:spPr>
          <a:xfrm rot="10800000">
            <a:off x="5399810" y="1416194"/>
            <a:ext cx="5256584" cy="4462454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97D5E0"/>
              </a:gs>
              <a:gs pos="83000">
                <a:srgbClr val="97D5E0"/>
              </a:gs>
              <a:gs pos="100000">
                <a:srgbClr val="97D5E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3CC873-393D-4550-8AEB-DA202C2A1C5A}"/>
              </a:ext>
            </a:extLst>
          </p:cNvPr>
          <p:cNvSpPr txBox="1"/>
          <p:nvPr/>
        </p:nvSpPr>
        <p:spPr>
          <a:xfrm>
            <a:off x="4743404" y="2640687"/>
            <a:ext cx="5780314" cy="1690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다루는 모든 데이터는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샘플이므로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추정한 값을 쓴다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C6AC06F-EB53-4B76-AA50-F34ECC93428F}"/>
                  </a:ext>
                </a:extLst>
              </p:cNvPr>
              <p:cNvSpPr/>
              <p:nvPr/>
            </p:nvSpPr>
            <p:spPr>
              <a:xfrm>
                <a:off x="278948" y="2024373"/>
                <a:ext cx="4890692" cy="1317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acc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ko-KR" alt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ko-KR" alt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ko-KR" alt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,… </m:t>
                      </m:r>
                    </m:oMath>
                  </m:oMathPara>
                </a14:m>
                <a:endParaRPr lang="ko-KR" altLang="ko-KR" sz="2000" b="1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C6AC06F-EB53-4B76-AA50-F34ECC934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8" y="2024373"/>
                <a:ext cx="4890692" cy="1317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D41D442-2256-4719-A67B-6BB406E826D8}"/>
                  </a:ext>
                </a:extLst>
              </p:cNvPr>
              <p:cNvSpPr/>
              <p:nvPr/>
            </p:nvSpPr>
            <p:spPr>
              <a:xfrm>
                <a:off x="683568" y="4865745"/>
                <a:ext cx="1700402" cy="9276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e>
                            <m:sub>
                              <m:r>
                                <a:rPr lang="en-US" altLang="ko-KR" sz="24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  <m:r>
                                <a:rPr lang="en-US" altLang="ko-KR" sz="2400" b="1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acc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D41D442-2256-4719-A67B-6BB406E82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865745"/>
                <a:ext cx="1700402" cy="927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E5E4112B-7137-4059-A654-1DCD5CAE20A5}"/>
              </a:ext>
            </a:extLst>
          </p:cNvPr>
          <p:cNvSpPr txBox="1"/>
          <p:nvPr/>
        </p:nvSpPr>
        <p:spPr>
          <a:xfrm>
            <a:off x="1409704" y="5147040"/>
            <a:ext cx="5350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∴  </a:t>
            </a:r>
            <a:r>
              <a:rPr lang="en-US" altLang="ko-KR" sz="1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SACF</a:t>
            </a:r>
            <a:r>
              <a:rPr lang="ko-KR" altLang="en-US" sz="1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크면 </a:t>
            </a:r>
            <a:endParaRPr lang="en-US" altLang="ko-KR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시차 </a:t>
            </a:r>
            <a:r>
              <a:rPr lang="en-US" altLang="ko-KR" sz="1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</a:t>
            </a:r>
            <a:r>
              <a:rPr lang="ko-KR" altLang="en-US" sz="1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 대해 </a:t>
            </a:r>
            <a:r>
              <a:rPr lang="ko-KR" altLang="en-US" sz="1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상관관계 존재</a:t>
            </a:r>
            <a:r>
              <a:rPr lang="en-US" altLang="ko-KR" sz="1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!!</a:t>
            </a:r>
            <a:endParaRPr lang="ko-KR" altLang="en-US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2636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257919-0861-4137-8724-DE7EB72DAD52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 검정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84CE0B-788A-4B2F-BF90-2BDFCE656FE7}"/>
              </a:ext>
            </a:extLst>
          </p:cNvPr>
          <p:cNvSpPr txBox="1"/>
          <p:nvPr/>
        </p:nvSpPr>
        <p:spPr>
          <a:xfrm>
            <a:off x="37409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자기공분산함수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B1A771-82BA-458A-A37E-696E33628772}"/>
              </a:ext>
            </a:extLst>
          </p:cNvPr>
          <p:cNvSpPr txBox="1"/>
          <p:nvPr/>
        </p:nvSpPr>
        <p:spPr>
          <a:xfrm>
            <a:off x="363589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F448-2723-41A6-88CD-08171F130DD8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 검정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7FAB69-4A9C-44EF-B95C-B7AFD33F5A55}"/>
              </a:ext>
            </a:extLst>
          </p:cNvPr>
          <p:cNvGrpSpPr/>
          <p:nvPr/>
        </p:nvGrpSpPr>
        <p:grpSpPr>
          <a:xfrm>
            <a:off x="278948" y="1528442"/>
            <a:ext cx="1806832" cy="400110"/>
            <a:chOff x="2699792" y="1277259"/>
            <a:chExt cx="1806832" cy="4001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EE78680-E663-455B-8448-F31748CE4BB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82CADA-F004-4B86-A8B4-92D7EEAB8CAA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73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백색잡음이란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?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BE7B013-EEF2-4685-8FBA-CFF42E42E438}"/>
                  </a:ext>
                </a:extLst>
              </p:cNvPr>
              <p:cNvSpPr/>
              <p:nvPr/>
            </p:nvSpPr>
            <p:spPr>
              <a:xfrm>
                <a:off x="3588944" y="2204864"/>
                <a:ext cx="2182136" cy="509178"/>
              </a:xfrm>
              <a:prstGeom prst="rect">
                <a:avLst/>
              </a:prstGeom>
              <a:solidFill>
                <a:srgbClr val="F0D36C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1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ko-KR" altLang="en-US" sz="2400" b="0" i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𝑾𝑵</m:t>
                          </m:r>
                          <m:r>
                            <a:rPr lang="ko-KR" altLang="en-US" sz="2400" b="0" i="0">
                              <a:latin typeface="Cambria Math" panose="02040503050406030204" pitchFamily="18" charset="0"/>
                            </a:rPr>
                            <m:t>(0, </m:t>
                          </m:r>
                          <m:sSubSup>
                            <m:sSubSupPr>
                              <m:ctrlPr>
                                <a:rPr lang="ko-KR" altLang="en-US" sz="2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  <m:sup>
                              <m:r>
                                <a:rPr lang="ko-KR" altLang="en-US" sz="2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BE7B013-EEF2-4685-8FBA-CFF42E42E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944" y="2204864"/>
                <a:ext cx="2182136" cy="509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F6FFEB-C448-47E9-A25C-95B3C7DC6302}"/>
              </a:ext>
            </a:extLst>
          </p:cNvPr>
          <p:cNvSpPr/>
          <p:nvPr/>
        </p:nvSpPr>
        <p:spPr>
          <a:xfrm>
            <a:off x="107504" y="2784480"/>
            <a:ext cx="9505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대표적인 </a:t>
            </a:r>
            <a:r>
              <a:rPr lang="ko-KR" altLang="en-US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정상시계열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예시로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서로 독립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&amp; </a:t>
            </a:r>
            <a:r>
              <a:rPr lang="ko-KR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동일한 분포를 따르는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en-US" altLang="ko-KR" sz="2000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iid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 </a:t>
            </a:r>
          </a:p>
          <a:p>
            <a:pPr algn="ctr"/>
            <a:r>
              <a:rPr lang="ko-KR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확률변수들로 구성된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확률과정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85F21BD-1A84-4F1B-86EE-55F830D40AE7}"/>
                  </a:ext>
                </a:extLst>
              </p:cNvPr>
              <p:cNvSpPr/>
              <p:nvPr/>
            </p:nvSpPr>
            <p:spPr>
              <a:xfrm>
                <a:off x="-715472" y="4143205"/>
                <a:ext cx="7870071" cy="1949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00350" lvl="5" indent="-514350">
                  <a:lnSpc>
                    <a:spcPct val="15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ko-KR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ko-KR" sz="2800" i="1" dirty="0"/>
              </a:p>
              <a:p>
                <a:pPr marL="2800350" lvl="5" indent="-514350">
                  <a:lnSpc>
                    <a:spcPct val="15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ko-KR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ko-KR" sz="2800" i="1" dirty="0"/>
              </a:p>
              <a:p>
                <a:pPr marL="2800350" lvl="5" indent="-514350">
                  <a:lnSpc>
                    <a:spcPct val="15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ko-KR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ko-KR" sz="2800" i="1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85F21BD-1A84-4F1B-86EE-55F830D40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5472" y="4143205"/>
                <a:ext cx="7870071" cy="1949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969409B-1F0D-46C9-8EBE-1E9CD174552D}"/>
              </a:ext>
            </a:extLst>
          </p:cNvPr>
          <p:cNvSpPr/>
          <p:nvPr/>
        </p:nvSpPr>
        <p:spPr>
          <a:xfrm>
            <a:off x="1003033" y="4143205"/>
            <a:ext cx="4433063" cy="2135556"/>
          </a:xfrm>
          <a:prstGeom prst="roundRect">
            <a:avLst/>
          </a:prstGeom>
          <a:noFill/>
          <a:ln w="63500">
            <a:solidFill>
              <a:srgbClr val="F6D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78E370-F982-460D-9340-EA28EC543119}"/>
              </a:ext>
            </a:extLst>
          </p:cNvPr>
          <p:cNvSpPr txBox="1"/>
          <p:nvPr/>
        </p:nvSpPr>
        <p:spPr>
          <a:xfrm>
            <a:off x="3588944" y="4127818"/>
            <a:ext cx="7458220" cy="875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강한 조건 대신 다음 조건만 만족하면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백색잡음이라 하자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9416C72-80D4-4601-BE8E-0AB0DDB42E2E}"/>
              </a:ext>
            </a:extLst>
          </p:cNvPr>
          <p:cNvCxnSpPr/>
          <p:nvPr/>
        </p:nvCxnSpPr>
        <p:spPr>
          <a:xfrm rot="5400000">
            <a:off x="4910102" y="3711093"/>
            <a:ext cx="988546" cy="72008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83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 자료 및 분석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1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EB63475-3EA8-4194-B539-EF3AB87928BE}"/>
              </a:ext>
            </a:extLst>
          </p:cNvPr>
          <p:cNvSpPr/>
          <p:nvPr/>
        </p:nvSpPr>
        <p:spPr>
          <a:xfrm>
            <a:off x="1384910" y="3001847"/>
            <a:ext cx="6552728" cy="1133928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692A3F0-24CC-4665-86FC-7A96DA5B6056}"/>
              </a:ext>
            </a:extLst>
          </p:cNvPr>
          <p:cNvSpPr/>
          <p:nvPr/>
        </p:nvSpPr>
        <p:spPr>
          <a:xfrm>
            <a:off x="1403648" y="4495307"/>
            <a:ext cx="6552728" cy="1133927"/>
          </a:xfrm>
          <a:prstGeom prst="roundRect">
            <a:avLst>
              <a:gd name="adj" fmla="val 2539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E79F5-0B7F-4083-AA95-CD633B2D6110}"/>
              </a:ext>
            </a:extLst>
          </p:cNvPr>
          <p:cNvSpPr txBox="1"/>
          <p:nvPr/>
        </p:nvSpPr>
        <p:spPr>
          <a:xfrm>
            <a:off x="611560" y="2233035"/>
            <a:ext cx="2492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[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 자료의 종류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]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C22741-1924-4C80-92B2-7C6BEE9FA279}"/>
              </a:ext>
            </a:extLst>
          </p:cNvPr>
          <p:cNvSpPr/>
          <p:nvPr/>
        </p:nvSpPr>
        <p:spPr>
          <a:xfrm>
            <a:off x="3091606" y="3068960"/>
            <a:ext cx="5310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특정 시점에 측정된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관측값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일반적으로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관측값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사이의 간격이 일정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3A3A5A-4A9D-4C1C-B47D-AC3AB1C8DE38}"/>
              </a:ext>
            </a:extLst>
          </p:cNvPr>
          <p:cNvSpPr/>
          <p:nvPr/>
        </p:nvSpPr>
        <p:spPr>
          <a:xfrm>
            <a:off x="1554006" y="3127730"/>
            <a:ext cx="1537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이산 시계열 </a:t>
            </a:r>
            <a:r>
              <a:rPr lang="en-US" altLang="ko-KR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343936-5FDB-4214-874A-9DFE4FF285D5}"/>
              </a:ext>
            </a:extLst>
          </p:cNvPr>
          <p:cNvSpPr/>
          <p:nvPr/>
        </p:nvSpPr>
        <p:spPr>
          <a:xfrm>
            <a:off x="3091606" y="458333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시간의 모든 점에서 측정된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관측값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이산 시계열에 비해 자료가 적은 편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4C7ED3-5AAC-45C6-9BF6-8B54194C0DA2}"/>
              </a:ext>
            </a:extLst>
          </p:cNvPr>
          <p:cNvSpPr/>
          <p:nvPr/>
        </p:nvSpPr>
        <p:spPr>
          <a:xfrm>
            <a:off x="1558064" y="4644888"/>
            <a:ext cx="1622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연속 시계열 </a:t>
            </a:r>
            <a:r>
              <a:rPr lang="en-US" altLang="ko-KR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  <a:endParaRPr lang="ko-KR" altLang="en-US" sz="20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5E2BD22-8F3E-4AB7-B135-3763F3EFF19F}"/>
              </a:ext>
            </a:extLst>
          </p:cNvPr>
          <p:cNvGrpSpPr/>
          <p:nvPr/>
        </p:nvGrpSpPr>
        <p:grpSpPr>
          <a:xfrm>
            <a:off x="278948" y="1528442"/>
            <a:ext cx="1878967" cy="400110"/>
            <a:chOff x="2699792" y="1277259"/>
            <a:chExt cx="1878967" cy="40011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1C40BD0-47D4-4678-B415-E5226CDAC2B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E79CA22-2803-4963-95E4-6F3D082682B8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745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시계열 </a:t>
              </a:r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자료란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?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8AADBCB-888B-41FD-81D7-266EE94DB7E9}"/>
              </a:ext>
            </a:extLst>
          </p:cNvPr>
          <p:cNvSpPr txBox="1"/>
          <p:nvPr/>
        </p:nvSpPr>
        <p:spPr>
          <a:xfrm>
            <a:off x="1518392" y="2642315"/>
            <a:ext cx="396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CB09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Discrete time series</a:t>
            </a:r>
            <a:endParaRPr lang="ko-KR" altLang="en-US" sz="2800" b="1" dirty="0">
              <a:solidFill>
                <a:srgbClr val="CCB097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2E6B0A-4CBB-4FD2-B3AC-0F7337C867A4}"/>
              </a:ext>
            </a:extLst>
          </p:cNvPr>
          <p:cNvSpPr txBox="1"/>
          <p:nvPr/>
        </p:nvSpPr>
        <p:spPr>
          <a:xfrm>
            <a:off x="1518392" y="4151053"/>
            <a:ext cx="396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CB09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Continuous time series</a:t>
            </a:r>
            <a:endParaRPr lang="ko-KR" altLang="en-US" sz="2800" b="1" dirty="0">
              <a:solidFill>
                <a:srgbClr val="CCB097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3" name="도형 120">
            <a:extLst>
              <a:ext uri="{FF2B5EF4-FFF2-40B4-BE49-F238E27FC236}">
                <a16:creationId xmlns:a16="http://schemas.microsoft.com/office/drawing/2014/main" id="{FCC1CB23-CEBB-4C3D-87C4-994CCB9BC4DA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2728792" y="3541958"/>
            <a:ext cx="236923" cy="438941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나눔스퀘어_ac" charset="0"/>
              <a:ea typeface="나눔스퀘어_ac" charset="0"/>
            </a:endParaRPr>
          </a:p>
        </p:txBody>
      </p:sp>
      <p:sp>
        <p:nvSpPr>
          <p:cNvPr id="34" name="도형 120">
            <a:extLst>
              <a:ext uri="{FF2B5EF4-FFF2-40B4-BE49-F238E27FC236}">
                <a16:creationId xmlns:a16="http://schemas.microsoft.com/office/drawing/2014/main" id="{FB641D46-5AC5-4ABF-9D76-1932B8359186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2728792" y="5066598"/>
            <a:ext cx="236923" cy="438941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나눔스퀘어_ac" charset="0"/>
              <a:ea typeface="나눔스퀘어_ac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577D92-8ECC-4EE7-9267-9EAA4B2504D6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자료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44E6FF-A913-4F06-8997-9E091D9B1CD0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분석</a:t>
            </a:r>
          </a:p>
        </p:txBody>
      </p:sp>
    </p:spTree>
    <p:extLst>
      <p:ext uri="{BB962C8B-B14F-4D97-AF65-F5344CB8AC3E}">
        <p14:creationId xmlns:p14="http://schemas.microsoft.com/office/powerpoint/2010/main" val="9751219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257919-0861-4137-8724-DE7EB72DAD52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 검정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84CE0B-788A-4B2F-BF90-2BDFCE656FE7}"/>
              </a:ext>
            </a:extLst>
          </p:cNvPr>
          <p:cNvSpPr txBox="1"/>
          <p:nvPr/>
        </p:nvSpPr>
        <p:spPr>
          <a:xfrm>
            <a:off x="37409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자기공분산함수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B1A771-82BA-458A-A37E-696E33628772}"/>
              </a:ext>
            </a:extLst>
          </p:cNvPr>
          <p:cNvSpPr txBox="1"/>
          <p:nvPr/>
        </p:nvSpPr>
        <p:spPr>
          <a:xfrm>
            <a:off x="363589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F448-2723-41A6-88CD-08171F130DD8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 검정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7FAB69-4A9C-44EF-B95C-B7AFD33F5A55}"/>
              </a:ext>
            </a:extLst>
          </p:cNvPr>
          <p:cNvGrpSpPr/>
          <p:nvPr/>
        </p:nvGrpSpPr>
        <p:grpSpPr>
          <a:xfrm>
            <a:off x="278948" y="1528442"/>
            <a:ext cx="2015223" cy="400110"/>
            <a:chOff x="2699792" y="1277259"/>
            <a:chExt cx="2015223" cy="4001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EE78680-E663-455B-8448-F31748CE4BB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82CADA-F004-4B86-A8B4-92D7EEAB8CAA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8822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백색잡음의 조건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85F21BD-1A84-4F1B-86EE-55F830D40AE7}"/>
                  </a:ext>
                </a:extLst>
              </p:cNvPr>
              <p:cNvSpPr/>
              <p:nvPr/>
            </p:nvSpPr>
            <p:spPr>
              <a:xfrm>
                <a:off x="-715472" y="4143205"/>
                <a:ext cx="7870071" cy="1949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00350" lvl="5" indent="-514350">
                  <a:lnSpc>
                    <a:spcPct val="15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ko-KR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ko-KR" sz="2800" i="1" dirty="0"/>
              </a:p>
              <a:p>
                <a:pPr marL="2800350" lvl="5" indent="-514350">
                  <a:lnSpc>
                    <a:spcPct val="15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ko-KR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ko-KR" sz="2800" i="1" dirty="0"/>
              </a:p>
              <a:p>
                <a:pPr marL="2800350" lvl="5" indent="-514350">
                  <a:lnSpc>
                    <a:spcPct val="15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ko-KR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ko-KR" sz="2800" i="1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85F21BD-1A84-4F1B-86EE-55F830D40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5472" y="4143205"/>
                <a:ext cx="7870071" cy="19492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969409B-1F0D-46C9-8EBE-1E9CD174552D}"/>
              </a:ext>
            </a:extLst>
          </p:cNvPr>
          <p:cNvSpPr/>
          <p:nvPr/>
        </p:nvSpPr>
        <p:spPr>
          <a:xfrm>
            <a:off x="1003033" y="4143205"/>
            <a:ext cx="4433063" cy="2135556"/>
          </a:xfrm>
          <a:prstGeom prst="roundRect">
            <a:avLst/>
          </a:prstGeom>
          <a:noFill/>
          <a:ln w="63500">
            <a:solidFill>
              <a:srgbClr val="F6D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BBD93E-BF8D-42AA-A3A4-D0B85B562446}"/>
              </a:ext>
            </a:extLst>
          </p:cNvPr>
          <p:cNvSpPr txBox="1"/>
          <p:nvPr/>
        </p:nvSpPr>
        <p:spPr>
          <a:xfrm>
            <a:off x="5991787" y="44625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약정상성 조건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778A62D-C2B9-4228-82A5-5ACDA9C1758D}"/>
                  </a:ext>
                </a:extLst>
              </p:cNvPr>
              <p:cNvSpPr/>
              <p:nvPr/>
            </p:nvSpPr>
            <p:spPr>
              <a:xfrm>
                <a:off x="3849975" y="4855180"/>
                <a:ext cx="7812127" cy="1330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ko-KR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ko-KR" sz="2000" b="1" i="1" dirty="0"/>
              </a:p>
              <a:p>
                <a:pPr lvl="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ko-KR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ko-KR" sz="2000" b="1" i="1" dirty="0"/>
              </a:p>
              <a:p>
                <a:pPr lvl="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𝑪𝒐𝒗</m:t>
                      </m:r>
                      <m:d>
                        <m:dPr>
                          <m:ctrlPr>
                            <a:rPr lang="ko-KR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pPr lvl="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ko-KR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ko-KR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d>
                        <m:dPr>
                          <m:ctrlPr>
                            <a:rPr lang="ko-KR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ko-KR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ko-KR" sz="2400" b="1" i="1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778A62D-C2B9-4228-82A5-5ACDA9C17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975" y="4855180"/>
                <a:ext cx="7812127" cy="1330429"/>
              </a:xfrm>
              <a:prstGeom prst="rect">
                <a:avLst/>
              </a:prstGeom>
              <a:blipFill>
                <a:blip r:embed="rId3"/>
                <a:stretch>
                  <a:fillRect b="-22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그림 138" descr="C:/Users/Administrator/AppData/Roaming/PolarisOffice7/ETemp/6388_20742704/fImage1411247639169.png">
            <a:extLst>
              <a:ext uri="{FF2B5EF4-FFF2-40B4-BE49-F238E27FC236}">
                <a16:creationId xmlns:a16="http://schemas.microsoft.com/office/drawing/2014/main" id="{407A0DEC-28B2-4FD1-AE36-55BF0EC4EB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2136" y="5467038"/>
            <a:ext cx="607536" cy="607536"/>
          </a:xfrm>
          <a:prstGeom prst="rect">
            <a:avLst/>
          </a:prstGeom>
          <a:noFill/>
        </p:spPr>
      </p:pic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A0305F0-0FC2-46CF-A1E0-019D95B8B33D}"/>
              </a:ext>
            </a:extLst>
          </p:cNvPr>
          <p:cNvCxnSpPr>
            <a:cxnSpLocks/>
          </p:cNvCxnSpPr>
          <p:nvPr/>
        </p:nvCxnSpPr>
        <p:spPr>
          <a:xfrm flipV="1">
            <a:off x="4880405" y="4923896"/>
            <a:ext cx="1111382" cy="94883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E4AC95-AA00-43AF-B725-97688006AE7A}"/>
              </a:ext>
            </a:extLst>
          </p:cNvPr>
          <p:cNvSpPr/>
          <p:nvPr/>
        </p:nvSpPr>
        <p:spPr>
          <a:xfrm>
            <a:off x="1241466" y="2102329"/>
            <a:ext cx="70293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백색잡음인</a:t>
            </a:r>
            <a:r>
              <a:rPr lang="ko-KR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오차항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lvl="0" indent="-342900" algn="ctr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“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약</a:t>
            </a:r>
            <a:r>
              <a:rPr lang="ko-KR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” + “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공분산 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 0”</a:t>
            </a:r>
          </a:p>
          <a:p>
            <a:pPr algn="ctr"/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∴ 시계열 자료의 </a:t>
            </a:r>
            <a:r>
              <a:rPr lang="ko-KR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공분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산</a:t>
            </a:r>
            <a:r>
              <a:rPr lang="ko-KR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행렬 추정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불</a:t>
            </a:r>
            <a:r>
              <a:rPr lang="ko-KR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필요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</a:t>
            </a:r>
          </a:p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⇒ </a:t>
            </a:r>
            <a:r>
              <a:rPr lang="ko-KR" altLang="en-US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추가적인 모델링 불필요</a:t>
            </a:r>
            <a:endParaRPr lang="en-US" altLang="ko-KR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1CB2C310-36A9-4C43-9CFF-1CB87E530C2D}"/>
              </a:ext>
            </a:extLst>
          </p:cNvPr>
          <p:cNvSpPr/>
          <p:nvPr/>
        </p:nvSpPr>
        <p:spPr>
          <a:xfrm rot="10800000">
            <a:off x="4355976" y="3434702"/>
            <a:ext cx="792088" cy="675667"/>
          </a:xfrm>
          <a:prstGeom prst="downArrow">
            <a:avLst>
              <a:gd name="adj1" fmla="val 67450"/>
              <a:gd name="adj2" fmla="val 58837"/>
            </a:avLst>
          </a:prstGeom>
          <a:solidFill>
            <a:srgbClr val="608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D1C664B-616D-44CF-8137-B5E34C5C9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12" y="2276250"/>
            <a:ext cx="2054742" cy="152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233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257919-0861-4137-8724-DE7EB72DAD52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 검정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84CE0B-788A-4B2F-BF90-2BDFCE656FE7}"/>
              </a:ext>
            </a:extLst>
          </p:cNvPr>
          <p:cNvSpPr txBox="1"/>
          <p:nvPr/>
        </p:nvSpPr>
        <p:spPr>
          <a:xfrm>
            <a:off x="37409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자기공분산함수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B1A771-82BA-458A-A37E-696E33628772}"/>
              </a:ext>
            </a:extLst>
          </p:cNvPr>
          <p:cNvSpPr txBox="1"/>
          <p:nvPr/>
        </p:nvSpPr>
        <p:spPr>
          <a:xfrm>
            <a:off x="363589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F448-2723-41A6-88CD-08171F130DD8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 검정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7FAB69-4A9C-44EF-B95C-B7AFD33F5A55}"/>
              </a:ext>
            </a:extLst>
          </p:cNvPr>
          <p:cNvGrpSpPr/>
          <p:nvPr/>
        </p:nvGrpSpPr>
        <p:grpSpPr>
          <a:xfrm>
            <a:off x="278948" y="1528442"/>
            <a:ext cx="2018429" cy="400110"/>
            <a:chOff x="2699792" y="1277259"/>
            <a:chExt cx="2018429" cy="4001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EE78680-E663-455B-8448-F31748CE4BB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82CADA-F004-4B86-A8B4-92D7EEAB8CAA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885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백색잡음 그래프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A091ECA-F9C2-4EEB-9084-D427A9E9F2C8}"/>
              </a:ext>
            </a:extLst>
          </p:cNvPr>
          <p:cNvSpPr txBox="1"/>
          <p:nvPr/>
        </p:nvSpPr>
        <p:spPr>
          <a:xfrm>
            <a:off x="1000450" y="2080966"/>
            <a:ext cx="2632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[ 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 그래프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]</a:t>
            </a:r>
          </a:p>
          <a:p>
            <a:pPr algn="ctr"/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F2DFED-3579-4592-9B84-6A518D582181}"/>
              </a:ext>
            </a:extLst>
          </p:cNvPr>
          <p:cNvSpPr txBox="1"/>
          <p:nvPr/>
        </p:nvSpPr>
        <p:spPr>
          <a:xfrm>
            <a:off x="5502945" y="2103604"/>
            <a:ext cx="2705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[ </a:t>
            </a:r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백색잡음의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48059A-F5D7-467F-884A-4F8D6A09743E}"/>
              </a:ext>
            </a:extLst>
          </p:cNvPr>
          <p:cNvSpPr txBox="1"/>
          <p:nvPr/>
        </p:nvSpPr>
        <p:spPr>
          <a:xfrm>
            <a:off x="512782" y="3081506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내용을 입력해주세요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E1D6FC6-778F-482D-ABE5-ED8FD430BA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2" y="2777447"/>
            <a:ext cx="3679190" cy="3335802"/>
          </a:xfrm>
          <a:prstGeom prst="rect">
            <a:avLst/>
          </a:prstGeom>
          <a:ln w="25400">
            <a:solidFill>
              <a:srgbClr val="F6D258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26D1D73-D11C-409A-99D6-5E86C04B4C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783" y="2777447"/>
            <a:ext cx="3934312" cy="3335802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918379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도형 95">
            <a:extLst>
              <a:ext uri="{FF2B5EF4-FFF2-40B4-BE49-F238E27FC236}">
                <a16:creationId xmlns:a16="http://schemas.microsoft.com/office/drawing/2014/main" id="{B1843383-2C89-40DD-98B8-CAD33F448A4A}"/>
              </a:ext>
            </a:extLst>
          </p:cNvPr>
          <p:cNvSpPr>
            <a:spLocks noGrp="1" noChangeArrowheads="1"/>
          </p:cNvSpPr>
          <p:nvPr/>
        </p:nvSpPr>
        <p:spPr>
          <a:xfrm>
            <a:off x="2121104" y="2226458"/>
            <a:ext cx="5045806" cy="706573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257919-0861-4137-8724-DE7EB72DAD52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 검정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84CE0B-788A-4B2F-BF90-2BDFCE656FE7}"/>
              </a:ext>
            </a:extLst>
          </p:cNvPr>
          <p:cNvSpPr txBox="1"/>
          <p:nvPr/>
        </p:nvSpPr>
        <p:spPr>
          <a:xfrm>
            <a:off x="37409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자기공분산함수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B1A771-82BA-458A-A37E-696E33628772}"/>
              </a:ext>
            </a:extLst>
          </p:cNvPr>
          <p:cNvSpPr txBox="1"/>
          <p:nvPr/>
        </p:nvSpPr>
        <p:spPr>
          <a:xfrm>
            <a:off x="363589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F448-2723-41A6-88CD-08171F130DD8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 검정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7FAB69-4A9C-44EF-B95C-B7AFD33F5A55}"/>
              </a:ext>
            </a:extLst>
          </p:cNvPr>
          <p:cNvGrpSpPr/>
          <p:nvPr/>
        </p:nvGrpSpPr>
        <p:grpSpPr>
          <a:xfrm>
            <a:off x="278948" y="1528442"/>
            <a:ext cx="2767030" cy="400110"/>
            <a:chOff x="2699792" y="1277259"/>
            <a:chExt cx="2767030" cy="4001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EE78680-E663-455B-8448-F31748CE4BB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82CADA-F004-4B86-A8B4-92D7EEAB8CAA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634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자기상관관계 유무 검정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4F590A-F08B-4C2F-9689-6354F87C1DBB}"/>
                  </a:ext>
                </a:extLst>
              </p:cNvPr>
              <p:cNvSpPr txBox="1"/>
              <p:nvPr/>
            </p:nvSpPr>
            <p:spPr>
              <a:xfrm>
                <a:off x="2157108" y="2132840"/>
                <a:ext cx="5045805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귀무가설</a:t>
                </a:r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=…= 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4F590A-F08B-4C2F-9689-6354F87C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108" y="2132840"/>
                <a:ext cx="5045805" cy="720647"/>
              </a:xfrm>
              <a:prstGeom prst="rect">
                <a:avLst/>
              </a:prstGeom>
              <a:blipFill>
                <a:blip r:embed="rId3"/>
                <a:stretch>
                  <a:fillRect l="-1932" b="-18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DD49C43-4D33-44DF-ABFD-43F1BB741A97}"/>
                  </a:ext>
                </a:extLst>
              </p:cNvPr>
              <p:cNvSpPr txBox="1"/>
              <p:nvPr/>
            </p:nvSpPr>
            <p:spPr>
              <a:xfrm>
                <a:off x="-9909" y="3099457"/>
                <a:ext cx="9141413" cy="3673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lvl="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dirty="0">
                    <a:solidFill>
                      <a:srgbClr val="C00000"/>
                    </a:solidFill>
                    <a:highlight>
                      <a:srgbClr val="F6D258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ACF</a:t>
                </a:r>
                <a:r>
                  <a:rPr lang="ko-KR" altLang="ko-KR" dirty="0">
                    <a:solidFill>
                      <a:srgbClr val="C00000"/>
                    </a:solidFill>
                    <a:highlight>
                      <a:srgbClr val="F6D258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그래프</a:t>
                </a:r>
                <a:r>
                  <a:rPr lang="ko-KR" altLang="ko-KR" dirty="0">
                    <a:highlight>
                      <a:srgbClr val="F6D258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통한 검</a:t>
                </a:r>
                <a:r>
                  <a:rPr lang="ko-KR" altLang="en-US" dirty="0">
                    <a:highlight>
                      <a:srgbClr val="F6D258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정</a:t>
                </a:r>
                <a:r>
                  <a:rPr lang="en-US" altLang="ko-KR" dirty="0">
                    <a:highlight>
                      <a:srgbClr val="F6D258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</a:p>
              <a:p>
                <a:pPr lvl="0">
                  <a:lnSpc>
                    <a:spcPct val="200000"/>
                  </a:lnSpc>
                </a:pP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   ACF, PACF</a:t>
                </a:r>
                <a:r>
                  <a:rPr lang="ko-KR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그래프가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각 시점에서</a:t>
                </a:r>
                <a:r>
                  <a:rPr lang="ko-KR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신뢰구간안에 존재하고 있을 경우 </a:t>
                </a:r>
                <a:endPara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lvl="0">
                  <a:lnSpc>
                    <a:spcPct val="200000"/>
                  </a:lnSpc>
                </a:pP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   ⇒ </a:t>
                </a:r>
                <a:r>
                  <a:rPr lang="ko-KR" altLang="ko-KR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잔차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간의 상관관계가 없다고 판단</a:t>
                </a:r>
                <a:endPara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marL="342900" lvl="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ko-KR" dirty="0">
                    <a:solidFill>
                      <a:srgbClr val="C00000"/>
                    </a:solidFill>
                    <a:highlight>
                      <a:srgbClr val="F6D258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포트맨토</a:t>
                </a:r>
                <a:r>
                  <a:rPr lang="ko-KR" altLang="ko-KR" dirty="0">
                    <a:highlight>
                      <a:srgbClr val="F6D258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검정</a:t>
                </a:r>
                <a:r>
                  <a:rPr lang="en-US" altLang="ko-KR" dirty="0">
                    <a:highlight>
                      <a:srgbClr val="F6D258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(Portmanteau Test, </a:t>
                </a:r>
                <a:r>
                  <a:rPr lang="en-US" altLang="ko-KR" dirty="0" err="1">
                    <a:highlight>
                      <a:srgbClr val="F6D258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Ljung</a:t>
                </a:r>
                <a:r>
                  <a:rPr lang="en-US" altLang="ko-KR" dirty="0">
                    <a:highlight>
                      <a:srgbClr val="F6D258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-Box </a:t>
                </a:r>
                <a:r>
                  <a:rPr lang="ko-KR" altLang="ko-KR" dirty="0">
                    <a:highlight>
                      <a:srgbClr val="F6D258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검정</a:t>
                </a:r>
                <a:r>
                  <a:rPr lang="en-US" altLang="ko-KR" dirty="0">
                    <a:highlight>
                      <a:srgbClr val="F6D258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:</a:t>
                </a:r>
              </a:p>
              <a:p>
                <a:pPr lvl="0">
                  <a:lnSpc>
                    <a:spcPct val="200000"/>
                  </a:lnSpc>
                </a:pP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가정하에서 </a:t>
                </a:r>
                <a:r>
                  <a:rPr lang="ko-KR" altLang="ko-KR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검정통계량</a:t>
                </a:r>
                <a:r>
                  <a:rPr lang="ko-KR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f>
                          <m:f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사용하여 검정</a:t>
                </a:r>
              </a:p>
              <a:p>
                <a:pPr lvl="0">
                  <a:lnSpc>
                    <a:spcPct val="200000"/>
                  </a:lnSpc>
                </a:pPr>
                <a:endPara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DD49C43-4D33-44DF-ABFD-43F1BB741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09" y="3099457"/>
                <a:ext cx="9141413" cy="3673763"/>
              </a:xfrm>
              <a:prstGeom prst="rect">
                <a:avLst/>
              </a:prstGeom>
              <a:blipFill>
                <a:blip r:embed="rId4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933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도형 95">
            <a:extLst>
              <a:ext uri="{FF2B5EF4-FFF2-40B4-BE49-F238E27FC236}">
                <a16:creationId xmlns:a16="http://schemas.microsoft.com/office/drawing/2014/main" id="{B1843383-2C89-40DD-98B8-CAD33F448A4A}"/>
              </a:ext>
            </a:extLst>
          </p:cNvPr>
          <p:cNvSpPr>
            <a:spLocks noGrp="1" noChangeArrowheads="1"/>
          </p:cNvSpPr>
          <p:nvPr/>
        </p:nvSpPr>
        <p:spPr>
          <a:xfrm>
            <a:off x="2121104" y="2226458"/>
            <a:ext cx="5045806" cy="706573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257919-0861-4137-8724-DE7EB72DAD52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 검정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84CE0B-788A-4B2F-BF90-2BDFCE656FE7}"/>
              </a:ext>
            </a:extLst>
          </p:cNvPr>
          <p:cNvSpPr txBox="1"/>
          <p:nvPr/>
        </p:nvSpPr>
        <p:spPr>
          <a:xfrm>
            <a:off x="37409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자기공분산함수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B1A771-82BA-458A-A37E-696E33628772}"/>
              </a:ext>
            </a:extLst>
          </p:cNvPr>
          <p:cNvSpPr txBox="1"/>
          <p:nvPr/>
        </p:nvSpPr>
        <p:spPr>
          <a:xfrm>
            <a:off x="363589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F448-2723-41A6-88CD-08171F130DD8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 검정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7FAB69-4A9C-44EF-B95C-B7AFD33F5A55}"/>
              </a:ext>
            </a:extLst>
          </p:cNvPr>
          <p:cNvGrpSpPr/>
          <p:nvPr/>
        </p:nvGrpSpPr>
        <p:grpSpPr>
          <a:xfrm>
            <a:off x="278948" y="1528442"/>
            <a:ext cx="2767030" cy="400110"/>
            <a:chOff x="2699792" y="1277259"/>
            <a:chExt cx="2767030" cy="4001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EE78680-E663-455B-8448-F31748CE4BB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82CADA-F004-4B86-A8B4-92D7EEAB8CAA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634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자기상관관계 유무 검정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4F590A-F08B-4C2F-9689-6354F87C1DBB}"/>
                  </a:ext>
                </a:extLst>
              </p:cNvPr>
              <p:cNvSpPr txBox="1"/>
              <p:nvPr/>
            </p:nvSpPr>
            <p:spPr>
              <a:xfrm>
                <a:off x="2157108" y="2132840"/>
                <a:ext cx="5045805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귀무가설</a:t>
                </a:r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=…= 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4F590A-F08B-4C2F-9689-6354F87C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108" y="2132840"/>
                <a:ext cx="5045805" cy="720647"/>
              </a:xfrm>
              <a:prstGeom prst="rect">
                <a:avLst/>
              </a:prstGeom>
              <a:blipFill>
                <a:blip r:embed="rId2"/>
                <a:stretch>
                  <a:fillRect l="-1932" b="-18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DD49C43-4D33-44DF-ABFD-43F1BB741A97}"/>
                  </a:ext>
                </a:extLst>
              </p:cNvPr>
              <p:cNvSpPr txBox="1"/>
              <p:nvPr/>
            </p:nvSpPr>
            <p:spPr>
              <a:xfrm>
                <a:off x="-9909" y="3099457"/>
                <a:ext cx="9141413" cy="3673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lvl="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dirty="0">
                    <a:solidFill>
                      <a:srgbClr val="C00000"/>
                    </a:solidFill>
                    <a:highlight>
                      <a:srgbClr val="F6D258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ACF</a:t>
                </a:r>
                <a:r>
                  <a:rPr lang="ko-KR" altLang="ko-KR" dirty="0">
                    <a:solidFill>
                      <a:srgbClr val="C00000"/>
                    </a:solidFill>
                    <a:highlight>
                      <a:srgbClr val="F6D258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그래프</a:t>
                </a:r>
                <a:r>
                  <a:rPr lang="ko-KR" altLang="ko-KR" dirty="0">
                    <a:highlight>
                      <a:srgbClr val="F6D258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통한 검</a:t>
                </a:r>
                <a:r>
                  <a:rPr lang="ko-KR" altLang="en-US" dirty="0">
                    <a:highlight>
                      <a:srgbClr val="F6D258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정</a:t>
                </a:r>
                <a:r>
                  <a:rPr lang="en-US" altLang="ko-KR" dirty="0">
                    <a:highlight>
                      <a:srgbClr val="F6D258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</a:p>
              <a:p>
                <a:pPr lvl="0">
                  <a:lnSpc>
                    <a:spcPct val="200000"/>
                  </a:lnSpc>
                </a:pP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   ACF, PACF</a:t>
                </a:r>
                <a:r>
                  <a:rPr lang="ko-KR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그래프가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각 시점에서</a:t>
                </a:r>
                <a:r>
                  <a:rPr lang="ko-KR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신뢰구간안에 존재하고 있을 경우 </a:t>
                </a:r>
                <a:endPara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lvl="0">
                  <a:lnSpc>
                    <a:spcPct val="200000"/>
                  </a:lnSpc>
                </a:pP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   ⇒ </a:t>
                </a:r>
                <a:r>
                  <a:rPr lang="ko-KR" altLang="ko-KR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잔차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간의 상관관계가 없다고 판단</a:t>
                </a:r>
                <a:endPara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marL="342900" lvl="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ko-KR" dirty="0">
                    <a:solidFill>
                      <a:srgbClr val="C00000"/>
                    </a:solidFill>
                    <a:highlight>
                      <a:srgbClr val="F6D258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포트맨토</a:t>
                </a:r>
                <a:r>
                  <a:rPr lang="ko-KR" altLang="ko-KR" dirty="0">
                    <a:highlight>
                      <a:srgbClr val="F6D258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검정</a:t>
                </a:r>
                <a:r>
                  <a:rPr lang="en-US" altLang="ko-KR" dirty="0">
                    <a:highlight>
                      <a:srgbClr val="F6D258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(Portmanteau Test, </a:t>
                </a:r>
                <a:r>
                  <a:rPr lang="en-US" altLang="ko-KR" dirty="0" err="1">
                    <a:highlight>
                      <a:srgbClr val="F6D258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Ljung</a:t>
                </a:r>
                <a:r>
                  <a:rPr lang="en-US" altLang="ko-KR" dirty="0">
                    <a:highlight>
                      <a:srgbClr val="F6D258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-Box </a:t>
                </a:r>
                <a:r>
                  <a:rPr lang="ko-KR" altLang="ko-KR" dirty="0">
                    <a:highlight>
                      <a:srgbClr val="F6D258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검정</a:t>
                </a:r>
                <a:r>
                  <a:rPr lang="en-US" altLang="ko-KR" dirty="0">
                    <a:highlight>
                      <a:srgbClr val="F6D258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:</a:t>
                </a:r>
              </a:p>
              <a:p>
                <a:pPr lvl="0">
                  <a:lnSpc>
                    <a:spcPct val="200000"/>
                  </a:lnSpc>
                </a:pP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가정하에서 </a:t>
                </a:r>
                <a:r>
                  <a:rPr lang="ko-KR" altLang="ko-KR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검정통계량</a:t>
                </a:r>
                <a:r>
                  <a:rPr lang="ko-KR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f>
                          <m:f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사용하여 검정</a:t>
                </a:r>
              </a:p>
              <a:p>
                <a:pPr lvl="0">
                  <a:lnSpc>
                    <a:spcPct val="200000"/>
                  </a:lnSpc>
                </a:pPr>
                <a:endPara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DD49C43-4D33-44DF-ABFD-43F1BB741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09" y="3099457"/>
                <a:ext cx="9141413" cy="3673763"/>
              </a:xfrm>
              <a:prstGeom prst="rect">
                <a:avLst/>
              </a:prstGeom>
              <a:blipFill>
                <a:blip r:embed="rId3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BA1205-6DE2-45A2-AF21-3514B91E22BD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23F0EC0-76A7-4562-B412-42502965248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" r="38211" b="11151"/>
          <a:stretch/>
        </p:blipFill>
        <p:spPr>
          <a:xfrm>
            <a:off x="218352" y="2541470"/>
            <a:ext cx="4846878" cy="333580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449932-9BB4-42CC-8603-0F36C322F765}"/>
              </a:ext>
            </a:extLst>
          </p:cNvPr>
          <p:cNvSpPr txBox="1"/>
          <p:nvPr/>
        </p:nvSpPr>
        <p:spPr>
          <a:xfrm>
            <a:off x="1145933" y="1948770"/>
            <a:ext cx="2705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[ </a:t>
            </a: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백색잡음의 </a:t>
            </a:r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27A43B-C4A9-49A7-B01F-19766DEDB945}"/>
              </a:ext>
            </a:extLst>
          </p:cNvPr>
          <p:cNvSpPr txBox="1"/>
          <p:nvPr/>
        </p:nvSpPr>
        <p:spPr>
          <a:xfrm>
            <a:off x="5078250" y="3282967"/>
            <a:ext cx="3934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함수로 검정한 결과</a:t>
            </a:r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신뢰구간 내에 있으므로 </a:t>
            </a:r>
            <a:endParaRPr lang="en-US" altLang="ko-KR" sz="2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유의미한 자기상관성을</a:t>
            </a:r>
            <a:endParaRPr lang="en-US" altLang="ko-KR" sz="2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갖지 않는다</a:t>
            </a:r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lang="ko-KR" altLang="en-US" sz="2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0784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257919-0861-4137-8724-DE7EB72DAD52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 검정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84CE0B-788A-4B2F-BF90-2BDFCE656FE7}"/>
              </a:ext>
            </a:extLst>
          </p:cNvPr>
          <p:cNvSpPr txBox="1"/>
          <p:nvPr/>
        </p:nvSpPr>
        <p:spPr>
          <a:xfrm>
            <a:off x="37409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자기공분산함수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B1A771-82BA-458A-A37E-696E33628772}"/>
              </a:ext>
            </a:extLst>
          </p:cNvPr>
          <p:cNvSpPr txBox="1"/>
          <p:nvPr/>
        </p:nvSpPr>
        <p:spPr>
          <a:xfrm>
            <a:off x="363589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F448-2723-41A6-88CD-08171F130DD8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 검정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7FAB69-4A9C-44EF-B95C-B7AFD33F5A55}"/>
              </a:ext>
            </a:extLst>
          </p:cNvPr>
          <p:cNvGrpSpPr/>
          <p:nvPr/>
        </p:nvGrpSpPr>
        <p:grpSpPr>
          <a:xfrm>
            <a:off x="278948" y="1528442"/>
            <a:ext cx="1527910" cy="400110"/>
            <a:chOff x="2699792" y="1277259"/>
            <a:chExt cx="1527910" cy="4001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EE78680-E663-455B-8448-F31748CE4BB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82CADA-F004-4B86-A8B4-92D7EEAB8CAA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394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정규성 검정</a:t>
              </a:r>
            </a:p>
          </p:txBody>
        </p:sp>
      </p:grpSp>
      <p:pic>
        <p:nvPicPr>
          <p:cNvPr id="16" name="Picture 2" descr="◟( ˘ ³˘)◞ 귀여운 흥미니 짤드컵 우승짤 발표! ♫꒰・‿・๑꒱ - 손흥민 카테고리">
            <a:extLst>
              <a:ext uri="{FF2B5EF4-FFF2-40B4-BE49-F238E27FC236}">
                <a16:creationId xmlns:a16="http://schemas.microsoft.com/office/drawing/2014/main" id="{8C930DCD-291C-4C90-BD5E-7320AEFC4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4" y="2492896"/>
            <a:ext cx="1800200" cy="306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168873-327F-4C32-A036-B8B5347E1568}"/>
              </a:ext>
            </a:extLst>
          </p:cNvPr>
          <p:cNvSpPr txBox="1"/>
          <p:nvPr/>
        </p:nvSpPr>
        <p:spPr>
          <a:xfrm>
            <a:off x="2522090" y="2313054"/>
            <a:ext cx="6335389" cy="4060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rgbClr val="C00000"/>
                </a:solidFill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QQplot</a:t>
            </a:r>
            <a:r>
              <a:rPr lang="ko-KR" altLang="ko-KR" dirty="0">
                <a:solidFill>
                  <a:srgbClr val="C00000"/>
                </a:solidFill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확인</a:t>
            </a:r>
            <a:r>
              <a:rPr lang="en-US" altLang="ko-KR" dirty="0">
                <a:solidFill>
                  <a:srgbClr val="C00000"/>
                </a:solidFill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  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Qqplot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으로 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정규성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가정 만족 여부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시각적으로 확인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C00000"/>
                </a:solidFill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Kolmogorov-Smirnov test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자료의 평균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표준편차와 히스토그램을 표준정규분포와 비교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⇒ 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적합도 검정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</a:t>
            </a:r>
            <a:r>
              <a:rPr lang="ko-KR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귀무가설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‘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정규성을 따른다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’</a:t>
            </a:r>
            <a:endParaRPr lang="ko-KR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rgbClr val="C00000"/>
                </a:solidFill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Jarque-Bera</a:t>
            </a:r>
            <a:r>
              <a:rPr lang="en-US" altLang="ko-KR" dirty="0">
                <a:solidFill>
                  <a:srgbClr val="C00000"/>
                </a:solidFill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test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  <a:r>
              <a:rPr lang="ko-KR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왜도와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첨도를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정규분포와 비교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⇒ 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정규성 검정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</a:t>
            </a:r>
            <a:r>
              <a:rPr lang="ko-KR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귀무가설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‘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데이터가 정규분포를 따른다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’</a:t>
            </a:r>
            <a:endParaRPr lang="ko-KR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0060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257919-0861-4137-8724-DE7EB72DAD52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 검정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84CE0B-788A-4B2F-BF90-2BDFCE656FE7}"/>
              </a:ext>
            </a:extLst>
          </p:cNvPr>
          <p:cNvSpPr txBox="1"/>
          <p:nvPr/>
        </p:nvSpPr>
        <p:spPr>
          <a:xfrm>
            <a:off x="37409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자기공분산함수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B1A771-82BA-458A-A37E-696E33628772}"/>
              </a:ext>
            </a:extLst>
          </p:cNvPr>
          <p:cNvSpPr txBox="1"/>
          <p:nvPr/>
        </p:nvSpPr>
        <p:spPr>
          <a:xfrm>
            <a:off x="363589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F448-2723-41A6-88CD-08171F130DD8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 검정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7FAB69-4A9C-44EF-B95C-B7AFD33F5A55}"/>
              </a:ext>
            </a:extLst>
          </p:cNvPr>
          <p:cNvGrpSpPr/>
          <p:nvPr/>
        </p:nvGrpSpPr>
        <p:grpSpPr>
          <a:xfrm>
            <a:off x="278948" y="1528442"/>
            <a:ext cx="1527910" cy="400110"/>
            <a:chOff x="2699792" y="1277259"/>
            <a:chExt cx="1527910" cy="4001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EE78680-E663-455B-8448-F31748CE4BB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82CADA-F004-4B86-A8B4-92D7EEAB8CAA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394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정규성 검정</a:t>
              </a:r>
            </a:p>
          </p:txBody>
        </p:sp>
      </p:grpSp>
      <p:pic>
        <p:nvPicPr>
          <p:cNvPr id="16" name="Picture 2" descr="◟( ˘ ³˘)◞ 귀여운 흥미니 짤드컵 우승짤 발표! ♫꒰・‿・๑꒱ - 손흥민 카테고리">
            <a:extLst>
              <a:ext uri="{FF2B5EF4-FFF2-40B4-BE49-F238E27FC236}">
                <a16:creationId xmlns:a16="http://schemas.microsoft.com/office/drawing/2014/main" id="{8C930DCD-291C-4C90-BD5E-7320AEFC4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4" y="2492896"/>
            <a:ext cx="1800200" cy="306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168873-327F-4C32-A036-B8B5347E1568}"/>
              </a:ext>
            </a:extLst>
          </p:cNvPr>
          <p:cNvSpPr txBox="1"/>
          <p:nvPr/>
        </p:nvSpPr>
        <p:spPr>
          <a:xfrm>
            <a:off x="2522090" y="2313054"/>
            <a:ext cx="6335389" cy="4060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rgbClr val="C00000"/>
                </a:solidFill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QQplot</a:t>
            </a:r>
            <a:r>
              <a:rPr lang="ko-KR" altLang="ko-KR" dirty="0">
                <a:solidFill>
                  <a:srgbClr val="C00000"/>
                </a:solidFill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확인</a:t>
            </a:r>
            <a:r>
              <a:rPr lang="en-US" altLang="ko-KR" dirty="0">
                <a:solidFill>
                  <a:srgbClr val="C00000"/>
                </a:solidFill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  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Qqplot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으로 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정규성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가정 만족 여부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시각적으로 확인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C00000"/>
                </a:solidFill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Kolmogorov-Smirnov test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자료의 평균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표준편차와 히스토그램을 표준정규분포와 비교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⇒ 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적합도 검정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</a:t>
            </a:r>
            <a:r>
              <a:rPr lang="ko-KR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귀무가설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‘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정규성을 따른다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’</a:t>
            </a:r>
            <a:endParaRPr lang="ko-KR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rgbClr val="C00000"/>
                </a:solidFill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Jarque-Bera</a:t>
            </a:r>
            <a:r>
              <a:rPr lang="en-US" altLang="ko-KR" dirty="0">
                <a:solidFill>
                  <a:srgbClr val="C00000"/>
                </a:solidFill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test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  <a:r>
              <a:rPr lang="ko-KR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왜도와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첨도를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정규분포와 비교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⇒ 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정규성 검정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</a:t>
            </a:r>
            <a:r>
              <a:rPr lang="ko-KR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귀무가설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‘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데이터가 정규분포를 따른다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’</a:t>
            </a:r>
            <a:endParaRPr lang="ko-KR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D62890-CAC7-4814-BA1F-C728589DA037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877A4F-5540-4849-8C2A-11A4387D5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07" y="2492896"/>
            <a:ext cx="5209689" cy="32689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C0B4B7-1E78-4853-ABFE-09B8902F456F}"/>
              </a:ext>
            </a:extLst>
          </p:cNvPr>
          <p:cNvSpPr txBox="1"/>
          <p:nvPr/>
        </p:nvSpPr>
        <p:spPr>
          <a:xfrm>
            <a:off x="5265102" y="3573356"/>
            <a:ext cx="39343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qqplot</a:t>
            </a: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통해</a:t>
            </a:r>
            <a:endParaRPr lang="en-US" altLang="ko-KR" sz="2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간편하게 </a:t>
            </a:r>
            <a:endParaRPr lang="en-US" altLang="ko-KR" sz="2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정규성을 확인할 수 있다</a:t>
            </a:r>
            <a:r>
              <a:rPr lang="en-US" altLang="ko-KR" sz="26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lang="ko-KR" altLang="en-US" sz="26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5905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257919-0861-4137-8724-DE7EB72DAD52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 검정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84CE0B-788A-4B2F-BF90-2BDFCE656FE7}"/>
              </a:ext>
            </a:extLst>
          </p:cNvPr>
          <p:cNvSpPr txBox="1"/>
          <p:nvPr/>
        </p:nvSpPr>
        <p:spPr>
          <a:xfrm>
            <a:off x="37409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자기공분산함수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B1A771-82BA-458A-A37E-696E33628772}"/>
              </a:ext>
            </a:extLst>
          </p:cNvPr>
          <p:cNvSpPr txBox="1"/>
          <p:nvPr/>
        </p:nvSpPr>
        <p:spPr>
          <a:xfrm>
            <a:off x="363589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F448-2723-41A6-88CD-08171F130DD8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 검정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7FAB69-4A9C-44EF-B95C-B7AFD33F5A55}"/>
              </a:ext>
            </a:extLst>
          </p:cNvPr>
          <p:cNvGrpSpPr/>
          <p:nvPr/>
        </p:nvGrpSpPr>
        <p:grpSpPr>
          <a:xfrm>
            <a:off x="278948" y="1528442"/>
            <a:ext cx="1527910" cy="400110"/>
            <a:chOff x="2699792" y="1277259"/>
            <a:chExt cx="1527910" cy="4001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EE78680-E663-455B-8448-F31748CE4BB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82CADA-F004-4B86-A8B4-92D7EEAB8CAA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394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정상성 검정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1697913-6F31-44DA-8F88-041202BD8C81}"/>
              </a:ext>
            </a:extLst>
          </p:cNvPr>
          <p:cNvSpPr txBox="1"/>
          <p:nvPr/>
        </p:nvSpPr>
        <p:spPr>
          <a:xfrm>
            <a:off x="258525" y="2074378"/>
            <a:ext cx="8395247" cy="4060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kpss</a:t>
            </a:r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test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</a:t>
            </a:r>
            <a:r>
              <a:rPr lang="ko-KR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단위근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(Unit-root) 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검정 방법 중 하나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 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</a:t>
            </a:r>
            <a:r>
              <a:rPr lang="ko-KR" altLang="ko-KR" dirty="0" err="1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귀무가</a:t>
            </a:r>
            <a:r>
              <a:rPr lang="ko-KR" altLang="en-US" dirty="0" err="1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설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‘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시계열이 정상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(stationary)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시계열이다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.’</a:t>
            </a:r>
            <a:endParaRPr lang="ko-KR" altLang="ko-KR" dirty="0">
              <a:highlight>
                <a:srgbClr val="F6D258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ADF(Augmented Dickey-Fuller)Test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</a:t>
            </a:r>
            <a:r>
              <a:rPr lang="ko-KR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단위근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검정방법 중 하나이며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DF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검정을 일반화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 것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</a:t>
            </a:r>
            <a:r>
              <a:rPr lang="ko-KR" altLang="ko-KR" dirty="0" err="1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귀무가설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‘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자료에 단위근이 존재한다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.’  VS 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대립가설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‘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자료가 정상성을 만족한다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.’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en-US" altLang="ko-KR" dirty="0">
              <a:highlight>
                <a:srgbClr val="F6D258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PP(Phillips-Perron)Test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이분산의 경우에도 사용 가능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 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</a:t>
            </a:r>
            <a:r>
              <a:rPr lang="ko-KR" altLang="ko-KR" dirty="0" err="1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귀무가설은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‘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데이터가 비정상이다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.’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VS 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대립가설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‘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자료가 정상성을 만족한다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.’</a:t>
            </a:r>
            <a:endParaRPr lang="ko-KR" altLang="ko-KR" dirty="0">
              <a:highlight>
                <a:srgbClr val="F6D258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778319-8FE6-4713-B780-47DF074E225F}"/>
              </a:ext>
            </a:extLst>
          </p:cNvPr>
          <p:cNvSpPr txBox="1"/>
          <p:nvPr/>
        </p:nvSpPr>
        <p:spPr>
          <a:xfrm>
            <a:off x="3555453" y="2174032"/>
            <a:ext cx="7517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방법의 </a:t>
            </a:r>
            <a:r>
              <a:rPr lang="ko-KR" altLang="en-US" sz="2000" dirty="0" err="1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귀무가설이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모두 다르므로 주의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!!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75FA19A-4743-489B-A186-EC9CDD0A7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8660">
            <a:off x="5838813" y="1482700"/>
            <a:ext cx="877926" cy="877926"/>
          </a:xfrm>
          <a:prstGeom prst="rect">
            <a:avLst/>
          </a:prstGeom>
        </p:spPr>
      </p:pic>
      <p:sp>
        <p:nvSpPr>
          <p:cNvPr id="25" name="도형 8">
            <a:extLst>
              <a:ext uri="{FF2B5EF4-FFF2-40B4-BE49-F238E27FC236}">
                <a16:creationId xmlns:a16="http://schemas.microsoft.com/office/drawing/2014/main" id="{49B35856-83B0-418A-8E95-114EF4BEA145}"/>
              </a:ext>
            </a:extLst>
          </p:cNvPr>
          <p:cNvSpPr>
            <a:spLocks noGrp="1" noChangeArrowheads="1"/>
          </p:cNvSpPr>
          <p:nvPr/>
        </p:nvSpPr>
        <p:spPr>
          <a:xfrm>
            <a:off x="5860025" y="1659909"/>
            <a:ext cx="2908476" cy="1736131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나눔스퀘어_ac" charset="0"/>
              <a:ea typeface="나눔스퀘어_a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9505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257919-0861-4137-8724-DE7EB72DAD52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00047-0ACE-44ED-AB9F-28350704A89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 검정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85E8A4-0BEE-4744-8DEF-40BC5EE9C5E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84CE0B-788A-4B2F-BF90-2BDFCE656FE7}"/>
              </a:ext>
            </a:extLst>
          </p:cNvPr>
          <p:cNvSpPr txBox="1"/>
          <p:nvPr/>
        </p:nvSpPr>
        <p:spPr>
          <a:xfrm>
            <a:off x="374098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자기공분산함수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B1A771-82BA-458A-A37E-696E33628772}"/>
              </a:ext>
            </a:extLst>
          </p:cNvPr>
          <p:cNvSpPr txBox="1"/>
          <p:nvPr/>
        </p:nvSpPr>
        <p:spPr>
          <a:xfrm>
            <a:off x="363589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F448-2723-41A6-88CD-08171F130DD8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 검정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7FAB69-4A9C-44EF-B95C-B7AFD33F5A55}"/>
              </a:ext>
            </a:extLst>
          </p:cNvPr>
          <p:cNvGrpSpPr/>
          <p:nvPr/>
        </p:nvGrpSpPr>
        <p:grpSpPr>
          <a:xfrm>
            <a:off x="278948" y="1528442"/>
            <a:ext cx="1527910" cy="400110"/>
            <a:chOff x="2699792" y="1277259"/>
            <a:chExt cx="1527910" cy="4001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EE78680-E663-455B-8448-F31748CE4BB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82CADA-F004-4B86-A8B4-92D7EEAB8CAA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394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정상성 검정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1697913-6F31-44DA-8F88-041202BD8C81}"/>
              </a:ext>
            </a:extLst>
          </p:cNvPr>
          <p:cNvSpPr txBox="1"/>
          <p:nvPr/>
        </p:nvSpPr>
        <p:spPr>
          <a:xfrm>
            <a:off x="258525" y="2074378"/>
            <a:ext cx="8395247" cy="4060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kpss</a:t>
            </a:r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test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</a:t>
            </a:r>
            <a:r>
              <a:rPr lang="ko-KR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단위근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(Unit-root) 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검정 방법 중 하나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 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</a:t>
            </a:r>
            <a:r>
              <a:rPr lang="ko-KR" altLang="ko-KR" dirty="0" err="1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귀무가</a:t>
            </a:r>
            <a:r>
              <a:rPr lang="ko-KR" altLang="en-US" dirty="0" err="1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설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‘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시계열이 정상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(stationary)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시계열이다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.’</a:t>
            </a:r>
            <a:endParaRPr lang="ko-KR" altLang="ko-KR" dirty="0">
              <a:highlight>
                <a:srgbClr val="F6D258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ADF(Augmented Dickey-Fuller)Test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</a:t>
            </a:r>
            <a:r>
              <a:rPr lang="ko-KR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단위근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검정방법 중 하나이며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DF</a:t>
            </a: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검정을 일반화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 것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</a:t>
            </a:r>
            <a:r>
              <a:rPr lang="ko-KR" altLang="ko-KR" dirty="0" err="1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귀무가설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‘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자료에 단위근이 존재한다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.’  VS 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대립가설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‘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자료가 정상성을 만족한다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.’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en-US" altLang="ko-KR" dirty="0">
              <a:highlight>
                <a:srgbClr val="F6D258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PP(Phillips-Perron)Test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이분산의 경우에도 사용 가능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 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</a:t>
            </a:r>
            <a:r>
              <a:rPr lang="ko-KR" altLang="ko-KR" dirty="0" err="1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귀무가설은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‘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데이터가 비정상이다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.’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VS 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대립가설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‘</a:t>
            </a:r>
            <a:r>
              <a:rPr lang="ko-KR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자료가 정상성을 만족한다</a:t>
            </a:r>
            <a:r>
              <a:rPr lang="en-US" altLang="ko-KR" dirty="0">
                <a:highlight>
                  <a:srgbClr val="F6D258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.’</a:t>
            </a:r>
            <a:endParaRPr lang="ko-KR" altLang="ko-KR" dirty="0">
              <a:highlight>
                <a:srgbClr val="F6D258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778319-8FE6-4713-B780-47DF074E225F}"/>
              </a:ext>
            </a:extLst>
          </p:cNvPr>
          <p:cNvSpPr txBox="1"/>
          <p:nvPr/>
        </p:nvSpPr>
        <p:spPr>
          <a:xfrm>
            <a:off x="3555453" y="2174032"/>
            <a:ext cx="7517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방법의 </a:t>
            </a:r>
            <a:r>
              <a:rPr lang="ko-KR" altLang="en-US" sz="2000" dirty="0" err="1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귀무가설이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모두 다르므로 주의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!!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75FA19A-4743-489B-A186-EC9CDD0A7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8660">
            <a:off x="5838813" y="1482700"/>
            <a:ext cx="877926" cy="877926"/>
          </a:xfrm>
          <a:prstGeom prst="rect">
            <a:avLst/>
          </a:prstGeom>
        </p:spPr>
      </p:pic>
      <p:sp>
        <p:nvSpPr>
          <p:cNvPr id="25" name="도형 8">
            <a:extLst>
              <a:ext uri="{FF2B5EF4-FFF2-40B4-BE49-F238E27FC236}">
                <a16:creationId xmlns:a16="http://schemas.microsoft.com/office/drawing/2014/main" id="{49B35856-83B0-418A-8E95-114EF4BEA145}"/>
              </a:ext>
            </a:extLst>
          </p:cNvPr>
          <p:cNvSpPr>
            <a:spLocks noGrp="1" noChangeArrowheads="1"/>
          </p:cNvSpPr>
          <p:nvPr/>
        </p:nvSpPr>
        <p:spPr>
          <a:xfrm>
            <a:off x="5860025" y="1659909"/>
            <a:ext cx="2908476" cy="1736131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나눔스퀘어_ac" charset="0"/>
              <a:ea typeface="나눔스퀘어_ac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D2AEAD-0C4F-41B9-A434-A6A565878DA6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D45ACE-99D9-4D8D-AC23-4E88078C1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25" y="2146485"/>
            <a:ext cx="5486771" cy="38158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76F6EF5-5F05-4A23-AE78-23C0A073D4E0}"/>
              </a:ext>
            </a:extLst>
          </p:cNvPr>
          <p:cNvSpPr txBox="1"/>
          <p:nvPr/>
        </p:nvSpPr>
        <p:spPr>
          <a:xfrm>
            <a:off x="5468214" y="3269593"/>
            <a:ext cx="39343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Adf</a:t>
            </a: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테스트 결과</a:t>
            </a:r>
            <a:endParaRPr lang="en-US" altLang="ko-KR" sz="2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p-value</a:t>
            </a: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통해</a:t>
            </a:r>
            <a:endParaRPr lang="en-US" altLang="ko-KR" sz="2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귀무가설의</a:t>
            </a: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기각여부로</a:t>
            </a:r>
            <a:endParaRPr lang="en-US" altLang="ko-KR" sz="2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정상성을 판단할 수 있다</a:t>
            </a:r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281976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2551180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3768" y="3847324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4577" y="2604839"/>
            <a:ext cx="4392488" cy="93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THANK YOU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47664" y="1628800"/>
            <a:ext cx="786418" cy="6743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46203" y="2239014"/>
            <a:ext cx="439983" cy="3578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9713" y="2559119"/>
            <a:ext cx="504056" cy="439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72277" y="3847324"/>
            <a:ext cx="504056" cy="439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76333" y="3617487"/>
            <a:ext cx="333591" cy="3064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00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 자료 및 분석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1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EB63475-3EA8-4194-B539-EF3AB87928BE}"/>
              </a:ext>
            </a:extLst>
          </p:cNvPr>
          <p:cNvSpPr/>
          <p:nvPr/>
        </p:nvSpPr>
        <p:spPr>
          <a:xfrm>
            <a:off x="1384910" y="3001847"/>
            <a:ext cx="6552728" cy="1133928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692A3F0-24CC-4665-86FC-7A96DA5B6056}"/>
              </a:ext>
            </a:extLst>
          </p:cNvPr>
          <p:cNvSpPr/>
          <p:nvPr/>
        </p:nvSpPr>
        <p:spPr>
          <a:xfrm>
            <a:off x="1403648" y="4495307"/>
            <a:ext cx="6552728" cy="1133927"/>
          </a:xfrm>
          <a:prstGeom prst="roundRect">
            <a:avLst>
              <a:gd name="adj" fmla="val 2539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E79F5-0B7F-4083-AA95-CD633B2D6110}"/>
              </a:ext>
            </a:extLst>
          </p:cNvPr>
          <p:cNvSpPr txBox="1"/>
          <p:nvPr/>
        </p:nvSpPr>
        <p:spPr>
          <a:xfrm>
            <a:off x="611560" y="2233035"/>
            <a:ext cx="2492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[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 자료의 종류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]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C22741-1924-4C80-92B2-7C6BEE9FA279}"/>
              </a:ext>
            </a:extLst>
          </p:cNvPr>
          <p:cNvSpPr/>
          <p:nvPr/>
        </p:nvSpPr>
        <p:spPr>
          <a:xfrm>
            <a:off x="3091606" y="3068960"/>
            <a:ext cx="5310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특정 시점에 측정된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관측값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일반적으로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관측값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사이의 간격이 일정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3A3A5A-4A9D-4C1C-B47D-AC3AB1C8DE38}"/>
              </a:ext>
            </a:extLst>
          </p:cNvPr>
          <p:cNvSpPr/>
          <p:nvPr/>
        </p:nvSpPr>
        <p:spPr>
          <a:xfrm>
            <a:off x="1554006" y="3127730"/>
            <a:ext cx="1537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이산 시계열 </a:t>
            </a:r>
            <a:r>
              <a:rPr lang="en-US" altLang="ko-KR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343936-5FDB-4214-874A-9DFE4FF285D5}"/>
              </a:ext>
            </a:extLst>
          </p:cNvPr>
          <p:cNvSpPr/>
          <p:nvPr/>
        </p:nvSpPr>
        <p:spPr>
          <a:xfrm>
            <a:off x="3091606" y="458333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시간의 모든 점에서 측정된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관측값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이산 시계열에 비해 자료가 적은 편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4C7ED3-5AAC-45C6-9BF6-8B54194C0DA2}"/>
              </a:ext>
            </a:extLst>
          </p:cNvPr>
          <p:cNvSpPr/>
          <p:nvPr/>
        </p:nvSpPr>
        <p:spPr>
          <a:xfrm>
            <a:off x="1558064" y="4644888"/>
            <a:ext cx="1622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연속 시계열 </a:t>
            </a:r>
            <a:r>
              <a:rPr lang="en-US" altLang="ko-KR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  <a:endParaRPr lang="ko-KR" altLang="en-US" sz="20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5E2BD22-8F3E-4AB7-B135-3763F3EFF19F}"/>
              </a:ext>
            </a:extLst>
          </p:cNvPr>
          <p:cNvGrpSpPr/>
          <p:nvPr/>
        </p:nvGrpSpPr>
        <p:grpSpPr>
          <a:xfrm>
            <a:off x="278948" y="1528442"/>
            <a:ext cx="1878967" cy="400110"/>
            <a:chOff x="2699792" y="1277259"/>
            <a:chExt cx="1878967" cy="40011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1C40BD0-47D4-4678-B415-E5226CDAC2B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E79CA22-2803-4963-95E4-6F3D082682B8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745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시계열 </a:t>
              </a:r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자료란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?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8AADBCB-888B-41FD-81D7-266EE94DB7E9}"/>
              </a:ext>
            </a:extLst>
          </p:cNvPr>
          <p:cNvSpPr txBox="1"/>
          <p:nvPr/>
        </p:nvSpPr>
        <p:spPr>
          <a:xfrm>
            <a:off x="1518392" y="2642315"/>
            <a:ext cx="396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CB09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Discrete time series</a:t>
            </a:r>
            <a:endParaRPr lang="ko-KR" altLang="en-US" sz="2800" b="1" dirty="0">
              <a:solidFill>
                <a:srgbClr val="CCB097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2E6B0A-4CBB-4FD2-B3AC-0F7337C867A4}"/>
              </a:ext>
            </a:extLst>
          </p:cNvPr>
          <p:cNvSpPr txBox="1"/>
          <p:nvPr/>
        </p:nvSpPr>
        <p:spPr>
          <a:xfrm>
            <a:off x="1518392" y="4151053"/>
            <a:ext cx="396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CB097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Continuous time series</a:t>
            </a:r>
            <a:endParaRPr lang="ko-KR" altLang="en-US" sz="2800" b="1" dirty="0">
              <a:solidFill>
                <a:srgbClr val="CCB097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3" name="도형 120">
            <a:extLst>
              <a:ext uri="{FF2B5EF4-FFF2-40B4-BE49-F238E27FC236}">
                <a16:creationId xmlns:a16="http://schemas.microsoft.com/office/drawing/2014/main" id="{FCC1CB23-CEBB-4C3D-87C4-994CCB9BC4DA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2728792" y="3541958"/>
            <a:ext cx="236923" cy="438941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나눔스퀘어_ac" charset="0"/>
              <a:ea typeface="나눔스퀘어_ac" charset="0"/>
            </a:endParaRPr>
          </a:p>
        </p:txBody>
      </p:sp>
      <p:sp>
        <p:nvSpPr>
          <p:cNvPr id="34" name="도형 120">
            <a:extLst>
              <a:ext uri="{FF2B5EF4-FFF2-40B4-BE49-F238E27FC236}">
                <a16:creationId xmlns:a16="http://schemas.microsoft.com/office/drawing/2014/main" id="{FB641D46-5AC5-4ABF-9D76-1932B8359186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2728792" y="5066598"/>
            <a:ext cx="236923" cy="438941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나눔스퀘어_ac" charset="0"/>
              <a:ea typeface="나눔스퀘어_ac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C4F494-EFE8-40F3-AB4C-1E5FB516872B}"/>
              </a:ext>
            </a:extLst>
          </p:cNvPr>
          <p:cNvSpPr/>
          <p:nvPr/>
        </p:nvSpPr>
        <p:spPr>
          <a:xfrm>
            <a:off x="731554" y="2708699"/>
            <a:ext cx="7440846" cy="1561904"/>
          </a:xfrm>
          <a:prstGeom prst="rect">
            <a:avLst/>
          </a:prstGeom>
          <a:noFill/>
          <a:ln w="38100">
            <a:solidFill>
              <a:srgbClr val="F0D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135C0B-841F-47A0-B1EE-9D96BA00EAE8}"/>
              </a:ext>
            </a:extLst>
          </p:cNvPr>
          <p:cNvSpPr txBox="1"/>
          <p:nvPr/>
        </p:nvSpPr>
        <p:spPr>
          <a:xfrm>
            <a:off x="611560" y="2221700"/>
            <a:ext cx="3227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0D36C"/>
                </a:highlight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대부분의 시계열 자료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9966EA-1DCC-4F8E-BE51-8F00416B2E95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자료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C38F36-9260-4A12-8642-11118F0CF210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분석</a:t>
            </a:r>
          </a:p>
        </p:txBody>
      </p:sp>
    </p:spTree>
    <p:extLst>
      <p:ext uri="{BB962C8B-B14F-4D97-AF65-F5344CB8AC3E}">
        <p14:creationId xmlns:p14="http://schemas.microsoft.com/office/powerpoint/2010/main" val="418675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 자료 및 분석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1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293B5A4B-BE8A-4D57-9F35-A32D563A6536}"/>
              </a:ext>
            </a:extLst>
          </p:cNvPr>
          <p:cNvSpPr txBox="1">
            <a:spLocks/>
          </p:cNvSpPr>
          <p:nvPr/>
        </p:nvSpPr>
        <p:spPr>
          <a:xfrm>
            <a:off x="706146" y="1653855"/>
            <a:ext cx="7749426" cy="767033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[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 자료의 특성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9" name="도형 64">
            <a:extLst>
              <a:ext uri="{FF2B5EF4-FFF2-40B4-BE49-F238E27FC236}">
                <a16:creationId xmlns:a16="http://schemas.microsoft.com/office/drawing/2014/main" id="{78D637EA-1899-496F-AD7E-110C95A8BAEF}"/>
              </a:ext>
            </a:extLst>
          </p:cNvPr>
          <p:cNvSpPr>
            <a:spLocks noGrp="1" noChangeArrowheads="1"/>
          </p:cNvSpPr>
          <p:nvPr/>
        </p:nvSpPr>
        <p:spPr>
          <a:xfrm>
            <a:off x="800439" y="2692631"/>
            <a:ext cx="7560840" cy="3444902"/>
          </a:xfrm>
          <a:prstGeom prst="roundRect">
            <a:avLst/>
          </a:prstGeom>
          <a:noFill/>
          <a:ln w="25400" cap="flat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추세변동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상승과 하락의 경향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순환변동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: 2~10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년의 주기 안에서 상승과 하락을 반복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계절변동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일정한 기간 단위로 반복적 변동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불규칙변동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어떤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규칙없이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예측 불가능한 변동요인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26BAE6-AF71-48BB-A174-8E300F238594}"/>
              </a:ext>
            </a:extLst>
          </p:cNvPr>
          <p:cNvGrpSpPr/>
          <p:nvPr/>
        </p:nvGrpSpPr>
        <p:grpSpPr>
          <a:xfrm>
            <a:off x="278948" y="1528442"/>
            <a:ext cx="1878967" cy="400110"/>
            <a:chOff x="2699792" y="1277259"/>
            <a:chExt cx="1878967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38F1A48-8BE7-4041-ADFF-D5D29841B629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6E0344-BF6D-41F5-8E77-4FD1209355D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745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시계열 </a:t>
              </a:r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자료란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?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600C45B-1320-44EB-B2F8-60A6917D449F}"/>
              </a:ext>
            </a:extLst>
          </p:cNvPr>
          <p:cNvSpPr txBox="1"/>
          <p:nvPr/>
        </p:nvSpPr>
        <p:spPr>
          <a:xfrm>
            <a:off x="147565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자료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091806-A28C-462E-BFDD-DC407905CE9C}"/>
              </a:ext>
            </a:extLst>
          </p:cNvPr>
          <p:cNvSpPr txBox="1"/>
          <p:nvPr/>
        </p:nvSpPr>
        <p:spPr>
          <a:xfrm>
            <a:off x="5796136" y="9087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분석</a:t>
            </a:r>
          </a:p>
        </p:txBody>
      </p:sp>
    </p:spTree>
    <p:extLst>
      <p:ext uri="{BB962C8B-B14F-4D97-AF65-F5344CB8AC3E}">
        <p14:creationId xmlns:p14="http://schemas.microsoft.com/office/powerpoint/2010/main" val="249273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4025</Words>
  <Application>Microsoft Office PowerPoint</Application>
  <PresentationFormat>화면 슬라이드 쇼(4:3)</PresentationFormat>
  <Paragraphs>1025</Paragraphs>
  <Slides>78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90" baseType="lpstr">
      <vt:lpstr>맑은 고딕</vt:lpstr>
      <vt:lpstr>Wingdings</vt:lpstr>
      <vt:lpstr>바탕</vt:lpstr>
      <vt:lpstr>나눔스퀘어_ac ExtraBold</vt:lpstr>
      <vt:lpstr>나눔스퀘어_ac</vt:lpstr>
      <vt:lpstr>MS Gothic</vt:lpstr>
      <vt:lpstr>Times New Roman</vt:lpstr>
      <vt:lpstr>08서울남산체 EB</vt:lpstr>
      <vt:lpstr>Arial</vt:lpstr>
      <vt:lpstr>Cambria Math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User</cp:lastModifiedBy>
  <cp:revision>49</cp:revision>
  <dcterms:created xsi:type="dcterms:W3CDTF">2015-04-15T04:21:45Z</dcterms:created>
  <dcterms:modified xsi:type="dcterms:W3CDTF">2021-03-12T08:40:47Z</dcterms:modified>
</cp:coreProperties>
</file>