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4"/>
  </p:notesMasterIdLst>
  <p:sldIdLst>
    <p:sldId id="267" r:id="rId2"/>
    <p:sldId id="259" r:id="rId3"/>
    <p:sldId id="474" r:id="rId4"/>
    <p:sldId id="475" r:id="rId5"/>
    <p:sldId id="476" r:id="rId6"/>
    <p:sldId id="477" r:id="rId7"/>
    <p:sldId id="478" r:id="rId8"/>
    <p:sldId id="270" r:id="rId9"/>
    <p:sldId id="274" r:id="rId10"/>
    <p:sldId id="275" r:id="rId11"/>
    <p:sldId id="479" r:id="rId12"/>
    <p:sldId id="480" r:id="rId13"/>
    <p:sldId id="481" r:id="rId14"/>
    <p:sldId id="482" r:id="rId15"/>
    <p:sldId id="483" r:id="rId16"/>
    <p:sldId id="484" r:id="rId17"/>
    <p:sldId id="282" r:id="rId18"/>
    <p:sldId id="283" r:id="rId19"/>
    <p:sldId id="264" r:id="rId20"/>
    <p:sldId id="280" r:id="rId21"/>
    <p:sldId id="486" r:id="rId22"/>
    <p:sldId id="452" r:id="rId23"/>
    <p:sldId id="433" r:id="rId24"/>
    <p:sldId id="434" r:id="rId25"/>
    <p:sldId id="473" r:id="rId26"/>
    <p:sldId id="437" r:id="rId27"/>
    <p:sldId id="436" r:id="rId28"/>
    <p:sldId id="438" r:id="rId29"/>
    <p:sldId id="442" r:id="rId30"/>
    <p:sldId id="443" r:id="rId31"/>
    <p:sldId id="444" r:id="rId32"/>
    <p:sldId id="446" r:id="rId33"/>
    <p:sldId id="445" r:id="rId34"/>
    <p:sldId id="447" r:id="rId35"/>
    <p:sldId id="448" r:id="rId36"/>
    <p:sldId id="450" r:id="rId37"/>
    <p:sldId id="451" r:id="rId38"/>
    <p:sldId id="453" r:id="rId39"/>
    <p:sldId id="454" r:id="rId40"/>
    <p:sldId id="459" r:id="rId41"/>
    <p:sldId id="456" r:id="rId42"/>
    <p:sldId id="460" r:id="rId43"/>
    <p:sldId id="457" r:id="rId44"/>
    <p:sldId id="461" r:id="rId45"/>
    <p:sldId id="467" r:id="rId46"/>
    <p:sldId id="468" r:id="rId47"/>
    <p:sldId id="271" r:id="rId48"/>
    <p:sldId id="276" r:id="rId49"/>
    <p:sldId id="277" r:id="rId50"/>
    <p:sldId id="278" r:id="rId51"/>
    <p:sldId id="279" r:id="rId52"/>
    <p:sldId id="281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69" r:id="rId63"/>
    <p:sldId id="296" r:id="rId64"/>
    <p:sldId id="297" r:id="rId65"/>
    <p:sldId id="302" r:id="rId66"/>
    <p:sldId id="304" r:id="rId67"/>
    <p:sldId id="303" r:id="rId68"/>
    <p:sldId id="305" r:id="rId69"/>
    <p:sldId id="298" r:id="rId70"/>
    <p:sldId id="299" r:id="rId71"/>
    <p:sldId id="300" r:id="rId72"/>
    <p:sldId id="301" r:id="rId73"/>
    <p:sldId id="306" r:id="rId74"/>
    <p:sldId id="307" r:id="rId75"/>
    <p:sldId id="308" r:id="rId76"/>
    <p:sldId id="309" r:id="rId77"/>
    <p:sldId id="311" r:id="rId78"/>
    <p:sldId id="312" r:id="rId79"/>
    <p:sldId id="314" r:id="rId80"/>
    <p:sldId id="315" r:id="rId81"/>
    <p:sldId id="313" r:id="rId82"/>
    <p:sldId id="472" r:id="rId83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85"/>
    </p:embeddedFont>
    <p:embeddedFont>
      <p:font typeface="Cambria Math" panose="02040503050406030204" pitchFamily="18" charset="0"/>
      <p:regular r:id="rId86"/>
    </p:embeddedFont>
    <p:embeddedFont>
      <p:font typeface="나눔스퀘어_ac" panose="020B0600000101010101" pitchFamily="50" charset="-127"/>
      <p:regular r:id="rId87"/>
    </p:embeddedFont>
    <p:embeddedFont>
      <p:font typeface="맑은 고딕" panose="020B0503020000020004" pitchFamily="50" charset="-127"/>
      <p:regular r:id="rId88"/>
      <p:bold r:id="rId8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A8A8E3C-D88B-48AF-8C1B-5DE97628A4D2}">
          <p14:sldIdLst>
            <p14:sldId id="267"/>
            <p14:sldId id="259"/>
            <p14:sldId id="474"/>
            <p14:sldId id="475"/>
            <p14:sldId id="476"/>
            <p14:sldId id="477"/>
            <p14:sldId id="478"/>
            <p14:sldId id="270"/>
            <p14:sldId id="274"/>
            <p14:sldId id="275"/>
            <p14:sldId id="479"/>
            <p14:sldId id="480"/>
            <p14:sldId id="481"/>
            <p14:sldId id="482"/>
            <p14:sldId id="483"/>
            <p14:sldId id="484"/>
            <p14:sldId id="282"/>
            <p14:sldId id="283"/>
            <p14:sldId id="264"/>
            <p14:sldId id="280"/>
            <p14:sldId id="486"/>
            <p14:sldId id="452"/>
            <p14:sldId id="433"/>
            <p14:sldId id="434"/>
            <p14:sldId id="473"/>
            <p14:sldId id="437"/>
            <p14:sldId id="436"/>
            <p14:sldId id="438"/>
            <p14:sldId id="442"/>
            <p14:sldId id="443"/>
            <p14:sldId id="444"/>
            <p14:sldId id="446"/>
            <p14:sldId id="445"/>
            <p14:sldId id="447"/>
            <p14:sldId id="448"/>
            <p14:sldId id="450"/>
            <p14:sldId id="451"/>
            <p14:sldId id="453"/>
            <p14:sldId id="454"/>
            <p14:sldId id="459"/>
            <p14:sldId id="456"/>
            <p14:sldId id="460"/>
            <p14:sldId id="457"/>
            <p14:sldId id="461"/>
            <p14:sldId id="467"/>
            <p14:sldId id="468"/>
          </p14:sldIdLst>
        </p14:section>
        <p14:section name="이하 버리기" id="{A796EB41-D65D-43B1-8036-C867FBDE909C}">
          <p14:sldIdLst>
            <p14:sldId id="271"/>
            <p14:sldId id="276"/>
            <p14:sldId id="277"/>
            <p14:sldId id="278"/>
            <p14:sldId id="279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9"/>
            <p14:sldId id="296"/>
            <p14:sldId id="297"/>
            <p14:sldId id="302"/>
            <p14:sldId id="304"/>
            <p14:sldId id="303"/>
            <p14:sldId id="305"/>
            <p14:sldId id="298"/>
            <p14:sldId id="299"/>
            <p14:sldId id="300"/>
            <p14:sldId id="301"/>
            <p14:sldId id="306"/>
            <p14:sldId id="307"/>
            <p14:sldId id="308"/>
            <p14:sldId id="309"/>
            <p14:sldId id="311"/>
            <p14:sldId id="312"/>
            <p14:sldId id="314"/>
            <p14:sldId id="315"/>
            <p14:sldId id="313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박세령" initials="박" lastIdx="3" clrIdx="1">
    <p:extLst>
      <p:ext uri="{19B8F6BF-5375-455C-9EA6-DF929625EA0E}">
        <p15:presenceInfo xmlns:p15="http://schemas.microsoft.com/office/powerpoint/2012/main" userId="S::tpfud264@o365.skku.edu::080274fc-2382-407b-82c3-507fc064c0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A6A6A6"/>
    <a:srgbClr val="C00000"/>
    <a:srgbClr val="B9CDE5"/>
    <a:srgbClr val="002E8A"/>
    <a:srgbClr val="28517A"/>
    <a:srgbClr val="FFFFFF"/>
    <a:srgbClr val="FAF2D3"/>
    <a:srgbClr val="F0D36C"/>
    <a:srgbClr val="CCB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65" y="67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2CAA3DA8-23D2-44BF-A254-8D95B182F3ED}" type="datetimeFigureOut">
              <a:rPr lang="ko-KR" altLang="en-US" smtClean="0"/>
              <a:pPr/>
              <a:t>2021-03-23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1D20A23-0A92-4FDF-AFB9-A9CEB7B4CE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3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7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클린업 </a:t>
            </a:r>
            <a:r>
              <a:rPr lang="en-US" altLang="ko-KR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82F2B-E339-4864-B33E-934549926928}"/>
              </a:ext>
            </a:extLst>
          </p:cNvPr>
          <p:cNvSpPr txBox="1"/>
          <p:nvPr/>
        </p:nvSpPr>
        <p:spPr>
          <a:xfrm>
            <a:off x="2987824" y="4149080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시계열자료분석팀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염예빈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한유진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박세령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이정우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"/>
    </mc:Choice>
    <mc:Fallback xmlns="">
      <p:transition spd="slow" advTm="19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731343-1F8A-4873-A39E-F4412116A925}"/>
              </a:ext>
            </a:extLst>
          </p:cNvPr>
          <p:cNvGrpSpPr/>
          <p:nvPr/>
        </p:nvGrpSpPr>
        <p:grpSpPr>
          <a:xfrm>
            <a:off x="278948" y="1528442"/>
            <a:ext cx="5101003" cy="400110"/>
            <a:chOff x="2699792" y="1277259"/>
            <a:chExt cx="5101003" cy="4001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4C42FD-7B06-4C65-8231-D5FF6FB1E40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8C64B9-EF29-492A-8158-47F3BA1C286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968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자기공분산함수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(Auto-Covariance Function)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96A17E-CADA-475E-AD3D-6909EDDC7CE4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33BEE-4A34-42BE-9CD8-5238EEE2C0C3}"/>
              </a:ext>
            </a:extLst>
          </p:cNvPr>
          <p:cNvSpPr txBox="1"/>
          <p:nvPr/>
        </p:nvSpPr>
        <p:spPr>
          <a:xfrm>
            <a:off x="397003" y="4077072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자기상관계수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(Auto-Correlation </a:t>
            </a:r>
            <a:r>
              <a:rPr lang="en-US" altLang="ko-KR" sz="2000" dirty="0" err="1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Funciton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1D5E07-7FAE-4016-B799-1AEF9FEB6F2A}"/>
                  </a:ext>
                </a:extLst>
              </p:cNvPr>
              <p:cNvSpPr txBox="1"/>
              <p:nvPr/>
            </p:nvSpPr>
            <p:spPr>
              <a:xfrm>
                <a:off x="467544" y="2132856"/>
                <a:ext cx="372999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𝛄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1D5E07-7FAE-4016-B799-1AEF9FEB6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32856"/>
                <a:ext cx="3729995" cy="1015663"/>
              </a:xfrm>
              <a:prstGeom prst="rect">
                <a:avLst/>
              </a:prstGeom>
              <a:blipFill>
                <a:blip r:embed="rId2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6B61C7-F1A7-46E4-8324-83FFE75883E9}"/>
                  </a:ext>
                </a:extLst>
              </p:cNvPr>
              <p:cNvSpPr/>
              <p:nvPr/>
            </p:nvSpPr>
            <p:spPr>
              <a:xfrm>
                <a:off x="-900608" y="4797152"/>
                <a:ext cx="7988436" cy="1173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/>
                <a:r>
                  <a:rPr lang="ko-KR" altLang="en-US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이때</a:t>
                </a:r>
                <a:r>
                  <a:rPr lang="en-US" altLang="ko-KR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ko-KR" alt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20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6B61C7-F1A7-46E4-8324-83FFE7588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608" y="4797152"/>
                <a:ext cx="7988436" cy="1173142"/>
              </a:xfrm>
              <a:prstGeom prst="rect">
                <a:avLst/>
              </a:prstGeom>
              <a:blipFill>
                <a:blip r:embed="rId3"/>
                <a:stretch>
                  <a:fillRect b="-6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4539003-A6B4-4346-BF15-A9F3A532A04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22991-769F-4149-8EF9-9D80C8B5FCD3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4C16A-8EF6-4D66-A8C5-2BAB1B1B1CE4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1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"/>
    </mc:Choice>
    <mc:Fallback xmlns="">
      <p:transition spd="slow" advTm="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D741CC9-C594-4A8E-8F99-F08A9070031C}"/>
              </a:ext>
            </a:extLst>
          </p:cNvPr>
          <p:cNvSpPr/>
          <p:nvPr/>
        </p:nvSpPr>
        <p:spPr>
          <a:xfrm>
            <a:off x="4872688" y="1801432"/>
            <a:ext cx="4013069" cy="384938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30B51E-6583-47CB-9ADC-143E66A55580}"/>
              </a:ext>
            </a:extLst>
          </p:cNvPr>
          <p:cNvGrpSpPr/>
          <p:nvPr/>
        </p:nvGrpSpPr>
        <p:grpSpPr>
          <a:xfrm>
            <a:off x="278948" y="1528442"/>
            <a:ext cx="3297625" cy="400110"/>
            <a:chOff x="2699792" y="1277259"/>
            <a:chExt cx="3297625" cy="4001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56771A-77DF-40D3-9C8B-77E783231EF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8109B8-FC4D-43FD-A3D3-1A99F7E22CE0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6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표본자기공분산함수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(SACVF)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008DFA-2B6D-41FD-8A9D-A9E7991DE258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77FF5-8496-4630-BED0-FF65B5A11AF2}"/>
              </a:ext>
            </a:extLst>
          </p:cNvPr>
          <p:cNvSpPr txBox="1"/>
          <p:nvPr/>
        </p:nvSpPr>
        <p:spPr>
          <a:xfrm>
            <a:off x="397003" y="4077072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표본자기상관함수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(SACF)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3AECB4-BF7F-41AE-ADE9-AE5F45C78194}"/>
                  </a:ext>
                </a:extLst>
              </p:cNvPr>
              <p:cNvSpPr/>
              <p:nvPr/>
            </p:nvSpPr>
            <p:spPr>
              <a:xfrm>
                <a:off x="107504" y="2024373"/>
                <a:ext cx="4890692" cy="1317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endParaRPr lang="ko-KR" altLang="ko-KR" sz="2000" b="1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3AECB4-BF7F-41AE-ADE9-AE5F45C78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024373"/>
                <a:ext cx="4890692" cy="131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/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39769AD-C775-4A76-82B4-989207F869F0}"/>
              </a:ext>
            </a:extLst>
          </p:cNvPr>
          <p:cNvSpPr/>
          <p:nvPr/>
        </p:nvSpPr>
        <p:spPr>
          <a:xfrm>
            <a:off x="4247964" y="3356992"/>
            <a:ext cx="864096" cy="927626"/>
          </a:xfrm>
          <a:prstGeom prst="rightArrow">
            <a:avLst/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/>
              <p:nvPr/>
            </p:nvSpPr>
            <p:spPr>
              <a:xfrm>
                <a:off x="4658750" y="1987543"/>
                <a:ext cx="4593770" cy="345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자기상관함수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ACF)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자기상관관계가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존재하는지 나타내는 척도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서로 다른 두 시점</a:t>
                </a:r>
                <a:r>
                  <a:rPr lang="ko-KR" altLang="en-US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상호 연관관계를 나타</a:t>
                </a:r>
                <a:r>
                  <a:rPr lang="ko-KR" altLang="en-US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냄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750" y="1987543"/>
                <a:ext cx="4593770" cy="3457550"/>
              </a:xfrm>
              <a:prstGeom prst="rect">
                <a:avLst/>
              </a:prstGeom>
              <a:blipFill>
                <a:blip r:embed="rId4"/>
                <a:stretch>
                  <a:fillRect b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D77413-1D7E-460D-B0A9-A898AD258ED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0BB30-C7F5-4811-836E-674A37BD9E65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8AAE67-972F-49EF-B42F-9497F18E7D0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"/>
    </mc:Choice>
    <mc:Fallback xmlns="">
      <p:transition spd="slow" advTm="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6609429" cy="400110"/>
            <a:chOff x="2699792" y="1277259"/>
            <a:chExt cx="6609429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76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PACF(Partial Autocorrelation Function) :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편자기상관함수</a:t>
              </a:r>
            </a:p>
          </p:txBody>
        </p:sp>
      </p:grpSp>
      <p:pic>
        <p:nvPicPr>
          <p:cNvPr id="27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10D187EB-A6DF-4284-8E28-FCB4FF4B8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7878635" y="4241211"/>
            <a:ext cx="960641" cy="700698"/>
          </a:xfrm>
          <a:prstGeom prst="rect">
            <a:avLst/>
          </a:prstGeom>
          <a:noFill/>
        </p:spPr>
      </p:pic>
      <p:pic>
        <p:nvPicPr>
          <p:cNvPr id="28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3DAFBC24-9D5E-4DA0-89FB-39BED9E6BE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303965" y="2665909"/>
            <a:ext cx="929526" cy="678003"/>
          </a:xfrm>
          <a:prstGeom prst="rect">
            <a:avLst/>
          </a:prstGeom>
          <a:noFill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4D2BEC-3DBA-4EA9-BAC7-095D8313A058}"/>
              </a:ext>
            </a:extLst>
          </p:cNvPr>
          <p:cNvSpPr/>
          <p:nvPr/>
        </p:nvSpPr>
        <p:spPr>
          <a:xfrm>
            <a:off x="755374" y="3520489"/>
            <a:ext cx="726137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변수를 제외한 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변수의 영향을 제거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상태에서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lvl="0" algn="r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변수사이의 </a:t>
            </a:r>
            <a:r>
              <a:rPr lang="ko-KR" altLang="en-US" sz="24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순수한 상호연관관계</a:t>
            </a:r>
            <a:endParaRPr lang="en-US" altLang="ko-KR" sz="2400" dirty="0">
              <a:solidFill>
                <a:prstClr val="black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E5E387-66ED-41A4-8B97-8FFF136C7776}"/>
              </a:ext>
            </a:extLst>
          </p:cNvPr>
          <p:cNvSpPr/>
          <p:nvPr/>
        </p:nvSpPr>
        <p:spPr>
          <a:xfrm>
            <a:off x="1037875" y="2780928"/>
            <a:ext cx="1372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0BD98-4431-4F6E-A461-9280D92996DD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31276-61EE-4D59-8DD8-27D9273F203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255CF-2A7E-4583-8DFB-CB39B7751067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3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6604620" cy="400110"/>
            <a:chOff x="2699792" y="1277259"/>
            <a:chExt cx="6604620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6466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PACF(Partial Autocorrelation Function) :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편자기상관함수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E7D3C25-3AA0-48E5-A56E-075BBBA8CE71}"/>
              </a:ext>
            </a:extLst>
          </p:cNvPr>
          <p:cNvSpPr/>
          <p:nvPr/>
        </p:nvSpPr>
        <p:spPr>
          <a:xfrm>
            <a:off x="443890" y="2132857"/>
            <a:ext cx="8304574" cy="152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를 </a:t>
            </a:r>
            <a:r>
              <a:rPr lang="ko-KR" altLang="en-US" sz="1800" dirty="0">
                <a:solidFill>
                  <a:schemeClr val="tx1"/>
                </a:solidFill>
                <a:effectLst/>
                <a:highlight>
                  <a:srgbClr val="F6D258"/>
                </a:highlight>
                <a:latin typeface="+mj-ea"/>
                <a:ea typeface="+mj-ea"/>
                <a:cs typeface="Times New Roman" panose="02020603050405020304" pitchFamily="18" charset="0"/>
              </a:rPr>
              <a:t>껌 판매량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, Y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를 </a:t>
            </a:r>
            <a:r>
              <a:rPr lang="ko-KR" altLang="en-US" sz="1800" dirty="0">
                <a:solidFill>
                  <a:schemeClr val="tx1"/>
                </a:solidFill>
                <a:effectLst/>
                <a:highlight>
                  <a:srgbClr val="F6D258"/>
                </a:highlight>
                <a:latin typeface="+mj-ea"/>
                <a:ea typeface="+mj-ea"/>
                <a:cs typeface="Times New Roman" panose="02020603050405020304" pitchFamily="18" charset="0"/>
              </a:rPr>
              <a:t>범죄 발생건수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라고 하자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effectLst/>
                <a:highlight>
                  <a:srgbClr val="F6D258"/>
                </a:highlight>
                <a:latin typeface="+mj-ea"/>
                <a:ea typeface="+mj-ea"/>
                <a:cs typeface="Times New Roman" panose="02020603050405020304" pitchFamily="18" charset="0"/>
              </a:rPr>
              <a:t>시간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에 따라 관측된 두 변수들 사이의</a:t>
            </a:r>
            <a:endParaRPr lang="en-US" altLang="ko-KR" sz="1800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상관계수를 구해보면 매우 상관이 높은 것으로 나타날 것이다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이는 두 변수사이에 </a:t>
            </a:r>
            <a:endParaRPr lang="en-US" altLang="ko-KR" sz="1800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밀접한 관계가 </a:t>
            </a:r>
            <a:r>
              <a:rPr lang="ko-KR" altLang="ko-KR" sz="1800" dirty="0" err="1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있어서라기보다는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effectLst/>
                <a:highlight>
                  <a:srgbClr val="F6D258"/>
                </a:highlight>
                <a:latin typeface="+mj-ea"/>
                <a:ea typeface="+mj-ea"/>
                <a:cs typeface="Times New Roman" panose="02020603050405020304" pitchFamily="18" charset="0"/>
              </a:rPr>
              <a:t>시간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이 지남에 따라 인구가 증가하면서 </a:t>
            </a:r>
            <a:endParaRPr lang="en-US" altLang="ko-KR" sz="1800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effectLst/>
                <a:highlight>
                  <a:srgbClr val="F6D258"/>
                </a:highlight>
                <a:latin typeface="+mj-ea"/>
                <a:ea typeface="+mj-ea"/>
                <a:cs typeface="Times New Roman" panose="02020603050405020304" pitchFamily="18" charset="0"/>
              </a:rPr>
              <a:t>껌의 판매량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이 늘고 </a:t>
            </a:r>
            <a:r>
              <a:rPr lang="ko-KR" altLang="en-US" sz="1800" dirty="0">
                <a:solidFill>
                  <a:schemeClr val="tx1"/>
                </a:solidFill>
                <a:effectLst/>
                <a:highlight>
                  <a:srgbClr val="F6D258"/>
                </a:highlight>
                <a:latin typeface="+mj-ea"/>
                <a:ea typeface="+mj-ea"/>
                <a:cs typeface="Times New Roman" panose="02020603050405020304" pitchFamily="18" charset="0"/>
              </a:rPr>
              <a:t>범죄 발생건수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도 증가했기 때문이라고 볼 수 있다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7949D20-516A-43D8-992F-211171438A6F}"/>
              </a:ext>
            </a:extLst>
          </p:cNvPr>
          <p:cNvSpPr/>
          <p:nvPr/>
        </p:nvSpPr>
        <p:spPr>
          <a:xfrm rot="16200000">
            <a:off x="3898984" y="4268151"/>
            <a:ext cx="1346033" cy="2016225"/>
          </a:xfrm>
          <a:prstGeom prst="rightArrow">
            <a:avLst>
              <a:gd name="adj1" fmla="val 65117"/>
              <a:gd name="adj2" fmla="val 37060"/>
            </a:avLst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8CE925-3AE6-4AE3-BFEA-D6CE2C871266}"/>
              </a:ext>
            </a:extLst>
          </p:cNvPr>
          <p:cNvSpPr/>
          <p:nvPr/>
        </p:nvSpPr>
        <p:spPr>
          <a:xfrm>
            <a:off x="1519280" y="4239773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껌 판매량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E16F76-5BAE-46A8-BEEF-2DE3AF32BBDC}"/>
              </a:ext>
            </a:extLst>
          </p:cNvPr>
          <p:cNvSpPr/>
          <p:nvPr/>
        </p:nvSpPr>
        <p:spPr>
          <a:xfrm>
            <a:off x="5724128" y="4239773"/>
            <a:ext cx="2263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범죄 발생건수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C75C2A-B48F-4C99-AC60-21F2C858DDE0}"/>
              </a:ext>
            </a:extLst>
          </p:cNvPr>
          <p:cNvSpPr/>
          <p:nvPr/>
        </p:nvSpPr>
        <p:spPr>
          <a:xfrm>
            <a:off x="3971139" y="5276264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Z 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63D8A95-6F19-4F81-ACCE-B922EDF6DD10}"/>
              </a:ext>
            </a:extLst>
          </p:cNvPr>
          <p:cNvSpPr/>
          <p:nvPr/>
        </p:nvSpPr>
        <p:spPr>
          <a:xfrm>
            <a:off x="1467982" y="4161343"/>
            <a:ext cx="1879882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26343DE-97BF-4925-B80F-AED72C00A2C6}"/>
              </a:ext>
            </a:extLst>
          </p:cNvPr>
          <p:cNvSpPr/>
          <p:nvPr/>
        </p:nvSpPr>
        <p:spPr>
          <a:xfrm>
            <a:off x="5724128" y="4161343"/>
            <a:ext cx="2263761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A449A7-901B-471F-8751-BD8156ACF1D5}"/>
              </a:ext>
            </a:extLst>
          </p:cNvPr>
          <p:cNvCxnSpPr/>
          <p:nvPr/>
        </p:nvCxnSpPr>
        <p:spPr>
          <a:xfrm>
            <a:off x="3491880" y="4529072"/>
            <a:ext cx="2016224" cy="0"/>
          </a:xfrm>
          <a:prstGeom prst="straightConnector1">
            <a:avLst/>
          </a:prstGeom>
          <a:ln w="57150">
            <a:solidFill>
              <a:srgbClr val="2851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E36FB0-BC3E-4BCA-859E-D8C4C43A3863}"/>
                  </a:ext>
                </a:extLst>
              </p:cNvPr>
              <p:cNvSpPr txBox="1"/>
              <p:nvPr/>
            </p:nvSpPr>
            <p:spPr>
              <a:xfrm>
                <a:off x="4111568" y="3863745"/>
                <a:ext cx="4593770" cy="57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300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30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ko-KR" altLang="en-US" sz="3000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E36FB0-BC3E-4BCA-859E-D8C4C43A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568" y="3863745"/>
                <a:ext cx="4593770" cy="574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4AB7433-FB98-48B5-8819-DB803F90D2B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661430-C75B-4352-861B-8E2C9AD531E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3106C-89CE-4DD7-A433-1D738C76E44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1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"/>
    </mc:Choice>
    <mc:Fallback xmlns="">
      <p:transition spd="slow" advTm="1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0CA9E59-B1C1-40AD-8A9C-19F3B09D1D0F}"/>
              </a:ext>
            </a:extLst>
          </p:cNvPr>
          <p:cNvSpPr txBox="1"/>
          <p:nvPr/>
        </p:nvSpPr>
        <p:spPr>
          <a:xfrm>
            <a:off x="1036407" y="5025436"/>
            <a:ext cx="7071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Y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의 순수한 상관관계를 구하기 위해서는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Y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에서 시간의 효과를 제거한 후 상관계수를 구해야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함</a:t>
            </a:r>
            <a:endParaRPr lang="en-US" altLang="ko-KR" sz="1800" dirty="0">
              <a:solidFill>
                <a:schemeClr val="tx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→ </a:t>
            </a:r>
            <a:r>
              <a:rPr lang="ko-KR" altLang="ko-KR" sz="1800" b="1" dirty="0">
                <a:solidFill>
                  <a:schemeClr val="tx1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부분상관계수</a:t>
            </a:r>
            <a:r>
              <a:rPr lang="en-US" altLang="ko-KR" sz="1800" dirty="0">
                <a:solidFill>
                  <a:schemeClr val="tx1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(partial correlation coefficient)</a:t>
            </a:r>
            <a:endParaRPr lang="ko-KR" altLang="en-US" sz="1800" dirty="0">
              <a:solidFill>
                <a:schemeClr val="tx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A8159B-B93D-459F-AB67-3D8450627F1E}"/>
              </a:ext>
            </a:extLst>
          </p:cNvPr>
          <p:cNvSpPr/>
          <p:nvPr/>
        </p:nvSpPr>
        <p:spPr>
          <a:xfrm rot="16200000">
            <a:off x="3878630" y="2910490"/>
            <a:ext cx="1346033" cy="2016225"/>
          </a:xfrm>
          <a:prstGeom prst="rightArrow">
            <a:avLst>
              <a:gd name="adj1" fmla="val 65117"/>
              <a:gd name="adj2" fmla="val 37060"/>
            </a:avLst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B01EFC-B67F-457D-B3C4-56D995B52A70}"/>
              </a:ext>
            </a:extLst>
          </p:cNvPr>
          <p:cNvSpPr/>
          <p:nvPr/>
        </p:nvSpPr>
        <p:spPr>
          <a:xfrm>
            <a:off x="1498926" y="2882112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껌 판매량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8BF2DE-A3FD-45E5-B8ED-5AE464687B4A}"/>
              </a:ext>
            </a:extLst>
          </p:cNvPr>
          <p:cNvSpPr/>
          <p:nvPr/>
        </p:nvSpPr>
        <p:spPr>
          <a:xfrm>
            <a:off x="5703774" y="2882112"/>
            <a:ext cx="2263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범죄 발생건수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DAA602-B15B-4D91-8668-28200D19EA46}"/>
              </a:ext>
            </a:extLst>
          </p:cNvPr>
          <p:cNvSpPr/>
          <p:nvPr/>
        </p:nvSpPr>
        <p:spPr>
          <a:xfrm>
            <a:off x="3950785" y="3918603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Z 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523F1A-2606-48F2-987D-A1A09E420C78}"/>
              </a:ext>
            </a:extLst>
          </p:cNvPr>
          <p:cNvSpPr/>
          <p:nvPr/>
        </p:nvSpPr>
        <p:spPr>
          <a:xfrm>
            <a:off x="1447628" y="2803682"/>
            <a:ext cx="1879882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65B7544-67F9-4F60-819F-BF97DAC34490}"/>
              </a:ext>
            </a:extLst>
          </p:cNvPr>
          <p:cNvSpPr/>
          <p:nvPr/>
        </p:nvSpPr>
        <p:spPr>
          <a:xfrm>
            <a:off x="5703774" y="2803682"/>
            <a:ext cx="2263761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016564-B2BA-492F-A436-B7A3EB86C21C}"/>
              </a:ext>
            </a:extLst>
          </p:cNvPr>
          <p:cNvCxnSpPr/>
          <p:nvPr/>
        </p:nvCxnSpPr>
        <p:spPr>
          <a:xfrm>
            <a:off x="3471526" y="3171411"/>
            <a:ext cx="2016224" cy="0"/>
          </a:xfrm>
          <a:prstGeom prst="straightConnector1">
            <a:avLst/>
          </a:prstGeom>
          <a:ln w="57150">
            <a:solidFill>
              <a:srgbClr val="2851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14803-A633-41DE-AB98-808B78970176}"/>
                  </a:ext>
                </a:extLst>
              </p:cNvPr>
              <p:cNvSpPr txBox="1"/>
              <p:nvPr/>
            </p:nvSpPr>
            <p:spPr>
              <a:xfrm>
                <a:off x="2275115" y="2288165"/>
                <a:ext cx="4593770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40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4000" i="0">
                              <a:latin typeface="Cambria Math" panose="02040503050406030204" pitchFamily="18" charset="0"/>
                            </a:rPr>
                            <m:t>XY</m:t>
                          </m:r>
                          <m:r>
                            <a:rPr lang="ko-KR" altLang="en-US" sz="4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ko-KR" altLang="en-US" sz="4000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14803-A633-41DE-AB98-808B7897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15" y="2288165"/>
                <a:ext cx="4593770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C8B580-F3D9-40C7-828B-46B2516CF96F}"/>
              </a:ext>
            </a:extLst>
          </p:cNvPr>
          <p:cNvCxnSpPr>
            <a:cxnSpLocks/>
          </p:cNvCxnSpPr>
          <p:nvPr/>
        </p:nvCxnSpPr>
        <p:spPr>
          <a:xfrm flipH="1">
            <a:off x="4159666" y="3598275"/>
            <a:ext cx="780404" cy="91520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F15C65E-E774-4524-B1D9-EA9B31806A0E}"/>
              </a:ext>
            </a:extLst>
          </p:cNvPr>
          <p:cNvCxnSpPr>
            <a:cxnSpLocks/>
          </p:cNvCxnSpPr>
          <p:nvPr/>
        </p:nvCxnSpPr>
        <p:spPr>
          <a:xfrm>
            <a:off x="4132590" y="3645024"/>
            <a:ext cx="878820" cy="84985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E46603-3AE6-4C8D-A5BD-8161C2C80E5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2AAFE7-F25D-47FD-97CA-621038F8A058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1A7D2-106E-4741-9719-D22823D0A662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2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"/>
    </mc:Choice>
    <mc:Fallback xmlns="">
      <p:transition spd="slow" advTm="1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B1863FF-9992-47BC-A9E6-25E8A07C76FE}"/>
              </a:ext>
            </a:extLst>
          </p:cNvPr>
          <p:cNvSpPr/>
          <p:nvPr/>
        </p:nvSpPr>
        <p:spPr>
          <a:xfrm>
            <a:off x="2105146" y="5195959"/>
            <a:ext cx="4843118" cy="1185369"/>
          </a:xfrm>
          <a:prstGeom prst="roundRect">
            <a:avLst>
              <a:gd name="adj" fmla="val 15519"/>
            </a:avLst>
          </a:prstGeom>
          <a:solidFill>
            <a:srgbClr val="F0D36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559F01-CF23-4BB0-A2C2-041B5917AAC2}"/>
                  </a:ext>
                </a:extLst>
              </p:cNvPr>
              <p:cNvSpPr txBox="1"/>
              <p:nvPr/>
            </p:nvSpPr>
            <p:spPr>
              <a:xfrm>
                <a:off x="257177" y="2243996"/>
                <a:ext cx="9015401" cy="2370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효과를 배제한 후의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부분상관계수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XY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{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ko-KR" altLang="en-US" sz="1800" i="1" kern="100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ko-KR" altLang="en-US" sz="1800" i="1" kern="100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}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ko-KR" alt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ko-KR" alt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조건부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기댓값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최적선형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예측값으로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의해 설명되는 부분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조건부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기댓값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최적선형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예측값으로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의해 설명되는 부분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559F01-CF23-4BB0-A2C2-041B5917A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7" y="2243996"/>
                <a:ext cx="9015401" cy="2370008"/>
              </a:xfrm>
              <a:prstGeom prst="rect">
                <a:avLst/>
              </a:prstGeom>
              <a:blipFill>
                <a:blip r:embed="rId2"/>
                <a:stretch>
                  <a:fillRect l="-541" t="-1028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EB123E-CEFF-46CD-BCAA-24348E610750}"/>
              </a:ext>
            </a:extLst>
          </p:cNvPr>
          <p:cNvSpPr/>
          <p:nvPr/>
        </p:nvSpPr>
        <p:spPr>
          <a:xfrm>
            <a:off x="419713" y="2126479"/>
            <a:ext cx="8304574" cy="152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/>
              <p:nvPr/>
            </p:nvSpPr>
            <p:spPr>
              <a:xfrm>
                <a:off x="2242457" y="5372347"/>
                <a:ext cx="4659086" cy="7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회귀시킨 후의 </a:t>
                </a:r>
                <a:r>
                  <a:rPr lang="ko-KR" altLang="en-US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MS Gothic" panose="020B0609070205080204" pitchFamily="49" charset="-128"/>
                          </a:rPr>
                          <m:t>Y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Y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en-US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후의 </a:t>
                </a:r>
                <a:r>
                  <a:rPr lang="ko-KR" altLang="en-US" kern="1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57" y="5372347"/>
                <a:ext cx="4659086" cy="769313"/>
              </a:xfrm>
              <a:prstGeom prst="rect">
                <a:avLst/>
              </a:prstGeom>
              <a:blipFill>
                <a:blip r:embed="rId3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C8827F6-DD0C-401A-B621-F4FAC7FFD899}"/>
              </a:ext>
            </a:extLst>
          </p:cNvPr>
          <p:cNvSpPr/>
          <p:nvPr/>
        </p:nvSpPr>
        <p:spPr>
          <a:xfrm rot="5400000">
            <a:off x="4142048" y="4559443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E8CC5-B7BF-4C4A-82FE-F9583B2AF45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4B61C-99F3-409D-9EDB-E2E74F83CBFF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12D586-4E05-4B45-849E-4AC1FE1D0B8D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"/>
    </mc:Choice>
    <mc:Fallback xmlns="">
      <p:transition spd="slow" advTm="2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7C31CA-9639-40EE-945E-ABFD31B679C9}"/>
              </a:ext>
            </a:extLst>
          </p:cNvPr>
          <p:cNvSpPr/>
          <p:nvPr/>
        </p:nvSpPr>
        <p:spPr>
          <a:xfrm>
            <a:off x="2791968" y="5375794"/>
            <a:ext cx="3436215" cy="429470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2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DE8B8-72E1-4EFC-8299-0127F4763777}"/>
              </a:ext>
            </a:extLst>
          </p:cNvPr>
          <p:cNvSpPr/>
          <p:nvPr/>
        </p:nvSpPr>
        <p:spPr>
          <a:xfrm>
            <a:off x="4069722" y="3584629"/>
            <a:ext cx="936104" cy="49244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2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/>
              <p:nvPr/>
            </p:nvSpPr>
            <p:spPr>
              <a:xfrm>
                <a:off x="2688926" y="2293548"/>
                <a:ext cx="4633800" cy="7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회귀시킨 후의 </a:t>
                </a:r>
                <a:r>
                  <a:rPr lang="ko-KR" altLang="en-US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MS Gothic" panose="020B0609070205080204" pitchFamily="49" charset="-128"/>
                          </a:rPr>
                          <m:t>Y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Y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en-US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후의 </a:t>
                </a:r>
                <a:r>
                  <a:rPr lang="ko-KR" altLang="en-US" kern="1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26" y="2293548"/>
                <a:ext cx="4633800" cy="769313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3276BC-4635-4CD0-A530-0496D4F42349}"/>
                  </a:ext>
                </a:extLst>
              </p:cNvPr>
              <p:cNvSpPr txBox="1"/>
              <p:nvPr/>
            </p:nvSpPr>
            <p:spPr>
              <a:xfrm>
                <a:off x="784379" y="3584629"/>
                <a:ext cx="7575241" cy="3059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6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2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원래변수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X,Y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간직하고 있던 정보 중에서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 무관한 부분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</a:t>
                </a: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와는 무관한 변수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X, Y</a:t>
                </a:r>
                <a:r>
                  <a:rPr lang="ko-KR" altLang="ko-KR" sz="18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순수한 상관계수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의미</a:t>
                </a:r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2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ko-KR" sz="2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상관계수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sSup>
                          <m:sSupPr>
                            <m:ctrlPr>
                              <a:rPr lang="ko-KR" altLang="ko-KR" sz="2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ko-KR" altLang="en-US" sz="2600" i="1" kern="100">
                                <a:effectLst/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sz="2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ko-KR" altLang="en-US" sz="2600" i="1" kern="100">
                                <a:effectLst/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변수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관하여 수정한 후의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ko-KR" sz="18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부분상관계수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XY</m:t>
                        </m:r>
                        <m: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 같아진다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3276BC-4635-4CD0-A530-0496D4F4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9" y="3584629"/>
                <a:ext cx="7575241" cy="3059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65500F85-7B08-49B8-96EA-B7194D26C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47" y="2200288"/>
            <a:ext cx="773886" cy="773886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673CB5-74F9-4588-B977-63847378BB32}"/>
              </a:ext>
            </a:extLst>
          </p:cNvPr>
          <p:cNvSpPr/>
          <p:nvPr/>
        </p:nvSpPr>
        <p:spPr>
          <a:xfrm>
            <a:off x="419713" y="3416905"/>
            <a:ext cx="8304574" cy="305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8C5B0-CC86-46D0-B3B1-4092EAC7D430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726D1F-EADC-4877-AF5E-C0E3EEE351BD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41A98-FCD5-44EA-A8E5-1A943F82D50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5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"/>
    </mc:Choice>
    <mc:Fallback xmlns="">
      <p:transition spd="slow" advTm="7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/>
              <p:nvPr/>
            </p:nvSpPr>
            <p:spPr>
              <a:xfrm>
                <a:off x="3491880" y="2463430"/>
                <a:ext cx="2217259" cy="584775"/>
              </a:xfrm>
              <a:prstGeom prst="rect">
                <a:avLst/>
              </a:prstGeom>
              <a:solidFill>
                <a:srgbClr val="A4D3DE"/>
              </a:solidFill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3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PACF :</a:t>
                </a:r>
                <a:r>
                  <a:rPr lang="en-US" altLang="ko-KR" sz="3200" kern="100" dirty="0">
                    <a:effectLst/>
                    <a:latin typeface="08서울남산체 EB" panose="02020603020101020101" pitchFamily="18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kk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463430"/>
                <a:ext cx="2217259" cy="584775"/>
              </a:xfrm>
              <a:prstGeom prst="rect">
                <a:avLst/>
              </a:prstGeom>
              <a:blipFill>
                <a:blip r:embed="rId2"/>
                <a:stretch>
                  <a:fillRect l="-7143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/>
              <p:nvPr/>
            </p:nvSpPr>
            <p:spPr>
              <a:xfrm>
                <a:off x="452307" y="3590626"/>
                <a:ext cx="8239385" cy="2618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관측되었을 때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시차만큼 떨어진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순수한 상관관계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나타냄</a:t>
                </a: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05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342900" lvl="0" indent="-342900" algn="ctr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와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…, 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효과를 제거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한 후의 상관계수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kk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표본부분자기상관함수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(sample partial autocorrelation function : SPACF) 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7" y="3590626"/>
                <a:ext cx="8239385" cy="2618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B3C45A-0151-4E48-BFE0-D664E7028243}"/>
              </a:ext>
            </a:extLst>
          </p:cNvPr>
          <p:cNvSpPr/>
          <p:nvPr/>
        </p:nvSpPr>
        <p:spPr>
          <a:xfrm>
            <a:off x="419713" y="3416905"/>
            <a:ext cx="8304574" cy="305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F5815-8955-49EC-895D-560C7CF856F0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A26F3-AC53-4A51-9BBE-BE0A8121F19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D1B28-BA4A-4CF1-8713-16EE48B54D09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6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"/>
    </mc:Choice>
    <mc:Fallback xmlns="">
      <p:transition spd="slow" advTm="1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/>
              <p:nvPr/>
            </p:nvSpPr>
            <p:spPr>
              <a:xfrm>
                <a:off x="3651966" y="3554136"/>
                <a:ext cx="2217259" cy="584775"/>
              </a:xfrm>
              <a:prstGeom prst="rect">
                <a:avLst/>
              </a:prstGeom>
              <a:solidFill>
                <a:srgbClr val="A4D3DE"/>
              </a:solidFill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3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PACF;</a:t>
                </a:r>
                <a:r>
                  <a:rPr lang="en-US" altLang="ko-KR" sz="3200" kern="100" dirty="0">
                    <a:effectLst/>
                    <a:latin typeface="08서울남산체 EB" panose="02020603020101020101" pitchFamily="18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kk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66" y="3554136"/>
                <a:ext cx="2217259" cy="584775"/>
              </a:xfrm>
              <a:prstGeom prst="rect">
                <a:avLst/>
              </a:prstGeom>
              <a:blipFill>
                <a:blip r:embed="rId2"/>
                <a:stretch>
                  <a:fillRect l="-6868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/>
              <p:nvPr/>
            </p:nvSpPr>
            <p:spPr>
              <a:xfrm>
                <a:off x="452307" y="3405939"/>
                <a:ext cx="8239385" cy="274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관측되었을 때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시차만큼 떨어진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순수한 상관관계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나타냄</a:t>
                </a: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342900" lvl="0" indent="-342900" algn="ctr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와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…, 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효과를 제거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한 후의 상관계수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kk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표본부분자기상관함수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(sample partial autocorrelation function : SPACF) 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7" y="3405939"/>
                <a:ext cx="8239385" cy="2747099"/>
              </a:xfrm>
              <a:prstGeom prst="rect">
                <a:avLst/>
              </a:prstGeom>
              <a:blipFill>
                <a:blip r:embed="rId3"/>
                <a:stretch>
                  <a:fillRect b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B3C45A-0151-4E48-BFE0-D664E7028243}"/>
              </a:ext>
            </a:extLst>
          </p:cNvPr>
          <p:cNvSpPr/>
          <p:nvPr/>
        </p:nvSpPr>
        <p:spPr>
          <a:xfrm>
            <a:off x="419713" y="3393844"/>
            <a:ext cx="8304574" cy="305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204EC-084D-4247-9386-74C9ADB4CD2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F182F0-C2B3-48F8-B283-B604F81A197A}"/>
                  </a:ext>
                </a:extLst>
              </p:cNvPr>
              <p:cNvSpPr/>
              <p:nvPr/>
            </p:nvSpPr>
            <p:spPr>
              <a:xfrm>
                <a:off x="1289894" y="3897806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R" sz="2400" b="1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F182F0-C2B3-48F8-B283-B604F81A1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94" y="3897806"/>
                <a:ext cx="259228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EEDB36-ED08-45BC-A127-2C4A120A4A49}"/>
              </a:ext>
            </a:extLst>
          </p:cNvPr>
          <p:cNvCxnSpPr/>
          <p:nvPr/>
        </p:nvCxnSpPr>
        <p:spPr>
          <a:xfrm>
            <a:off x="3608342" y="4159666"/>
            <a:ext cx="2016224" cy="0"/>
          </a:xfrm>
          <a:prstGeom prst="straightConnector1">
            <a:avLst/>
          </a:prstGeom>
          <a:ln w="57150">
            <a:solidFill>
              <a:srgbClr val="A4D3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9809C34-F4AF-45BE-8D8D-ED2CE462A81E}"/>
              </a:ext>
            </a:extLst>
          </p:cNvPr>
          <p:cNvSpPr/>
          <p:nvPr/>
        </p:nvSpPr>
        <p:spPr>
          <a:xfrm>
            <a:off x="1635742" y="3858396"/>
            <a:ext cx="1794927" cy="611697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CE4703-9A2D-4E55-AE46-56139C981CA2}"/>
              </a:ext>
            </a:extLst>
          </p:cNvPr>
          <p:cNvSpPr/>
          <p:nvPr/>
        </p:nvSpPr>
        <p:spPr>
          <a:xfrm>
            <a:off x="5946256" y="3837661"/>
            <a:ext cx="1794927" cy="611697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F163B58-AFB4-4A35-AE87-EA08DB1AC809}"/>
                  </a:ext>
                </a:extLst>
              </p:cNvPr>
              <p:cNvSpPr/>
              <p:nvPr/>
            </p:nvSpPr>
            <p:spPr>
              <a:xfrm>
                <a:off x="5580112" y="386973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ko-KR" sz="2400" b="1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F163B58-AFB4-4A35-AE87-EA08DB1AC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9730"/>
                <a:ext cx="2592288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0ED16D-DF4A-43D7-9223-9C4A7A015BBA}"/>
                  </a:ext>
                </a:extLst>
              </p:cNvPr>
              <p:cNvSpPr txBox="1"/>
              <p:nvPr/>
            </p:nvSpPr>
            <p:spPr>
              <a:xfrm>
                <a:off x="2354494" y="3140968"/>
                <a:ext cx="459377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0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kk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0ED16D-DF4A-43D7-9223-9C4A7A01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94" y="3140968"/>
                <a:ext cx="459377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6152B72-3BAE-427E-A3FD-13A0246E00A0}"/>
              </a:ext>
            </a:extLst>
          </p:cNvPr>
          <p:cNvSpPr/>
          <p:nvPr/>
        </p:nvSpPr>
        <p:spPr>
          <a:xfrm>
            <a:off x="2181879" y="5132366"/>
            <a:ext cx="4982409" cy="941288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569625-4F7C-4217-8BA7-390886F3A52F}"/>
                  </a:ext>
                </a:extLst>
              </p:cNvPr>
              <p:cNvSpPr txBox="1"/>
              <p:nvPr/>
            </p:nvSpPr>
            <p:spPr>
              <a:xfrm>
                <a:off x="2397255" y="5328516"/>
                <a:ext cx="49104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…, 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800" dirty="0">
                    <a:solidFill>
                      <a:srgbClr val="C00000"/>
                    </a:solidFill>
                    <a:latin typeface="+mj-lt"/>
                  </a:rPr>
                  <a:t>효과 제거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569625-4F7C-4217-8BA7-390886F3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55" y="5328516"/>
                <a:ext cx="4910402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898A1FF-BB33-4E0C-A8BC-142737A74C19}"/>
              </a:ext>
            </a:extLst>
          </p:cNvPr>
          <p:cNvSpPr/>
          <p:nvPr/>
        </p:nvSpPr>
        <p:spPr>
          <a:xfrm rot="16200000">
            <a:off x="4219387" y="4206652"/>
            <a:ext cx="789437" cy="1065716"/>
          </a:xfrm>
          <a:prstGeom prst="rightArrow">
            <a:avLst>
              <a:gd name="adj1" fmla="val 65117"/>
              <a:gd name="adj2" fmla="val 37060"/>
            </a:avLst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71708-A76D-4899-9874-495033EEF47F}"/>
              </a:ext>
            </a:extLst>
          </p:cNvPr>
          <p:cNvSpPr txBox="1"/>
          <p:nvPr/>
        </p:nvSpPr>
        <p:spPr>
          <a:xfrm>
            <a:off x="3203848" y="2171379"/>
            <a:ext cx="712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부분자기상관계수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A44B97-574A-49A9-856A-08BA3302EF45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5D620-AE5C-44E3-8A73-A2228CF67258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7930D-7E88-444F-9622-606AB6A53F4D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8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"/>
    </mc:Choice>
    <mc:Fallback xmlns="">
      <p:transition spd="slow" advTm="12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34B19-4BC0-42E3-8701-86B09D7051A8}"/>
              </a:ext>
            </a:extLst>
          </p:cNvPr>
          <p:cNvSpPr txBox="1"/>
          <p:nvPr/>
        </p:nvSpPr>
        <p:spPr>
          <a:xfrm>
            <a:off x="2366935" y="2888205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AR, MA, ARMA</a:t>
            </a: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"/>
    </mc:Choice>
    <mc:Fallback xmlns="">
      <p:transition spd="slow" advTm="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2420888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E7B1-C9D7-4BAF-93E1-6A6D3E29B4ED}"/>
              </a:ext>
            </a:extLst>
          </p:cNvPr>
          <p:cNvSpPr txBox="1"/>
          <p:nvPr/>
        </p:nvSpPr>
        <p:spPr>
          <a:xfrm>
            <a:off x="2366649" y="2780928"/>
            <a:ext cx="4392488" cy="246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적합절차</a:t>
            </a: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"/>
    </mc:Choice>
    <mc:Fallback xmlns="">
      <p:transition spd="slow" advTm="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0">
            <a:noFill/>
            <a:prstDash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0">
            <a:noFill/>
            <a:prstDash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736574" cy="400110"/>
            <a:chOff x="2699792" y="1277259"/>
            <a:chExt cx="2736574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03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정상시계열 모형의 종류</a:t>
              </a: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24944"/>
            <a:ext cx="2461329" cy="243584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0">
            <a:noFill/>
            <a:prstDash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117396" y="2207180"/>
            <a:ext cx="106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endParaRPr lang="ko-KR" altLang="en-US" sz="45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4008227" y="2207180"/>
            <a:ext cx="10590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endParaRPr lang="ko-KR" altLang="en-US" sz="45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6518409" y="2207180"/>
            <a:ext cx="1921934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 prstMaterial="translucentPowder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en-US" altLang="ko-KR" sz="45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endParaRPr lang="ko-KR" altLang="en-US" sz="45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4EB81-4E8B-472A-BCAC-76B3911C809E}"/>
              </a:ext>
            </a:extLst>
          </p:cNvPr>
          <p:cNvSpPr txBox="1"/>
          <p:nvPr/>
        </p:nvSpPr>
        <p:spPr>
          <a:xfrm>
            <a:off x="1032298" y="908720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 모형 종류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DF64D-B4B9-48E4-9B56-3A8B44D806BB}"/>
              </a:ext>
            </a:extLst>
          </p:cNvPr>
          <p:cNvSpPr txBox="1"/>
          <p:nvPr/>
        </p:nvSpPr>
        <p:spPr>
          <a:xfrm>
            <a:off x="5067318" y="908720"/>
            <a:ext cx="296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 모형 조건</a:t>
            </a:r>
          </a:p>
        </p:txBody>
      </p:sp>
    </p:spTree>
    <p:extLst>
      <p:ext uri="{BB962C8B-B14F-4D97-AF65-F5344CB8AC3E}">
        <p14:creationId xmlns:p14="http://schemas.microsoft.com/office/powerpoint/2010/main" val="14477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"/>
    </mc:Choice>
    <mc:Fallback xmlns="">
      <p:transition spd="slow" advTm="4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723750" cy="400110"/>
            <a:chOff x="2699792" y="1277259"/>
            <a:chExt cx="2723750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590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정상시계열 모형의 조건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D12B64-1D55-49F8-B5E1-3622C73D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059516"/>
            <a:ext cx="6192688" cy="39759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B3BAC-C088-487B-8100-0B4ACE65D47F}"/>
              </a:ext>
            </a:extLst>
          </p:cNvPr>
          <p:cNvSpPr txBox="1"/>
          <p:nvPr/>
        </p:nvSpPr>
        <p:spPr>
          <a:xfrm>
            <a:off x="3275856" y="2492896"/>
            <a:ext cx="9088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64CE8-76D7-417B-954B-08B3B80E09B1}"/>
              </a:ext>
            </a:extLst>
          </p:cNvPr>
          <p:cNvSpPr txBox="1"/>
          <p:nvPr/>
        </p:nvSpPr>
        <p:spPr>
          <a:xfrm>
            <a:off x="4355976" y="4509120"/>
            <a:ext cx="9088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11183-1524-45FB-9B2F-E5A432DC8561}"/>
              </a:ext>
            </a:extLst>
          </p:cNvPr>
          <p:cNvSpPr txBox="1"/>
          <p:nvPr/>
        </p:nvSpPr>
        <p:spPr>
          <a:xfrm>
            <a:off x="5526106" y="2492896"/>
            <a:ext cx="9088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B0371-AC87-4AC6-ACF2-02811EC31C8F}"/>
              </a:ext>
            </a:extLst>
          </p:cNvPr>
          <p:cNvSpPr txBox="1"/>
          <p:nvPr/>
        </p:nvSpPr>
        <p:spPr>
          <a:xfrm>
            <a:off x="3131840" y="1366647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A6A6A6"/>
                </a:solidFill>
              </a:rPr>
              <a:t>우리는 정상시계열 모형의 조건</a:t>
            </a:r>
            <a:r>
              <a:rPr lang="en-US" altLang="ko-KR" dirty="0">
                <a:solidFill>
                  <a:srgbClr val="A6A6A6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rgbClr val="A6A6A6"/>
                </a:solidFill>
              </a:rPr>
              <a:t>우리 중 하나라도 빠지면 정상시계열 모형을 쓸 수 없지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E91D4-CAAE-4FB6-83AF-E4C7DBBB88C3}"/>
              </a:ext>
            </a:extLst>
          </p:cNvPr>
          <p:cNvSpPr txBox="1"/>
          <p:nvPr/>
        </p:nvSpPr>
        <p:spPr>
          <a:xfrm>
            <a:off x="1032298" y="908720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 모형 종류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F7BA0-6C49-40A7-B7D8-6C53606A9BF9}"/>
              </a:ext>
            </a:extLst>
          </p:cNvPr>
          <p:cNvSpPr txBox="1"/>
          <p:nvPr/>
        </p:nvSpPr>
        <p:spPr>
          <a:xfrm>
            <a:off x="5067318" y="908720"/>
            <a:ext cx="296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 모형 조건</a:t>
            </a:r>
          </a:p>
        </p:txBody>
      </p:sp>
    </p:spTree>
    <p:extLst>
      <p:ext uri="{BB962C8B-B14F-4D97-AF65-F5344CB8AC3E}">
        <p14:creationId xmlns:p14="http://schemas.microsoft.com/office/powerpoint/2010/main" val="11374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"/>
    </mc:Choice>
    <mc:Fallback xmlns="">
      <p:transition spd="slow" advTm="22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723750" cy="400110"/>
            <a:chOff x="2699792" y="1277259"/>
            <a:chExt cx="2723750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590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정상시계열 모형의 조건</a:t>
              </a: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오차항</a:t>
            </a:r>
            <a:r>
              <a:rPr lang="ko-KR" altLang="en-US" dirty="0">
                <a:latin typeface="Cambria Math" panose="02040503050406030204" pitchFamily="18" charset="0"/>
              </a:rPr>
              <a:t>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과거시점의 </a:t>
            </a:r>
            <a:endParaRPr lang="en-US" altLang="ko-KR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</a:t>
            </a:r>
            <a:r>
              <a:rPr lang="ko-KR" altLang="en-US" dirty="0" err="1">
                <a:latin typeface="Cambria Math" panose="02040503050406030204" pitchFamily="18" charset="0"/>
              </a:rPr>
              <a:t>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</a:t>
            </a:r>
            <a:r>
              <a:rPr lang="ko-KR" altLang="en-US" dirty="0" err="1">
                <a:latin typeface="Cambria Math" panose="02040503050406030204" pitchFamily="18" charset="0"/>
              </a:rPr>
              <a:t>을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과거시점의 </a:t>
            </a:r>
            <a:endParaRPr lang="en-US" altLang="ko-KR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오차항</a:t>
            </a:r>
            <a:r>
              <a:rPr lang="ko-KR" altLang="en-US" dirty="0">
                <a:latin typeface="Cambria Math" panose="02040503050406030204" pitchFamily="18" charset="0"/>
              </a:rPr>
              <a:t>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587719"/>
            <a:ext cx="1768823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시점</a:t>
            </a:r>
            <a:r>
              <a:rPr lang="ko-KR" altLang="en-US" dirty="0">
                <a:latin typeface="Cambria Math" panose="02040503050406030204" pitchFamily="18" charset="0"/>
              </a:rPr>
              <a:t>에 </a:t>
            </a: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의존하지</a:t>
            </a:r>
            <a:endParaRPr lang="en-US" altLang="ko-KR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 않아야</a:t>
            </a:r>
            <a:r>
              <a:rPr lang="ko-KR" altLang="en-US" dirty="0">
                <a:latin typeface="Cambria Math" panose="02040503050406030204" pitchFamily="18" charset="0"/>
              </a:rPr>
              <a:t>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E0C2A7-B741-4551-A853-A7F9A120CD04}"/>
              </a:ext>
            </a:extLst>
          </p:cNvPr>
          <p:cNvSpPr txBox="1"/>
          <p:nvPr/>
        </p:nvSpPr>
        <p:spPr>
          <a:xfrm>
            <a:off x="1032298" y="908720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 모형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4565D0-7CF7-4C06-88CD-9E5F609B589B}"/>
              </a:ext>
            </a:extLst>
          </p:cNvPr>
          <p:cNvSpPr txBox="1"/>
          <p:nvPr/>
        </p:nvSpPr>
        <p:spPr>
          <a:xfrm>
            <a:off x="5067318" y="908720"/>
            <a:ext cx="296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 모형 조건</a:t>
            </a:r>
          </a:p>
        </p:txBody>
      </p:sp>
    </p:spTree>
    <p:extLst>
      <p:ext uri="{BB962C8B-B14F-4D97-AF65-F5344CB8AC3E}">
        <p14:creationId xmlns:p14="http://schemas.microsoft.com/office/powerpoint/2010/main" val="30661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"/>
    </mc:Choice>
    <mc:Fallback xmlns="">
      <p:transition spd="slow" advTm="3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733094" cy="400110"/>
            <a:chOff x="2699792" y="1277259"/>
            <a:chExt cx="173309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0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ARFIMA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ARFIMA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C956D3-C0DE-44BA-9B6B-D2C35336FBEB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/>
              <p:nvPr/>
            </p:nvSpPr>
            <p:spPr>
              <a:xfrm>
                <a:off x="5841658" y="4028191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58" y="4028191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571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BC614AA-F414-42B2-B171-2CEFC248AB05}"/>
              </a:ext>
            </a:extLst>
          </p:cNvPr>
          <p:cNvSpPr txBox="1"/>
          <p:nvPr/>
        </p:nvSpPr>
        <p:spPr>
          <a:xfrm>
            <a:off x="7544020" y="2758577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7345002-958D-4814-9628-2E805B334685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5400000">
            <a:off x="6970252" y="3157606"/>
            <a:ext cx="807026" cy="934144"/>
          </a:xfrm>
          <a:prstGeom prst="curvedConnector3">
            <a:avLst>
              <a:gd name="adj1" fmla="val 58177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92F80C-8AB1-44D5-A1AF-D27BAED73C1C}"/>
              </a:ext>
            </a:extLst>
          </p:cNvPr>
          <p:cNvSpPr txBox="1"/>
          <p:nvPr/>
        </p:nvSpPr>
        <p:spPr>
          <a:xfrm>
            <a:off x="7025290" y="339470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7BBC5-7E14-45F8-80DD-C4E243A11E11}"/>
              </a:ext>
            </a:extLst>
          </p:cNvPr>
          <p:cNvSpPr txBox="1"/>
          <p:nvPr/>
        </p:nvSpPr>
        <p:spPr>
          <a:xfrm>
            <a:off x="3690478" y="3652568"/>
            <a:ext cx="1014205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3B488DA-BCEA-4BFE-BA4B-A3E8F8BD6441}"/>
              </a:ext>
            </a:extLst>
          </p:cNvPr>
          <p:cNvCxnSpPr>
            <a:cxnSpLocks/>
          </p:cNvCxnSpPr>
          <p:nvPr/>
        </p:nvCxnSpPr>
        <p:spPr>
          <a:xfrm rot="5400000">
            <a:off x="3830052" y="4572836"/>
            <a:ext cx="915360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EEFB0-59B9-445A-9F7E-87132563A85B}"/>
              </a:ext>
            </a:extLst>
          </p:cNvPr>
          <p:cNvSpPr txBox="1"/>
          <p:nvPr/>
        </p:nvSpPr>
        <p:spPr>
          <a:xfrm>
            <a:off x="786901" y="2727049"/>
            <a:ext cx="829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AR(P) :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en-US" altLang="ko-KR" sz="240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400" dirty="0">
                <a:latin typeface="Cambria Math" panose="02040503050406030204" pitchFamily="18" charset="0"/>
              </a:rPr>
              <a:t>-μ = </a:t>
            </a:r>
            <a:r>
              <a:rPr lang="el-GR" altLang="ko-KR" sz="2400" dirty="0">
                <a:latin typeface="Cambria Math" panose="02040503050406030204" pitchFamily="18" charset="0"/>
              </a:rPr>
              <a:t>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2400" dirty="0">
                <a:latin typeface="Cambria Math" panose="02040503050406030204" pitchFamily="18" charset="0"/>
              </a:rPr>
              <a:t>(Z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2400" dirty="0">
                <a:latin typeface="Cambria Math" panose="02040503050406030204" pitchFamily="18" charset="0"/>
              </a:rPr>
              <a:t>-μ)+</a:t>
            </a:r>
            <a:r>
              <a:rPr lang="el-GR" altLang="ko-KR" sz="2400" dirty="0">
                <a:latin typeface="Cambria Math" panose="02040503050406030204" pitchFamily="18" charset="0"/>
              </a:rPr>
              <a:t>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2400" dirty="0">
                <a:latin typeface="Cambria Math" panose="02040503050406030204" pitchFamily="18" charset="0"/>
              </a:rPr>
              <a:t>(Z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2400" dirty="0">
                <a:latin typeface="Cambria Math" panose="02040503050406030204" pitchFamily="18" charset="0"/>
              </a:rPr>
              <a:t>-μ)+…+</a:t>
            </a:r>
            <a:r>
              <a:rPr lang="el-GR" altLang="ko-KR" sz="2400" dirty="0">
                <a:latin typeface="Cambria Math" panose="02040503050406030204" pitchFamily="18" charset="0"/>
              </a:rPr>
              <a:t> 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p</a:t>
            </a:r>
            <a:r>
              <a:rPr lang="en-US" altLang="ko-KR" sz="2400" dirty="0">
                <a:latin typeface="Cambria Math" panose="02040503050406030204" pitchFamily="18" charset="0"/>
              </a:rPr>
              <a:t>(</a:t>
            </a:r>
            <a:r>
              <a:rPr lang="en-US" altLang="ko-KR" sz="240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-p</a:t>
            </a:r>
            <a:r>
              <a:rPr lang="en-US" altLang="ko-KR" sz="2400" dirty="0">
                <a:latin typeface="Cambria Math" panose="02040503050406030204" pitchFamily="18" charset="0"/>
              </a:rPr>
              <a:t>-μ)+</a:t>
            </a:r>
            <a:r>
              <a:rPr lang="el-GR" altLang="ko-KR" sz="2400" dirty="0">
                <a:latin typeface="Cambria Math" panose="02040503050406030204" pitchFamily="18" charset="0"/>
              </a:rPr>
              <a:t>ε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</a:t>
            </a:r>
            <a:endParaRPr lang="ko-KR" altLang="en-US" sz="2400" baseline="-25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5012E-73F2-465A-8512-9F4C561F0888}"/>
                  </a:ext>
                </a:extLst>
              </p:cNvPr>
              <p:cNvSpPr txBox="1"/>
              <p:nvPr/>
            </p:nvSpPr>
            <p:spPr>
              <a:xfrm>
                <a:off x="2411760" y="3299763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)  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5012E-73F2-465A-8512-9F4C561F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9763"/>
                <a:ext cx="2940570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A5FF0-6DAD-49BF-85C9-922D38455041}"/>
                  </a:ext>
                </a:extLst>
              </p:cNvPr>
              <p:cNvSpPr txBox="1"/>
              <p:nvPr/>
            </p:nvSpPr>
            <p:spPr>
              <a:xfrm>
                <a:off x="2924845" y="5043606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̇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A5FF0-6DAD-49BF-85C9-922D3845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45" y="5043606"/>
                <a:ext cx="2940570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FC1ED-710C-42AD-A2CC-AE2E849EAC08}"/>
                  </a:ext>
                </a:extLst>
              </p:cNvPr>
              <p:cNvSpPr txBox="1"/>
              <p:nvPr/>
            </p:nvSpPr>
            <p:spPr>
              <a:xfrm>
                <a:off x="3055807" y="4532132"/>
                <a:ext cx="2678647" cy="47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FC1ED-710C-42AD-A2CC-AE2E849E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07" y="4532132"/>
                <a:ext cx="2678647" cy="473206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8EE0E57-8C52-4F08-80B6-EB250577DD4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295E8-1074-4B9E-9F5E-5C14ED300983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B98D81-7109-43AA-890E-B8D99F2CB342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9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C962B14-8588-413B-8C65-AB29550D8A36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6CC7E-510D-4EB9-9193-EE9B180EBAB8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D7536-A1BD-43B1-BB27-A63FA30F5084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/>
              <p:nvPr/>
            </p:nvSpPr>
            <p:spPr>
              <a:xfrm>
                <a:off x="6294625" y="1081080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25" y="1081080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665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BC614AA-F414-42B2-B171-2CEFC248AB05}"/>
              </a:ext>
            </a:extLst>
          </p:cNvPr>
          <p:cNvSpPr txBox="1"/>
          <p:nvPr/>
        </p:nvSpPr>
        <p:spPr>
          <a:xfrm>
            <a:off x="7544020" y="2758577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7345002-958D-4814-9628-2E805B334685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6784894" y="1702633"/>
            <a:ext cx="1225136" cy="886751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92F80C-8AB1-44D5-A1AF-D27BAED73C1C}"/>
              </a:ext>
            </a:extLst>
          </p:cNvPr>
          <p:cNvSpPr txBox="1"/>
          <p:nvPr/>
        </p:nvSpPr>
        <p:spPr>
          <a:xfrm>
            <a:off x="6641813" y="17694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7BBC5-7E14-45F8-80DD-C4E243A11E11}"/>
              </a:ext>
            </a:extLst>
          </p:cNvPr>
          <p:cNvSpPr txBox="1"/>
          <p:nvPr/>
        </p:nvSpPr>
        <p:spPr>
          <a:xfrm>
            <a:off x="3690478" y="3652568"/>
            <a:ext cx="1014205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3B488DA-BCEA-4BFE-BA4B-A3E8F8BD6441}"/>
              </a:ext>
            </a:extLst>
          </p:cNvPr>
          <p:cNvCxnSpPr>
            <a:cxnSpLocks/>
          </p:cNvCxnSpPr>
          <p:nvPr/>
        </p:nvCxnSpPr>
        <p:spPr>
          <a:xfrm rot="5400000">
            <a:off x="3830052" y="4572836"/>
            <a:ext cx="915360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EEFB0-59B9-445A-9F7E-87132563A85B}"/>
              </a:ext>
            </a:extLst>
          </p:cNvPr>
          <p:cNvSpPr txBox="1"/>
          <p:nvPr/>
        </p:nvSpPr>
        <p:spPr>
          <a:xfrm>
            <a:off x="786901" y="2727049"/>
            <a:ext cx="829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AR(P) :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en-US" altLang="ko-KR" sz="240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400" dirty="0">
                <a:latin typeface="Cambria Math" panose="02040503050406030204" pitchFamily="18" charset="0"/>
              </a:rPr>
              <a:t>-μ = </a:t>
            </a:r>
            <a:r>
              <a:rPr lang="el-GR" altLang="ko-KR" sz="2400" dirty="0">
                <a:latin typeface="Cambria Math" panose="02040503050406030204" pitchFamily="18" charset="0"/>
              </a:rPr>
              <a:t>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2400" dirty="0">
                <a:latin typeface="Cambria Math" panose="02040503050406030204" pitchFamily="18" charset="0"/>
              </a:rPr>
              <a:t>(Z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2400" dirty="0">
                <a:latin typeface="Cambria Math" panose="02040503050406030204" pitchFamily="18" charset="0"/>
              </a:rPr>
              <a:t>-μ)+</a:t>
            </a:r>
            <a:r>
              <a:rPr lang="el-GR" altLang="ko-KR" sz="2400" dirty="0">
                <a:latin typeface="Cambria Math" panose="02040503050406030204" pitchFamily="18" charset="0"/>
              </a:rPr>
              <a:t>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2400" dirty="0">
                <a:latin typeface="Cambria Math" panose="02040503050406030204" pitchFamily="18" charset="0"/>
              </a:rPr>
              <a:t>(Z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2400" dirty="0">
                <a:latin typeface="Cambria Math" panose="02040503050406030204" pitchFamily="18" charset="0"/>
              </a:rPr>
              <a:t>-μ)+…+</a:t>
            </a:r>
            <a:r>
              <a:rPr lang="el-GR" altLang="ko-KR" sz="2400" dirty="0">
                <a:latin typeface="Cambria Math" panose="02040503050406030204" pitchFamily="18" charset="0"/>
              </a:rPr>
              <a:t> 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p</a:t>
            </a:r>
            <a:r>
              <a:rPr lang="en-US" altLang="ko-KR" sz="2400" dirty="0">
                <a:latin typeface="Cambria Math" panose="02040503050406030204" pitchFamily="18" charset="0"/>
              </a:rPr>
              <a:t>(</a:t>
            </a:r>
            <a:r>
              <a:rPr lang="en-US" altLang="ko-KR" sz="240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-p</a:t>
            </a:r>
            <a:r>
              <a:rPr lang="en-US" altLang="ko-KR" sz="2400" dirty="0">
                <a:latin typeface="Cambria Math" panose="02040503050406030204" pitchFamily="18" charset="0"/>
              </a:rPr>
              <a:t>-μ)+</a:t>
            </a:r>
            <a:r>
              <a:rPr lang="el-GR" altLang="ko-KR" sz="2400" dirty="0">
                <a:latin typeface="Cambria Math" panose="02040503050406030204" pitchFamily="18" charset="0"/>
              </a:rPr>
              <a:t>ε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</a:t>
            </a:r>
            <a:endParaRPr lang="ko-KR" altLang="en-US" sz="2400" baseline="-25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5012E-73F2-465A-8512-9F4C561F0888}"/>
                  </a:ext>
                </a:extLst>
              </p:cNvPr>
              <p:cNvSpPr txBox="1"/>
              <p:nvPr/>
            </p:nvSpPr>
            <p:spPr>
              <a:xfrm>
                <a:off x="2411760" y="3299763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)  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5012E-73F2-465A-8512-9F4C561F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9763"/>
                <a:ext cx="2940570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A5FF0-6DAD-49BF-85C9-922D38455041}"/>
                  </a:ext>
                </a:extLst>
              </p:cNvPr>
              <p:cNvSpPr txBox="1"/>
              <p:nvPr/>
            </p:nvSpPr>
            <p:spPr>
              <a:xfrm>
                <a:off x="2924845" y="5043606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̇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A5FF0-6DAD-49BF-85C9-922D3845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45" y="5043606"/>
                <a:ext cx="2940570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FC1ED-710C-42AD-A2CC-AE2E849EAC08}"/>
                  </a:ext>
                </a:extLst>
              </p:cNvPr>
              <p:cNvSpPr txBox="1"/>
              <p:nvPr/>
            </p:nvSpPr>
            <p:spPr>
              <a:xfrm>
                <a:off x="3055807" y="4532132"/>
                <a:ext cx="2678647" cy="47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FC1ED-710C-42AD-A2CC-AE2E849E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07" y="4532132"/>
                <a:ext cx="2678647" cy="473206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FB2F84-ED7F-4F6C-8A7F-E7BDAAE54053}"/>
              </a:ext>
            </a:extLst>
          </p:cNvPr>
          <p:cNvSpPr/>
          <p:nvPr/>
        </p:nvSpPr>
        <p:spPr>
          <a:xfrm>
            <a:off x="0" y="859399"/>
            <a:ext cx="9157884" cy="598328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D46D87-2063-44F2-AFE7-6311CF171F01}"/>
              </a:ext>
            </a:extLst>
          </p:cNvPr>
          <p:cNvSpPr txBox="1"/>
          <p:nvPr/>
        </p:nvSpPr>
        <p:spPr>
          <a:xfrm>
            <a:off x="3620864" y="5078971"/>
            <a:ext cx="1559995" cy="109982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4110E71-F137-445B-8A95-87FC1EAD3148}"/>
              </a:ext>
            </a:extLst>
          </p:cNvPr>
          <p:cNvSpPr/>
          <p:nvPr/>
        </p:nvSpPr>
        <p:spPr>
          <a:xfrm>
            <a:off x="5460660" y="5453237"/>
            <a:ext cx="297287" cy="412970"/>
          </a:xfrm>
          <a:prstGeom prst="ellipse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B1F4D-CA6F-4237-A6EB-27020CCBE408}"/>
              </a:ext>
            </a:extLst>
          </p:cNvPr>
          <p:cNvSpPr txBox="1"/>
          <p:nvPr/>
        </p:nvSpPr>
        <p:spPr>
          <a:xfrm>
            <a:off x="1052175" y="3806826"/>
            <a:ext cx="333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현재자료를 설명 </a:t>
            </a:r>
            <a:r>
              <a:rPr lang="en-US" altLang="ko-KR" sz="3200" dirty="0">
                <a:latin typeface="Cambria Math" panose="02040503050406030204" pitchFamily="18" charset="0"/>
              </a:rPr>
              <a:t>O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3D9ACC-2C5D-4A66-943E-B77CC902D6D9}"/>
              </a:ext>
            </a:extLst>
          </p:cNvPr>
          <p:cNvSpPr txBox="1"/>
          <p:nvPr/>
        </p:nvSpPr>
        <p:spPr>
          <a:xfrm>
            <a:off x="4977024" y="3829407"/>
            <a:ext cx="322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현재자료를 설명 </a:t>
            </a:r>
            <a:r>
              <a:rPr lang="en-US" altLang="ko-KR" sz="3200" dirty="0">
                <a:latin typeface="Cambria Math" panose="02040503050406030204" pitchFamily="18" charset="0"/>
              </a:rPr>
              <a:t>X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B4CFD32D-C5CD-4615-92ED-F84FFA2BB5A4}"/>
              </a:ext>
            </a:extLst>
          </p:cNvPr>
          <p:cNvCxnSpPr>
            <a:cxnSpLocks/>
          </p:cNvCxnSpPr>
          <p:nvPr/>
        </p:nvCxnSpPr>
        <p:spPr>
          <a:xfrm rot="10800000">
            <a:off x="2792940" y="4495640"/>
            <a:ext cx="810173" cy="718511"/>
          </a:xfrm>
          <a:prstGeom prst="curvedConnector3">
            <a:avLst>
              <a:gd name="adj1" fmla="val 9925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2E370C40-CD94-4CFA-AE21-787D9D20F6ED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5323010" y="4705305"/>
            <a:ext cx="1034227" cy="461638"/>
          </a:xfrm>
          <a:prstGeom prst="curvedConnector3">
            <a:avLst>
              <a:gd name="adj1" fmla="val 50000"/>
            </a:avLst>
          </a:prstGeom>
          <a:ln w="114300">
            <a:solidFill>
              <a:srgbClr val="F0D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283F13-E623-4204-BBFD-295734DF57E6}"/>
                  </a:ext>
                </a:extLst>
              </p:cNvPr>
              <p:cNvSpPr txBox="1"/>
              <p:nvPr/>
            </p:nvSpPr>
            <p:spPr>
              <a:xfrm>
                <a:off x="2924845" y="5036435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̇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283F13-E623-4204-BBFD-295734DF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45" y="5036435"/>
                <a:ext cx="2940570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073" name="Picture 25">
            <a:extLst>
              <a:ext uri="{FF2B5EF4-FFF2-40B4-BE49-F238E27FC236}">
                <a16:creationId xmlns:a16="http://schemas.microsoft.com/office/drawing/2014/main" id="{018E508B-49FA-4BAC-B44E-C871784A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16" y="2948353"/>
            <a:ext cx="5897160" cy="4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3B9937-DB2A-42AA-BDCD-F1822EAA7BB2}"/>
              </a:ext>
            </a:extLst>
          </p:cNvPr>
          <p:cNvSpPr txBox="1"/>
          <p:nvPr/>
        </p:nvSpPr>
        <p:spPr>
          <a:xfrm>
            <a:off x="1187624" y="29289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AR(P) :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92F80C-8AB1-44D5-A1AF-D27BAED73C1C}"/>
              </a:ext>
            </a:extLst>
          </p:cNvPr>
          <p:cNvSpPr txBox="1"/>
          <p:nvPr/>
        </p:nvSpPr>
        <p:spPr>
          <a:xfrm>
            <a:off x="7381563" y="256262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24D437E-D322-4D5A-AB11-F8707641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87" y="3314669"/>
            <a:ext cx="3198825" cy="66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C5C3F118-DC44-42A7-A4D7-9716DF5F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84" y="3990688"/>
            <a:ext cx="1677616" cy="8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>
            <a:extLst>
              <a:ext uri="{FF2B5EF4-FFF2-40B4-BE49-F238E27FC236}">
                <a16:creationId xmlns:a16="http://schemas.microsoft.com/office/drawing/2014/main" id="{171855F4-ED96-434E-9564-AAB2AB0D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2" y="4063513"/>
            <a:ext cx="2463850" cy="95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C01CD-1F42-489C-A8AB-B7F4DBDD0AAC}"/>
              </a:ext>
            </a:extLst>
          </p:cNvPr>
          <p:cNvSpPr/>
          <p:nvPr/>
        </p:nvSpPr>
        <p:spPr>
          <a:xfrm>
            <a:off x="0" y="1424828"/>
            <a:ext cx="9144000" cy="543317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18E5B-A918-415C-9467-F251EE71CE00}"/>
              </a:ext>
            </a:extLst>
          </p:cNvPr>
          <p:cNvSpPr txBox="1"/>
          <p:nvPr/>
        </p:nvSpPr>
        <p:spPr>
          <a:xfrm>
            <a:off x="2196944" y="2823288"/>
            <a:ext cx="5038559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후항연산자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(Backshift Operator)</a:t>
            </a: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7A0CFD7A-351F-43CC-B8C5-B1D2BB397C15}"/>
              </a:ext>
            </a:extLst>
          </p:cNvPr>
          <p:cNvSpPr/>
          <p:nvPr/>
        </p:nvSpPr>
        <p:spPr>
          <a:xfrm>
            <a:off x="1547664" y="3007441"/>
            <a:ext cx="6048671" cy="1755837"/>
          </a:xfrm>
          <a:prstGeom prst="bracketPair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F6C28-C3B2-42EB-95CB-ACFF9C9A2FE9}"/>
              </a:ext>
            </a:extLst>
          </p:cNvPr>
          <p:cNvSpPr txBox="1"/>
          <p:nvPr/>
        </p:nvSpPr>
        <p:spPr>
          <a:xfrm>
            <a:off x="1908955" y="5068849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때 배운 후항연산자로 간단하게 표현해 보자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45AF46-D8D7-47DC-9B95-56AE3580D767}"/>
                  </a:ext>
                </a:extLst>
              </p:cNvPr>
              <p:cNvSpPr txBox="1"/>
              <p:nvPr/>
            </p:nvSpPr>
            <p:spPr>
              <a:xfrm>
                <a:off x="2824346" y="3411228"/>
                <a:ext cx="415895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6000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45AF46-D8D7-47DC-9B95-56AE3580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46" y="3411228"/>
                <a:ext cx="415895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7B56942-8962-4674-9B2F-6ED1F638AD71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6B8ECC-DB79-4F55-8B03-6FCC294BE3FB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D511C2-5E28-4396-89E8-74EE154909C6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162425" cy="400110"/>
            <a:chOff x="2699792" y="1277259"/>
            <a:chExt cx="1162425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401AF-6BC2-49F9-A1F1-EE252A0F68E6}"/>
              </a:ext>
            </a:extLst>
          </p:cNvPr>
          <p:cNvSpPr txBox="1"/>
          <p:nvPr/>
        </p:nvSpPr>
        <p:spPr>
          <a:xfrm>
            <a:off x="2411760" y="4300671"/>
            <a:ext cx="5161708" cy="523220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ko-KR" sz="28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특성함수</a:t>
            </a:r>
            <a:r>
              <a:rPr lang="en-US" altLang="ko-KR" sz="28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(characteristic function)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B74D2B5-5C3E-46EA-88A2-8B73B45849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4735" y="4140365"/>
            <a:ext cx="1642645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3142A4-024B-425F-9618-5258A4FEAE15}"/>
              </a:ext>
            </a:extLst>
          </p:cNvPr>
          <p:cNvCxnSpPr>
            <a:cxnSpLocks/>
          </p:cNvCxnSpPr>
          <p:nvPr/>
        </p:nvCxnSpPr>
        <p:spPr>
          <a:xfrm flipV="1">
            <a:off x="1542690" y="3292496"/>
            <a:ext cx="1006735" cy="1382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B4B6E2-E473-4028-82CA-7F71DDF824A7}"/>
                  </a:ext>
                </a:extLst>
              </p:cNvPr>
              <p:cNvSpPr txBox="1"/>
              <p:nvPr/>
            </p:nvSpPr>
            <p:spPr>
              <a:xfrm>
                <a:off x="1524170" y="2749783"/>
                <a:ext cx="5831271" cy="536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sz="2800" dirty="0">
                    <a:latin typeface="Cambria Math" panose="02040503050406030204" pitchFamily="18" charset="0"/>
                  </a:rPr>
                  <a:t>Φ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 B ) (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Z</a:t>
                </a:r>
                <a:r>
                  <a:rPr lang="en-US" altLang="ko-KR" sz="28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altLang="ko-KR" sz="2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– </a:t>
                </a:r>
                <a:r>
                  <a:rPr lang="el-GR" altLang="ko-KR" sz="2800" dirty="0">
                    <a:latin typeface="Cambria Math" panose="02040503050406030204" pitchFamily="18" charset="0"/>
                  </a:rPr>
                  <a:t>μ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) = </a:t>
                </a:r>
                <a:r>
                  <a:rPr lang="el-GR" altLang="ko-KR" sz="2800" dirty="0">
                    <a:latin typeface="Cambria Math" panose="02040503050406030204" pitchFamily="18" charset="0"/>
                  </a:rPr>
                  <a:t>Φ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 B 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sz="2800" baseline="-25000" dirty="0">
                    <a:latin typeface="Cambria Math" panose="02040503050406030204" pitchFamily="18" charset="0"/>
                  </a:rPr>
                  <a:t>t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= </a:t>
                </a:r>
                <a:r>
                  <a:rPr lang="el-GR" altLang="ko-KR" sz="2800" dirty="0">
                    <a:latin typeface="Cambria Math" panose="02040503050406030204" pitchFamily="18" charset="0"/>
                  </a:rPr>
                  <a:t>ε</a:t>
                </a:r>
                <a:r>
                  <a:rPr lang="en-US" altLang="ko-KR" sz="2800" baseline="-25000" dirty="0">
                    <a:latin typeface="Cambria Math" panose="02040503050406030204" pitchFamily="18" charset="0"/>
                  </a:rPr>
                  <a:t>t</a:t>
                </a:r>
                <a:endParaRPr lang="ko-KR" altLang="en-US" sz="2800" baseline="-25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B4B6E2-E473-4028-82CA-7F71DDF8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70" y="2749783"/>
                <a:ext cx="5831271" cy="536750"/>
              </a:xfrm>
              <a:prstGeom prst="rect">
                <a:avLst/>
              </a:prstGeom>
              <a:blipFill>
                <a:blip r:embed="rId2"/>
                <a:stretch>
                  <a:fillRect l="-2090" t="-9091" b="-30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3B9FB07-C8F5-4C1F-A703-76C84DAC8BB5}"/>
              </a:ext>
            </a:extLst>
          </p:cNvPr>
          <p:cNvSpPr txBox="1"/>
          <p:nvPr/>
        </p:nvSpPr>
        <p:spPr>
          <a:xfrm>
            <a:off x="1667603" y="4998136"/>
            <a:ext cx="5695029" cy="523220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l-GR" altLang="ko-KR" sz="2800" dirty="0">
                <a:latin typeface="Cambria Math" panose="02040503050406030204" pitchFamily="18" charset="0"/>
              </a:rPr>
              <a:t>Φ</a:t>
            </a:r>
            <a:r>
              <a:rPr lang="en-US" altLang="ko-KR" sz="2800" dirty="0">
                <a:latin typeface="Cambria Math" panose="02040503050406030204" pitchFamily="18" charset="0"/>
              </a:rPr>
              <a:t>(B)=1 – </a:t>
            </a:r>
            <a:r>
              <a:rPr lang="el-GR" altLang="ko-KR" sz="2800" dirty="0">
                <a:latin typeface="Cambria Math" panose="02040503050406030204" pitchFamily="18" charset="0"/>
              </a:rPr>
              <a:t>Φ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2800" dirty="0">
                <a:latin typeface="Cambria Math" panose="02040503050406030204" pitchFamily="18" charset="0"/>
              </a:rPr>
              <a:t>B-</a:t>
            </a:r>
            <a:r>
              <a:rPr lang="el-GR" altLang="ko-KR" sz="2800" dirty="0">
                <a:latin typeface="Cambria Math" panose="02040503050406030204" pitchFamily="18" charset="0"/>
              </a:rPr>
              <a:t> Φ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2800" dirty="0">
                <a:latin typeface="Cambria Math" panose="02040503050406030204" pitchFamily="18" charset="0"/>
              </a:rPr>
              <a:t>B</a:t>
            </a:r>
            <a:r>
              <a:rPr lang="en-US" altLang="ko-KR" sz="2800" baseline="30000" dirty="0">
                <a:latin typeface="Cambria Math" panose="02040503050406030204" pitchFamily="18" charset="0"/>
              </a:rPr>
              <a:t>2</a:t>
            </a:r>
            <a:r>
              <a:rPr lang="en-US" altLang="ko-KR" sz="2800" dirty="0">
                <a:latin typeface="Cambria Math" panose="02040503050406030204" pitchFamily="18" charset="0"/>
              </a:rPr>
              <a:t>- …-</a:t>
            </a:r>
            <a:r>
              <a:rPr lang="el-GR" altLang="ko-KR" sz="2800" dirty="0">
                <a:latin typeface="Cambria Math" panose="02040503050406030204" pitchFamily="18" charset="0"/>
              </a:rPr>
              <a:t> Φ</a:t>
            </a:r>
            <a:r>
              <a:rPr lang="en-US" altLang="ko-KR" sz="2800" baseline="-25000" dirty="0" err="1">
                <a:latin typeface="Cambria Math" panose="02040503050406030204" pitchFamily="18" charset="0"/>
              </a:rPr>
              <a:t>p</a:t>
            </a:r>
            <a:r>
              <a:rPr lang="en-US" altLang="ko-KR" sz="2800" dirty="0" err="1">
                <a:latin typeface="Cambria Math" panose="02040503050406030204" pitchFamily="18" charset="0"/>
              </a:rPr>
              <a:t>B</a:t>
            </a:r>
            <a:r>
              <a:rPr lang="en-US" altLang="ko-KR" sz="2800" baseline="30000" dirty="0" err="1">
                <a:latin typeface="Cambria Math" panose="02040503050406030204" pitchFamily="18" charset="0"/>
              </a:rPr>
              <a:t>p</a:t>
            </a:r>
            <a:endParaRPr lang="ko-KR" altLang="en-US" sz="2800" baseline="30000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7B311-A53B-4D81-AA15-B92EB8605450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63FAD-0857-4D86-9C36-F4EB7ED838F1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76AC-F891-431E-9F8D-5E44AD125F2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"/>
    </mc:Choice>
    <mc:Fallback xmlns="">
      <p:transition spd="slow" advTm="5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62425" cy="400110"/>
            <a:chOff x="2699792" y="1277259"/>
            <a:chExt cx="116242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D4FD8-2C17-48AD-90AB-CD62A44D8245}"/>
              </a:ext>
            </a:extLst>
          </p:cNvPr>
          <p:cNvSpPr txBox="1"/>
          <p:nvPr/>
        </p:nvSpPr>
        <p:spPr>
          <a:xfrm>
            <a:off x="6382737" y="5603871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BF937-281D-490B-978C-B0FAC823B78E}"/>
              </a:ext>
            </a:extLst>
          </p:cNvPr>
          <p:cNvSpPr txBox="1"/>
          <p:nvPr/>
        </p:nvSpPr>
        <p:spPr>
          <a:xfrm>
            <a:off x="3439386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ABA2DB-9D1B-4209-8B54-4933F5157ED4}"/>
              </a:ext>
            </a:extLst>
          </p:cNvPr>
          <p:cNvSpPr/>
          <p:nvPr/>
        </p:nvSpPr>
        <p:spPr>
          <a:xfrm>
            <a:off x="6021224" y="2061866"/>
            <a:ext cx="2943264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61D21D-C03D-482A-97E5-93EC54B68A8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9452C-0D3F-42AF-8F92-78ECCD3FAFD1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6F9239-3615-4CCA-865F-6B8171EF6AB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"/>
    </mc:Choice>
    <mc:Fallback xmlns="">
      <p:transition spd="slow" advTm="3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D4FD8-2C17-48AD-90AB-CD62A44D8245}"/>
              </a:ext>
            </a:extLst>
          </p:cNvPr>
          <p:cNvSpPr txBox="1"/>
          <p:nvPr/>
        </p:nvSpPr>
        <p:spPr>
          <a:xfrm>
            <a:off x="6382737" y="5603871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BF937-281D-490B-978C-B0FAC823B78E}"/>
              </a:ext>
            </a:extLst>
          </p:cNvPr>
          <p:cNvSpPr txBox="1"/>
          <p:nvPr/>
        </p:nvSpPr>
        <p:spPr>
          <a:xfrm>
            <a:off x="3439386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D03494-A027-48D9-BA56-59BE61616600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B1C8F-A88E-4284-AD12-A3871D9A858A}"/>
              </a:ext>
            </a:extLst>
          </p:cNvPr>
          <p:cNvSpPr txBox="1"/>
          <p:nvPr/>
        </p:nvSpPr>
        <p:spPr>
          <a:xfrm>
            <a:off x="2095569" y="2195621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AR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모형이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정상성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과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인과성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을 만족하려면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7D7EC-279C-4482-91B1-EBE0A1E08F06}"/>
              </a:ext>
            </a:extLst>
          </p:cNvPr>
          <p:cNvSpPr txBox="1"/>
          <p:nvPr/>
        </p:nvSpPr>
        <p:spPr>
          <a:xfrm>
            <a:off x="696752" y="4378421"/>
            <a:ext cx="7861492" cy="8002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Φ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sz="4600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3B95139-688C-4D86-B489-D8FD77149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7" y="2120604"/>
            <a:ext cx="1465862" cy="14658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40BCD3-16D9-4A4A-BB78-497F01D7CB15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3BE730-CAE7-4F2A-95F9-1D3764D97F31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AD9140-66D3-47EC-B088-24C899CA84D4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4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"/>
    </mc:Choice>
    <mc:Fallback xmlns="">
      <p:transition spd="slow" advTm="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4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"/>
    </mc:Choice>
    <mc:Fallback xmlns="">
      <p:transition spd="slow" advTm="9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62425" cy="400110"/>
            <a:chOff x="2699792" y="1277259"/>
            <a:chExt cx="116242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729DC-58B6-489E-ACCF-E1AA8AF4E4F9}"/>
              </a:ext>
            </a:extLst>
          </p:cNvPr>
          <p:cNvSpPr txBox="1"/>
          <p:nvPr/>
        </p:nvSpPr>
        <p:spPr>
          <a:xfrm>
            <a:off x="2264452" y="1697719"/>
            <a:ext cx="4755820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&gt;1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A8069-4517-4078-948C-6F649EC05F3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7D734-641C-404E-A377-422061FE4784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F25DF-4AD2-4938-9DBD-24560B6E575B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0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"/>
    </mc:Choice>
    <mc:Fallback xmlns="">
      <p:transition spd="slow" advTm="47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62425" cy="400110"/>
            <a:chOff x="2699792" y="1277259"/>
            <a:chExt cx="116242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논 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FB674A-33D9-4741-A484-27450BE38882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F83F0-7064-4B39-A427-B2BE5C1CFFA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CDA876-6515-4D17-AFAF-CCF788EC76E8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FC85C-E480-48B9-AF27-815A166B3954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12CEEF-F036-4AA4-AFEF-D01578AB5BC5}"/>
              </a:ext>
            </a:extLst>
          </p:cNvPr>
          <p:cNvSpPr txBox="1"/>
          <p:nvPr/>
        </p:nvSpPr>
        <p:spPr>
          <a:xfrm>
            <a:off x="2264452" y="1697719"/>
            <a:ext cx="4755820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=1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</a:p>
        </p:txBody>
      </p:sp>
    </p:spTree>
    <p:extLst>
      <p:ext uri="{BB962C8B-B14F-4D97-AF65-F5344CB8AC3E}">
        <p14:creationId xmlns:p14="http://schemas.microsoft.com/office/powerpoint/2010/main" val="13804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"/>
    </mc:Choice>
    <mc:Fallback xmlns="">
      <p:transition spd="slow" advTm="7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3123B590-0B0E-4FE6-B77C-742112A06B33}"/>
              </a:ext>
            </a:extLst>
          </p:cNvPr>
          <p:cNvSpPr txBox="1"/>
          <p:nvPr/>
        </p:nvSpPr>
        <p:spPr>
          <a:xfrm>
            <a:off x="2264452" y="1697719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논 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FB674A-33D9-4741-A484-27450BE38882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C3E069-0176-4A6E-AC99-A02D1FC0CE90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7A27A-5818-4C08-B8E8-54DDF8054CFC}"/>
              </a:ext>
            </a:extLst>
          </p:cNvPr>
          <p:cNvSpPr txBox="1"/>
          <p:nvPr/>
        </p:nvSpPr>
        <p:spPr>
          <a:xfrm>
            <a:off x="1957648" y="2956876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Random Walk Process </a:t>
            </a:r>
          </a:p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대표적인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비정상성 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시계열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D76CB395-32EE-4C26-B5B0-894017A50A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439060" y="3683091"/>
            <a:ext cx="1422530" cy="1037604"/>
          </a:xfrm>
          <a:prstGeom prst="rect">
            <a:avLst/>
          </a:prstGeom>
          <a:noFill/>
        </p:spPr>
      </p:pic>
      <p:pic>
        <p:nvPicPr>
          <p:cNvPr id="36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AE0E638-D960-467F-AF24-D17984EB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243490" y="2373523"/>
            <a:ext cx="1422530" cy="1037604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A2797DA-E2BC-4A68-B87B-B8A7E601388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C55EB5-54B2-4F1C-9135-0AA8A3CFC8DD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680EA-38AE-4947-A56E-A389BA74BBA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E3026-998A-411C-B5A8-F4D87AD10549}"/>
                  </a:ext>
                </a:extLst>
              </p:cNvPr>
              <p:cNvSpPr txBox="1"/>
              <p:nvPr/>
            </p:nvSpPr>
            <p:spPr>
              <a:xfrm>
                <a:off x="999211" y="4756529"/>
                <a:ext cx="747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3200">
                              <a:solidFill>
                                <a:schemeClr val="bg1"/>
                              </a:solidFill>
                            </a:rPr>
                            <m:t>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3200">
                              <a:solidFill>
                                <a:schemeClr val="bg1"/>
                              </a:solidFill>
                            </a:rPr>
                            <m:t>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𝑊𝑁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ko-KR" altLang="en-US" sz="3200">
                                  <a:solidFill>
                                    <a:schemeClr val="bg1"/>
                                  </a:solidFill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E3026-998A-411C-B5A8-F4D87AD1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11" y="4756529"/>
                <a:ext cx="74751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9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"/>
    </mc:Choice>
    <mc:Fallback xmlns="">
      <p:transition spd="slow" advTm="3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62425" cy="400110"/>
            <a:chOff x="2699792" y="1277259"/>
            <a:chExt cx="116242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6AF576-1000-4BC4-9736-1F8FD3C0838C}"/>
              </a:ext>
            </a:extLst>
          </p:cNvPr>
          <p:cNvSpPr/>
          <p:nvPr/>
        </p:nvSpPr>
        <p:spPr>
          <a:xfrm>
            <a:off x="3090833" y="2097818"/>
            <a:ext cx="2736410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3BD8D-1F5F-4DD7-AA6E-E9E8AB044E6F}"/>
              </a:ext>
            </a:extLst>
          </p:cNvPr>
          <p:cNvSpPr txBox="1"/>
          <p:nvPr/>
        </p:nvSpPr>
        <p:spPr>
          <a:xfrm>
            <a:off x="2264452" y="1697719"/>
            <a:ext cx="468381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&lt;1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640D33-0363-4819-A1B2-375C340A88C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F2E71-DFDA-4026-95D1-0A1399588C8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B4F2BD-53F9-484B-9E7E-AADC930928A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0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"/>
    </mc:Choice>
    <mc:Fallback xmlns="">
      <p:transition spd="slow" advTm="51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CB4855D4-F2D9-4330-B00B-F6F5D340BA71}"/>
              </a:ext>
            </a:extLst>
          </p:cNvPr>
          <p:cNvSpPr txBox="1"/>
          <p:nvPr/>
        </p:nvSpPr>
        <p:spPr>
          <a:xfrm>
            <a:off x="2264452" y="1697719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6AF576-1000-4BC4-9736-1F8FD3C0838C}"/>
              </a:ext>
            </a:extLst>
          </p:cNvPr>
          <p:cNvSpPr/>
          <p:nvPr/>
        </p:nvSpPr>
        <p:spPr>
          <a:xfrm>
            <a:off x="3090833" y="2097818"/>
            <a:ext cx="2736410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412667-9868-4AE3-A959-CE1AD9988369}"/>
              </a:ext>
            </a:extLst>
          </p:cNvPr>
          <p:cNvSpPr/>
          <p:nvPr/>
        </p:nvSpPr>
        <p:spPr>
          <a:xfrm>
            <a:off x="0" y="1379108"/>
            <a:ext cx="9144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8D0572-744B-4090-8BFF-FFF5717761B8}"/>
              </a:ext>
            </a:extLst>
          </p:cNvPr>
          <p:cNvSpPr txBox="1"/>
          <p:nvPr/>
        </p:nvSpPr>
        <p:spPr>
          <a:xfrm>
            <a:off x="1957648" y="3526549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과거시점이 아닌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미래시점에 의존 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하는 시계열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4CE6EDF6-69D1-4B81-BA74-0B19FF072C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682871" y="4166980"/>
            <a:ext cx="1422530" cy="1037604"/>
          </a:xfrm>
          <a:prstGeom prst="rect">
            <a:avLst/>
          </a:prstGeom>
          <a:noFill/>
        </p:spPr>
      </p:pic>
      <p:pic>
        <p:nvPicPr>
          <p:cNvPr id="36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D06FAD99-0F4F-4C36-9186-CE23E9957E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652236" y="2984822"/>
            <a:ext cx="1422530" cy="1037604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371D32-679A-4ED2-8073-91566ED55FC0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2248D-8465-4BD8-BC5D-619FEAB4BDF7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9A87-E513-412F-9F2D-25D08B0079A4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162425" cy="400110"/>
            <a:chOff x="2699792" y="1277259"/>
            <a:chExt cx="1162425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992426" y="2489590"/>
            <a:ext cx="4886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시각적으로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11" y="2194121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7967" y="4105650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926648" y="4055968"/>
            <a:ext cx="324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모양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감소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7966" y="4865304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63913" y="47360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09595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870743" y="4044168"/>
            <a:ext cx="302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p+1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814773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01289" y="4769316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6CA28-FBCD-4D6E-841A-2F45E4EEC655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022BBC-9153-4666-9AB6-EEF6589CDD8B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8E3C4F-8EEA-4391-AD3E-B80948015E7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9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"/>
    </mc:Choice>
    <mc:Fallback xmlns="">
      <p:transition spd="slow" advTm="6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461025" y="2489590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시계열의 유형과 방법에 따라 과정이 달라진다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AD9A59-E013-492D-8D7D-19A263E0BAD4}"/>
              </a:ext>
            </a:extLst>
          </p:cNvPr>
          <p:cNvSpPr/>
          <p:nvPr/>
        </p:nvSpPr>
        <p:spPr>
          <a:xfrm>
            <a:off x="0" y="1379108"/>
            <a:ext cx="9144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E02D0-E352-436C-8CB5-36E97E0EF2CC}"/>
              </a:ext>
            </a:extLst>
          </p:cNvPr>
          <p:cNvSpPr txBox="1"/>
          <p:nvPr/>
        </p:nvSpPr>
        <p:spPr>
          <a:xfrm>
            <a:off x="2689615" y="3239506"/>
            <a:ext cx="39343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</a:t>
            </a:r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algn="ctr"/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3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050" name="Picture 2" descr="Simulation : AR(1) Process, ACF and PACF(Stationary AR(1))">
            <a:extLst>
              <a:ext uri="{FF2B5EF4-FFF2-40B4-BE49-F238E27FC236}">
                <a16:creationId xmlns:a16="http://schemas.microsoft.com/office/drawing/2014/main" id="{35E5E3CF-A791-4243-A553-7F1BE4D8A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6709" r="-47"/>
          <a:stretch/>
        </p:blipFill>
        <p:spPr bwMode="auto">
          <a:xfrm>
            <a:off x="1226596" y="2184545"/>
            <a:ext cx="6690808" cy="414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C1302D7-8A50-4F9E-89E6-E651B674C65E}"/>
              </a:ext>
            </a:extLst>
          </p:cNvPr>
          <p:cNvSpPr/>
          <p:nvPr/>
        </p:nvSpPr>
        <p:spPr>
          <a:xfrm>
            <a:off x="2211185" y="2626822"/>
            <a:ext cx="5137266" cy="2915554"/>
          </a:xfrm>
          <a:custGeom>
            <a:avLst/>
            <a:gdLst>
              <a:gd name="connsiteX0" fmla="*/ 0 w 5137266"/>
              <a:gd name="connsiteY0" fmla="*/ 0 h 2915554"/>
              <a:gd name="connsiteX1" fmla="*/ 116379 w 5137266"/>
              <a:gd name="connsiteY1" fmla="*/ 1180407 h 2915554"/>
              <a:gd name="connsiteX2" fmla="*/ 199506 w 5137266"/>
              <a:gd name="connsiteY2" fmla="*/ 2427316 h 2915554"/>
              <a:gd name="connsiteX3" fmla="*/ 365760 w 5137266"/>
              <a:gd name="connsiteY3" fmla="*/ 2709949 h 2915554"/>
              <a:gd name="connsiteX4" fmla="*/ 465513 w 5137266"/>
              <a:gd name="connsiteY4" fmla="*/ 2859578 h 2915554"/>
              <a:gd name="connsiteX5" fmla="*/ 748146 w 5137266"/>
              <a:gd name="connsiteY5" fmla="*/ 2709949 h 2915554"/>
              <a:gd name="connsiteX6" fmla="*/ 831273 w 5137266"/>
              <a:gd name="connsiteY6" fmla="*/ 2576945 h 2915554"/>
              <a:gd name="connsiteX7" fmla="*/ 1047404 w 5137266"/>
              <a:gd name="connsiteY7" fmla="*/ 2809702 h 2915554"/>
              <a:gd name="connsiteX8" fmla="*/ 1197033 w 5137266"/>
              <a:gd name="connsiteY8" fmla="*/ 2876203 h 2915554"/>
              <a:gd name="connsiteX9" fmla="*/ 1413164 w 5137266"/>
              <a:gd name="connsiteY9" fmla="*/ 2676698 h 2915554"/>
              <a:gd name="connsiteX10" fmla="*/ 1629295 w 5137266"/>
              <a:gd name="connsiteY10" fmla="*/ 2527069 h 2915554"/>
              <a:gd name="connsiteX11" fmla="*/ 1862051 w 5137266"/>
              <a:gd name="connsiteY11" fmla="*/ 2759825 h 2915554"/>
              <a:gd name="connsiteX12" fmla="*/ 2144684 w 5137266"/>
              <a:gd name="connsiteY12" fmla="*/ 2842953 h 2915554"/>
              <a:gd name="connsiteX13" fmla="*/ 2410691 w 5137266"/>
              <a:gd name="connsiteY13" fmla="*/ 2510443 h 2915554"/>
              <a:gd name="connsiteX14" fmla="*/ 2576946 w 5137266"/>
              <a:gd name="connsiteY14" fmla="*/ 2793076 h 2915554"/>
              <a:gd name="connsiteX15" fmla="*/ 2759826 w 5137266"/>
              <a:gd name="connsiteY15" fmla="*/ 2892829 h 2915554"/>
              <a:gd name="connsiteX16" fmla="*/ 3258590 w 5137266"/>
              <a:gd name="connsiteY16" fmla="*/ 2377440 h 2915554"/>
              <a:gd name="connsiteX17" fmla="*/ 3441470 w 5137266"/>
              <a:gd name="connsiteY17" fmla="*/ 2593571 h 2915554"/>
              <a:gd name="connsiteX18" fmla="*/ 3541222 w 5137266"/>
              <a:gd name="connsiteY18" fmla="*/ 2709949 h 2915554"/>
              <a:gd name="connsiteX19" fmla="*/ 3707477 w 5137266"/>
              <a:gd name="connsiteY19" fmla="*/ 2726574 h 2915554"/>
              <a:gd name="connsiteX20" fmla="*/ 3773979 w 5137266"/>
              <a:gd name="connsiteY20" fmla="*/ 2660073 h 2915554"/>
              <a:gd name="connsiteX21" fmla="*/ 3956859 w 5137266"/>
              <a:gd name="connsiteY21" fmla="*/ 2776451 h 2915554"/>
              <a:gd name="connsiteX22" fmla="*/ 4239491 w 5137266"/>
              <a:gd name="connsiteY22" fmla="*/ 2776451 h 2915554"/>
              <a:gd name="connsiteX23" fmla="*/ 4322619 w 5137266"/>
              <a:gd name="connsiteY23" fmla="*/ 2593571 h 2915554"/>
              <a:gd name="connsiteX24" fmla="*/ 4505499 w 5137266"/>
              <a:gd name="connsiteY24" fmla="*/ 2593571 h 2915554"/>
              <a:gd name="connsiteX25" fmla="*/ 4605251 w 5137266"/>
              <a:gd name="connsiteY25" fmla="*/ 2709949 h 2915554"/>
              <a:gd name="connsiteX26" fmla="*/ 4754880 w 5137266"/>
              <a:gd name="connsiteY26" fmla="*/ 2726574 h 2915554"/>
              <a:gd name="connsiteX27" fmla="*/ 4754880 w 5137266"/>
              <a:gd name="connsiteY27" fmla="*/ 2576945 h 2915554"/>
              <a:gd name="connsiteX28" fmla="*/ 4854633 w 5137266"/>
              <a:gd name="connsiteY28" fmla="*/ 2593571 h 2915554"/>
              <a:gd name="connsiteX29" fmla="*/ 4937760 w 5137266"/>
              <a:gd name="connsiteY29" fmla="*/ 2643447 h 2915554"/>
              <a:gd name="connsiteX30" fmla="*/ 5004262 w 5137266"/>
              <a:gd name="connsiteY30" fmla="*/ 2643447 h 2915554"/>
              <a:gd name="connsiteX31" fmla="*/ 5137266 w 5137266"/>
              <a:gd name="connsiteY31" fmla="*/ 2643447 h 291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7266" h="2915554">
                <a:moveTo>
                  <a:pt x="0" y="0"/>
                </a:moveTo>
                <a:cubicBezTo>
                  <a:pt x="41564" y="387927"/>
                  <a:pt x="83128" y="775854"/>
                  <a:pt x="116379" y="1180407"/>
                </a:cubicBezTo>
                <a:cubicBezTo>
                  <a:pt x="149630" y="1584960"/>
                  <a:pt x="157943" y="2172392"/>
                  <a:pt x="199506" y="2427316"/>
                </a:cubicBezTo>
                <a:cubicBezTo>
                  <a:pt x="241070" y="2682240"/>
                  <a:pt x="321426" y="2637905"/>
                  <a:pt x="365760" y="2709949"/>
                </a:cubicBezTo>
                <a:cubicBezTo>
                  <a:pt x="410094" y="2781993"/>
                  <a:pt x="401782" y="2859578"/>
                  <a:pt x="465513" y="2859578"/>
                </a:cubicBezTo>
                <a:cubicBezTo>
                  <a:pt x="529244" y="2859578"/>
                  <a:pt x="687186" y="2757054"/>
                  <a:pt x="748146" y="2709949"/>
                </a:cubicBezTo>
                <a:cubicBezTo>
                  <a:pt x="809106" y="2662844"/>
                  <a:pt x="781397" y="2560320"/>
                  <a:pt x="831273" y="2576945"/>
                </a:cubicBezTo>
                <a:cubicBezTo>
                  <a:pt x="881149" y="2593570"/>
                  <a:pt x="986444" y="2759826"/>
                  <a:pt x="1047404" y="2809702"/>
                </a:cubicBezTo>
                <a:cubicBezTo>
                  <a:pt x="1108364" y="2859578"/>
                  <a:pt x="1136073" y="2898370"/>
                  <a:pt x="1197033" y="2876203"/>
                </a:cubicBezTo>
                <a:cubicBezTo>
                  <a:pt x="1257993" y="2854036"/>
                  <a:pt x="1341120" y="2734887"/>
                  <a:pt x="1413164" y="2676698"/>
                </a:cubicBezTo>
                <a:cubicBezTo>
                  <a:pt x="1485208" y="2618509"/>
                  <a:pt x="1554481" y="2513215"/>
                  <a:pt x="1629295" y="2527069"/>
                </a:cubicBezTo>
                <a:cubicBezTo>
                  <a:pt x="1704109" y="2540923"/>
                  <a:pt x="1776153" y="2707178"/>
                  <a:pt x="1862051" y="2759825"/>
                </a:cubicBezTo>
                <a:cubicBezTo>
                  <a:pt x="1947949" y="2812472"/>
                  <a:pt x="2053244" y="2884517"/>
                  <a:pt x="2144684" y="2842953"/>
                </a:cubicBezTo>
                <a:cubicBezTo>
                  <a:pt x="2236124" y="2801389"/>
                  <a:pt x="2338647" y="2518756"/>
                  <a:pt x="2410691" y="2510443"/>
                </a:cubicBezTo>
                <a:cubicBezTo>
                  <a:pt x="2482735" y="2502130"/>
                  <a:pt x="2518757" y="2729345"/>
                  <a:pt x="2576946" y="2793076"/>
                </a:cubicBezTo>
                <a:cubicBezTo>
                  <a:pt x="2635135" y="2856807"/>
                  <a:pt x="2646219" y="2962102"/>
                  <a:pt x="2759826" y="2892829"/>
                </a:cubicBezTo>
                <a:cubicBezTo>
                  <a:pt x="2873433" y="2823556"/>
                  <a:pt x="3144983" y="2427316"/>
                  <a:pt x="3258590" y="2377440"/>
                </a:cubicBezTo>
                <a:cubicBezTo>
                  <a:pt x="3372197" y="2327564"/>
                  <a:pt x="3441470" y="2593571"/>
                  <a:pt x="3441470" y="2593571"/>
                </a:cubicBezTo>
                <a:cubicBezTo>
                  <a:pt x="3488575" y="2648989"/>
                  <a:pt x="3496888" y="2687782"/>
                  <a:pt x="3541222" y="2709949"/>
                </a:cubicBezTo>
                <a:cubicBezTo>
                  <a:pt x="3585557" y="2732116"/>
                  <a:pt x="3707477" y="2726574"/>
                  <a:pt x="3707477" y="2726574"/>
                </a:cubicBezTo>
                <a:cubicBezTo>
                  <a:pt x="3746270" y="2718261"/>
                  <a:pt x="3732415" y="2651760"/>
                  <a:pt x="3773979" y="2660073"/>
                </a:cubicBezTo>
                <a:cubicBezTo>
                  <a:pt x="3815543" y="2668386"/>
                  <a:pt x="3879274" y="2757055"/>
                  <a:pt x="3956859" y="2776451"/>
                </a:cubicBezTo>
                <a:cubicBezTo>
                  <a:pt x="4034444" y="2795847"/>
                  <a:pt x="4178531" y="2806931"/>
                  <a:pt x="4239491" y="2776451"/>
                </a:cubicBezTo>
                <a:cubicBezTo>
                  <a:pt x="4300451" y="2745971"/>
                  <a:pt x="4278284" y="2624051"/>
                  <a:pt x="4322619" y="2593571"/>
                </a:cubicBezTo>
                <a:cubicBezTo>
                  <a:pt x="4366954" y="2563091"/>
                  <a:pt x="4458394" y="2574175"/>
                  <a:pt x="4505499" y="2593571"/>
                </a:cubicBezTo>
                <a:cubicBezTo>
                  <a:pt x="4552604" y="2612967"/>
                  <a:pt x="4563688" y="2687782"/>
                  <a:pt x="4605251" y="2709949"/>
                </a:cubicBezTo>
                <a:cubicBezTo>
                  <a:pt x="4646814" y="2732116"/>
                  <a:pt x="4729942" y="2748741"/>
                  <a:pt x="4754880" y="2726574"/>
                </a:cubicBezTo>
                <a:cubicBezTo>
                  <a:pt x="4779818" y="2704407"/>
                  <a:pt x="4738255" y="2599112"/>
                  <a:pt x="4754880" y="2576945"/>
                </a:cubicBezTo>
                <a:cubicBezTo>
                  <a:pt x="4771505" y="2554778"/>
                  <a:pt x="4824153" y="2582487"/>
                  <a:pt x="4854633" y="2593571"/>
                </a:cubicBezTo>
                <a:cubicBezTo>
                  <a:pt x="4885113" y="2604655"/>
                  <a:pt x="4937760" y="2643447"/>
                  <a:pt x="4937760" y="2643447"/>
                </a:cubicBezTo>
                <a:cubicBezTo>
                  <a:pt x="4962698" y="2651760"/>
                  <a:pt x="5004262" y="2643447"/>
                  <a:pt x="5004262" y="2643447"/>
                </a:cubicBezTo>
                <a:lnTo>
                  <a:pt x="5137266" y="264344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69EA6-AC7A-4250-A68B-F700AA15187A}"/>
              </a:ext>
            </a:extLst>
          </p:cNvPr>
          <p:cNvSpPr txBox="1"/>
          <p:nvPr/>
        </p:nvSpPr>
        <p:spPr>
          <a:xfrm>
            <a:off x="3393357" y="1592954"/>
            <a:ext cx="252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AR(1)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5FAB8-CAE5-4A35-9142-DF4482CF9D0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B5F4EE-6929-4987-8C95-D532B416F6C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96B3F-B9F1-4B17-9FE4-ACBA81143A0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FBE4E-1F50-4B80-8044-F32AF8DCA672}"/>
              </a:ext>
            </a:extLst>
          </p:cNvPr>
          <p:cNvSpPr txBox="1"/>
          <p:nvPr/>
        </p:nvSpPr>
        <p:spPr>
          <a:xfrm>
            <a:off x="2150206" y="4010995"/>
            <a:ext cx="341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</a:t>
            </a:r>
            <a:endParaRPr lang="en-US" altLang="ko-KR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3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"/>
    </mc:Choice>
    <mc:Fallback xmlns="">
      <p:transition spd="slow" advTm="6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461025" y="2489590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시계열의 유형과 방법에 따라 과정이 달라진다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AD9A59-E013-492D-8D7D-19A263E0BAD4}"/>
              </a:ext>
            </a:extLst>
          </p:cNvPr>
          <p:cNvSpPr/>
          <p:nvPr/>
        </p:nvSpPr>
        <p:spPr>
          <a:xfrm>
            <a:off x="0" y="1379109"/>
            <a:ext cx="9144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69EA6-AC7A-4250-A68B-F700AA15187A}"/>
              </a:ext>
            </a:extLst>
          </p:cNvPr>
          <p:cNvSpPr txBox="1"/>
          <p:nvPr/>
        </p:nvSpPr>
        <p:spPr>
          <a:xfrm>
            <a:off x="3271669" y="1576499"/>
            <a:ext cx="281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AR(1)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PACF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273237-1CA2-41C2-AECA-7C18DF603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561" r="1" b="2854"/>
          <a:stretch/>
        </p:blipFill>
        <p:spPr bwMode="auto">
          <a:xfrm>
            <a:off x="1227600" y="2185200"/>
            <a:ext cx="6692400" cy="40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1E02D0-E352-436C-8CB5-36E97E0EF2CC}"/>
              </a:ext>
            </a:extLst>
          </p:cNvPr>
          <p:cNvSpPr txBox="1"/>
          <p:nvPr/>
        </p:nvSpPr>
        <p:spPr>
          <a:xfrm>
            <a:off x="2528643" y="3646320"/>
            <a:ext cx="341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이후 절단된 모양</a:t>
            </a:r>
            <a:endParaRPr lang="en-US" altLang="ko-KR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79ACC-0912-40D2-9AB2-BDE5DEC34B21}"/>
              </a:ext>
            </a:extLst>
          </p:cNvPr>
          <p:cNvSpPr txBox="1"/>
          <p:nvPr/>
        </p:nvSpPr>
        <p:spPr>
          <a:xfrm>
            <a:off x="4448030" y="2609188"/>
            <a:ext cx="2962059" cy="707886"/>
          </a:xfrm>
          <a:prstGeom prst="rect">
            <a:avLst/>
          </a:prstGeom>
          <a:solidFill>
            <a:srgbClr val="2851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“AR(p)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이면 시차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P+1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절단된 모양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</a:t>
            </a:r>
            <a:endParaRPr lang="ko-KR" altLang="en-US" sz="2000" dirty="0">
              <a:solidFill>
                <a:schemeClr val="bg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2999756-35A4-483C-BE94-101CD37295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7462" y="3664578"/>
            <a:ext cx="2395000" cy="57719"/>
          </a:xfrm>
          <a:prstGeom prst="curvedConnector3">
            <a:avLst>
              <a:gd name="adj1" fmla="val 54381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66E5C0-3630-48D4-90CB-667E26ECA0C6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6D5695-ECEC-435E-B1F2-40868FA59BA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012B42-299E-45CB-AE9F-0FED586628FA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"/>
    </mc:Choice>
    <mc:Fallback xmlns="">
      <p:transition spd="slow" advTm="45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54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이동 평균 모형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19517" y="3691847"/>
            <a:ext cx="6698117" cy="707886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현재의 </a:t>
            </a:r>
            <a:r>
              <a:rPr lang="ko-KR" altLang="en-US" sz="2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관측값이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ko-KR" altLang="en-US" sz="2000" dirty="0">
                <a:latin typeface="Cambria Math" panose="02040503050406030204" pitchFamily="18" charset="0"/>
              </a:rPr>
              <a:t>현재와 과거의 설명해 주지 못하는 부분</a:t>
            </a:r>
            <a:r>
              <a:rPr lang="en-US" altLang="ko-KR" sz="2000" dirty="0">
                <a:latin typeface="Cambria Math" panose="02040503050406030204" pitchFamily="18" charset="0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오차</a:t>
            </a:r>
            <a:r>
              <a:rPr lang="en-US" altLang="ko-KR" sz="2000" dirty="0">
                <a:latin typeface="Cambria Math" panose="02040503050406030204" pitchFamily="18" charset="0"/>
              </a:rPr>
              <a:t>)</a:t>
            </a:r>
            <a:r>
              <a:rPr lang="ko-KR" altLang="en-US" sz="2000" dirty="0">
                <a:latin typeface="Cambria Math" panose="02040503050406030204" pitchFamily="18" charset="0"/>
              </a:rPr>
              <a:t>의 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선형결합</a:t>
            </a:r>
            <a:r>
              <a:rPr lang="ko-KR" altLang="en-US" sz="2000" dirty="0">
                <a:latin typeface="Cambria Math" panose="02040503050406030204" pitchFamily="18" charset="0"/>
              </a:rPr>
              <a:t>으로 표시되는 모형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78981F-86F8-485B-AF8A-8A5213C800A9}"/>
              </a:ext>
            </a:extLst>
          </p:cNvPr>
          <p:cNvSpPr/>
          <p:nvPr/>
        </p:nvSpPr>
        <p:spPr>
          <a:xfrm rot="5400000">
            <a:off x="4044200" y="4318871"/>
            <a:ext cx="707887" cy="1566251"/>
          </a:xfrm>
          <a:prstGeom prst="downArrow">
            <a:avLst>
              <a:gd name="adj1" fmla="val 67450"/>
              <a:gd name="adj2" fmla="val 58837"/>
            </a:avLst>
          </a:prstGeom>
          <a:gradFill>
            <a:gsLst>
              <a:gs pos="0">
                <a:srgbClr val="FFFFFF"/>
              </a:gs>
              <a:gs pos="55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rgbClr val="A6A6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EDAB-AAB7-4D40-9C43-8A358063399C}"/>
              </a:ext>
            </a:extLst>
          </p:cNvPr>
          <p:cNvSpPr txBox="1"/>
          <p:nvPr/>
        </p:nvSpPr>
        <p:spPr>
          <a:xfrm>
            <a:off x="1494848" y="4836497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현재의 자료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35B11-63C8-473A-99EF-AFFD489DCE1F}"/>
              </a:ext>
            </a:extLst>
          </p:cNvPr>
          <p:cNvSpPr txBox="1"/>
          <p:nvPr/>
        </p:nvSpPr>
        <p:spPr>
          <a:xfrm>
            <a:off x="5409574" y="4643248"/>
            <a:ext cx="2329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과거의 자료의 </a:t>
            </a:r>
            <a:endParaRPr lang="en-US" altLang="ko-KR" sz="2800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algn="ctr"/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오차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00029-023F-4E12-BAE6-E36816E9813A}"/>
              </a:ext>
            </a:extLst>
          </p:cNvPr>
          <p:cNvSpPr txBox="1"/>
          <p:nvPr/>
        </p:nvSpPr>
        <p:spPr>
          <a:xfrm>
            <a:off x="3903913" y="4887797"/>
            <a:ext cx="160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none" strike="noStrike" baseline="0" dirty="0">
                <a:solidFill>
                  <a:srgbClr val="28517A"/>
                </a:solidFill>
                <a:latin typeface="Cambria Math" panose="02040503050406030204" pitchFamily="18" charset="0"/>
              </a:rPr>
              <a:t>선형결합</a:t>
            </a:r>
            <a:endParaRPr lang="ko-KR" altLang="en-US" sz="2000" b="1" dirty="0">
              <a:solidFill>
                <a:srgbClr val="28517A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630B9-30A8-4881-8B48-C763A4FD8AC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3C72B-021F-46BC-9E74-DDE99385590F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74DFD-6E9D-4DFA-8890-C2433F65DEF6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spd="slow" advTm="4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EC6B6C2C-E10A-4F27-9043-7B80E1EF9E83}"/>
              </a:ext>
            </a:extLst>
          </p:cNvPr>
          <p:cNvSpPr txBox="1"/>
          <p:nvPr/>
        </p:nvSpPr>
        <p:spPr>
          <a:xfrm>
            <a:off x="476293" y="2688034"/>
            <a:ext cx="739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Cambria Math" panose="02040503050406030204" pitchFamily="18" charset="0"/>
              </a:rPr>
              <a:t>MA(q) : </a:t>
            </a:r>
            <a:r>
              <a:rPr lang="en-US" altLang="ko-KR" sz="2800" dirty="0" err="1">
                <a:latin typeface="Cambria Math" panose="02040503050406030204" pitchFamily="18" charset="0"/>
              </a:rPr>
              <a:t>Z</a:t>
            </a:r>
            <a:r>
              <a:rPr lang="en-US" altLang="ko-KR" sz="28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800" dirty="0">
                <a:latin typeface="Cambria Math" panose="02040503050406030204" pitchFamily="18" charset="0"/>
              </a:rPr>
              <a:t> = </a:t>
            </a:r>
            <a:r>
              <a:rPr lang="el-GR" altLang="ko-KR" sz="2800" dirty="0">
                <a:latin typeface="Cambria Math" panose="02040503050406030204" pitchFamily="18" charset="0"/>
              </a:rPr>
              <a:t>ε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t </a:t>
            </a:r>
            <a:r>
              <a:rPr lang="en-US" altLang="ko-KR" sz="2800" dirty="0">
                <a:latin typeface="Cambria Math" panose="02040503050406030204" pitchFamily="18" charset="0"/>
              </a:rPr>
              <a:t>- </a:t>
            </a:r>
            <a:r>
              <a:rPr lang="el-GR" altLang="ko-KR" sz="2800" dirty="0">
                <a:latin typeface="Cambria Math" panose="02040503050406030204" pitchFamily="18" charset="0"/>
              </a:rPr>
              <a:t>θ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1</a:t>
            </a:r>
            <a:r>
              <a:rPr lang="el-GR" altLang="ko-KR" sz="2800" dirty="0">
                <a:latin typeface="Cambria Math" panose="02040503050406030204" pitchFamily="18" charset="0"/>
              </a:rPr>
              <a:t> ε 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2800" dirty="0">
                <a:latin typeface="Cambria Math" panose="02040503050406030204" pitchFamily="18" charset="0"/>
              </a:rPr>
              <a:t> – </a:t>
            </a:r>
            <a:r>
              <a:rPr lang="el-GR" altLang="ko-KR" sz="2800" dirty="0">
                <a:latin typeface="Cambria Math" panose="02040503050406030204" pitchFamily="18" charset="0"/>
              </a:rPr>
              <a:t>θ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2</a:t>
            </a:r>
            <a:r>
              <a:rPr lang="el-GR" altLang="ko-KR" sz="2800" dirty="0">
                <a:latin typeface="Cambria Math" panose="02040503050406030204" pitchFamily="18" charset="0"/>
              </a:rPr>
              <a:t> ε 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2800" dirty="0">
                <a:latin typeface="Cambria Math" panose="02040503050406030204" pitchFamily="18" charset="0"/>
              </a:rPr>
              <a:t> …- </a:t>
            </a:r>
            <a:r>
              <a:rPr lang="el-GR" altLang="ko-KR" sz="2800" dirty="0">
                <a:latin typeface="Cambria Math" panose="02040503050406030204" pitchFamily="18" charset="0"/>
              </a:rPr>
              <a:t>θ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q</a:t>
            </a:r>
            <a:r>
              <a:rPr lang="el-GR" altLang="ko-KR" sz="2800" dirty="0">
                <a:latin typeface="Cambria Math" panose="02040503050406030204" pitchFamily="18" charset="0"/>
              </a:rPr>
              <a:t> ε 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t-q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D1579D-C15E-4CB6-AE29-A92502C465D9}"/>
                  </a:ext>
                </a:extLst>
              </p:cNvPr>
              <p:cNvSpPr/>
              <p:nvPr/>
            </p:nvSpPr>
            <p:spPr>
              <a:xfrm>
                <a:off x="4458154" y="1641047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D1579D-C15E-4CB6-AE29-A92502C46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54" y="1641047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571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5182FAF-B945-40F2-8533-0BB3CA875A7A}"/>
              </a:ext>
            </a:extLst>
          </p:cNvPr>
          <p:cNvSpPr txBox="1"/>
          <p:nvPr/>
        </p:nvSpPr>
        <p:spPr>
          <a:xfrm>
            <a:off x="3012360" y="2776239"/>
            <a:ext cx="362068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82C26F9-B491-4F4D-81B8-1C2D4BAF9F70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3335155" y="1768820"/>
            <a:ext cx="865658" cy="1149180"/>
          </a:xfrm>
          <a:prstGeom prst="curvedConnector2">
            <a:avLst/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761625-1B2E-4D74-BD13-A98C38C6ED4E}"/>
              </a:ext>
            </a:extLst>
          </p:cNvPr>
          <p:cNvSpPr txBox="1"/>
          <p:nvPr/>
        </p:nvSpPr>
        <p:spPr>
          <a:xfrm>
            <a:off x="3374428" y="1853001"/>
            <a:ext cx="12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A814B-F79D-4D20-A38A-034647404F9B}"/>
              </a:ext>
            </a:extLst>
          </p:cNvPr>
          <p:cNvSpPr txBox="1"/>
          <p:nvPr/>
        </p:nvSpPr>
        <p:spPr>
          <a:xfrm>
            <a:off x="3623509" y="4395318"/>
            <a:ext cx="3733759" cy="400110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r>
              <a:rPr lang="ko-KR" altLang="ko-KR" sz="20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특성함수</a:t>
            </a:r>
            <a:r>
              <a:rPr lang="en-US" altLang="ko-KR" sz="20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(characteristic function)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B45E9A6-2035-47EF-8519-D6C4F41EEC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5228" y="4458141"/>
            <a:ext cx="1268108" cy="1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0079D1-EACB-44E6-9932-CAC47A626144}"/>
              </a:ext>
            </a:extLst>
          </p:cNvPr>
          <p:cNvCxnSpPr>
            <a:cxnSpLocks/>
          </p:cNvCxnSpPr>
          <p:nvPr/>
        </p:nvCxnSpPr>
        <p:spPr>
          <a:xfrm>
            <a:off x="3048919" y="3807280"/>
            <a:ext cx="862962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07325A-64F4-48B1-B936-A32DE4209781}"/>
              </a:ext>
            </a:extLst>
          </p:cNvPr>
          <p:cNvSpPr txBox="1"/>
          <p:nvPr/>
        </p:nvSpPr>
        <p:spPr>
          <a:xfrm>
            <a:off x="2049544" y="3284060"/>
            <a:ext cx="254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Cambria Math" panose="02040503050406030204" pitchFamily="18" charset="0"/>
              </a:rPr>
              <a:t>Z</a:t>
            </a:r>
            <a:r>
              <a:rPr lang="en-US" altLang="ko-KR" sz="28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800" dirty="0">
                <a:latin typeface="Cambria Math" panose="02040503050406030204" pitchFamily="18" charset="0"/>
              </a:rPr>
              <a:t> = </a:t>
            </a:r>
            <a:r>
              <a:rPr lang="el-GR" altLang="ko-KR" sz="2800" dirty="0">
                <a:latin typeface="Cambria Math" panose="02040503050406030204" pitchFamily="18" charset="0"/>
              </a:rPr>
              <a:t>θ </a:t>
            </a:r>
            <a:r>
              <a:rPr lang="en-US" altLang="ko-KR" sz="2800" dirty="0">
                <a:latin typeface="Cambria Math" panose="02040503050406030204" pitchFamily="18" charset="0"/>
              </a:rPr>
              <a:t>(B)</a:t>
            </a:r>
            <a:r>
              <a:rPr lang="el-GR" altLang="ko-KR" sz="2800" dirty="0">
                <a:latin typeface="Cambria Math" panose="02040503050406030204" pitchFamily="18" charset="0"/>
              </a:rPr>
              <a:t> ε 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t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44DD55-C69E-494C-96E3-12279F3446E7}"/>
              </a:ext>
            </a:extLst>
          </p:cNvPr>
          <p:cNvSpPr txBox="1"/>
          <p:nvPr/>
        </p:nvSpPr>
        <p:spPr>
          <a:xfrm>
            <a:off x="2063523" y="5069343"/>
            <a:ext cx="5884695" cy="523220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mbria Math" panose="02040503050406030204" pitchFamily="18" charset="0"/>
              </a:rPr>
              <a:t>이때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el-GR" altLang="ko-KR" sz="2800" dirty="0">
                <a:latin typeface="Cambria Math" panose="02040503050406030204" pitchFamily="18" charset="0"/>
              </a:rPr>
              <a:t>θ </a:t>
            </a:r>
            <a:r>
              <a:rPr lang="en-US" altLang="ko-KR" sz="2800" dirty="0">
                <a:latin typeface="Cambria Math" panose="02040503050406030204" pitchFamily="18" charset="0"/>
              </a:rPr>
              <a:t>(B) = 1 -B</a:t>
            </a:r>
            <a:r>
              <a:rPr lang="el-GR" altLang="ko-KR" sz="2800" dirty="0">
                <a:latin typeface="Cambria Math" panose="02040503050406030204" pitchFamily="18" charset="0"/>
              </a:rPr>
              <a:t>θ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2800" dirty="0">
                <a:latin typeface="Cambria Math" panose="02040503050406030204" pitchFamily="18" charset="0"/>
              </a:rPr>
              <a:t> –B</a:t>
            </a:r>
            <a:r>
              <a:rPr lang="en-US" altLang="ko-KR" sz="2800" baseline="30000" dirty="0">
                <a:latin typeface="Cambria Math" panose="02040503050406030204" pitchFamily="18" charset="0"/>
              </a:rPr>
              <a:t>2</a:t>
            </a:r>
            <a:r>
              <a:rPr lang="el-GR" altLang="ko-KR" sz="2800" dirty="0">
                <a:latin typeface="Cambria Math" panose="02040503050406030204" pitchFamily="18" charset="0"/>
              </a:rPr>
              <a:t>θ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2800" dirty="0">
                <a:latin typeface="Cambria Math" panose="02040503050406030204" pitchFamily="18" charset="0"/>
              </a:rPr>
              <a:t> -… - -</a:t>
            </a:r>
            <a:r>
              <a:rPr lang="en-US" altLang="ko-KR" sz="2800" dirty="0" err="1">
                <a:latin typeface="Cambria Math" panose="02040503050406030204" pitchFamily="18" charset="0"/>
              </a:rPr>
              <a:t>B</a:t>
            </a:r>
            <a:r>
              <a:rPr lang="en-US" altLang="ko-KR" sz="2800" baseline="30000" dirty="0" err="1">
                <a:latin typeface="Cambria Math" panose="02040503050406030204" pitchFamily="18" charset="0"/>
              </a:rPr>
              <a:t>q</a:t>
            </a:r>
            <a:r>
              <a:rPr lang="el-GR" altLang="ko-KR" sz="2800" dirty="0">
                <a:latin typeface="Cambria Math" panose="02040503050406030204" pitchFamily="18" charset="0"/>
              </a:rPr>
              <a:t>θ</a:t>
            </a:r>
            <a:r>
              <a:rPr lang="en-US" altLang="ko-KR" sz="2800" baseline="-25000" dirty="0">
                <a:latin typeface="Cambria Math" panose="02040503050406030204" pitchFamily="18" charset="0"/>
              </a:rPr>
              <a:t>q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95DD2-2EC2-4C9B-BDDF-050E910319B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CFDF82-9B74-4683-83FD-45D2CBAC631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AF394E-B2C9-427B-916A-4570D793EFE9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9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"/>
    </mc:Choice>
    <mc:Fallback xmlns="">
      <p:transition spd="slow" advTm="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997863" cy="400110"/>
            <a:chOff x="2699792" y="1277259"/>
            <a:chExt cx="299786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864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정상성을 만족하는 시계열</a:t>
              </a:r>
            </a:p>
          </p:txBody>
        </p:sp>
      </p:grpSp>
      <p:sp>
        <p:nvSpPr>
          <p:cNvPr id="29" name="도형 111">
            <a:extLst>
              <a:ext uri="{FF2B5EF4-FFF2-40B4-BE49-F238E27FC236}">
                <a16:creationId xmlns:a16="http://schemas.microsoft.com/office/drawing/2014/main" id="{DE1CCE18-0A7C-4E89-B6AA-1502BA527856}"/>
              </a:ext>
            </a:extLst>
          </p:cNvPr>
          <p:cNvSpPr>
            <a:spLocks noGrp="1" noChangeArrowheads="1"/>
          </p:cNvSpPr>
          <p:nvPr/>
        </p:nvSpPr>
        <p:spPr>
          <a:xfrm>
            <a:off x="1297362" y="2255553"/>
            <a:ext cx="2803646" cy="5233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0" name="도형 111">
            <a:extLst>
              <a:ext uri="{FF2B5EF4-FFF2-40B4-BE49-F238E27FC236}">
                <a16:creationId xmlns:a16="http://schemas.microsoft.com/office/drawing/2014/main" id="{8700FF42-F7AC-4CD2-9716-76A384DDA4C6}"/>
              </a:ext>
            </a:extLst>
          </p:cNvPr>
          <p:cNvSpPr>
            <a:spLocks noGrp="1" noChangeArrowheads="1"/>
          </p:cNvSpPr>
          <p:nvPr/>
        </p:nvSpPr>
        <p:spPr>
          <a:xfrm>
            <a:off x="1285061" y="3314788"/>
            <a:ext cx="547366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1" name="도형 111">
            <a:extLst>
              <a:ext uri="{FF2B5EF4-FFF2-40B4-BE49-F238E27FC236}">
                <a16:creationId xmlns:a16="http://schemas.microsoft.com/office/drawing/2014/main" id="{E49C4EB1-E1E4-4951-B7A3-57BFCE6F3D54}"/>
              </a:ext>
            </a:extLst>
          </p:cNvPr>
          <p:cNvSpPr>
            <a:spLocks noGrp="1" noChangeArrowheads="1"/>
          </p:cNvSpPr>
          <p:nvPr/>
        </p:nvSpPr>
        <p:spPr>
          <a:xfrm>
            <a:off x="1297362" y="4434503"/>
            <a:ext cx="740452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세로 텍스트 개체 틀 8">
                <a:extLst>
                  <a:ext uri="{FF2B5EF4-FFF2-40B4-BE49-F238E27FC236}">
                    <a16:creationId xmlns:a16="http://schemas.microsoft.com/office/drawing/2014/main" id="{2808C74E-2E3D-4D3B-B8DC-84BA27636F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kumimoji="0" lang="ko-KR" altLang="ko-K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𝜇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 </m:t>
                    </m:r>
                  </m:oMath>
                </a14:m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평균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kumimoji="0" lang="en-US" altLang="ko-KR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ko-KR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0" lang="ko-KR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분산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lang="en-US" altLang="ko-KR" sz="2000" kern="1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	</a:t>
                </a:r>
              </a:p>
            </p:txBody>
          </p:sp>
        </mc:Choice>
        <mc:Fallback xmlns="">
          <p:sp>
            <p:nvSpPr>
              <p:cNvPr id="32" name="세로 텍스트 개체 틀 8">
                <a:extLst>
                  <a:ext uri="{FF2B5EF4-FFF2-40B4-BE49-F238E27FC236}">
                    <a16:creationId xmlns:a16="http://schemas.microsoft.com/office/drawing/2014/main" id="{2808C74E-2E3D-4D3B-B8DC-84BA2763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4456B7-850B-4023-A303-6E7F70B102D6}"/>
                  </a:ext>
                </a:extLst>
              </p:cNvPr>
              <p:cNvSpPr/>
              <p:nvPr/>
            </p:nvSpPr>
            <p:spPr>
              <a:xfrm>
                <a:off x="839298" y="4409324"/>
                <a:ext cx="834121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&lt;∞    ∀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</a:t>
                </a:r>
                <a:r>
                  <a:rPr lang="en-US" altLang="ko-KR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자기공분산</a:t>
                </a:r>
                <a:r>
                  <a:rPr lang="en-US" altLang="ko-KR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공분산이 시점이 아닌 </a:t>
                </a:r>
                <a:r>
                  <a:rPr lang="ko-KR" altLang="en-US" sz="2000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시차에만 의존</a:t>
                </a:r>
                <a:r>
                  <a:rPr lang="en-US" altLang="ko-KR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→ </a:t>
                </a:r>
                <a:r>
                  <a:rPr lang="en-US" altLang="ko-KR" sz="2000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t</a:t>
                </a:r>
                <a:r>
                  <a:rPr lang="ko-KR" altLang="en-US" sz="2000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무관</a:t>
                </a:r>
                <a:r>
                  <a:rPr lang="ko-KR" altLang="en-US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하고 </a:t>
                </a:r>
                <a:r>
                  <a:rPr lang="en-US" altLang="ko-KR" sz="2000" b="1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k</a:t>
                </a:r>
                <a:r>
                  <a:rPr lang="ko-KR" altLang="en-US" sz="2000" b="1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의존</a:t>
                </a:r>
                <a:endParaRPr lang="en-US" altLang="ko-KR" sz="2000" b="1" dirty="0">
                  <a:solidFill>
                    <a:srgbClr val="C00000"/>
                  </a:solidFill>
                  <a:highlight>
                    <a:srgbClr val="F0D36C"/>
                  </a:highlight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4456B7-850B-4023-A303-6E7F70B1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8" y="4409324"/>
                <a:ext cx="8341214" cy="156966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5612EE4-CFC0-4E11-AF9B-AAA2547062F4}"/>
              </a:ext>
            </a:extLst>
          </p:cNvPr>
          <p:cNvSpPr txBox="1"/>
          <p:nvPr/>
        </p:nvSpPr>
        <p:spPr>
          <a:xfrm>
            <a:off x="826476" y="212580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A4901-5526-4024-A884-40D54E8DFCDF}"/>
              </a:ext>
            </a:extLst>
          </p:cNvPr>
          <p:cNvSpPr txBox="1"/>
          <p:nvPr/>
        </p:nvSpPr>
        <p:spPr>
          <a:xfrm>
            <a:off x="826476" y="324257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6B198-EFF6-469B-8673-3C9544EEB751}"/>
              </a:ext>
            </a:extLst>
          </p:cNvPr>
          <p:cNvSpPr txBox="1"/>
          <p:nvPr/>
        </p:nvSpPr>
        <p:spPr>
          <a:xfrm>
            <a:off x="826476" y="4331538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24D6D-B9C8-4AE0-8701-21DF258D3BFE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정상성의 조건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75737-D95F-4DA4-A9D5-45A78C3C581A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564EC-5896-4355-98C6-9CBABB98E14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</p:spTree>
    <p:extLst>
      <p:ext uri="{BB962C8B-B14F-4D97-AF65-F5344CB8AC3E}">
        <p14:creationId xmlns:p14="http://schemas.microsoft.com/office/powerpoint/2010/main" val="26212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"/>
    </mc:Choice>
    <mc:Fallback xmlns="">
      <p:transition spd="slow" advTm="30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0100BF9-7086-4D3F-86A7-3CF0DF165F75}"/>
                  </a:ext>
                </a:extLst>
              </p:cNvPr>
              <p:cNvSpPr/>
              <p:nvPr/>
            </p:nvSpPr>
            <p:spPr>
              <a:xfrm>
                <a:off x="4676050" y="1688585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0100BF9-7086-4D3F-86A7-3CF0DF165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50" y="1688585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951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5268AA64-869C-4A83-A85B-B05CDD028C3D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3726522" y="1835549"/>
            <a:ext cx="865658" cy="1033397"/>
          </a:xfrm>
          <a:prstGeom prst="curvedConnector2">
            <a:avLst/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D8402-5377-439F-A82D-1052A23CE5FD}"/>
              </a:ext>
            </a:extLst>
          </p:cNvPr>
          <p:cNvSpPr txBox="1"/>
          <p:nvPr/>
        </p:nvSpPr>
        <p:spPr>
          <a:xfrm>
            <a:off x="3448384" y="1854797"/>
            <a:ext cx="12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6B6C2C-E10A-4F27-9043-7B80E1EF9E83}"/>
              </a:ext>
            </a:extLst>
          </p:cNvPr>
          <p:cNvSpPr txBox="1"/>
          <p:nvPr/>
        </p:nvSpPr>
        <p:spPr>
          <a:xfrm>
            <a:off x="982525" y="2686716"/>
            <a:ext cx="739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Cambria Math" panose="02040503050406030204" pitchFamily="18" charset="0"/>
              </a:rPr>
              <a:t>MA(q) : </a:t>
            </a:r>
            <a:r>
              <a:rPr lang="en-US" altLang="ko-KR" sz="3200" dirty="0" err="1"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latin typeface="Cambria Math" panose="02040503050406030204" pitchFamily="18" charset="0"/>
              </a:rPr>
              <a:t>ε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 </a:t>
            </a:r>
            <a:r>
              <a:rPr lang="en-US" altLang="ko-KR" sz="3200" dirty="0">
                <a:latin typeface="Cambria Math" panose="02040503050406030204" pitchFamily="18" charset="0"/>
              </a:rPr>
              <a:t>-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3200" dirty="0">
                <a:latin typeface="Cambria Math" panose="02040503050406030204" pitchFamily="18" charset="0"/>
              </a:rPr>
              <a:t> –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3200" dirty="0">
                <a:latin typeface="Cambria Math" panose="02040503050406030204" pitchFamily="18" charset="0"/>
              </a:rPr>
              <a:t> …-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q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t-q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182FAF-B945-40F2-8533-0BB3CA875A7A}"/>
              </a:ext>
            </a:extLst>
          </p:cNvPr>
          <p:cNvSpPr txBox="1"/>
          <p:nvPr/>
        </p:nvSpPr>
        <p:spPr>
          <a:xfrm>
            <a:off x="3345836" y="2785076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A814B-F79D-4D20-A38A-034647404F9B}"/>
              </a:ext>
            </a:extLst>
          </p:cNvPr>
          <p:cNvSpPr txBox="1"/>
          <p:nvPr/>
        </p:nvSpPr>
        <p:spPr>
          <a:xfrm>
            <a:off x="2444116" y="4446880"/>
            <a:ext cx="5720433" cy="584775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r>
              <a:rPr lang="ko-KR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특성함수</a:t>
            </a:r>
            <a:r>
              <a:rPr lang="en-US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(characteristic function)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B45E9A6-2035-47EF-8519-D6C4F41EEC6A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H="1">
            <a:off x="1423609" y="4018703"/>
            <a:ext cx="1166140" cy="1618135"/>
          </a:xfrm>
          <a:prstGeom prst="curvedConnector4">
            <a:avLst>
              <a:gd name="adj1" fmla="val -42007"/>
              <a:gd name="adj2" fmla="val 102426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0079D1-EACB-44E6-9932-CAC47A626144}"/>
              </a:ext>
            </a:extLst>
          </p:cNvPr>
          <p:cNvCxnSpPr>
            <a:cxnSpLocks/>
          </p:cNvCxnSpPr>
          <p:nvPr/>
        </p:nvCxnSpPr>
        <p:spPr>
          <a:xfrm>
            <a:off x="3175865" y="3939346"/>
            <a:ext cx="964087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07325A-64F4-48B1-B936-A32DE4209781}"/>
              </a:ext>
            </a:extLst>
          </p:cNvPr>
          <p:cNvSpPr txBox="1"/>
          <p:nvPr/>
        </p:nvSpPr>
        <p:spPr>
          <a:xfrm>
            <a:off x="2251112" y="3360394"/>
            <a:ext cx="254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latin typeface="Cambria Math" panose="02040503050406030204" pitchFamily="18" charset="0"/>
              </a:rPr>
              <a:t>θ </a:t>
            </a:r>
            <a:r>
              <a:rPr lang="en-US" altLang="ko-KR" sz="3200" dirty="0">
                <a:latin typeface="Cambria Math" panose="02040503050406030204" pitchFamily="18" charset="0"/>
              </a:rPr>
              <a:t>(B)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44DD55-C69E-494C-96E3-12279F3446E7}"/>
              </a:ext>
            </a:extLst>
          </p:cNvPr>
          <p:cNvSpPr txBox="1"/>
          <p:nvPr/>
        </p:nvSpPr>
        <p:spPr>
          <a:xfrm>
            <a:off x="1423609" y="5344449"/>
            <a:ext cx="6512806" cy="584775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Cambria Math" panose="02040503050406030204" pitchFamily="18" charset="0"/>
              </a:rPr>
              <a:t>이때</a:t>
            </a:r>
            <a:r>
              <a:rPr lang="en-US" altLang="ko-KR" sz="3200" dirty="0">
                <a:latin typeface="Cambria Math" panose="02040503050406030204" pitchFamily="18" charset="0"/>
              </a:rPr>
              <a:t>, </a:t>
            </a:r>
            <a:r>
              <a:rPr lang="el-GR" altLang="ko-KR" sz="3200" dirty="0">
                <a:latin typeface="Cambria Math" panose="02040503050406030204" pitchFamily="18" charset="0"/>
              </a:rPr>
              <a:t>θ </a:t>
            </a:r>
            <a:r>
              <a:rPr lang="en-US" altLang="ko-KR" sz="3200" dirty="0">
                <a:latin typeface="Cambria Math" panose="02040503050406030204" pitchFamily="18" charset="0"/>
              </a:rPr>
              <a:t>(B) = 1 -B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3200" dirty="0">
                <a:latin typeface="Cambria Math" panose="02040503050406030204" pitchFamily="18" charset="0"/>
              </a:rPr>
              <a:t> –B</a:t>
            </a:r>
            <a:r>
              <a:rPr lang="en-US" altLang="ko-KR" sz="3200" baseline="30000" dirty="0">
                <a:latin typeface="Cambria Math" panose="02040503050406030204" pitchFamily="18" charset="0"/>
              </a:rPr>
              <a:t>2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3200" dirty="0">
                <a:latin typeface="Cambria Math" panose="02040503050406030204" pitchFamily="18" charset="0"/>
              </a:rPr>
              <a:t> -… - -</a:t>
            </a:r>
            <a:r>
              <a:rPr lang="en-US" altLang="ko-KR" sz="3200" dirty="0" err="1">
                <a:latin typeface="Cambria Math" panose="02040503050406030204" pitchFamily="18" charset="0"/>
              </a:rPr>
              <a:t>B</a:t>
            </a:r>
            <a:r>
              <a:rPr lang="en-US" altLang="ko-KR" sz="3200" baseline="30000" dirty="0" err="1">
                <a:latin typeface="Cambria Math" panose="02040503050406030204" pitchFamily="18" charset="0"/>
              </a:rPr>
              <a:t>q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q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A6136-937B-4BDC-8584-A47E1D2E224D}"/>
              </a:ext>
            </a:extLst>
          </p:cNvPr>
          <p:cNvSpPr/>
          <p:nvPr/>
        </p:nvSpPr>
        <p:spPr>
          <a:xfrm>
            <a:off x="-23804" y="1379110"/>
            <a:ext cx="9167803" cy="5493510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6CA89-FA93-4E6B-9133-06876058387A}"/>
              </a:ext>
            </a:extLst>
          </p:cNvPr>
          <p:cNvSpPr txBox="1"/>
          <p:nvPr/>
        </p:nvSpPr>
        <p:spPr>
          <a:xfrm>
            <a:off x="1737002" y="2467286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q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시점 전까지의 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오차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들의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 선형결합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으로 표현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4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9003E7E3-492F-488F-917A-66A4222F6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465878" y="3214613"/>
            <a:ext cx="1422530" cy="1037604"/>
          </a:xfrm>
          <a:prstGeom prst="rect">
            <a:avLst/>
          </a:prstGeom>
          <a:noFill/>
        </p:spPr>
      </p:pic>
      <p:pic>
        <p:nvPicPr>
          <p:cNvPr id="25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FF8DE85-4C91-4452-BFEE-37DFEDD363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548360" y="1934518"/>
            <a:ext cx="1422530" cy="1037604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C3F0BC-329B-44A1-B988-EB8A71FA39B6}"/>
              </a:ext>
            </a:extLst>
          </p:cNvPr>
          <p:cNvSpPr txBox="1"/>
          <p:nvPr/>
        </p:nvSpPr>
        <p:spPr>
          <a:xfrm>
            <a:off x="858899" y="4287523"/>
            <a:ext cx="765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MA(1) : </a:t>
            </a:r>
            <a:r>
              <a:rPr lang="en-US" altLang="ko-KR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ε</a:t>
            </a:r>
            <a:r>
              <a:rPr lang="en-US" altLang="ko-KR" sz="3200" baseline="-25000" dirty="0">
                <a:solidFill>
                  <a:srgbClr val="FFFFFF"/>
                </a:solidFill>
                <a:latin typeface="Cambria Math" panose="02040503050406030204" pitchFamily="18" charset="0"/>
              </a:rPr>
              <a:t>t 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- </a:t>
            </a:r>
            <a:r>
              <a:rPr lang="el-GR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solidFill>
                  <a:srgbClr val="FFFFFF"/>
                </a:solidFill>
                <a:latin typeface="Cambria Math" panose="02040503050406030204" pitchFamily="18" charset="0"/>
              </a:rPr>
              <a:t>1</a:t>
            </a:r>
            <a:r>
              <a:rPr lang="el-GR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solidFill>
                  <a:srgbClr val="FFFFFF"/>
                </a:solidFill>
                <a:latin typeface="Cambria Math" panose="02040503050406030204" pitchFamily="18" charset="0"/>
              </a:rPr>
              <a:t>t-1</a:t>
            </a:r>
            <a:endParaRPr lang="ko-KR" altLang="en-US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3F8C20-6F1D-4BB6-A5F0-0861B24B2B10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A24516-B832-4AF6-8253-31B1EB6BA5A4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404F24-4C76-4954-924B-34F79551AEA3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4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"/>
    </mc:Choice>
    <mc:Fallback xmlns="">
      <p:transition spd="slow" advTm="3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223339" cy="400110"/>
            <a:chOff x="2699792" y="1277259"/>
            <a:chExt cx="122333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903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33716" y="5587495"/>
            <a:ext cx="2571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Cambria Math" panose="02040503050406030204" pitchFamily="18" charset="0"/>
              </a:rPr>
              <a:t>오차항으로만 </a:t>
            </a:r>
            <a:r>
              <a:rPr lang="ko-KR" altLang="en-US" sz="2400" dirty="0">
                <a:latin typeface="Cambria Math" panose="02040503050406030204" pitchFamily="18" charset="0"/>
              </a:rPr>
              <a:t>표현되기 때문에 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7F99C-02CA-4289-BC2D-D403524B6538}"/>
              </a:ext>
            </a:extLst>
          </p:cNvPr>
          <p:cNvSpPr txBox="1"/>
          <p:nvPr/>
        </p:nvSpPr>
        <p:spPr>
          <a:xfrm>
            <a:off x="3397310" y="5595107"/>
            <a:ext cx="237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MA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05C40-3236-4C73-91AF-39E4770C12F0}"/>
              </a:ext>
            </a:extLst>
          </p:cNvPr>
          <p:cNvSpPr txBox="1"/>
          <p:nvPr/>
        </p:nvSpPr>
        <p:spPr>
          <a:xfrm>
            <a:off x="6492842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8C33D1-C1F9-46BD-ACBB-FEFDE78F0E99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42F58-9048-41BF-9AAE-50013B7ECB1B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A305CF-927E-4638-9AED-E8FA4813A766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EA2AB-E178-4236-9304-A82BD42B5782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spd="slow" advTm="963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415912" y="5595106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2400" dirty="0">
                <a:latin typeface="Cambria Math" panose="02040503050406030204" pitchFamily="18" charset="0"/>
              </a:rPr>
              <a:t>ε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</a:t>
            </a:r>
            <a:r>
              <a:rPr lang="ko-KR" altLang="en-US" sz="2400" dirty="0">
                <a:latin typeface="Cambria Math" panose="02040503050406030204" pitchFamily="18" charset="0"/>
              </a:rPr>
              <a:t>로만 표현되기 때문에 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7F99C-02CA-4289-BC2D-D403524B6538}"/>
              </a:ext>
            </a:extLst>
          </p:cNvPr>
          <p:cNvSpPr txBox="1"/>
          <p:nvPr/>
        </p:nvSpPr>
        <p:spPr>
          <a:xfrm>
            <a:off x="3397310" y="5595107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05C40-3236-4C73-91AF-39E4770C12F0}"/>
              </a:ext>
            </a:extLst>
          </p:cNvPr>
          <p:cNvSpPr txBox="1"/>
          <p:nvPr/>
        </p:nvSpPr>
        <p:spPr>
          <a:xfrm>
            <a:off x="6492842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8C33D1-C1F9-46BD-ACBB-FEFDE78F0E99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830E4B-60C5-4196-9715-59519DF649FC}"/>
              </a:ext>
            </a:extLst>
          </p:cNvPr>
          <p:cNvSpPr/>
          <p:nvPr/>
        </p:nvSpPr>
        <p:spPr>
          <a:xfrm>
            <a:off x="0" y="1379108"/>
            <a:ext cx="9144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AD2A93-879F-47FD-842A-F443C1534526}"/>
              </a:ext>
            </a:extLst>
          </p:cNvPr>
          <p:cNvSpPr txBox="1"/>
          <p:nvPr/>
        </p:nvSpPr>
        <p:spPr>
          <a:xfrm>
            <a:off x="2095569" y="2195621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MA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모형이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가역성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을 만족하려면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F4683-A836-446A-BF3F-F5F2E4295254}"/>
              </a:ext>
            </a:extLst>
          </p:cNvPr>
          <p:cNvSpPr txBox="1"/>
          <p:nvPr/>
        </p:nvSpPr>
        <p:spPr>
          <a:xfrm>
            <a:off x="696752" y="4378421"/>
            <a:ext cx="7861492" cy="8002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θ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sz="4600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B7E488-5371-4E76-BE03-F75D0BEE4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7" y="2120604"/>
            <a:ext cx="1465862" cy="14658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B8CC67-B0A1-437C-A6E6-53B533D9931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90D914-75EA-4D27-BA95-3FD53DCB5A7F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71907-945A-4995-A2E5-4DAD1574AC7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"/>
    </mc:Choice>
    <mc:Fallback xmlns="">
      <p:transition spd="slow" advTm="5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D4FD8-2C17-48AD-90AB-CD62A44D8245}"/>
              </a:ext>
            </a:extLst>
          </p:cNvPr>
          <p:cNvSpPr txBox="1"/>
          <p:nvPr/>
        </p:nvSpPr>
        <p:spPr>
          <a:xfrm>
            <a:off x="6382737" y="5603871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BF937-281D-490B-978C-B0FAC823B78E}"/>
              </a:ext>
            </a:extLst>
          </p:cNvPr>
          <p:cNvSpPr txBox="1"/>
          <p:nvPr/>
        </p:nvSpPr>
        <p:spPr>
          <a:xfrm>
            <a:off x="3439386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5EAB4B-409B-42FA-A1D2-ECF00269BD3D}"/>
              </a:ext>
            </a:extLst>
          </p:cNvPr>
          <p:cNvSpPr/>
          <p:nvPr/>
        </p:nvSpPr>
        <p:spPr>
          <a:xfrm>
            <a:off x="0" y="1379109"/>
            <a:ext cx="9144000" cy="5478890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0" name="도형 95">
            <a:extLst>
              <a:ext uri="{FF2B5EF4-FFF2-40B4-BE49-F238E27FC236}">
                <a16:creationId xmlns:a16="http://schemas.microsoft.com/office/drawing/2014/main" id="{B438EDE7-5CB0-408A-A7A1-815FF987637B}"/>
              </a:ext>
            </a:extLst>
          </p:cNvPr>
          <p:cNvSpPr>
            <a:spLocks noGrp="1" noChangeArrowheads="1"/>
          </p:cNvSpPr>
          <p:nvPr/>
        </p:nvSpPr>
        <p:spPr>
          <a:xfrm>
            <a:off x="773835" y="2600478"/>
            <a:ext cx="6014535" cy="99006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조건은 왜 필요한가요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1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F1352579-9EF6-4BFF-A400-DB2B35C09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0" y="2028763"/>
            <a:ext cx="1280484" cy="1315867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D11F8B-CF45-49ED-B946-BA362F9D4AE4}"/>
              </a:ext>
            </a:extLst>
          </p:cNvPr>
          <p:cNvSpPr txBox="1"/>
          <p:nvPr/>
        </p:nvSpPr>
        <p:spPr>
          <a:xfrm>
            <a:off x="1225034" y="4987565"/>
            <a:ext cx="678203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순환변동은 관측이 쉽지 않고 주기를 찾아내기 쉽지 않기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때문에 일반적으로 분해법에서 고려하지 않습니다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도형 95">
            <a:extLst>
              <a:ext uri="{FF2B5EF4-FFF2-40B4-BE49-F238E27FC236}">
                <a16:creationId xmlns:a16="http://schemas.microsoft.com/office/drawing/2014/main" id="{5EF63550-C72C-42FA-A364-F1734D8EEE75}"/>
              </a:ext>
            </a:extLst>
          </p:cNvPr>
          <p:cNvSpPr>
            <a:spLocks noGrp="1" noChangeArrowheads="1"/>
          </p:cNvSpPr>
          <p:nvPr/>
        </p:nvSpPr>
        <p:spPr>
          <a:xfrm>
            <a:off x="1121397" y="4732168"/>
            <a:ext cx="7251149" cy="110361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indent="-3429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altLang="ko-KR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사이의 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일대일 대응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관계를 성립하도록 해줍니다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342900" indent="-3429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altLang="ko-KR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오차항을 과거시점의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관측값으로</a:t>
            </a:r>
            <a:r>
              <a:rPr lang="ko-KR" altLang="en-US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표현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할 수 있습니다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endParaRPr lang="ko-KR" altLang="en-US" sz="18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2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365A3F02-A44E-49D4-BF52-00FE4A7FC5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39" y="3929881"/>
            <a:ext cx="1494534" cy="1406558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0E5264-4C67-44AD-90BA-963EBD24B3F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0079D7-5A12-46ED-AD6C-99D264F1742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A7E72-A751-48F0-9C74-8BAA6DE875E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"/>
    </mc:Choice>
    <mc:Fallback xmlns="">
      <p:transition spd="slow" advTm="79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223339" cy="400110"/>
            <a:chOff x="2699792" y="1277259"/>
            <a:chExt cx="1223339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903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11" y="2203527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2899" y="4165854"/>
            <a:ext cx="301625" cy="296545"/>
          </a:xfrm>
          <a:prstGeom prst="rect">
            <a:avLst/>
          </a:prstGeom>
          <a:noFill/>
        </p:spPr>
      </p:pic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7201" y="4900777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4912590" y="4083713"/>
            <a:ext cx="32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모양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감소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5630035" y="487267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753" y="4196703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1137162" y="4140220"/>
            <a:ext cx="301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q+1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753" y="4924458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1095868" y="4872676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58220" y="34056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936D2-F537-44A6-B998-88370C6430E9}"/>
              </a:ext>
            </a:extLst>
          </p:cNvPr>
          <p:cNvSpPr/>
          <p:nvPr/>
        </p:nvSpPr>
        <p:spPr>
          <a:xfrm>
            <a:off x="2014068" y="2489590"/>
            <a:ext cx="4842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시각적으로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49407E-FE6F-410B-B4ED-CD424491F9E0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CFF18-7C5D-4F70-92EF-0A4BA71E77A3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1F3EB8-00FA-4CA6-A705-DC1A397B5AC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"/>
    </mc:Choice>
    <mc:Fallback xmlns="">
      <p:transition spd="slow" advTm="5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936D2-F537-44A6-B998-88370C6430E9}"/>
              </a:ext>
            </a:extLst>
          </p:cNvPr>
          <p:cNvSpPr/>
          <p:nvPr/>
        </p:nvSpPr>
        <p:spPr>
          <a:xfrm>
            <a:off x="1638962" y="2489590"/>
            <a:ext cx="559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대략적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이런식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2B97EB-112B-4FA7-ABDF-563F8DC452FB}"/>
              </a:ext>
            </a:extLst>
          </p:cNvPr>
          <p:cNvSpPr/>
          <p:nvPr/>
        </p:nvSpPr>
        <p:spPr>
          <a:xfrm>
            <a:off x="0" y="1371878"/>
            <a:ext cx="9144000" cy="548612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7A2E22-303D-4E2F-850D-A45B6BB28D92}"/>
              </a:ext>
            </a:extLst>
          </p:cNvPr>
          <p:cNvSpPr txBox="1"/>
          <p:nvPr/>
        </p:nvSpPr>
        <p:spPr>
          <a:xfrm>
            <a:off x="3254906" y="1576423"/>
            <a:ext cx="281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MA(1)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83A1B0E-93D7-4FF1-BD37-030978E0D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12561" b="2854"/>
          <a:stretch/>
        </p:blipFill>
        <p:spPr bwMode="auto">
          <a:xfrm>
            <a:off x="1418423" y="2185124"/>
            <a:ext cx="6484813" cy="40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C61DF8-E611-4523-8B02-76FA3B4CA575}"/>
              </a:ext>
            </a:extLst>
          </p:cNvPr>
          <p:cNvSpPr txBox="1"/>
          <p:nvPr/>
        </p:nvSpPr>
        <p:spPr>
          <a:xfrm>
            <a:off x="2476591" y="3351350"/>
            <a:ext cx="191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절단된 모양</a:t>
            </a:r>
            <a:endParaRPr lang="en-US" altLang="ko-KR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0D4A7B9B-6E89-4741-A018-467B3A0EF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2320" y="3649719"/>
            <a:ext cx="2373223" cy="65658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1BC20B-C920-4243-8E06-E807E2C5AD0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45FBA4-0359-4941-AD5E-84CE26F40A2D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E86204-01E4-43F0-AA23-97C5D6C22FB4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22976-0406-484A-8B65-9BDD6CBE7A14}"/>
              </a:ext>
            </a:extLst>
          </p:cNvPr>
          <p:cNvSpPr txBox="1"/>
          <p:nvPr/>
        </p:nvSpPr>
        <p:spPr>
          <a:xfrm>
            <a:off x="4404058" y="2558272"/>
            <a:ext cx="2962059" cy="707886"/>
          </a:xfrm>
          <a:prstGeom prst="rect">
            <a:avLst/>
          </a:prstGeom>
          <a:solidFill>
            <a:srgbClr val="2851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“MA(q)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이면 시차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q+1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절단된 모양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</a:t>
            </a:r>
            <a:endParaRPr lang="ko-KR" altLang="en-US" sz="2000" dirty="0">
              <a:solidFill>
                <a:schemeClr val="bg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"/>
    </mc:Choice>
    <mc:Fallback xmlns="">
      <p:transition spd="slow" advTm="4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936D2-F537-44A6-B998-88370C6430E9}"/>
              </a:ext>
            </a:extLst>
          </p:cNvPr>
          <p:cNvSpPr/>
          <p:nvPr/>
        </p:nvSpPr>
        <p:spPr>
          <a:xfrm>
            <a:off x="1638962" y="2489590"/>
            <a:ext cx="559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대략적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이런식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63E489-7B06-4C25-9D90-C71A1648DD58}"/>
              </a:ext>
            </a:extLst>
          </p:cNvPr>
          <p:cNvSpPr/>
          <p:nvPr/>
        </p:nvSpPr>
        <p:spPr>
          <a:xfrm>
            <a:off x="0" y="1379109"/>
            <a:ext cx="9144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5797-014D-437A-8C6A-463053B310DD}"/>
              </a:ext>
            </a:extLst>
          </p:cNvPr>
          <p:cNvSpPr txBox="1"/>
          <p:nvPr/>
        </p:nvSpPr>
        <p:spPr>
          <a:xfrm>
            <a:off x="3192387" y="1567384"/>
            <a:ext cx="28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MA(1)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PACF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2ACB1559-3F30-40AC-A904-A00682BBAAE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22" y="2175658"/>
            <a:ext cx="6483600" cy="40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DD5E241-70D5-495A-A1BB-6A149007892E}"/>
              </a:ext>
            </a:extLst>
          </p:cNvPr>
          <p:cNvSpPr/>
          <p:nvPr/>
        </p:nvSpPr>
        <p:spPr>
          <a:xfrm>
            <a:off x="2503357" y="2968052"/>
            <a:ext cx="2293495" cy="1409122"/>
          </a:xfrm>
          <a:custGeom>
            <a:avLst/>
            <a:gdLst>
              <a:gd name="connsiteX0" fmla="*/ 0 w 2293495"/>
              <a:gd name="connsiteY0" fmla="*/ 0 h 1409122"/>
              <a:gd name="connsiteX1" fmla="*/ 14991 w 2293495"/>
              <a:gd name="connsiteY1" fmla="*/ 284814 h 1409122"/>
              <a:gd name="connsiteX2" fmla="*/ 44971 w 2293495"/>
              <a:gd name="connsiteY2" fmla="*/ 374755 h 1409122"/>
              <a:gd name="connsiteX3" fmla="*/ 59961 w 2293495"/>
              <a:gd name="connsiteY3" fmla="*/ 419725 h 1409122"/>
              <a:gd name="connsiteX4" fmla="*/ 89941 w 2293495"/>
              <a:gd name="connsiteY4" fmla="*/ 464696 h 1409122"/>
              <a:gd name="connsiteX5" fmla="*/ 104932 w 2293495"/>
              <a:gd name="connsiteY5" fmla="*/ 509666 h 1409122"/>
              <a:gd name="connsiteX6" fmla="*/ 149902 w 2293495"/>
              <a:gd name="connsiteY6" fmla="*/ 554637 h 1409122"/>
              <a:gd name="connsiteX7" fmla="*/ 194873 w 2293495"/>
              <a:gd name="connsiteY7" fmla="*/ 704538 h 1409122"/>
              <a:gd name="connsiteX8" fmla="*/ 239843 w 2293495"/>
              <a:gd name="connsiteY8" fmla="*/ 749509 h 1409122"/>
              <a:gd name="connsiteX9" fmla="*/ 314794 w 2293495"/>
              <a:gd name="connsiteY9" fmla="*/ 839450 h 1409122"/>
              <a:gd name="connsiteX10" fmla="*/ 389745 w 2293495"/>
              <a:gd name="connsiteY10" fmla="*/ 914400 h 1409122"/>
              <a:gd name="connsiteX11" fmla="*/ 404735 w 2293495"/>
              <a:gd name="connsiteY11" fmla="*/ 959371 h 1409122"/>
              <a:gd name="connsiteX12" fmla="*/ 449705 w 2293495"/>
              <a:gd name="connsiteY12" fmla="*/ 989351 h 1409122"/>
              <a:gd name="connsiteX13" fmla="*/ 569627 w 2293495"/>
              <a:gd name="connsiteY13" fmla="*/ 1019332 h 1409122"/>
              <a:gd name="connsiteX14" fmla="*/ 674558 w 2293495"/>
              <a:gd name="connsiteY14" fmla="*/ 1079292 h 1409122"/>
              <a:gd name="connsiteX15" fmla="*/ 704538 w 2293495"/>
              <a:gd name="connsiteY15" fmla="*/ 1109273 h 1409122"/>
              <a:gd name="connsiteX16" fmla="*/ 794479 w 2293495"/>
              <a:gd name="connsiteY16" fmla="*/ 1169233 h 1409122"/>
              <a:gd name="connsiteX17" fmla="*/ 839450 w 2293495"/>
              <a:gd name="connsiteY17" fmla="*/ 1199214 h 1409122"/>
              <a:gd name="connsiteX18" fmla="*/ 884420 w 2293495"/>
              <a:gd name="connsiteY18" fmla="*/ 1214204 h 1409122"/>
              <a:gd name="connsiteX19" fmla="*/ 944381 w 2293495"/>
              <a:gd name="connsiteY19" fmla="*/ 1289155 h 1409122"/>
              <a:gd name="connsiteX20" fmla="*/ 1004341 w 2293495"/>
              <a:gd name="connsiteY20" fmla="*/ 1304145 h 1409122"/>
              <a:gd name="connsiteX21" fmla="*/ 1094282 w 2293495"/>
              <a:gd name="connsiteY21" fmla="*/ 1334125 h 1409122"/>
              <a:gd name="connsiteX22" fmla="*/ 1139253 w 2293495"/>
              <a:gd name="connsiteY22" fmla="*/ 1349115 h 1409122"/>
              <a:gd name="connsiteX23" fmla="*/ 1289154 w 2293495"/>
              <a:gd name="connsiteY23" fmla="*/ 1364105 h 1409122"/>
              <a:gd name="connsiteX24" fmla="*/ 1678899 w 2293495"/>
              <a:gd name="connsiteY24" fmla="*/ 1379096 h 1409122"/>
              <a:gd name="connsiteX25" fmla="*/ 1753850 w 2293495"/>
              <a:gd name="connsiteY25" fmla="*/ 1394086 h 1409122"/>
              <a:gd name="connsiteX26" fmla="*/ 2293495 w 2293495"/>
              <a:gd name="connsiteY26" fmla="*/ 1409076 h 140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93495" h="1409122">
                <a:moveTo>
                  <a:pt x="0" y="0"/>
                </a:moveTo>
                <a:cubicBezTo>
                  <a:pt x="4997" y="94938"/>
                  <a:pt x="3664" y="190422"/>
                  <a:pt x="14991" y="284814"/>
                </a:cubicBezTo>
                <a:cubicBezTo>
                  <a:pt x="18756" y="316191"/>
                  <a:pt x="34978" y="344775"/>
                  <a:pt x="44971" y="374755"/>
                </a:cubicBezTo>
                <a:cubicBezTo>
                  <a:pt x="49968" y="389745"/>
                  <a:pt x="51196" y="406578"/>
                  <a:pt x="59961" y="419725"/>
                </a:cubicBezTo>
                <a:cubicBezTo>
                  <a:pt x="69954" y="434715"/>
                  <a:pt x="81884" y="448582"/>
                  <a:pt x="89941" y="464696"/>
                </a:cubicBezTo>
                <a:cubicBezTo>
                  <a:pt x="97007" y="478829"/>
                  <a:pt x="96167" y="496519"/>
                  <a:pt x="104932" y="509666"/>
                </a:cubicBezTo>
                <a:cubicBezTo>
                  <a:pt x="116691" y="527305"/>
                  <a:pt x="134912" y="539647"/>
                  <a:pt x="149902" y="554637"/>
                </a:cubicBezTo>
                <a:cubicBezTo>
                  <a:pt x="156696" y="581812"/>
                  <a:pt x="182707" y="692371"/>
                  <a:pt x="194873" y="704538"/>
                </a:cubicBezTo>
                <a:lnTo>
                  <a:pt x="239843" y="749509"/>
                </a:lnTo>
                <a:cubicBezTo>
                  <a:pt x="268473" y="835399"/>
                  <a:pt x="233117" y="757773"/>
                  <a:pt x="314794" y="839450"/>
                </a:cubicBezTo>
                <a:cubicBezTo>
                  <a:pt x="414725" y="939381"/>
                  <a:pt x="269825" y="834455"/>
                  <a:pt x="389745" y="914400"/>
                </a:cubicBezTo>
                <a:cubicBezTo>
                  <a:pt x="394742" y="929390"/>
                  <a:pt x="394864" y="947032"/>
                  <a:pt x="404735" y="959371"/>
                </a:cubicBezTo>
                <a:cubicBezTo>
                  <a:pt x="415989" y="973439"/>
                  <a:pt x="433591" y="981294"/>
                  <a:pt x="449705" y="989351"/>
                </a:cubicBezTo>
                <a:cubicBezTo>
                  <a:pt x="480432" y="1004714"/>
                  <a:pt x="541123" y="1013631"/>
                  <a:pt x="569627" y="1019332"/>
                </a:cubicBezTo>
                <a:cubicBezTo>
                  <a:pt x="610657" y="1039847"/>
                  <a:pt x="639248" y="1051044"/>
                  <a:pt x="674558" y="1079292"/>
                </a:cubicBezTo>
                <a:cubicBezTo>
                  <a:pt x="685594" y="1088121"/>
                  <a:pt x="693232" y="1100793"/>
                  <a:pt x="704538" y="1109273"/>
                </a:cubicBezTo>
                <a:cubicBezTo>
                  <a:pt x="733363" y="1130892"/>
                  <a:pt x="764499" y="1149246"/>
                  <a:pt x="794479" y="1169233"/>
                </a:cubicBezTo>
                <a:cubicBezTo>
                  <a:pt x="809469" y="1179227"/>
                  <a:pt x="822358" y="1193517"/>
                  <a:pt x="839450" y="1199214"/>
                </a:cubicBezTo>
                <a:lnTo>
                  <a:pt x="884420" y="1214204"/>
                </a:lnTo>
                <a:cubicBezTo>
                  <a:pt x="895012" y="1230092"/>
                  <a:pt x="923021" y="1278475"/>
                  <a:pt x="944381" y="1289155"/>
                </a:cubicBezTo>
                <a:cubicBezTo>
                  <a:pt x="962808" y="1298368"/>
                  <a:pt x="984608" y="1298225"/>
                  <a:pt x="1004341" y="1304145"/>
                </a:cubicBezTo>
                <a:cubicBezTo>
                  <a:pt x="1034610" y="1313226"/>
                  <a:pt x="1064302" y="1324132"/>
                  <a:pt x="1094282" y="1334125"/>
                </a:cubicBezTo>
                <a:cubicBezTo>
                  <a:pt x="1109272" y="1339122"/>
                  <a:pt x="1123530" y="1347543"/>
                  <a:pt x="1139253" y="1349115"/>
                </a:cubicBezTo>
                <a:cubicBezTo>
                  <a:pt x="1189220" y="1354112"/>
                  <a:pt x="1239015" y="1361319"/>
                  <a:pt x="1289154" y="1364105"/>
                </a:cubicBezTo>
                <a:cubicBezTo>
                  <a:pt x="1418965" y="1371317"/>
                  <a:pt x="1548984" y="1374099"/>
                  <a:pt x="1678899" y="1379096"/>
                </a:cubicBezTo>
                <a:cubicBezTo>
                  <a:pt x="1703883" y="1384093"/>
                  <a:pt x="1728421" y="1392497"/>
                  <a:pt x="1753850" y="1394086"/>
                </a:cubicBezTo>
                <a:cubicBezTo>
                  <a:pt x="2020323" y="1410740"/>
                  <a:pt x="2084605" y="1409076"/>
                  <a:pt x="2293495" y="140907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CB53A-10C1-4D95-925A-577043DB0373}"/>
              </a:ext>
            </a:extLst>
          </p:cNvPr>
          <p:cNvSpPr txBox="1"/>
          <p:nvPr/>
        </p:nvSpPr>
        <p:spPr>
          <a:xfrm>
            <a:off x="2313295" y="3043831"/>
            <a:ext cx="341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</a:t>
            </a:r>
            <a:r>
              <a:rPr lang="en-US" altLang="ko-KR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off</a:t>
            </a:r>
            <a:endParaRPr lang="ko-KR" altLang="en-US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98BC06-1DF5-444C-B9EE-464347193B0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105E23-11AC-437E-BF88-C251B4E6870A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9B7194-9611-46C0-A712-1873CF5CB243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4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"/>
    </mc:Choice>
    <mc:Fallback xmlns="">
      <p:transition spd="slow" advTm="63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도형 64">
            <a:extLst>
              <a:ext uri="{FF2B5EF4-FFF2-40B4-BE49-F238E27FC236}">
                <a16:creationId xmlns:a16="http://schemas.microsoft.com/office/drawing/2014/main" id="{04046367-41BC-408B-90D3-CD030496D6BF}"/>
              </a:ext>
            </a:extLst>
          </p:cNvPr>
          <p:cNvSpPr>
            <a:spLocks noGrp="1" noChangeArrowheads="1"/>
          </p:cNvSpPr>
          <p:nvPr/>
        </p:nvSpPr>
        <p:spPr>
          <a:xfrm>
            <a:off x="611560" y="2516180"/>
            <a:ext cx="7776864" cy="4013030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수학적 구조의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뒤집어서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구성한 것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어떤 대상과 그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쌍대는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서로 일종의 한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켤레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이룸 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쌍대의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쌍대는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자기 자신</a:t>
            </a:r>
            <a:endParaRPr lang="en-US" altLang="ko-KR" sz="22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사이에는 쌍대성이 존재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F0BA35-CA3A-4475-B928-E18037EFB9FB}"/>
              </a:ext>
            </a:extLst>
          </p:cNvPr>
          <p:cNvSpPr/>
          <p:nvPr/>
        </p:nvSpPr>
        <p:spPr>
          <a:xfrm>
            <a:off x="1044233" y="2780928"/>
            <a:ext cx="1476713" cy="504056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CE1ABA2-B934-4DBE-ADE0-7480ECC0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387437"/>
            <a:ext cx="1395863" cy="10504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DA5D46-F34D-4755-B926-2F835941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79" y="1431156"/>
            <a:ext cx="1224401" cy="1041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A8F0B6-32FE-420B-9612-4D54B77DD43A}"/>
              </a:ext>
            </a:extLst>
          </p:cNvPr>
          <p:cNvSpPr txBox="1"/>
          <p:nvPr/>
        </p:nvSpPr>
        <p:spPr>
          <a:xfrm>
            <a:off x="3332765" y="1986559"/>
            <a:ext cx="92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i="1" dirty="0">
                <a:ln>
                  <a:solidFill>
                    <a:srgbClr val="CCB097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en-US" altLang="ko-KR" sz="30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30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3000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C4397-B9F0-40A6-9246-A372DF7299DB}"/>
              </a:ext>
            </a:extLst>
          </p:cNvPr>
          <p:cNvSpPr txBox="1"/>
          <p:nvPr/>
        </p:nvSpPr>
        <p:spPr>
          <a:xfrm>
            <a:off x="6608579" y="1986558"/>
            <a:ext cx="1117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i="1" dirty="0">
                <a:ln>
                  <a:solidFill>
                    <a:srgbClr val="CCB097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3000" b="1" i="1" dirty="0">
              <a:ln>
                <a:solidFill>
                  <a:srgbClr val="CCB097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3000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B78278CC-1963-4213-9F42-1B5ABCEAED21}"/>
              </a:ext>
            </a:extLst>
          </p:cNvPr>
          <p:cNvSpPr/>
          <p:nvPr/>
        </p:nvSpPr>
        <p:spPr>
          <a:xfrm>
            <a:off x="4665038" y="1679053"/>
            <a:ext cx="1455127" cy="623923"/>
          </a:xfrm>
          <a:prstGeom prst="leftRightArrow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변신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A8A02-2679-41C2-AAC3-4D1C22D14EE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쌍대성이란</a:t>
            </a:r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FD58E-F045-44DC-97FB-6B209C17E014}"/>
              </a:ext>
            </a:extLst>
          </p:cNvPr>
          <p:cNvSpPr txBox="1"/>
          <p:nvPr/>
        </p:nvSpPr>
        <p:spPr>
          <a:xfrm>
            <a:off x="5325948" y="908720"/>
            <a:ext cx="227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"/>
    </mc:Choice>
    <mc:Fallback xmlns="">
      <p:transition spd="slow" advTm="2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도형 64">
            <a:extLst>
              <a:ext uri="{FF2B5EF4-FFF2-40B4-BE49-F238E27FC236}">
                <a16:creationId xmlns:a16="http://schemas.microsoft.com/office/drawing/2014/main" id="{2CC3A7D9-7B94-4DDA-9D70-A59B959F5C74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9"/>
            <a:ext cx="7778115" cy="285110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유한차수의 정상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무한차수의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endParaRPr lang="en-US" altLang="ko-KR" sz="2200" dirty="0">
              <a:solidFill>
                <a:schemeClr val="tx1"/>
              </a:solidFill>
              <a:highlight>
                <a:srgbClr val="A4D3DE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유한차수의 가역성을 갖는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 무한차수의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F82C6-AD2A-4C53-AF0C-89E9D98C8449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쌍대성이란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FA167-2B96-4E97-BD19-89A6186469A9}"/>
              </a:ext>
            </a:extLst>
          </p:cNvPr>
          <p:cNvSpPr txBox="1"/>
          <p:nvPr/>
        </p:nvSpPr>
        <p:spPr>
          <a:xfrm>
            <a:off x="5325948" y="908720"/>
            <a:ext cx="227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6AA13-6C03-4C26-9D2A-A78E2A5D7AA7}"/>
              </a:ext>
            </a:extLst>
          </p:cNvPr>
          <p:cNvSpPr txBox="1"/>
          <p:nvPr/>
        </p:nvSpPr>
        <p:spPr>
          <a:xfrm>
            <a:off x="2323950" y="3110876"/>
            <a:ext cx="1187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AR(p)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D5D47-D149-4A1B-B0D5-952D1083C154}"/>
              </a:ext>
            </a:extLst>
          </p:cNvPr>
          <p:cNvSpPr txBox="1"/>
          <p:nvPr/>
        </p:nvSpPr>
        <p:spPr>
          <a:xfrm>
            <a:off x="4846040" y="3110876"/>
            <a:ext cx="1187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MA(∞)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highlight>
                <a:srgbClr val="A4D3DE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A60BF-D2CD-47AE-9BC6-C6842F5551E0}"/>
              </a:ext>
            </a:extLst>
          </p:cNvPr>
          <p:cNvSpPr txBox="1"/>
          <p:nvPr/>
        </p:nvSpPr>
        <p:spPr>
          <a:xfrm>
            <a:off x="2882175" y="4117611"/>
            <a:ext cx="1187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MA(q)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highlight>
                <a:srgbClr val="A4D3DE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0E865-6DD0-4179-9EF8-2E530536788A}"/>
              </a:ext>
            </a:extLst>
          </p:cNvPr>
          <p:cNvSpPr txBox="1"/>
          <p:nvPr/>
        </p:nvSpPr>
        <p:spPr>
          <a:xfrm>
            <a:off x="6156176" y="4117611"/>
            <a:ext cx="1187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AR(∞)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0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"/>
    </mc:Choice>
    <mc:Fallback xmlns="">
      <p:transition spd="slow" advTm="114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도형 64">
            <a:extLst>
              <a:ext uri="{FF2B5EF4-FFF2-40B4-BE49-F238E27FC236}">
                <a16:creationId xmlns:a16="http://schemas.microsoft.com/office/drawing/2014/main" id="{2CC3A7D9-7B94-4DDA-9D70-A59B959F5C74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&amp;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감소하는 모양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(tail’s-off)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: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절단하는 모양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(cut-off)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93F16-BAF9-46C0-BFBF-4B8C7A309526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쌍대성이란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F7E6-91FD-4381-A0C1-C84E3F7E5064}"/>
              </a:ext>
            </a:extLst>
          </p:cNvPr>
          <p:cNvSpPr txBox="1"/>
          <p:nvPr/>
        </p:nvSpPr>
        <p:spPr>
          <a:xfrm>
            <a:off x="5325948" y="908720"/>
            <a:ext cx="227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7"/>
    </mc:Choice>
    <mc:Fallback xmlns="">
      <p:transition spd="slow" advTm="156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40734" cy="400110"/>
            <a:chOff x="2699792" y="1277259"/>
            <a:chExt cx="154073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정상화 과정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2F24CE-BEFB-460C-950D-D747A3A661F7}"/>
              </a:ext>
            </a:extLst>
          </p:cNvPr>
          <p:cNvSpPr/>
          <p:nvPr/>
        </p:nvSpPr>
        <p:spPr>
          <a:xfrm>
            <a:off x="278949" y="2132856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그래프 그리기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↓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 시계열인지 확인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D8D2D2-55AD-467B-BC11-4F64DFAB6100}"/>
              </a:ext>
            </a:extLst>
          </p:cNvPr>
          <p:cNvSpPr/>
          <p:nvPr/>
        </p:nvSpPr>
        <p:spPr>
          <a:xfrm>
            <a:off x="3289570" y="2132856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분산안정화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로그변환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제곱근변환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Box-cox 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8C3F94-5BF8-4485-A827-36B022D78F08}"/>
              </a:ext>
            </a:extLst>
          </p:cNvPr>
          <p:cNvSpPr/>
          <p:nvPr/>
        </p:nvSpPr>
        <p:spPr>
          <a:xfrm>
            <a:off x="6282343" y="2132856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추세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가짐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↓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4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  <a:r>
              <a:rPr lang="ko-KR" altLang="en-US" sz="24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4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4C8239-D844-4878-B080-F2E867811D74}"/>
              </a:ext>
            </a:extLst>
          </p:cNvPr>
          <p:cNvSpPr/>
          <p:nvPr/>
        </p:nvSpPr>
        <p:spPr>
          <a:xfrm>
            <a:off x="278949" y="4334990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정상시계열 획득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!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BE0679-A360-4746-8B98-62B6B14F3ADF}"/>
              </a:ext>
            </a:extLst>
          </p:cNvPr>
          <p:cNvSpPr/>
          <p:nvPr/>
        </p:nvSpPr>
        <p:spPr>
          <a:xfrm>
            <a:off x="3289570" y="4334989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비정상을 유발하는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성분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계절성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제거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3BA3C94-CC7E-484D-BC99-EE7BA2311D52}"/>
              </a:ext>
            </a:extLst>
          </p:cNvPr>
          <p:cNvSpPr/>
          <p:nvPr/>
        </p:nvSpPr>
        <p:spPr>
          <a:xfrm>
            <a:off x="6282343" y="4334990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정상부분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비정상부분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분해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7136624-34DE-439C-B7AB-45082509A581}"/>
              </a:ext>
            </a:extLst>
          </p:cNvPr>
          <p:cNvSpPr/>
          <p:nvPr/>
        </p:nvSpPr>
        <p:spPr>
          <a:xfrm>
            <a:off x="2753952" y="2636912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1422FBA-D718-4A2B-B836-095BA2D9E6C7}"/>
              </a:ext>
            </a:extLst>
          </p:cNvPr>
          <p:cNvSpPr/>
          <p:nvPr/>
        </p:nvSpPr>
        <p:spPr>
          <a:xfrm>
            <a:off x="5809501" y="2643305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BC742D9-90AE-440F-AC7F-72017D72B740}"/>
              </a:ext>
            </a:extLst>
          </p:cNvPr>
          <p:cNvSpPr/>
          <p:nvPr/>
        </p:nvSpPr>
        <p:spPr>
          <a:xfrm rot="5400000">
            <a:off x="7305887" y="3697225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CB190B0-2CC2-4102-905D-EEC501C3E762}"/>
              </a:ext>
            </a:extLst>
          </p:cNvPr>
          <p:cNvSpPr/>
          <p:nvPr/>
        </p:nvSpPr>
        <p:spPr>
          <a:xfrm rot="10800000">
            <a:off x="5782421" y="4822631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1E7D5CA-31AE-4866-9DE0-7AE002DF82B2}"/>
              </a:ext>
            </a:extLst>
          </p:cNvPr>
          <p:cNvSpPr/>
          <p:nvPr/>
        </p:nvSpPr>
        <p:spPr>
          <a:xfrm rot="10800000">
            <a:off x="2791780" y="4822631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476E4-ABCC-410C-8F5F-BCE26523D31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정상성의 조건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B603C-6518-4087-BCED-C796AD3A57B4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3C0E1-2881-4861-94BA-AAD45966C397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</p:spTree>
    <p:extLst>
      <p:ext uri="{BB962C8B-B14F-4D97-AF65-F5344CB8AC3E}">
        <p14:creationId xmlns:p14="http://schemas.microsoft.com/office/powerpoint/2010/main" val="20301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"/>
    </mc:Choice>
    <mc:Fallback xmlns="">
      <p:transition spd="slow" advTm="76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noFill/>
              <a:ln w="25400" cap="flat" cmpd="sng">
                <a:solidFill>
                  <a:srgbClr val="6086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aj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200" b="1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</a:t>
                </a:r>
                <a:r>
                  <a:rPr lang="ko-KR" altLang="en-US" sz="2200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모형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정상성 조건이 필요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𝜙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highlight>
                      <a:srgbClr val="A4D3DE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MA </a:t>
                </a:r>
                <a:r>
                  <a:rPr lang="ko-KR" altLang="en-US" sz="2200" dirty="0">
                    <a:solidFill>
                      <a:schemeClr val="tx1"/>
                    </a:solidFill>
                    <a:highlight>
                      <a:srgbClr val="A4D3DE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가역성 조건이 필요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𝜃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>
                <a:solidFill>
                  <a:srgbClr val="60869F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D7E21-15E8-42E7-84E5-08AF498201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쌍대성이란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D5D65-9B21-43E2-B431-818E82E33289}"/>
              </a:ext>
            </a:extLst>
          </p:cNvPr>
          <p:cNvSpPr txBox="1"/>
          <p:nvPr/>
        </p:nvSpPr>
        <p:spPr>
          <a:xfrm>
            <a:off x="5325948" y="908720"/>
            <a:ext cx="227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8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2"/>
    </mc:Choice>
    <mc:Fallback xmlns="">
      <p:transition spd="slow" advTm="1350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noFill/>
              <a:ln w="25400" cap="flat" cmpd="sng">
                <a:solidFill>
                  <a:srgbClr val="6086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aj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200" b="1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모형은 정상성 조건이 필요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𝜙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MA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모형은 가역성 조건이 필요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𝜃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>
                <a:solidFill>
                  <a:srgbClr val="60869F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EF0B9-CE3D-4A6E-B0FF-93DC0242B757}"/>
              </a:ext>
            </a:extLst>
          </p:cNvPr>
          <p:cNvSpPr/>
          <p:nvPr/>
        </p:nvSpPr>
        <p:spPr>
          <a:xfrm>
            <a:off x="0" y="1343924"/>
            <a:ext cx="9144000" cy="5613467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585DBF-FBF9-4E90-9584-12E939152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64986"/>
            <a:ext cx="2592288" cy="257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58904-7A72-4482-AF8A-33F1941B6EC3}"/>
              </a:ext>
            </a:extLst>
          </p:cNvPr>
          <p:cNvSpPr txBox="1"/>
          <p:nvPr/>
        </p:nvSpPr>
        <p:spPr>
          <a:xfrm>
            <a:off x="891548" y="1791422"/>
            <a:ext cx="252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단위원이란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 ]</a:t>
            </a:r>
            <a:endParaRPr lang="ko-KR" altLang="en-US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86F21-6D12-4C57-BB32-D98FF7C13C96}"/>
              </a:ext>
            </a:extLst>
          </p:cNvPr>
          <p:cNvSpPr txBox="1"/>
          <p:nvPr/>
        </p:nvSpPr>
        <p:spPr>
          <a:xfrm>
            <a:off x="3923928" y="3291086"/>
            <a:ext cx="378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반지름의 길이가 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0366E-090D-42E8-A2B5-E6879B8ED21E}"/>
              </a:ext>
            </a:extLst>
          </p:cNvPr>
          <p:cNvSpPr txBox="1"/>
          <p:nvPr/>
        </p:nvSpPr>
        <p:spPr>
          <a:xfrm>
            <a:off x="1259632" y="5517232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 조건은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근의 크기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 </a:t>
            </a:r>
            <a:r>
              <a:rPr lang="ko-KR" altLang="en-US" sz="22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커야함을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의미 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6CCE2-4ED2-4DAE-85D9-3A1A13F8EC6B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쌍대성이란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12798-DD57-40C8-84B1-26865FE4C4B5}"/>
              </a:ext>
            </a:extLst>
          </p:cNvPr>
          <p:cNvSpPr txBox="1"/>
          <p:nvPr/>
        </p:nvSpPr>
        <p:spPr>
          <a:xfrm>
            <a:off x="5325948" y="908720"/>
            <a:ext cx="227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5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5"/>
    </mc:Choice>
    <mc:Fallback xmlns="">
      <p:transition spd="slow" advTm="7845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9D8507-8227-46DD-AB56-C3F0039801C1}"/>
              </a:ext>
            </a:extLst>
          </p:cNvPr>
          <p:cNvSpPr/>
          <p:nvPr/>
        </p:nvSpPr>
        <p:spPr>
          <a:xfrm>
            <a:off x="365020" y="2862036"/>
            <a:ext cx="2585412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AR, MA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단일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7" name="도형 120">
            <a:extLst>
              <a:ext uri="{FF2B5EF4-FFF2-40B4-BE49-F238E27FC236}">
                <a16:creationId xmlns:a16="http://schemas.microsoft.com/office/drawing/2014/main" id="{E1937448-79BD-45A8-AD9E-6C5D0EF9C8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102293" y="3212913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F0959A3A-C480-4DEE-B5B1-0C6C315D3A2B}"/>
              </a:ext>
            </a:extLst>
          </p:cNvPr>
          <p:cNvSpPr>
            <a:spLocks noGrp="1" noChangeArrowheads="1"/>
          </p:cNvSpPr>
          <p:nvPr/>
        </p:nvSpPr>
        <p:spPr>
          <a:xfrm>
            <a:off x="3643511" y="2765212"/>
            <a:ext cx="5210467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단일 모형으로는 분석 모형의 차수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p, q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↑</a:t>
            </a: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추정모수가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많아지면서 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효율성 하락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해석의 어려움</a:t>
            </a:r>
            <a:endParaRPr lang="en-US" altLang="ko-KR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C37913-22B7-40A4-93E0-3AC2DEEB1AAA}"/>
              </a:ext>
            </a:extLst>
          </p:cNvPr>
          <p:cNvSpPr/>
          <p:nvPr/>
        </p:nvSpPr>
        <p:spPr>
          <a:xfrm>
            <a:off x="566680" y="4444312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0D26F4-7D40-492F-BA1B-0236DBEE8FCD}"/>
              </a:ext>
            </a:extLst>
          </p:cNvPr>
          <p:cNvSpPr/>
          <p:nvPr/>
        </p:nvSpPr>
        <p:spPr>
          <a:xfrm>
            <a:off x="3462756" y="4444312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553432-1A7D-4A0D-8D60-5C496A3D0D1F}"/>
              </a:ext>
            </a:extLst>
          </p:cNvPr>
          <p:cNvSpPr/>
          <p:nvPr/>
        </p:nvSpPr>
        <p:spPr>
          <a:xfrm>
            <a:off x="6369488" y="4444312"/>
            <a:ext cx="221848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90605C48-FBA0-4CC5-9B25-019C86488E2F}"/>
              </a:ext>
            </a:extLst>
          </p:cNvPr>
          <p:cNvSpPr/>
          <p:nvPr/>
        </p:nvSpPr>
        <p:spPr>
          <a:xfrm>
            <a:off x="2855820" y="4749666"/>
            <a:ext cx="546940" cy="523220"/>
          </a:xfrm>
          <a:prstGeom prst="mathPlus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6C3D8D4B-8AC0-4780-AFB1-CE4BEE73B22D}"/>
              </a:ext>
            </a:extLst>
          </p:cNvPr>
          <p:cNvSpPr/>
          <p:nvPr/>
        </p:nvSpPr>
        <p:spPr>
          <a:xfrm>
            <a:off x="5784696" y="4779627"/>
            <a:ext cx="562696" cy="463298"/>
          </a:xfrm>
          <a:prstGeom prst="mathEqual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631C9-9FA3-440F-9D89-5CA6E288BA53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AD9A-7570-4D2E-B095-96484AD4A9DD}"/>
              </a:ext>
            </a:extLst>
          </p:cNvPr>
          <p:cNvSpPr txBox="1"/>
          <p:nvPr/>
        </p:nvSpPr>
        <p:spPr>
          <a:xfrm>
            <a:off x="827248" y="5755214"/>
            <a:ext cx="741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18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18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18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동시에 사용한다면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추정해야 할 </a:t>
            </a:r>
            <a:r>
              <a:rPr lang="ko-KR" altLang="en-US" sz="18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개수를 줄일 수 있다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284DA7-6E69-4E7A-B44B-1BE20FEA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92" y="1455285"/>
            <a:ext cx="2160240" cy="12065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4E108E-435A-48A1-A4BE-E888B4783BA1}"/>
              </a:ext>
            </a:extLst>
          </p:cNvPr>
          <p:cNvSpPr txBox="1"/>
          <p:nvPr/>
        </p:nvSpPr>
        <p:spPr>
          <a:xfrm>
            <a:off x="4718660" y="1726817"/>
            <a:ext cx="690668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Cambria Math" panose="02040503050406030204" pitchFamily="18" charset="0"/>
              </a:rPr>
              <a:t>AR</a:t>
            </a:r>
            <a:endParaRPr lang="ko-KR" altLang="en-US" sz="260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3A40E-5702-4ACE-ABF9-309EFA16498E}"/>
              </a:ext>
            </a:extLst>
          </p:cNvPr>
          <p:cNvSpPr txBox="1"/>
          <p:nvPr/>
        </p:nvSpPr>
        <p:spPr>
          <a:xfrm>
            <a:off x="5608116" y="1959583"/>
            <a:ext cx="69066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Cambria Math" panose="02040503050406030204" pitchFamily="18" charset="0"/>
              </a:rPr>
              <a:t>MA</a:t>
            </a:r>
            <a:endParaRPr lang="ko-KR" altLang="en-US" sz="2600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B8B61A-491B-4E72-B136-B5D168214989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7E1466-5969-45D5-83D8-BC475015C4A9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D6FC-90AC-4567-B0BC-EF1A949AE45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B796C-D84F-4200-8471-7051D7F9401F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31781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3"/>
    </mc:Choice>
    <mc:Fallback xmlns="">
      <p:transition spd="slow" advTm="21743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200" b="1" dirty="0" err="1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: AR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C274E-47B1-46B8-93F9-38A8E8757E39}"/>
                  </a:ext>
                </a:extLst>
              </p:cNvPr>
              <p:cNvSpPr txBox="1"/>
              <p:nvPr/>
            </p:nvSpPr>
            <p:spPr>
              <a:xfrm>
                <a:off x="1835696" y="3834672"/>
                <a:ext cx="4968552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80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kern="100" dirty="0">
                  <a:solidFill>
                    <a:schemeClr val="tx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2800" kern="1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ko-KR" sz="2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C274E-47B1-46B8-93F9-38A8E875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834672"/>
                <a:ext cx="496855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539552" y="20687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자기회귀 이동평균 모형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2CA948-FBBF-4158-99E6-2D5BEE781581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7127B-B731-435A-AC0C-A84F5F06DBF0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EA09D-2148-4F19-A5E1-D7A4AE41F86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F4739-87E9-4171-9475-C6BB7C087A66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36903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2"/>
    </mc:Choice>
    <mc:Fallback xmlns="">
      <p:transition spd="slow" advTm="7282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200" b="1" dirty="0" err="1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: AR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539552" y="20687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자기회귀 이동평균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/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kern="100" dirty="0">
                  <a:solidFill>
                    <a:schemeClr val="tx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2800" kern="1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ko-KR" sz="2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8985D-F595-4163-8C16-0241A28B066D}"/>
              </a:ext>
            </a:extLst>
          </p:cNvPr>
          <p:cNvSpPr/>
          <p:nvPr/>
        </p:nvSpPr>
        <p:spPr>
          <a:xfrm>
            <a:off x="2767449" y="3951373"/>
            <a:ext cx="3888432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D3529-394D-4246-A080-3AEE9E5AB6EE}"/>
              </a:ext>
            </a:extLst>
          </p:cNvPr>
          <p:cNvSpPr/>
          <p:nvPr/>
        </p:nvSpPr>
        <p:spPr>
          <a:xfrm>
            <a:off x="2784253" y="4452804"/>
            <a:ext cx="3888432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128FF-A506-4BC8-B336-6EC87B33A04D}"/>
              </a:ext>
            </a:extLst>
          </p:cNvPr>
          <p:cNvSpPr txBox="1"/>
          <p:nvPr/>
        </p:nvSpPr>
        <p:spPr>
          <a:xfrm>
            <a:off x="6853903" y="3920595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494E-758D-43D3-9BA3-1AA4F4AABEE2}"/>
              </a:ext>
            </a:extLst>
          </p:cNvPr>
          <p:cNvSpPr txBox="1"/>
          <p:nvPr/>
        </p:nvSpPr>
        <p:spPr>
          <a:xfrm>
            <a:off x="6866182" y="4422027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24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475D6-F8FD-44D6-9E85-9D1200DDACD7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F234B-5B12-4ABF-BE06-8EA6300429EE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55A6E-B238-4E6A-BE90-BC7F00DDD4A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51FCED-0BFE-493B-994F-F0119B21E789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21394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"/>
    </mc:Choice>
    <mc:Fallback xmlns="">
      <p:transition spd="slow" advTm="44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defRPr/>
            </a:pP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200" b="1" dirty="0" err="1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: AR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539552" y="20687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자기회귀 이동평균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/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kern="100" dirty="0">
                  <a:solidFill>
                    <a:schemeClr val="tx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2800" kern="1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ko-KR" sz="2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8985D-F595-4163-8C16-0241A28B066D}"/>
              </a:ext>
            </a:extLst>
          </p:cNvPr>
          <p:cNvSpPr/>
          <p:nvPr/>
        </p:nvSpPr>
        <p:spPr>
          <a:xfrm>
            <a:off x="2767449" y="3951373"/>
            <a:ext cx="3888432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D3529-394D-4246-A080-3AEE9E5AB6EE}"/>
              </a:ext>
            </a:extLst>
          </p:cNvPr>
          <p:cNvSpPr/>
          <p:nvPr/>
        </p:nvSpPr>
        <p:spPr>
          <a:xfrm>
            <a:off x="2784253" y="4452804"/>
            <a:ext cx="3888432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128FF-A506-4BC8-B336-6EC87B33A04D}"/>
              </a:ext>
            </a:extLst>
          </p:cNvPr>
          <p:cNvSpPr txBox="1"/>
          <p:nvPr/>
        </p:nvSpPr>
        <p:spPr>
          <a:xfrm>
            <a:off x="6853903" y="3920595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494E-758D-43D3-9BA3-1AA4F4AABEE2}"/>
              </a:ext>
            </a:extLst>
          </p:cNvPr>
          <p:cNvSpPr txBox="1"/>
          <p:nvPr/>
        </p:nvSpPr>
        <p:spPr>
          <a:xfrm>
            <a:off x="6866182" y="4422027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24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5DFD3E-C6AC-4848-AE2E-2BA53432A315}"/>
              </a:ext>
            </a:extLst>
          </p:cNvPr>
          <p:cNvSpPr/>
          <p:nvPr/>
        </p:nvSpPr>
        <p:spPr>
          <a:xfrm>
            <a:off x="0" y="1343924"/>
            <a:ext cx="9144000" cy="551407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AE189-F8AC-469B-89B9-10A50A8CD607}"/>
              </a:ext>
            </a:extLst>
          </p:cNvPr>
          <p:cNvSpPr txBox="1"/>
          <p:nvPr/>
        </p:nvSpPr>
        <p:spPr>
          <a:xfrm>
            <a:off x="827584" y="2348880"/>
            <a:ext cx="7632848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참고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AR(p) + MA(q) = ARMA(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AR(1) = ARMA(1,0)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MA(1) = ARMA(0,1)</a:t>
            </a:r>
            <a:endParaRPr lang="ko-KR" altLang="en-US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50BF5F-E2B1-498E-A4FC-FA3EFB951DAF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DE3DDF-8A68-4E1A-9A74-8BAD682E6B58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262E7F-6EF8-4732-B393-1DCA8EDCCB1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D4592B-BC4F-4583-9FE4-19C02ED87DEA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36326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6"/>
    </mc:Choice>
    <mc:Fallback xmlns="">
      <p:transition spd="slow" advTm="2566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후항연산자로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표현</a:t>
            </a:r>
            <a:endParaRPr lang="en-US" altLang="ko-KR" sz="22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0B493A-7D2D-4523-860C-9FC574C995A1}"/>
                  </a:ext>
                </a:extLst>
              </p:cNvPr>
              <p:cNvSpPr txBox="1"/>
              <p:nvPr/>
            </p:nvSpPr>
            <p:spPr>
              <a:xfrm>
                <a:off x="626139" y="3732830"/>
                <a:ext cx="7999189" cy="885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400" dirty="0"/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0B493A-7D2D-4523-860C-9FC574C9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9" y="3732830"/>
                <a:ext cx="7999189" cy="885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3DA9A0D-5458-4433-8BFE-EE5B5267C69A}"/>
              </a:ext>
            </a:extLst>
          </p:cNvPr>
          <p:cNvSpPr txBox="1"/>
          <p:nvPr/>
        </p:nvSpPr>
        <p:spPr>
          <a:xfrm>
            <a:off x="2555776" y="3413868"/>
            <a:ext cx="5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161B0-BEFD-42DE-9F8C-7DC253CE2DB7}"/>
              </a:ext>
            </a:extLst>
          </p:cNvPr>
          <p:cNvSpPr txBox="1"/>
          <p:nvPr/>
        </p:nvSpPr>
        <p:spPr>
          <a:xfrm>
            <a:off x="6177958" y="3429000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24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B6086A-28A5-4E01-B349-89D325C60C57}"/>
              </a:ext>
            </a:extLst>
          </p:cNvPr>
          <p:cNvSpPr/>
          <p:nvPr/>
        </p:nvSpPr>
        <p:spPr>
          <a:xfrm>
            <a:off x="1202570" y="3820763"/>
            <a:ext cx="3312154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D398E5-1397-4A6A-A8E9-0DF0629C2291}"/>
              </a:ext>
            </a:extLst>
          </p:cNvPr>
          <p:cNvSpPr/>
          <p:nvPr/>
        </p:nvSpPr>
        <p:spPr>
          <a:xfrm>
            <a:off x="4813712" y="3820762"/>
            <a:ext cx="3312154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2DD155-7847-4C4C-8C00-A41EF61F4E10}"/>
                  </a:ext>
                </a:extLst>
              </p:cNvPr>
              <p:cNvSpPr txBox="1"/>
              <p:nvPr/>
            </p:nvSpPr>
            <p:spPr>
              <a:xfrm>
                <a:off x="2761344" y="4413275"/>
                <a:ext cx="4590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smtClean="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ko-KR" altLang="en-US" sz="24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로 표현 가능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2DD155-7847-4C4C-8C00-A41EF61F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44" y="4413275"/>
                <a:ext cx="4590288" cy="461665"/>
              </a:xfrm>
              <a:prstGeom prst="rect">
                <a:avLst/>
              </a:prstGeom>
              <a:blipFill>
                <a:blip r:embed="rId3"/>
                <a:stretch>
                  <a:fillRect l="-106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09C6D46-1652-4C30-82A5-757FBC305F3B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8AB8C2-2C65-43CB-A1DD-ADDC3054A1FB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ABDD3-CAD2-4074-AB80-FDF6CCC42D16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9626E-D63A-4E15-9AE1-42686F12A86F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3961096-519E-4829-99E3-B7A66D447079}"/>
              </a:ext>
            </a:extLst>
          </p:cNvPr>
          <p:cNvSpPr/>
          <p:nvPr/>
        </p:nvSpPr>
        <p:spPr>
          <a:xfrm rot="16200000">
            <a:off x="1694407" y="3959000"/>
            <a:ext cx="461665" cy="1445338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98EEB-3297-491D-92F4-74E61D37C2B1}"/>
              </a:ext>
            </a:extLst>
          </p:cNvPr>
          <p:cNvSpPr txBox="1"/>
          <p:nvPr/>
        </p:nvSpPr>
        <p:spPr>
          <a:xfrm>
            <a:off x="1264151" y="4497003"/>
            <a:ext cx="18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</a:rPr>
              <a:t>ARMA </a:t>
            </a:r>
            <a:r>
              <a:rPr lang="ko-KR" altLang="en-US" dirty="0">
                <a:solidFill>
                  <a:srgbClr val="17375E"/>
                </a:solidFill>
              </a:rPr>
              <a:t>모형</a:t>
            </a:r>
          </a:p>
        </p:txBody>
      </p:sp>
    </p:spTree>
    <p:extLst>
      <p:ext uri="{BB962C8B-B14F-4D97-AF65-F5344CB8AC3E}">
        <p14:creationId xmlns:p14="http://schemas.microsoft.com/office/powerpoint/2010/main" val="885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5"/>
    </mc:Choice>
    <mc:Fallback xmlns="">
      <p:transition spd="slow" advTm="1081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251520" y="232971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1AD23E7-DBB4-43CA-94D6-59B703873FBC}"/>
                  </a:ext>
                </a:extLst>
              </p:cNvPr>
              <p:cNvSpPr/>
              <p:nvPr/>
            </p:nvSpPr>
            <p:spPr>
              <a:xfrm>
                <a:off x="833115" y="2999361"/>
                <a:ext cx="7483301" cy="1267032"/>
              </a:xfrm>
              <a:prstGeom prst="roundRect">
                <a:avLst>
                  <a:gd name="adj" fmla="val 26219"/>
                </a:avLst>
              </a:prstGeom>
              <a:solidFill>
                <a:srgbClr val="F0D36C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정상성</a:t>
                </a: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50000"/>
                      </a:srgbClr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과 </a:t>
                </a: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인과성</a:t>
                </a: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50000"/>
                      </a:srgbClr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만족 </a:t>
                </a:r>
                <a:endPara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>
                  <a:defRPr/>
                </a:pPr>
                <a:r>
                  <a:rPr lang="en-US" altLang="ko-KR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𝜙</m:t>
                    </m:r>
                    <m:d>
                      <m:dPr>
                        <m:ctrlPr>
                          <a:rPr lang="ko-KR" altLang="ko-KR" sz="2400" i="1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400" b="0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400" dirty="0" err="1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1AD23E7-DBB4-43CA-94D6-59B703873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5" y="2999361"/>
                <a:ext cx="7483301" cy="1267032"/>
              </a:xfrm>
              <a:prstGeom prst="roundRect">
                <a:avLst>
                  <a:gd name="adj" fmla="val 2621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C297FFD-ADFF-433D-89A6-1031A8A8B6FA}"/>
                  </a:ext>
                </a:extLst>
              </p:cNvPr>
              <p:cNvSpPr/>
              <p:nvPr/>
            </p:nvSpPr>
            <p:spPr>
              <a:xfrm>
                <a:off x="833114" y="4854003"/>
                <a:ext cx="7483301" cy="1267032"/>
              </a:xfrm>
              <a:prstGeom prst="roundRect">
                <a:avLst>
                  <a:gd name="adj" fmla="val 26219"/>
                </a:avLst>
              </a:prstGeom>
              <a:solidFill>
                <a:srgbClr val="F0D36C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가역성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만족</a:t>
                </a:r>
                <a:r>
                  <a:rPr lang="en-US" altLang="ko-KR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  <a:p>
                <a:pPr lvl="0">
                  <a:defRPr/>
                </a:pPr>
                <a:r>
                  <a:rPr lang="en-US" altLang="ko-KR" sz="2400" b="1" dirty="0">
                    <a:solidFill>
                      <a:srgbClr val="4F81BD">
                        <a:lumMod val="50000"/>
                      </a:srgbClr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𝜃</m:t>
                    </m:r>
                    <m:d>
                      <m:dPr>
                        <m:ctrlPr>
                          <a:rPr lang="ko-KR" altLang="ko-KR" sz="2400" i="1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400" b="0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400" dirty="0" err="1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C297FFD-ADFF-433D-89A6-1031A8A8B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4" y="4854003"/>
                <a:ext cx="7483301" cy="1267032"/>
              </a:xfrm>
              <a:prstGeom prst="roundRect">
                <a:avLst>
                  <a:gd name="adj" fmla="val 26219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5A7557-9208-4CBD-8AA5-88780A9CE102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DD9107-2BB9-4E7F-B83C-540B04E097AB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2059D1-CF92-4C18-8C8A-D224892E8BC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E6806-947E-4E44-B5A6-CAB1D2F67D51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39674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3"/>
    </mc:Choice>
    <mc:Fallback xmlns="">
      <p:transition spd="slow" advTm="12433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C8341AC-5CED-4024-898D-CF570CCBA8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6" y="3016380"/>
            <a:ext cx="5107488" cy="3628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036094-4906-4704-9308-5796757FD6A8}"/>
              </a:ext>
            </a:extLst>
          </p:cNvPr>
          <p:cNvSpPr txBox="1"/>
          <p:nvPr/>
        </p:nvSpPr>
        <p:spPr>
          <a:xfrm>
            <a:off x="539552" y="2182181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OR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싸인함수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형태로 소멸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4508B-211C-4914-8A10-FD06291431C1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7FBBE-E8CF-4B70-9116-2B60D9FC494B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BF56D-5F3A-4E27-B521-2C254F7D072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1525-DD47-4E36-9EEF-71C6648A7F65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33496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"/>
    </mc:Choice>
    <mc:Fallback xmlns="">
      <p:transition spd="slow" advTm="794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DAA411D-C5C2-4F40-878B-446679F210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00" y="2897475"/>
            <a:ext cx="5108400" cy="36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E1C390-52BF-4804-B529-B85B72C87A53}"/>
              </a:ext>
            </a:extLst>
          </p:cNvPr>
          <p:cNvSpPr txBox="1"/>
          <p:nvPr/>
        </p:nvSpPr>
        <p:spPr>
          <a:xfrm>
            <a:off x="539551" y="2182181"/>
            <a:ext cx="82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OR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싸인함수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형태로 소멸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E86FA-34FE-4316-AC4C-76E08D0D508C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표현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DD52F-D600-4CC3-85B3-539C0D0F47E8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CB06A-150D-4A7D-B74D-CEFFE4488DF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E6327-C535-4008-97FB-9BC4249BE293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716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9"/>
    </mc:Choice>
    <mc:Fallback xmlns="">
      <p:transition spd="slow" advTm="24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250590" cy="400110"/>
            <a:chOff x="2699792" y="1277259"/>
            <a:chExt cx="125059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11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백색잡음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A3AEDA-0F4F-487A-B8FC-92DDBC02028C}"/>
                  </a:ext>
                </a:extLst>
              </p:cNvPr>
              <p:cNvSpPr/>
              <p:nvPr/>
            </p:nvSpPr>
            <p:spPr>
              <a:xfrm>
                <a:off x="3120160" y="2824908"/>
                <a:ext cx="2903680" cy="648191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ko-KR" altLang="en-US" sz="3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3200" b="0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3200" b="1" i="1"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3200" b="0" i="0"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3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2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ko-KR" altLang="en-US" sz="32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  <m:sup>
                              <m:r>
                                <a:rPr lang="ko-KR" altLang="en-US" sz="3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A3AEDA-0F4F-487A-B8FC-92DDBC020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60" y="2824908"/>
                <a:ext cx="2903680" cy="648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CBBF811-E05E-4BC9-8526-38C03DDDC361}"/>
                  </a:ext>
                </a:extLst>
              </p:cNvPr>
              <p:cNvSpPr/>
              <p:nvPr/>
            </p:nvSpPr>
            <p:spPr>
              <a:xfrm>
                <a:off x="-1757476" y="3940462"/>
                <a:ext cx="7056784" cy="2080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5">
                  <a:lnSpc>
                    <a:spcPct val="150000"/>
                  </a:lnSpc>
                </a:pP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6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약정상성조건에</a:t>
                </a:r>
                <a:r>
                  <a:rPr lang="ko-KR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‘</a:t>
                </a:r>
                <a:r>
                  <a:rPr lang="ko-KR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공분산이</a:t>
                </a: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0’</a:t>
                </a:r>
                <a:r>
                  <a:rPr lang="ko-KR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이라는 조건이 추가됨</a:t>
                </a: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)</a:t>
                </a:r>
                <a:endParaRPr lang="ko-KR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CBBF811-E05E-4BC9-8526-38C03DDDC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7476" y="3940462"/>
                <a:ext cx="7056784" cy="2080826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8A06976-0EC6-4E01-BF49-F0C77A4B37CC}"/>
                  </a:ext>
                </a:extLst>
              </p:cNvPr>
              <p:cNvSpPr/>
              <p:nvPr/>
            </p:nvSpPr>
            <p:spPr>
              <a:xfrm>
                <a:off x="2195736" y="1761675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ko-KR" sz="4000" b="1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8A06976-0EC6-4E01-BF49-F0C77A4B3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616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B1643-597E-4360-AED6-98FB4E16F5A0}"/>
              </a:ext>
            </a:extLst>
          </p:cNvPr>
          <p:cNvCxnSpPr>
            <a:cxnSpLocks/>
          </p:cNvCxnSpPr>
          <p:nvPr/>
        </p:nvCxnSpPr>
        <p:spPr>
          <a:xfrm flipH="1">
            <a:off x="4765206" y="1822956"/>
            <a:ext cx="355254" cy="44130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1E1CF78-EE9D-4D8B-AE09-1C88461CC233}"/>
              </a:ext>
            </a:extLst>
          </p:cNvPr>
          <p:cNvSpPr/>
          <p:nvPr/>
        </p:nvSpPr>
        <p:spPr>
          <a:xfrm>
            <a:off x="5493065" y="1777858"/>
            <a:ext cx="567851" cy="546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9B1792-E409-401B-9BDA-04BFF62B1C45}"/>
              </a:ext>
            </a:extLst>
          </p:cNvPr>
          <p:cNvSpPr/>
          <p:nvPr/>
        </p:nvSpPr>
        <p:spPr>
          <a:xfrm>
            <a:off x="299199" y="3754334"/>
            <a:ext cx="5000109" cy="2540107"/>
          </a:xfrm>
          <a:prstGeom prst="roundRect">
            <a:avLst/>
          </a:prstGeom>
          <a:noFill/>
          <a:ln w="63500">
            <a:solidFill>
              <a:srgbClr val="F6D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543979D7-85CE-4411-BFD1-43B4E3EDCA54}"/>
              </a:ext>
            </a:extLst>
          </p:cNvPr>
          <p:cNvSpPr/>
          <p:nvPr/>
        </p:nvSpPr>
        <p:spPr>
          <a:xfrm>
            <a:off x="5178990" y="4584831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8B3827-1378-4EC3-ACB9-2D3C7C744DEA}"/>
              </a:ext>
            </a:extLst>
          </p:cNvPr>
          <p:cNvSpPr txBox="1"/>
          <p:nvPr/>
        </p:nvSpPr>
        <p:spPr>
          <a:xfrm>
            <a:off x="4561723" y="4082296"/>
            <a:ext cx="5448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백색잡음은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가장 대표적인 정상시계열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많은 확률과정들이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백색잡음으로부터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생성될 수 있음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C4A801-CE52-40AF-943C-2768B9387806}"/>
              </a:ext>
            </a:extLst>
          </p:cNvPr>
          <p:cNvSpPr/>
          <p:nvPr/>
        </p:nvSpPr>
        <p:spPr>
          <a:xfrm>
            <a:off x="3799927" y="2211076"/>
            <a:ext cx="57579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F39705-FDCF-43D7-846B-B1ADAAE7CC0D}"/>
              </a:ext>
            </a:extLst>
          </p:cNvPr>
          <p:cNvSpPr/>
          <p:nvPr/>
        </p:nvSpPr>
        <p:spPr>
          <a:xfrm>
            <a:off x="4537774" y="2219635"/>
            <a:ext cx="7521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0DB9B-6E22-4DDD-961D-12CDF91F1FA9}"/>
              </a:ext>
            </a:extLst>
          </p:cNvPr>
          <p:cNvSpPr/>
          <p:nvPr/>
        </p:nvSpPr>
        <p:spPr>
          <a:xfrm>
            <a:off x="5489092" y="2264265"/>
            <a:ext cx="57579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오차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40ED724-BC20-443C-A557-2EDB994E3D07}"/>
              </a:ext>
            </a:extLst>
          </p:cNvPr>
          <p:cNvCxnSpPr>
            <a:cxnSpLocks/>
          </p:cNvCxnSpPr>
          <p:nvPr/>
        </p:nvCxnSpPr>
        <p:spPr>
          <a:xfrm flipH="1">
            <a:off x="3918141" y="1802630"/>
            <a:ext cx="355254" cy="44130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481539-C298-4B0E-9655-39A60C2B55D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정상성의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69A27-4D56-4FFB-A0FF-674B9D8DA7B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3F18A-CB2E-49CC-B9D4-9FD69460AA39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</p:spTree>
    <p:extLst>
      <p:ext uri="{BB962C8B-B14F-4D97-AF65-F5344CB8AC3E}">
        <p14:creationId xmlns:p14="http://schemas.microsoft.com/office/powerpoint/2010/main" val="41156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"/>
    </mc:Choice>
    <mc:Fallback xmlns="">
      <p:transition spd="slow" advTm="1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776101" cy="400110"/>
            <a:chOff x="2699792" y="1277259"/>
            <a:chExt cx="77610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정리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4DFCE-C350-4A13-87D2-61A439A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23173"/>
              </p:ext>
            </p:extLst>
          </p:nvPr>
        </p:nvGraphicFramePr>
        <p:xfrm>
          <a:off x="1076044" y="3429000"/>
          <a:ext cx="7261368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42">
                  <a:extLst>
                    <a:ext uri="{9D8B030D-6E8A-4147-A177-3AD203B41FA5}">
                      <a16:colId xmlns:a16="http://schemas.microsoft.com/office/drawing/2014/main" val="35163460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086883955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341812653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947961510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q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ARMA(</a:t>
                      </a:r>
                      <a:r>
                        <a:rPr lang="en-US" altLang="ko-KR" sz="2400" kern="100" dirty="0" err="1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ko-KR" sz="2400" kern="100" dirty="0" err="1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2400" kern="100" dirty="0" err="1">
                          <a:solidFill>
                            <a:srgbClr val="17375E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3872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정상성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자체만족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3995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가역성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자체만족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32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FB2A04-77D8-404A-BFFE-320F264A35D8}"/>
              </a:ext>
            </a:extLst>
          </p:cNvPr>
          <p:cNvSpPr txBox="1"/>
          <p:nvPr/>
        </p:nvSpPr>
        <p:spPr>
          <a:xfrm>
            <a:off x="1088236" y="260863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(1)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정상성과 가역성</a:t>
            </a:r>
          </a:p>
        </p:txBody>
      </p:sp>
    </p:spTree>
    <p:extLst>
      <p:ext uri="{BB962C8B-B14F-4D97-AF65-F5344CB8AC3E}">
        <p14:creationId xmlns:p14="http://schemas.microsoft.com/office/powerpoint/2010/main" val="24304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5"/>
    </mc:Choice>
    <mc:Fallback xmlns="">
      <p:transition spd="slow" advTm="14905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776101" cy="400110"/>
            <a:chOff x="2699792" y="1277259"/>
            <a:chExt cx="77610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정리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4DFCE-C350-4A13-87D2-61A439A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48396"/>
              </p:ext>
            </p:extLst>
          </p:nvPr>
        </p:nvGraphicFramePr>
        <p:xfrm>
          <a:off x="1055049" y="3284984"/>
          <a:ext cx="7261368" cy="2300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42">
                  <a:extLst>
                    <a:ext uri="{9D8B030D-6E8A-4147-A177-3AD203B41FA5}">
                      <a16:colId xmlns:a16="http://schemas.microsoft.com/office/drawing/2014/main" val="35163460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086883955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341812653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947961510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q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ARMA(</a:t>
                      </a:r>
                      <a:r>
                        <a:rPr lang="en-US" altLang="ko-KR" sz="2400" kern="100" dirty="0" err="1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ko-KR" sz="2400" kern="100" dirty="0" err="1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2400" kern="100" dirty="0" err="1">
                          <a:solidFill>
                            <a:srgbClr val="17375E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3872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3995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32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FB2A04-77D8-404A-BFFE-320F264A35D8}"/>
              </a:ext>
            </a:extLst>
          </p:cNvPr>
          <p:cNvSpPr txBox="1"/>
          <p:nvPr/>
        </p:nvSpPr>
        <p:spPr>
          <a:xfrm>
            <a:off x="1067241" y="246461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(2)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762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46"/>
    </mc:Choice>
    <mc:Fallback xmlns="">
      <p:transition spd="slow" advTm="33946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적합절차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36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"/>
    </mc:Choice>
    <mc:Fallback xmlns="">
      <p:transition spd="slow" advTm="2625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605AD-DB48-40FD-99DF-AD856A0E829E}"/>
              </a:ext>
            </a:extLst>
          </p:cNvPr>
          <p:cNvSpPr txBox="1"/>
          <p:nvPr userDrawn="1"/>
        </p:nvSpPr>
        <p:spPr>
          <a:xfrm>
            <a:off x="3329604" y="1040821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Flow ]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 시계열 자료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99725" y="5480342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5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27910" cy="400110"/>
            <a:chOff x="2699792" y="1277259"/>
            <a:chExt cx="152791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</a:t>
              </a:r>
            </a:p>
          </p:txBody>
        </p:sp>
      </p:grpSp>
      <p:sp>
        <p:nvSpPr>
          <p:cNvPr id="26" name="도형 64">
            <a:extLst>
              <a:ext uri="{FF2B5EF4-FFF2-40B4-BE49-F238E27FC236}">
                <a16:creationId xmlns:a16="http://schemas.microsoft.com/office/drawing/2014/main" id="{29BBADF3-E059-4CEB-A504-EA7D3FD1A8CB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ARMA(</a:t>
            </a:r>
            <a:r>
              <a:rPr kumimoji="0" lang="en-US" altLang="ko-KR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p,q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모형의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 q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결정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하는 단계 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ACF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와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PACF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보고 차수를 결정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모형 선택의 기준으로 사용되는 통계량 이용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(AIC, BIC)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	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가장 작은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AIC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값을 갖는 모형 선택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E5821-87DA-497C-96A8-2D983EA070AA}"/>
              </a:ext>
            </a:extLst>
          </p:cNvPr>
          <p:cNvSpPr txBox="1"/>
          <p:nvPr/>
        </p:nvSpPr>
        <p:spPr>
          <a:xfrm>
            <a:off x="779642" y="2541442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C2B9E2-582C-4600-9A1F-E944031E4B46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2D777-AF61-4722-AF7B-F3E3A4469850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75A32-DD80-401F-A862-0AC7E7E23F9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86397-2184-49D3-A9F2-1F76D5183734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10242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15"/>
    </mc:Choice>
    <mc:Fallback xmlns="">
      <p:transition spd="slow" advTm="23915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35924" cy="400110"/>
            <a:chOff x="2699792" y="1277259"/>
            <a:chExt cx="153592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02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도형 64">
                <a:extLst>
                  <a:ext uri="{FF2B5EF4-FFF2-40B4-BE49-F238E27FC236}">
                    <a16:creationId xmlns:a16="http://schemas.microsoft.com/office/drawing/2014/main" id="{29BBADF3-E059-4CEB-A504-EA7D3FD1A8CB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682942" y="2591608"/>
                <a:ext cx="7778115" cy="3510755"/>
              </a:xfrm>
              <a:prstGeom prst="roundRect">
                <a:avLst/>
              </a:prstGeom>
              <a:noFill/>
              <a:ln w="25400" cap="flat" cmpd="sng">
                <a:solidFill>
                  <a:srgbClr val="6086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aj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altLang="ko-KR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0D36C"/>
                  </a:highlight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200" dirty="0">
                  <a:solidFill>
                    <a:schemeClr val="tx1"/>
                  </a:solidFill>
                  <a:highlight>
                    <a:srgbClr val="F0D36C"/>
                  </a:highlight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2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0D36C"/>
                    </a:highlight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최대가능도추정법</a:t>
                </a:r>
                <a:r>
                  <a:rPr kumimoji="0" lang="ko-KR" altLang="en-US" sz="2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0D36C"/>
                    </a:highlight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</a:t>
                </a:r>
                <a:r>
                  <a:rPr kumimoji="0" lang="en-US" altLang="ko-KR" sz="2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결합확률밀도함수인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200" dirty="0" err="1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가능도함수</a:t>
                </a:r>
                <a:r>
                  <a:rPr lang="en-US" altLang="ko-KR" sz="22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(likelihood function)</a:t>
                </a:r>
                <a:r>
                  <a:rPr lang="ko-KR" altLang="ko-KR" sz="22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최대로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하는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모수의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추정량을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구하는 방법</a:t>
                </a:r>
                <a:endParaRPr kumimoji="0" lang="en-US" altLang="ko-KR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200" dirty="0" err="1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최소제곱추정법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: </a:t>
                </a:r>
                <a:r>
                  <a:rPr lang="ko-KR" altLang="en-US" sz="2200" dirty="0" err="1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오차제곱합을</a:t>
                </a:r>
                <a:r>
                  <a:rPr lang="ko-KR" altLang="en-US" sz="22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최소로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하는 </a:t>
                </a:r>
                <a:r>
                  <a:rPr lang="ko-KR" altLang="en-US" sz="2200" dirty="0" err="1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추정법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200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적률추정법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: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모집단의 적률에 대응되는 </a:t>
                </a:r>
                <a:r>
                  <a:rPr lang="ko-KR" altLang="en-US" sz="22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표본 적률의 방정식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을 풀어 </a:t>
                </a:r>
                <a:r>
                  <a:rPr lang="ko-KR" altLang="en-US" sz="2200" dirty="0" err="1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추정량을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구하는 방법 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도형 64">
                <a:extLst>
                  <a:ext uri="{FF2B5EF4-FFF2-40B4-BE49-F238E27FC236}">
                    <a16:creationId xmlns:a16="http://schemas.microsoft.com/office/drawing/2014/main" id="{29BBADF3-E059-4CEB-A504-EA7D3FD1A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" y="2591608"/>
                <a:ext cx="7778115" cy="3510755"/>
              </a:xfrm>
              <a:prstGeom prst="roundRect">
                <a:avLst/>
              </a:prstGeom>
              <a:blipFill>
                <a:blip r:embed="rId2"/>
                <a:stretch>
                  <a:fillRect b="-2241"/>
                </a:stretch>
              </a:blipFill>
              <a:ln w="25400" cap="flat" cmpd="sng">
                <a:solidFill>
                  <a:srgbClr val="60869F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C20FEC9-0771-4BC5-83E5-4F35D99E6A8F}"/>
              </a:ext>
            </a:extLst>
          </p:cNvPr>
          <p:cNvSpPr txBox="1"/>
          <p:nvPr/>
        </p:nvSpPr>
        <p:spPr>
          <a:xfrm>
            <a:off x="835318" y="252462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7CD14-B9FF-4DFC-802F-34CFDEA306EC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DEDC8-C4F2-4E87-8839-9F711771A590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6132E-BEBD-4C0F-9FDD-6926BE8FA3E0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2B087-0AEE-4CB9-A5F9-303522E66FBA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3941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6"/>
    </mc:Choice>
    <mc:Fallback xmlns="">
      <p:transition spd="slow" advTm="1136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32718" cy="400110"/>
            <a:chOff x="2699792" y="1277259"/>
            <a:chExt cx="153271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</a:p>
          </p:txBody>
        </p:sp>
      </p:grpSp>
      <p:sp>
        <p:nvSpPr>
          <p:cNvPr id="26" name="도형 64">
            <a:extLst>
              <a:ext uri="{FF2B5EF4-FFF2-40B4-BE49-F238E27FC236}">
                <a16:creationId xmlns:a16="http://schemas.microsoft.com/office/drawing/2014/main" id="{29BBADF3-E059-4CEB-A504-EA7D3FD1A8CB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잔차분석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이용하여 모형에 대한 가정이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옳은지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확인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과대적합진단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잠정모형에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추가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하여 더 많은 개수의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포함하는 모형을 적합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D75A3-FB61-47FD-8C03-C8DEE2B988AB}"/>
              </a:ext>
            </a:extLst>
          </p:cNvPr>
          <p:cNvSpPr txBox="1"/>
          <p:nvPr/>
        </p:nvSpPr>
        <p:spPr>
          <a:xfrm>
            <a:off x="779642" y="2541442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C91BE-1A40-45B0-A588-1C65AC9441EC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863D95-A5F7-4272-956B-AC55B85E19AC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63292-A687-4A59-8409-968799BA8490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4B470-AAF2-4C36-ABA8-7C673A81D039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2159910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32718" cy="400110"/>
            <a:chOff x="2699792" y="1277259"/>
            <a:chExt cx="153271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</a:p>
          </p:txBody>
        </p:sp>
      </p:grpSp>
      <p:sp>
        <p:nvSpPr>
          <p:cNvPr id="26" name="도형 64">
            <a:extLst>
              <a:ext uri="{FF2B5EF4-FFF2-40B4-BE49-F238E27FC236}">
                <a16:creationId xmlns:a16="http://schemas.microsoft.com/office/drawing/2014/main" id="{29BBADF3-E059-4CEB-A504-EA7D3FD1A8CB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분석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이용하여 모형에 대한 가정이 옳은 지 판단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과대적합진단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잠정모형에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추가하여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더 많은 개수의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포함하는 모형을 적합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6576-316D-4F12-A220-551B895E4FA2}"/>
              </a:ext>
            </a:extLst>
          </p:cNvPr>
          <p:cNvSpPr/>
          <p:nvPr/>
        </p:nvSpPr>
        <p:spPr>
          <a:xfrm>
            <a:off x="0" y="1364988"/>
            <a:ext cx="9144000" cy="549301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F70E5E-ED2E-4582-8C38-118F86521E97}"/>
              </a:ext>
            </a:extLst>
          </p:cNvPr>
          <p:cNvSpPr/>
          <p:nvPr/>
        </p:nvSpPr>
        <p:spPr>
          <a:xfrm>
            <a:off x="294161" y="1558210"/>
            <a:ext cx="8496944" cy="4850624"/>
          </a:xfrm>
          <a:prstGeom prst="roundRect">
            <a:avLst>
              <a:gd name="adj" fmla="val 26219"/>
            </a:avLst>
          </a:prstGeom>
          <a:solidFill>
            <a:srgbClr val="EE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과대적합진단 후 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모수가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유의하다고 판정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모수추정값이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과대 적합 후의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값과 큰 차이가 존재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과대적합된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모형의 잔차들의 분산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&lt;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잔차들의 분산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 이상 충족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잠정모형을 새로운 모형으로 대체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CC27A149-2E93-4522-9FFE-181603E22298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16229" y="4921046"/>
            <a:ext cx="191027" cy="375288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B76AC-29D5-448F-95D1-50223EDC9128}"/>
              </a:ext>
            </a:extLst>
          </p:cNvPr>
          <p:cNvSpPr/>
          <p:nvPr/>
        </p:nvSpPr>
        <p:spPr>
          <a:xfrm>
            <a:off x="446561" y="1710610"/>
            <a:ext cx="8496944" cy="4850624"/>
          </a:xfrm>
          <a:prstGeom prst="roundRect">
            <a:avLst>
              <a:gd name="adj" fmla="val 26219"/>
            </a:avLst>
          </a:prstGeom>
          <a:solidFill>
            <a:srgbClr val="EE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과대적합진단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모수가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유의하다고 판정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모수추정값이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과대 적합 후의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값과 큰 차이가 존재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과대적합된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모형의 잔차들의 분산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&lt;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잔차들의 분산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 이상 충족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잠정모형을 새로운 모형으로 대체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때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AR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항을 동시에 추가하면 안됨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AF2D3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6655401D-DF26-490B-B368-2A5681C473AF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38460" y="4723673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054B4-7515-44CB-A3DE-72AC0493BE0E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678EB7-DF87-404F-B2EF-4036397CD219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847392-641D-471F-9208-A177D8036E2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CFF62B-42CF-4BB0-B5CD-C521F6CAD986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1525623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115" y="1682787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A08BC6-5007-4400-9313-0FA4B02FD6AE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DF6EF-F4C9-49F9-9294-BDAB9FA3B83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C76871-75DC-4F39-BD6B-CD70AA59028E}"/>
              </a:ext>
            </a:extLst>
          </p:cNvPr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F62E2-EB09-4A4E-BB81-22FAB85672C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F606E-C2F8-4D92-8142-940FBD174ECB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C15C8-BB1A-4A16-9284-86ECEB5FC031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89CF9-0362-43E9-A470-871317810FF0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732D1-6064-4EFF-9D42-80228051AB25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C1A23-1903-475A-96B3-4C5AA3F9E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69" y="2276872"/>
            <a:ext cx="4077672" cy="4077672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DBF16B9F-33F0-4995-A608-1D53420CF3F4}"/>
              </a:ext>
            </a:extLst>
          </p:cNvPr>
          <p:cNvSpPr/>
          <p:nvPr/>
        </p:nvSpPr>
        <p:spPr>
          <a:xfrm>
            <a:off x="5755565" y="1782531"/>
            <a:ext cx="2200747" cy="988681"/>
          </a:xfrm>
          <a:prstGeom prst="wedgeRoundRectCallout">
            <a:avLst>
              <a:gd name="adj1" fmla="val -107805"/>
              <a:gd name="adj2" fmla="val 70701"/>
              <a:gd name="adj3" fmla="val 16667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예시를 통해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알아보자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345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C0BD9154-4B07-4931-AC51-94E905716704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913801" y="5865715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7681C-6DA1-4A22-A64F-501ADF6DC7EF}"/>
              </a:ext>
            </a:extLst>
          </p:cNvPr>
          <p:cNvSpPr txBox="1"/>
          <p:nvPr/>
        </p:nvSpPr>
        <p:spPr>
          <a:xfrm>
            <a:off x="2771800" y="590230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그려서 차수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8AB8C-8679-47D2-9384-81714F2A7A49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944B36-09FE-417D-8995-E2A078144BC1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4F8F85-F366-4ABF-B406-9EF2D60F2CC7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C2DE4-2A92-4776-ABC0-821F74F82868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68181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"/>
    </mc:Choice>
    <mc:Fallback xmlns="">
      <p:transition spd="slow" advTm="175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FD938-C716-43CD-B0DA-37C73A6B7E4E}"/>
              </a:ext>
            </a:extLst>
          </p:cNvPr>
          <p:cNvSpPr/>
          <p:nvPr/>
        </p:nvSpPr>
        <p:spPr>
          <a:xfrm>
            <a:off x="4572000" y="1377734"/>
            <a:ext cx="4572000" cy="548026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3537E-B6B9-4408-A5EE-743638E38320}"/>
              </a:ext>
            </a:extLst>
          </p:cNvPr>
          <p:cNvSpPr txBox="1"/>
          <p:nvPr/>
        </p:nvSpPr>
        <p:spPr>
          <a:xfrm>
            <a:off x="4978285" y="3414179"/>
            <a:ext cx="410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감소하는 모양</a:t>
            </a: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B901D0F5-DED4-47B6-A1F3-37DDD611B2B1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81230" y="3455929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EB465-5349-4789-B8CA-AF5EF9E20145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061F3-911B-48DE-B0C9-A1F1EB15EFCC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4459B-A310-481F-BC81-D687AA762BD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335BD9-069E-4F2A-A246-A5E94050860D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259135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FD938-C716-43CD-B0DA-37C73A6B7E4E}"/>
              </a:ext>
            </a:extLst>
          </p:cNvPr>
          <p:cNvSpPr/>
          <p:nvPr/>
        </p:nvSpPr>
        <p:spPr>
          <a:xfrm>
            <a:off x="-12955" y="1379108"/>
            <a:ext cx="4572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B901D0F5-DED4-47B6-A1F3-37DDD611B2B1}"/>
              </a:ext>
            </a:extLst>
          </p:cNvPr>
          <p:cNvSpPr>
            <a:spLocks noGrp="1" noChangeArrowheads="1"/>
          </p:cNvSpPr>
          <p:nvPr/>
        </p:nvSpPr>
        <p:spPr>
          <a:xfrm rot="16200000">
            <a:off x="4196586" y="3485112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1F750-175F-408E-8543-F5D7A3E52635}"/>
              </a:ext>
            </a:extLst>
          </p:cNvPr>
          <p:cNvSpPr txBox="1"/>
          <p:nvPr/>
        </p:nvSpPr>
        <p:spPr>
          <a:xfrm>
            <a:off x="125682" y="3453319"/>
            <a:ext cx="410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이후로 절단된 모양</a:t>
            </a: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7E19C5B0-49FD-4A68-BBEA-0C4003B2C6C1}"/>
              </a:ext>
            </a:extLst>
          </p:cNvPr>
          <p:cNvSpPr/>
          <p:nvPr/>
        </p:nvSpPr>
        <p:spPr>
          <a:xfrm rot="5400000">
            <a:off x="3512450" y="4169650"/>
            <a:ext cx="4097908" cy="181431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도형 120">
            <a:extLst>
              <a:ext uri="{FF2B5EF4-FFF2-40B4-BE49-F238E27FC236}">
                <a16:creationId xmlns:a16="http://schemas.microsoft.com/office/drawing/2014/main" id="{6A78CDD7-1A96-4977-AD72-AE774C8F1E37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5536006" y="5673905"/>
            <a:ext cx="23222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F6BED-9CC8-4EFE-9AFB-03C8F7375C9E}"/>
              </a:ext>
            </a:extLst>
          </p:cNvPr>
          <p:cNvSpPr txBox="1"/>
          <p:nvPr/>
        </p:nvSpPr>
        <p:spPr>
          <a:xfrm>
            <a:off x="5897350" y="572051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cut-off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1E740-8A05-4905-A572-D99363438945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4F09D3-234D-4B51-A913-F24D9E92148C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7197A-6E69-4256-80F2-024D8A98CCE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04BC7-4A6C-4432-BE16-7C344E228AE0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4196554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C0BD9154-4B07-4931-AC51-94E905716704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913801" y="5865715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7681C-6DA1-4A22-A64F-501ADF6DC7EF}"/>
              </a:ext>
            </a:extLst>
          </p:cNvPr>
          <p:cNvSpPr txBox="1"/>
          <p:nvPr/>
        </p:nvSpPr>
        <p:spPr>
          <a:xfrm>
            <a:off x="2771800" y="590230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그려서 차수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FBB91D-35B0-4656-A926-0F0B9851A59D}"/>
              </a:ext>
            </a:extLst>
          </p:cNvPr>
          <p:cNvSpPr/>
          <p:nvPr/>
        </p:nvSpPr>
        <p:spPr>
          <a:xfrm>
            <a:off x="-12956" y="1379108"/>
            <a:ext cx="9156956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9D65A-82D2-4CAE-BEC7-BE4B8D8C4FD3}"/>
              </a:ext>
            </a:extLst>
          </p:cNvPr>
          <p:cNvSpPr txBox="1"/>
          <p:nvPr/>
        </p:nvSpPr>
        <p:spPr>
          <a:xfrm>
            <a:off x="1542524" y="2582505"/>
            <a:ext cx="62122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: 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</a:t>
            </a:r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 : 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이후로 절단</a:t>
            </a:r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</a:t>
            </a:r>
            <a:r>
              <a:rPr lang="en-US" altLang="ko-KR" sz="30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 </a:t>
            </a:r>
            <a:r>
              <a:rPr lang="ko-KR" altLang="en-US" sz="30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모형을 잠정모형으로 선택</a:t>
            </a: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F2CE10E5-9B65-46D0-BC28-1E38337E07B8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733781" y="4484607"/>
            <a:ext cx="389357" cy="462544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8E7D1-CC8A-4CD5-A907-605D5EA4C5F6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04A16-C5F8-48D2-8D8C-AE211B34328D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45AA5F-B314-413E-8D4B-E9F8B12DA776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1376B-B01B-4D2A-9F41-CC399150C7B2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2286477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620884" cy="400110"/>
            <a:chOff x="2699792" y="1277259"/>
            <a:chExt cx="162088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 </a:t>
              </a: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36577F-4D19-429C-8BBB-F27C3A61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21214"/>
            <a:ext cx="6192114" cy="30388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E3FE4B-B840-428B-BBE1-F01EF6FB4711}"/>
              </a:ext>
            </a:extLst>
          </p:cNvPr>
          <p:cNvSpPr/>
          <p:nvPr/>
        </p:nvSpPr>
        <p:spPr>
          <a:xfrm>
            <a:off x="1115616" y="2492896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950BE2-230A-4E16-8AB0-097FAC2A64E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437443" y="2600908"/>
            <a:ext cx="1452307" cy="21017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DDDD2D-C7FF-48AC-99AF-D7749EDE065B}"/>
              </a:ext>
            </a:extLst>
          </p:cNvPr>
          <p:cNvSpPr txBox="1"/>
          <p:nvPr/>
        </p:nvSpPr>
        <p:spPr>
          <a:xfrm>
            <a:off x="4889750" y="2072421"/>
            <a:ext cx="388843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en-US" altLang="ko-KR" dirty="0"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dirty="0"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사용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order =(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p,q,d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입력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→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 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d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 차수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(AR, MA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모형은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CF75A6-5A33-48C7-B0C5-CCA365CCF882}"/>
              </a:ext>
            </a:extLst>
          </p:cNvPr>
          <p:cNvSpPr/>
          <p:nvPr/>
        </p:nvSpPr>
        <p:spPr>
          <a:xfrm>
            <a:off x="1252688" y="4012754"/>
            <a:ext cx="2095176" cy="56837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6CF352E-4653-4E55-BDEB-643D2B9A0A9C}"/>
              </a:ext>
            </a:extLst>
          </p:cNvPr>
          <p:cNvCxnSpPr>
            <a:cxnSpLocks/>
          </p:cNvCxnSpPr>
          <p:nvPr/>
        </p:nvCxnSpPr>
        <p:spPr>
          <a:xfrm>
            <a:off x="3358668" y="4316989"/>
            <a:ext cx="1056429" cy="967180"/>
          </a:xfrm>
          <a:prstGeom prst="bentConnector3">
            <a:avLst/>
          </a:prstGeom>
          <a:ln w="19050">
            <a:solidFill>
              <a:srgbClr val="4F81BD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F0933-2B3B-499F-887E-AE99AAD59D6D}"/>
                  </a:ext>
                </a:extLst>
              </p:cNvPr>
              <p:cNvSpPr txBox="1"/>
              <p:nvPr/>
            </p:nvSpPr>
            <p:spPr>
              <a:xfrm>
                <a:off x="4444968" y="4961003"/>
                <a:ext cx="4591528" cy="646331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식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19.1463 + 1.3267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- 0.4835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F0933-2B3B-499F-887E-AE99AAD5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68" y="4961003"/>
                <a:ext cx="4591528" cy="646331"/>
              </a:xfrm>
              <a:prstGeom prst="rect">
                <a:avLst/>
              </a:prstGeom>
              <a:blipFill>
                <a:blip r:embed="rId3"/>
                <a:stretch>
                  <a:fillRect l="-793" t="-2727" b="-12727"/>
                </a:stretch>
              </a:blipFill>
              <a:ln>
                <a:solidFill>
                  <a:srgbClr val="4F81B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F86D30C-FF76-4422-A955-4665B0498FE5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9C19A-EC79-417D-9627-716A373D897D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FF827-C1A5-47A3-AEC1-1D50BC619F49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8C57E-0B7B-4E53-BD4A-E75DC5DF1292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5128632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818327" cy="400110"/>
            <a:chOff x="2699792" y="1277259"/>
            <a:chExt cx="281832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잔차분석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9747A5F-DDDC-42F2-89C4-64362FAB9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/>
          <a:stretch/>
        </p:blipFill>
        <p:spPr>
          <a:xfrm>
            <a:off x="1770876" y="3088388"/>
            <a:ext cx="5818271" cy="3286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25B843-1842-4FFD-9170-15FC06396B6A}"/>
              </a:ext>
            </a:extLst>
          </p:cNvPr>
          <p:cNvSpPr txBox="1"/>
          <p:nvPr/>
        </p:nvSpPr>
        <p:spPr>
          <a:xfrm>
            <a:off x="3216676" y="2367493"/>
            <a:ext cx="292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잔차의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그림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57C1B-B7FD-4B94-B5A2-AEFFFE0A78AF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2E816-80EA-478F-A885-18108B1096E9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3D00E-DEEA-4D1F-A56F-796B13B72F13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FB279-0592-4505-B8B0-BAAF694934A7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4090230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818327" cy="400110"/>
            <a:chOff x="2699792" y="1277259"/>
            <a:chExt cx="281832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잔차분석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C91562-803C-462B-A11E-7DB2E566C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1979712" y="2337375"/>
            <a:ext cx="6301348" cy="3793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900B0-AB3F-417A-A172-0AA47B642FE6}"/>
              </a:ext>
            </a:extLst>
          </p:cNvPr>
          <p:cNvSpPr txBox="1"/>
          <p:nvPr/>
        </p:nvSpPr>
        <p:spPr>
          <a:xfrm>
            <a:off x="411924" y="2690237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잔차의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7D122-D2F4-4B10-98BD-5B2AF4B9F4B1}"/>
              </a:ext>
            </a:extLst>
          </p:cNvPr>
          <p:cNvSpPr txBox="1"/>
          <p:nvPr/>
        </p:nvSpPr>
        <p:spPr>
          <a:xfrm>
            <a:off x="411923" y="4683227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잔차의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282AE-70FC-44AB-9E49-CB05F358EB00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422E8-E1BE-4612-937C-22EB5DEE2E6A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A1A0-E3D5-41ED-B7CD-9145C086C53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ECFF3-6D28-45D2-96FC-7A07018BA6CA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11041813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818327" cy="400110"/>
            <a:chOff x="2699792" y="1277259"/>
            <a:chExt cx="281832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잔차분석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EFD798A-C779-485B-B531-5E606CAD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7" y="2702847"/>
            <a:ext cx="6196325" cy="1864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C2D6D-F2E8-4CE6-9C05-7E30C4B44F7A}"/>
              </a:ext>
            </a:extLst>
          </p:cNvPr>
          <p:cNvSpPr txBox="1"/>
          <p:nvPr/>
        </p:nvSpPr>
        <p:spPr>
          <a:xfrm>
            <a:off x="1473837" y="4783931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귀무가설을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기각하지 못하므로 자기상관성이 없다고 할 수 있다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</a:t>
            </a:r>
            <a:r>
              <a:rPr lang="en-US" altLang="ko-KR" sz="16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</a:t>
            </a:r>
            <a:r>
              <a:rPr lang="ko-KR" altLang="en-US" sz="16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백색잡음이다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743125A-E0D9-4EDF-84C1-B3DD54485A66}"/>
              </a:ext>
            </a:extLst>
          </p:cNvPr>
          <p:cNvSpPr/>
          <p:nvPr/>
        </p:nvSpPr>
        <p:spPr>
          <a:xfrm>
            <a:off x="5620598" y="1697326"/>
            <a:ext cx="2493339" cy="1236748"/>
          </a:xfrm>
          <a:prstGeom prst="wedgeRoundRectCallout">
            <a:avLst>
              <a:gd name="adj1" fmla="val -71275"/>
              <a:gd name="adj2" fmla="val 42845"/>
              <a:gd name="adj3" fmla="val 16667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주차에 배운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Ljung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-Box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사용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29D6C-CFF6-4D4C-9CCA-7B3D1F8A8BC0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78C2C-8904-4C2A-B802-A3FCB162E1A1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BC607-091D-4EF5-BAA5-7DF9BAA458E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C3681-327F-4497-9592-8300465DEADE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1611000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sp>
        <p:nvSpPr>
          <p:cNvPr id="11" name="도형 64">
            <a:extLst>
              <a:ext uri="{FF2B5EF4-FFF2-40B4-BE49-F238E27FC236}">
                <a16:creationId xmlns:a16="http://schemas.microsoft.com/office/drawing/2014/main" id="{3D7560A6-3BAB-435A-B4FF-6675D7358865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잠정모형으로 선택한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AR(2)  </a:t>
            </a:r>
            <a:r>
              <a:rPr lang="en-US" altLang="ko-KR" sz="2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(= ARMA(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2,0))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+1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AR(3)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q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+1 :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ARMA(2,1)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</a:b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3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개의 모형을 비교해보자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DF799-8301-4598-B6C2-BF3424F8A412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BA617-6FAE-480A-A05A-7E5C710E5B0B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02470-0E88-4181-A920-A6535CBA6C2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29449-A800-48CD-884F-AC58B5E5B679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2936870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385747-9EFE-4B20-B2D2-DDCA5E95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6" y="2259912"/>
            <a:ext cx="3126178" cy="116908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15397D7-BA57-4322-A2AF-1CA0868D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7" y="3760361"/>
            <a:ext cx="3126177" cy="1169088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2C6833C-11EB-4371-8FCD-388E9D004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6" y="5260810"/>
            <a:ext cx="3126178" cy="1123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747F09-CC71-4C36-B86F-9B37D1BF3C3B}"/>
              </a:ext>
            </a:extLst>
          </p:cNvPr>
          <p:cNvSpPr txBox="1"/>
          <p:nvPr/>
        </p:nvSpPr>
        <p:spPr>
          <a:xfrm>
            <a:off x="86815" y="2655638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5BE5-CD59-44F5-BC0A-FA83D0F03B86}"/>
              </a:ext>
            </a:extLst>
          </p:cNvPr>
          <p:cNvSpPr txBox="1"/>
          <p:nvPr/>
        </p:nvSpPr>
        <p:spPr>
          <a:xfrm>
            <a:off x="86815" y="416023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AR(3)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0EF5-3966-4ADC-96F6-F0C2D019CF52}"/>
              </a:ext>
            </a:extLst>
          </p:cNvPr>
          <p:cNvSpPr txBox="1"/>
          <p:nvPr/>
        </p:nvSpPr>
        <p:spPr>
          <a:xfrm>
            <a:off x="86815" y="563782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ARMA(2,1)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9A0EB1-32CF-431A-89FC-EBBAE34431EF}"/>
              </a:ext>
            </a:extLst>
          </p:cNvPr>
          <p:cNvSpPr/>
          <p:nvPr/>
        </p:nvSpPr>
        <p:spPr>
          <a:xfrm>
            <a:off x="3779912" y="2710579"/>
            <a:ext cx="216024" cy="413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8DFA25-2028-4DB2-9154-F4C590DE780F}"/>
              </a:ext>
            </a:extLst>
          </p:cNvPr>
          <p:cNvSpPr/>
          <p:nvPr/>
        </p:nvSpPr>
        <p:spPr>
          <a:xfrm>
            <a:off x="3671900" y="4160238"/>
            <a:ext cx="216024" cy="492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82F5E9-2F35-417B-A875-F4DCF63C1C08}"/>
              </a:ext>
            </a:extLst>
          </p:cNvPr>
          <p:cNvSpPr/>
          <p:nvPr/>
        </p:nvSpPr>
        <p:spPr>
          <a:xfrm>
            <a:off x="3671900" y="5689041"/>
            <a:ext cx="216024" cy="413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66BD910D-419A-4309-98B7-D2AAAC4DC2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77533" y="3389989"/>
            <a:ext cx="867496" cy="1042337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6CD5B-F2C4-40D6-AC3C-50E5193A0A11}"/>
              </a:ext>
            </a:extLst>
          </p:cNvPr>
          <p:cNvSpPr/>
          <p:nvPr/>
        </p:nvSpPr>
        <p:spPr>
          <a:xfrm>
            <a:off x="5334430" y="3250165"/>
            <a:ext cx="3724735" cy="1279406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과대적합한 두 모형에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유의하지 않은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존재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13B36E-7AD5-460E-9D15-B85240F6A8E8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B7D8B-1A82-43EF-AA9C-F72F98C2E653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B1FB5D-0F73-46CF-9221-998BF642331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3B404-769E-4909-918A-8EC6F9771FD0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1097003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747F09-CC71-4C36-B86F-9B37D1BF3C3B}"/>
              </a:ext>
            </a:extLst>
          </p:cNvPr>
          <p:cNvSpPr txBox="1"/>
          <p:nvPr/>
        </p:nvSpPr>
        <p:spPr>
          <a:xfrm>
            <a:off x="86815" y="2655638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5BE5-CD59-44F5-BC0A-FA83D0F03B86}"/>
              </a:ext>
            </a:extLst>
          </p:cNvPr>
          <p:cNvSpPr txBox="1"/>
          <p:nvPr/>
        </p:nvSpPr>
        <p:spPr>
          <a:xfrm>
            <a:off x="86815" y="416023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AR(3)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0EF5-3966-4ADC-96F6-F0C2D019CF52}"/>
              </a:ext>
            </a:extLst>
          </p:cNvPr>
          <p:cNvSpPr txBox="1"/>
          <p:nvPr/>
        </p:nvSpPr>
        <p:spPr>
          <a:xfrm>
            <a:off x="86815" y="563782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ARMA(2,1)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FF90AB-F209-4369-8691-EF029169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9" y="2423333"/>
            <a:ext cx="3126177" cy="99989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9A0EB1-32CF-431A-89FC-EBBAE34431EF}"/>
              </a:ext>
            </a:extLst>
          </p:cNvPr>
          <p:cNvSpPr/>
          <p:nvPr/>
        </p:nvSpPr>
        <p:spPr>
          <a:xfrm rot="5400000">
            <a:off x="3859835" y="2998723"/>
            <a:ext cx="190220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03B34F-3087-464A-99BE-4226BA55D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5" y="3885029"/>
            <a:ext cx="3126177" cy="100294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D65B3-768B-48E4-8B07-8642F089691E}"/>
              </a:ext>
            </a:extLst>
          </p:cNvPr>
          <p:cNvSpPr/>
          <p:nvPr/>
        </p:nvSpPr>
        <p:spPr>
          <a:xfrm rot="5400000">
            <a:off x="3851608" y="4471392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BF1F16A-34E0-4BF3-939F-50BF7D1E5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9" y="5329558"/>
            <a:ext cx="3068193" cy="10046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537E0-7F32-44B3-A3E1-7A40B60F4222}"/>
              </a:ext>
            </a:extLst>
          </p:cNvPr>
          <p:cNvSpPr/>
          <p:nvPr/>
        </p:nvSpPr>
        <p:spPr>
          <a:xfrm rot="5400000">
            <a:off x="3931515" y="5917661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488F69-CA7C-40BA-8B8D-0046B745D126}"/>
              </a:ext>
            </a:extLst>
          </p:cNvPr>
          <p:cNvSpPr/>
          <p:nvPr/>
        </p:nvSpPr>
        <p:spPr>
          <a:xfrm>
            <a:off x="5334430" y="3250165"/>
            <a:ext cx="3724735" cy="1279406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AIC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값이 가장 작다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66BD910D-419A-4309-98B7-D2AAAC4DC2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63499" y="3382099"/>
            <a:ext cx="867496" cy="1058117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0CB58-9397-4685-B7C2-25DFA47EB78E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FB1DB-8C2A-4DE5-9E3C-B4F989B8744B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A4D81-0201-42C6-9D6C-5DBDD9399F3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3DE79C-8D3E-4FA1-A00A-C4B86F194A76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24847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B6EF64-F415-49D7-84A2-50AE0D91D612}"/>
              </a:ext>
            </a:extLst>
          </p:cNvPr>
          <p:cNvGrpSpPr/>
          <p:nvPr/>
        </p:nvGrpSpPr>
        <p:grpSpPr>
          <a:xfrm>
            <a:off x="278948" y="1528442"/>
            <a:ext cx="1741109" cy="400110"/>
            <a:chOff x="2699792" y="1277259"/>
            <a:chExt cx="1741109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ABC206-3E3C-4885-9BFE-2F3083E21A3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4F356-0B86-4C45-AE1B-BDA43E68C305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필요성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/>
              <p:nvPr/>
            </p:nvSpPr>
            <p:spPr>
              <a:xfrm>
                <a:off x="1508949" y="1921662"/>
                <a:ext cx="6057650" cy="2165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600" kern="100" dirty="0">
                    <a:effectLst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공분산 행렬</a:t>
                </a:r>
                <a:r>
                  <a:rPr lang="en-US" altLang="ko-KR" sz="1600" kern="100" dirty="0">
                    <a:effectLst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kern="1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ko-KR" sz="1600" kern="1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𝐶𝑜𝑣</m:t>
                                    </m:r>
                                    <m:d>
                                      <m:d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16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𝐶𝑜𝑣</m:t>
                                    </m:r>
                                    <m:d>
                                      <m:d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𝐶𝑜𝑣</m:t>
                                    </m:r>
                                    <m:d>
                                      <m:d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16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ko-KR" sz="16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𝐶𝑜𝑣</m:t>
                                    </m:r>
                                    <m:d>
                                      <m:d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나눔스퀘어_ac" panose="020B0600000101010101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16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ko-KR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ko-KR" altLang="ko-KR" sz="12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2)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49" y="1921662"/>
                <a:ext cx="6057650" cy="2165080"/>
              </a:xfrm>
              <a:prstGeom prst="rect">
                <a:avLst/>
              </a:prstGeom>
              <a:blipFill>
                <a:blip r:embed="rId2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도형 95">
            <a:extLst>
              <a:ext uri="{FF2B5EF4-FFF2-40B4-BE49-F238E27FC236}">
                <a16:creationId xmlns:a16="http://schemas.microsoft.com/office/drawing/2014/main" id="{8AEE947F-967C-48CA-B9C6-B54A78586178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365104"/>
            <a:ext cx="8029641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96">
            <a:extLst>
              <a:ext uri="{FF2B5EF4-FFF2-40B4-BE49-F238E27FC236}">
                <a16:creationId xmlns:a16="http://schemas.microsoft.com/office/drawing/2014/main" id="{007FB2AD-9CD7-48C6-B6EC-E5679B7A32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360659"/>
            <a:ext cx="84348" cy="1944216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51F2B7D-A7F8-4046-886C-53F68D362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4679162"/>
            <a:ext cx="223404" cy="219641"/>
          </a:xfrm>
          <a:prstGeom prst="rect">
            <a:avLst/>
          </a:prstGeom>
          <a:noFill/>
        </p:spPr>
      </p:pic>
      <p:pic>
        <p:nvPicPr>
          <p:cNvPr id="17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46DB716F-2FE7-4E4E-A8B5-F4F2E7825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674038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/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O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대각선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제외한 나머지가 모두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0, </a:t>
                </a: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추가적인 모델링 필요 없음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blipFill>
                <a:blip r:embed="rId4"/>
                <a:stretch>
                  <a:fillRect l="-787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/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X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공분산</a:t>
                </a:r>
                <a:r>
                  <a:rPr lang="ko-KR" altLang="ko-KR" dirty="0">
                    <a:effectLst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ko-KR" altLang="en-US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모두 추정해야 하는 </a:t>
                </a:r>
                <a:r>
                  <a:rPr lang="ko-KR" altLang="ko-KR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endParaRPr lang="en-US" altLang="ko-KR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특정모형으로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추정 가능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blipFill>
                <a:blip r:embed="rId5"/>
                <a:stretch>
                  <a:fillRect l="-796" t="-5660" r="-17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3F9C5DD-F8A2-4113-9B1F-310305C374F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A4722E-83B5-43D4-9F21-650337EC3D28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9EA97-ED68-4AEC-9007-BD52E5228CBD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6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747F09-CC71-4C36-B86F-9B37D1BF3C3B}"/>
              </a:ext>
            </a:extLst>
          </p:cNvPr>
          <p:cNvSpPr txBox="1"/>
          <p:nvPr/>
        </p:nvSpPr>
        <p:spPr>
          <a:xfrm>
            <a:off x="86815" y="2655638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5BE5-CD59-44F5-BC0A-FA83D0F03B86}"/>
              </a:ext>
            </a:extLst>
          </p:cNvPr>
          <p:cNvSpPr txBox="1"/>
          <p:nvPr/>
        </p:nvSpPr>
        <p:spPr>
          <a:xfrm>
            <a:off x="86815" y="416023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AR(3)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0EF5-3966-4ADC-96F6-F0C2D019CF52}"/>
              </a:ext>
            </a:extLst>
          </p:cNvPr>
          <p:cNvSpPr txBox="1"/>
          <p:nvPr/>
        </p:nvSpPr>
        <p:spPr>
          <a:xfrm>
            <a:off x="86815" y="563782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ARMA(2,1)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66BD910D-419A-4309-98B7-D2AAAC4DC2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435516" y="3389989"/>
            <a:ext cx="867496" cy="1042337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6CD5B-F2C4-40D6-AC3C-50E5193A0A11}"/>
              </a:ext>
            </a:extLst>
          </p:cNvPr>
          <p:cNvSpPr/>
          <p:nvPr/>
        </p:nvSpPr>
        <p:spPr>
          <a:xfrm>
            <a:off x="5391981" y="2694075"/>
            <a:ext cx="3724735" cy="2434163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AR(2)</a:t>
            </a:r>
            <a:r>
              <a:rPr lang="ko-KR" altLang="en-US" sz="2000" b="1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 </a:t>
            </a:r>
            <a:r>
              <a:rPr lang="ko-KR" altLang="en-US" sz="2000" b="1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값이 가장 작다</a:t>
            </a:r>
            <a:endParaRPr lang="en-US" altLang="ko-KR" sz="2000" b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FF90AB-F209-4369-8691-EF029169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9" y="2423333"/>
            <a:ext cx="3126177" cy="99989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9A0EB1-32CF-431A-89FC-EBBAE34431EF}"/>
              </a:ext>
            </a:extLst>
          </p:cNvPr>
          <p:cNvSpPr/>
          <p:nvPr/>
        </p:nvSpPr>
        <p:spPr>
          <a:xfrm rot="5400000">
            <a:off x="3859835" y="2998723"/>
            <a:ext cx="190220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03B34F-3087-464A-99BE-4226BA55D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5" y="3885029"/>
            <a:ext cx="3126177" cy="100294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D65B3-768B-48E4-8B07-8642F089691E}"/>
              </a:ext>
            </a:extLst>
          </p:cNvPr>
          <p:cNvSpPr/>
          <p:nvPr/>
        </p:nvSpPr>
        <p:spPr>
          <a:xfrm rot="5400000">
            <a:off x="3851608" y="4471392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BF1F16A-34E0-4BF3-939F-50BF7D1E5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9" y="5329558"/>
            <a:ext cx="3068193" cy="10046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537E0-7F32-44B3-A3E1-7A40B60F4222}"/>
              </a:ext>
            </a:extLst>
          </p:cNvPr>
          <p:cNvSpPr/>
          <p:nvPr/>
        </p:nvSpPr>
        <p:spPr>
          <a:xfrm rot="5400000">
            <a:off x="3931515" y="5917661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48E4F5-36B3-472C-BE8D-650C12FEF2B7}"/>
              </a:ext>
            </a:extLst>
          </p:cNvPr>
          <p:cNvSpPr/>
          <p:nvPr/>
        </p:nvSpPr>
        <p:spPr>
          <a:xfrm>
            <a:off x="-12956" y="1343924"/>
            <a:ext cx="9156956" cy="551407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0D60B-758F-4435-89E1-D6221BB2D1EF}"/>
              </a:ext>
            </a:extLst>
          </p:cNvPr>
          <p:cNvSpPr txBox="1"/>
          <p:nvPr/>
        </p:nvSpPr>
        <p:spPr>
          <a:xfrm>
            <a:off x="1259632" y="3010535"/>
            <a:ext cx="67116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 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예측 모형으로 잠정모형으로 선택한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 </a:t>
            </a:r>
            <a:r>
              <a:rPr lang="ko-KR" altLang="en-US" sz="28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선택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AB15B-6CC2-4B9B-A900-7D3494562450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307F1-6643-4191-BDD3-CDD46FFC8B72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2FFA50-9F23-43EC-B2B6-6E0F48A5FF6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81BDC9-B59B-4FD1-B689-032C050664C8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35788995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313107" cy="400110"/>
            <a:chOff x="2699792" y="1277259"/>
            <a:chExt cx="131310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180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미래 예측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5D09FB9-DF31-4540-8257-8978F0CC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3" y="2687072"/>
            <a:ext cx="4455255" cy="30657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E750AB-99BD-43F7-8935-4DA27C09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4" y="2687072"/>
            <a:ext cx="4455255" cy="3070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25131-2AF5-4E62-821D-023D363A2538}"/>
              </a:ext>
            </a:extLst>
          </p:cNvPr>
          <p:cNvSpPr txBox="1"/>
          <p:nvPr/>
        </p:nvSpPr>
        <p:spPr>
          <a:xfrm>
            <a:off x="542317" y="2225298"/>
            <a:ext cx="805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DDE8F7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forecast,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DDE8F7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sarima.for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DDE8F7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함수를 사용해서 </a:t>
            </a:r>
            <a:r>
              <a:rPr lang="ko-KR" altLang="en-US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미래예측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6C68-45DB-4077-84DF-8C68E3DD09A7}"/>
              </a:ext>
            </a:extLst>
          </p:cNvPr>
          <p:cNvSpPr txBox="1"/>
          <p:nvPr/>
        </p:nvSpPr>
        <p:spPr>
          <a:xfrm>
            <a:off x="2411760" y="92826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9E013-32AA-499E-A125-98E204809EC1}"/>
              </a:ext>
            </a:extLst>
          </p:cNvPr>
          <p:cNvSpPr txBox="1"/>
          <p:nvPr/>
        </p:nvSpPr>
        <p:spPr>
          <a:xfrm>
            <a:off x="464400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5711D-88D7-4D1A-9348-22E00CE4A8D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402C3-3127-4380-ABDA-FF2589C41CAE}"/>
              </a:ext>
            </a:extLst>
          </p:cNvPr>
          <p:cNvSpPr txBox="1"/>
          <p:nvPr/>
        </p:nvSpPr>
        <p:spPr>
          <a:xfrm>
            <a:off x="379369" y="9277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</a:p>
        </p:txBody>
      </p:sp>
    </p:spTree>
    <p:extLst>
      <p:ext uri="{BB962C8B-B14F-4D97-AF65-F5344CB8AC3E}">
        <p14:creationId xmlns:p14="http://schemas.microsoft.com/office/powerpoint/2010/main" val="703710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26" name="Picture 2" descr="갈치 &gt; 동물 | 이미지 사용조건이 까다롭지 않은">
            <a:extLst>
              <a:ext uri="{FF2B5EF4-FFF2-40B4-BE49-F238E27FC236}">
                <a16:creationId xmlns:a16="http://schemas.microsoft.com/office/drawing/2014/main" id="{E77D6337-3BB9-44A7-B2AA-9A18C6D63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2" b="9744"/>
          <a:stretch/>
        </p:blipFill>
        <p:spPr bwMode="auto">
          <a:xfrm>
            <a:off x="251520" y="4869160"/>
            <a:ext cx="3744417" cy="16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9B15C3C4-B956-4D6C-99EE-2BEA7D55C208}"/>
              </a:ext>
            </a:extLst>
          </p:cNvPr>
          <p:cNvSpPr/>
          <p:nvPr/>
        </p:nvSpPr>
        <p:spPr>
          <a:xfrm>
            <a:off x="3995937" y="4467030"/>
            <a:ext cx="4104455" cy="1020503"/>
          </a:xfrm>
          <a:prstGeom prst="wedgeRoundRectCallout">
            <a:avLst>
              <a:gd name="adj1" fmla="val -50859"/>
              <a:gd name="adj2" fmla="val 82480"/>
              <a:gd name="adj3" fmla="val 1666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주차때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만나용 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안녀어엉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~~!~!~!~!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23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B6EF64-F415-49D7-84A2-50AE0D91D612}"/>
              </a:ext>
            </a:extLst>
          </p:cNvPr>
          <p:cNvGrpSpPr/>
          <p:nvPr/>
        </p:nvGrpSpPr>
        <p:grpSpPr>
          <a:xfrm>
            <a:off x="278948" y="1528442"/>
            <a:ext cx="1741109" cy="400110"/>
            <a:chOff x="2699792" y="1277259"/>
            <a:chExt cx="1741109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ABC206-3E3C-4885-9BFE-2F3083E21A3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4F356-0B86-4C45-AE1B-BDA43E68C305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필요성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/>
              <p:nvPr/>
            </p:nvSpPr>
            <p:spPr>
              <a:xfrm>
                <a:off x="1902281" y="1921662"/>
                <a:ext cx="5270985" cy="2165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altLang="ko-KR" sz="16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12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2)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81" y="1921662"/>
                <a:ext cx="5270985" cy="2165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도형 95">
            <a:extLst>
              <a:ext uri="{FF2B5EF4-FFF2-40B4-BE49-F238E27FC236}">
                <a16:creationId xmlns:a16="http://schemas.microsoft.com/office/drawing/2014/main" id="{8AEE947F-967C-48CA-B9C6-B54A78586178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365104"/>
            <a:ext cx="8029641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96">
            <a:extLst>
              <a:ext uri="{FF2B5EF4-FFF2-40B4-BE49-F238E27FC236}">
                <a16:creationId xmlns:a16="http://schemas.microsoft.com/office/drawing/2014/main" id="{007FB2AD-9CD7-48C6-B6EC-E5679B7A32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360659"/>
            <a:ext cx="84348" cy="1944216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51F2B7D-A7F8-4046-886C-53F68D362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4679162"/>
            <a:ext cx="223404" cy="219641"/>
          </a:xfrm>
          <a:prstGeom prst="rect">
            <a:avLst/>
          </a:prstGeom>
          <a:noFill/>
        </p:spPr>
      </p:pic>
      <p:pic>
        <p:nvPicPr>
          <p:cNvPr id="17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46DB716F-2FE7-4E4E-A8B5-F4F2E7825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674038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/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O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대각선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제외한 나머지가 모두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0, </a:t>
                </a: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추가적인 모델링 필요 없음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blipFill>
                <a:blip r:embed="rId4"/>
                <a:stretch>
                  <a:fillRect l="-787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/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X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공분산</a:t>
                </a:r>
                <a:r>
                  <a:rPr lang="ko-KR" altLang="ko-KR" dirty="0">
                    <a:effectLst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ko-KR" altLang="en-US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모두 추정해야 하는 </a:t>
                </a:r>
                <a:r>
                  <a:rPr lang="ko-KR" altLang="ko-KR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endParaRPr lang="en-US" altLang="ko-KR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특정모형으로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추정 가능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blipFill>
                <a:blip r:embed="rId5"/>
                <a:stretch>
                  <a:fillRect l="-796" t="-5660" r="-17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3EEBB2-E382-4C4D-AA77-881C3ADEC187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BF1381-CAB8-4FF5-9E91-C08D9CD18A32}"/>
                  </a:ext>
                </a:extLst>
              </p:cNvPr>
              <p:cNvSpPr txBox="1"/>
              <p:nvPr/>
            </p:nvSpPr>
            <p:spPr>
              <a:xfrm>
                <a:off x="1812476" y="5014468"/>
                <a:ext cx="551904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3200" dirty="0">
                    <a:solidFill>
                      <a:schemeClr val="bg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en-US" sz="3200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i="1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ACF, PACF 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그래프를 </a:t>
                </a:r>
                <a:endParaRPr lang="en-US" altLang="ko-KR" sz="32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ko-KR" altLang="en-US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보고 알 수 있다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BF1381-CAB8-4FF5-9E91-C08D9CD1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76" y="5014468"/>
                <a:ext cx="5519048" cy="1077218"/>
              </a:xfrm>
              <a:prstGeom prst="rect">
                <a:avLst/>
              </a:prstGeom>
              <a:blipFill>
                <a:blip r:embed="rId6"/>
                <a:stretch>
                  <a:fillRect t="-85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EF9890F4-44DE-42B0-9D4F-B536242221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8" y="2121920"/>
            <a:ext cx="948643" cy="974856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DE5B1B-413A-4984-B29A-06637AB7C095}"/>
              </a:ext>
            </a:extLst>
          </p:cNvPr>
          <p:cNvSpPr txBox="1"/>
          <p:nvPr/>
        </p:nvSpPr>
        <p:spPr>
          <a:xfrm>
            <a:off x="1560116" y="2536506"/>
            <a:ext cx="7116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모수를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추정할 특정 모형은 어떻게 결정하나요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도형 120">
            <a:extLst>
              <a:ext uri="{FF2B5EF4-FFF2-40B4-BE49-F238E27FC236}">
                <a16:creationId xmlns:a16="http://schemas.microsoft.com/office/drawing/2014/main" id="{766192E6-BCDC-4D5D-9A43-93EA16B3AED2}"/>
              </a:ext>
            </a:extLst>
          </p:cNvPr>
          <p:cNvSpPr>
            <a:spLocks noGrp="1" noChangeArrowheads="1"/>
          </p:cNvSpPr>
          <p:nvPr/>
        </p:nvSpPr>
        <p:spPr>
          <a:xfrm>
            <a:off x="3919881" y="3755971"/>
            <a:ext cx="1304238" cy="705218"/>
          </a:xfrm>
          <a:prstGeom prst="upArrow">
            <a:avLst/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FFDD2-6F19-4982-8A07-B9A8D9AFED2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E2ABE-394E-4463-8F86-3B276A59E7E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517260-4BB6-4C23-BB8E-ED97261F448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"/>
    </mc:Choice>
    <mc:Fallback xmlns="">
      <p:transition spd="slow" advTm="114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mbria Math"/>
        <a:ea typeface="08서울남산체 EB"/>
        <a:cs typeface=""/>
      </a:majorFont>
      <a:minorFont>
        <a:latin typeface="Cambria Math"/>
        <a:ea typeface="08서울남산체 E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4046</Words>
  <Application>Microsoft Office PowerPoint</Application>
  <PresentationFormat>화면 슬라이드 쇼(4:3)</PresentationFormat>
  <Paragraphs>1152</Paragraphs>
  <Slides>82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9" baseType="lpstr">
      <vt:lpstr>Arial</vt:lpstr>
      <vt:lpstr>나눔스퀘어_ac</vt:lpstr>
      <vt:lpstr>Cambria Math</vt:lpstr>
      <vt:lpstr>08서울남산체 EB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162</cp:revision>
  <dcterms:created xsi:type="dcterms:W3CDTF">2015-04-15T04:21:45Z</dcterms:created>
  <dcterms:modified xsi:type="dcterms:W3CDTF">2021-03-23T08:31:36Z</dcterms:modified>
</cp:coreProperties>
</file>