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59" r:id="rId3"/>
    <p:sldId id="264" r:id="rId4"/>
    <p:sldId id="271" r:id="rId5"/>
    <p:sldId id="272" r:id="rId6"/>
    <p:sldId id="273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8" r:id="rId20"/>
  </p:sldIdLst>
  <p:sldSz cx="9144000" cy="6858000" type="screen4x3"/>
  <p:notesSz cx="6858000" cy="9144000"/>
  <p:embeddedFontLst>
    <p:embeddedFont>
      <p:font typeface="08서울남산체 EB" panose="02020603020101020101" pitchFamily="18" charset="-127"/>
      <p:regular r:id="rId21"/>
    </p:embeddedFont>
    <p:embeddedFont>
      <p:font typeface="Cambria Math" panose="02040503050406030204" pitchFamily="18" charset="0"/>
      <p:regular r:id="rId22"/>
    </p:embeddedFont>
    <p:embeddedFont>
      <p:font typeface="나눔스퀘어_ac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3DE"/>
    <a:srgbClr val="CCB097"/>
    <a:srgbClr val="F0D36C"/>
    <a:srgbClr val="28517A"/>
    <a:srgbClr val="C00000"/>
    <a:srgbClr val="A6A6A6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8:43:52.1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8:44:32.488" idx="2">
    <p:pos x="10" y="10"/>
    <p:text>Tt, St가 추세와 계절성인지 적어주면 좋을듯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8:44:59.961" idx="3">
    <p:pos x="10" y="10"/>
    <p:text>공분산 행렬이라는 말이 없어용...ㅎㅎ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8:45:48.335" idx="4">
    <p:pos x="10" y="10"/>
    <p:text>박스안에서 껌 판매량과 번죄발생건수, 시간을 강조새주면 좋을듯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7T18:47:27.035" idx="5">
    <p:pos x="10" y="10"/>
    <p:text>Z_(t+1), Z_(t+2), ... , Z_(t+k-1)들의 효과 제거라는 말을 적으면 좋을듯합니당!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6A323E76-8415-4965-B0CC-298C0CFA6758}" type="datetimeFigureOut">
              <a:rPr lang="ko-KR" altLang="en-US" smtClean="0"/>
              <a:pPr/>
              <a:t>2021-03-18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fld id="{8544230F-C56B-46C1-A082-8F6E82EA06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08서울남산체 EB" panose="02020603020101020101" pitchFamily="18" charset="-127"/>
          <a:ea typeface="08서울남산체 EB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클린업 </a:t>
            </a:r>
            <a:r>
              <a:rPr lang="en-US" altLang="ko-KR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36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B9EBB-1454-44C4-824A-DD65F27A88F8}"/>
              </a:ext>
            </a:extLst>
          </p:cNvPr>
          <p:cNvSpPr txBox="1"/>
          <p:nvPr/>
        </p:nvSpPr>
        <p:spPr>
          <a:xfrm>
            <a:off x="5724128" y="4797152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시계열자료분석팀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염예빈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한유진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이재현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박세령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이정우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731343-1F8A-4873-A39E-F4412116A925}"/>
              </a:ext>
            </a:extLst>
          </p:cNvPr>
          <p:cNvGrpSpPr/>
          <p:nvPr/>
        </p:nvGrpSpPr>
        <p:grpSpPr>
          <a:xfrm>
            <a:off x="278948" y="1528442"/>
            <a:ext cx="5101003" cy="400110"/>
            <a:chOff x="2699792" y="1277259"/>
            <a:chExt cx="5101003" cy="4001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4C42FD-7B06-4C65-8231-D5FF6FB1E402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8C64B9-EF29-492A-8158-47F3BA1C286C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4968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자기공분산함수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(Auto-Covariance Function)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96A17E-CADA-475E-AD3D-6909EDDC7CE4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C33BEE-4A34-42BE-9CD8-5238EEE2C0C3}"/>
              </a:ext>
            </a:extLst>
          </p:cNvPr>
          <p:cNvSpPr txBox="1"/>
          <p:nvPr/>
        </p:nvSpPr>
        <p:spPr>
          <a:xfrm>
            <a:off x="397003" y="4077072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자기상관계수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(Auto-Correlation </a:t>
            </a:r>
            <a:r>
              <a:rPr lang="en-US" altLang="ko-KR" sz="2000" dirty="0" err="1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Funciton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1D5E07-7FAE-4016-B799-1AEF9FEB6F2A}"/>
                  </a:ext>
                </a:extLst>
              </p:cNvPr>
              <p:cNvSpPr txBox="1"/>
              <p:nvPr/>
            </p:nvSpPr>
            <p:spPr>
              <a:xfrm>
                <a:off x="467544" y="2132856"/>
                <a:ext cx="372999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𝛄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1D5E07-7FAE-4016-B799-1AEF9FEB6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32856"/>
                <a:ext cx="3729995" cy="1015663"/>
              </a:xfrm>
              <a:prstGeom prst="rect">
                <a:avLst/>
              </a:prstGeom>
              <a:blipFill>
                <a:blip r:embed="rId2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6B61C7-F1A7-46E4-8324-83FFE75883E9}"/>
                  </a:ext>
                </a:extLst>
              </p:cNvPr>
              <p:cNvSpPr/>
              <p:nvPr/>
            </p:nvSpPr>
            <p:spPr>
              <a:xfrm>
                <a:off x="-900608" y="4797152"/>
                <a:ext cx="7988436" cy="1173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d>
                            <m:dPr>
                              <m:ctrlPr>
                                <a:rPr lang="ko-KR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3"/>
                <a:r>
                  <a:rPr lang="ko-KR" altLang="en-US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이때</a:t>
                </a:r>
                <a:r>
                  <a:rPr lang="en-US" altLang="ko-KR" sz="2000" b="1" i="1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𝑽𝒂𝒓</m:t>
                    </m:r>
                    <m:d>
                      <m:d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ko-KR" alt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ko-KR" altLang="ko-KR" sz="20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66B61C7-F1A7-46E4-8324-83FFE7588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608" y="4797152"/>
                <a:ext cx="7988436" cy="1173142"/>
              </a:xfrm>
              <a:prstGeom prst="rect">
                <a:avLst/>
              </a:prstGeom>
              <a:blipFill>
                <a:blip r:embed="rId3"/>
                <a:stretch>
                  <a:fillRect b="-6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19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D741CC9-C594-4A8E-8F99-F08A9070031C}"/>
              </a:ext>
            </a:extLst>
          </p:cNvPr>
          <p:cNvSpPr/>
          <p:nvPr/>
        </p:nvSpPr>
        <p:spPr>
          <a:xfrm>
            <a:off x="4872688" y="1801432"/>
            <a:ext cx="4013069" cy="384938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30B51E-6583-47CB-9ADC-143E66A55580}"/>
              </a:ext>
            </a:extLst>
          </p:cNvPr>
          <p:cNvGrpSpPr/>
          <p:nvPr/>
        </p:nvGrpSpPr>
        <p:grpSpPr>
          <a:xfrm>
            <a:off x="278948" y="1528442"/>
            <a:ext cx="3297625" cy="400110"/>
            <a:chOff x="2699792" y="1277259"/>
            <a:chExt cx="3297625" cy="4001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556771A-77DF-40D3-9C8B-77E783231EF8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8109B8-FC4D-43FD-A3D3-1A99F7E22CE0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316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표본자기공분산함수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(SACVF)</a:t>
              </a:r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008DFA-2B6D-41FD-8A9D-A9E7991DE258}"/>
              </a:ext>
            </a:extLst>
          </p:cNvPr>
          <p:cNvSpPr/>
          <p:nvPr/>
        </p:nvSpPr>
        <p:spPr>
          <a:xfrm>
            <a:off x="278948" y="409085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77FF5-8496-4630-BED0-FF65B5A11AF2}"/>
              </a:ext>
            </a:extLst>
          </p:cNvPr>
          <p:cNvSpPr txBox="1"/>
          <p:nvPr/>
        </p:nvSpPr>
        <p:spPr>
          <a:xfrm>
            <a:off x="397003" y="4077072"/>
            <a:ext cx="2794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표본자기상관함수</a:t>
            </a:r>
            <a:r>
              <a:rPr lang="en-US" altLang="ko-KR" sz="2000" dirty="0"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(SACF)</a:t>
            </a:r>
            <a:endParaRPr lang="ko-KR" altLang="en-US" sz="2000" dirty="0"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3AECB4-BF7F-41AE-ADE9-AE5F45C78194}"/>
                  </a:ext>
                </a:extLst>
              </p:cNvPr>
              <p:cNvSpPr/>
              <p:nvPr/>
            </p:nvSpPr>
            <p:spPr>
              <a:xfrm>
                <a:off x="107504" y="2024373"/>
                <a:ext cx="4890692" cy="1317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,… </m:t>
                      </m:r>
                    </m:oMath>
                  </m:oMathPara>
                </a14:m>
                <a:endParaRPr lang="ko-KR" altLang="ko-KR" sz="2000" b="1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3AECB4-BF7F-41AE-ADE9-AE5F45C78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024373"/>
                <a:ext cx="4890692" cy="1317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/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ko-KR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42CF30-5419-4511-8A08-37BC86E07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488" y="4757474"/>
                <a:ext cx="1700402" cy="92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39769AD-C775-4A76-82B4-989207F869F0}"/>
              </a:ext>
            </a:extLst>
          </p:cNvPr>
          <p:cNvSpPr/>
          <p:nvPr/>
        </p:nvSpPr>
        <p:spPr>
          <a:xfrm>
            <a:off x="4247964" y="3356992"/>
            <a:ext cx="864096" cy="927626"/>
          </a:xfrm>
          <a:prstGeom prst="rightArrow">
            <a:avLst/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/>
              <p:nvPr/>
            </p:nvSpPr>
            <p:spPr>
              <a:xfrm>
                <a:off x="4658750" y="1987543"/>
                <a:ext cx="4593770" cy="345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𝛒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𝑪𝒐𝒓𝒓</m:t>
                      </m:r>
                      <m:d>
                        <m:dPr>
                          <m:ctrlPr>
                            <a:rPr lang="ko-KR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자기상관함수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ACF)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는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자기상관관계가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존재하는지 나타내는 척도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서로 다른 두 시점</a:t>
                </a:r>
                <a:r>
                  <a:rPr lang="ko-KR" altLang="en-US" sz="2000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상호 연관관계를 나타</a:t>
                </a:r>
                <a:r>
                  <a:rPr lang="ko-KR" altLang="en-US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냄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4D5E87-F023-4B76-9AF9-AA47C1F3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750" y="1987543"/>
                <a:ext cx="4593770" cy="3457550"/>
              </a:xfrm>
              <a:prstGeom prst="rect">
                <a:avLst/>
              </a:prstGeom>
              <a:blipFill>
                <a:blip r:embed="rId4"/>
                <a:stretch>
                  <a:fillRect b="-2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24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6609429" cy="400110"/>
            <a:chOff x="2699792" y="1277259"/>
            <a:chExt cx="6609429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6476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PACF(Partial Autocorrelation Function) :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편자기상관함수</a:t>
              </a:r>
            </a:p>
          </p:txBody>
        </p:sp>
      </p:grpSp>
      <p:pic>
        <p:nvPicPr>
          <p:cNvPr id="27" name="그림 78" descr="C:/Users/Administrator/AppData/Roaming/PolarisOffice7/ETemp/4624_16552232/fImage96745548467.png">
            <a:extLst>
              <a:ext uri="{FF2B5EF4-FFF2-40B4-BE49-F238E27FC236}">
                <a16:creationId xmlns:a16="http://schemas.microsoft.com/office/drawing/2014/main" id="{10D187EB-A6DF-4284-8E28-FCB4FF4B8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 rot="10800000">
            <a:off x="7878635" y="4241211"/>
            <a:ext cx="960641" cy="700698"/>
          </a:xfrm>
          <a:prstGeom prst="rect">
            <a:avLst/>
          </a:prstGeom>
          <a:noFill/>
        </p:spPr>
      </p:pic>
      <p:pic>
        <p:nvPicPr>
          <p:cNvPr id="28" name="그림 77" descr="C:/Users/Administrator/AppData/Roaming/PolarisOffice7/ETemp/4624_16552232/fImage967455341.png">
            <a:extLst>
              <a:ext uri="{FF2B5EF4-FFF2-40B4-BE49-F238E27FC236}">
                <a16:creationId xmlns:a16="http://schemas.microsoft.com/office/drawing/2014/main" id="{3DAFBC24-9D5E-4DA0-89FB-39BED9E6BE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059"/>
          <a:stretch>
            <a:fillRect/>
          </a:stretch>
        </p:blipFill>
        <p:spPr>
          <a:xfrm>
            <a:off x="303965" y="2665909"/>
            <a:ext cx="929526" cy="678003"/>
          </a:xfrm>
          <a:prstGeom prst="rect">
            <a:avLst/>
          </a:prstGeom>
          <a:noFill/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4D2BEC-3DBA-4EA9-BAC7-095D8313A058}"/>
              </a:ext>
            </a:extLst>
          </p:cNvPr>
          <p:cNvSpPr/>
          <p:nvPr/>
        </p:nvSpPr>
        <p:spPr>
          <a:xfrm>
            <a:off x="755374" y="3520489"/>
            <a:ext cx="726137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변수를 제외한 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모든 변수의 영향을 제거</a:t>
            </a: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상태에서</a:t>
            </a:r>
            <a:r>
              <a:rPr lang="en-US" altLang="ko-KR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lvl="0" algn="r">
              <a:spcBef>
                <a:spcPct val="20000"/>
              </a:spcBef>
              <a:defRPr/>
            </a:pPr>
            <a:r>
              <a:rPr lang="ko-KR" altLang="en-US" sz="2400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두 변수사이의 </a:t>
            </a:r>
            <a:r>
              <a:rPr lang="ko-KR" altLang="en-US" sz="2400" dirty="0">
                <a:solidFill>
                  <a:prstClr val="black"/>
                </a:solidFill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순수한 상호연관관계</a:t>
            </a:r>
            <a:endParaRPr lang="en-US" altLang="ko-KR" sz="2400" dirty="0">
              <a:solidFill>
                <a:prstClr val="black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E5E387-66ED-41A4-8B97-8FFF136C7776}"/>
              </a:ext>
            </a:extLst>
          </p:cNvPr>
          <p:cNvSpPr/>
          <p:nvPr/>
        </p:nvSpPr>
        <p:spPr>
          <a:xfrm>
            <a:off x="1037875" y="2780928"/>
            <a:ext cx="1372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265037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6604620" cy="400110"/>
            <a:chOff x="2699792" y="1277259"/>
            <a:chExt cx="6604620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6466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PACF(Partial Autocorrelation Function) : 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편자기상관함수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E7D3C25-3AA0-48E5-A56E-075BBBA8CE71}"/>
              </a:ext>
            </a:extLst>
          </p:cNvPr>
          <p:cNvSpPr/>
          <p:nvPr/>
        </p:nvSpPr>
        <p:spPr>
          <a:xfrm>
            <a:off x="443890" y="2132857"/>
            <a:ext cx="8304574" cy="152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cs typeface="Times New Roman" panose="02020603050405020304" pitchFamily="18" charset="0"/>
              </a:rPr>
              <a:t>X</a:t>
            </a:r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를 껌 판매량</a:t>
            </a:r>
            <a:r>
              <a:rPr lang="en-US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, Y</a:t>
            </a:r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를 범죄 발생건수라고 하자</a:t>
            </a:r>
            <a:r>
              <a:rPr lang="en-US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시간에 따라 관측된 두 변수들 사이의</a:t>
            </a:r>
            <a:endParaRPr lang="en-US" altLang="ko-KR" sz="1800" dirty="0">
              <a:solidFill>
                <a:schemeClr val="tx1"/>
              </a:solidFill>
              <a:effectLst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 상관계수를 구해보면 매우 상관이 높은 것으로 나타날 것이다</a:t>
            </a:r>
            <a:r>
              <a:rPr lang="en-US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이는 두 변수사이에 </a:t>
            </a:r>
            <a:endParaRPr lang="en-US" altLang="ko-KR" sz="1800" dirty="0">
              <a:solidFill>
                <a:schemeClr val="tx1"/>
              </a:solidFill>
              <a:effectLst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밀접한 관계가 </a:t>
            </a:r>
            <a:r>
              <a:rPr lang="ko-KR" altLang="ko-KR" sz="1800" dirty="0" err="1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있어서라기보다는</a:t>
            </a:r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 시간이 지남에 따라 인구가 증가하면서 </a:t>
            </a:r>
            <a:endParaRPr lang="en-US" altLang="ko-KR" sz="1800" dirty="0">
              <a:solidFill>
                <a:schemeClr val="tx1"/>
              </a:solidFill>
              <a:effectLst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1800" dirty="0">
                <a:solidFill>
                  <a:schemeClr val="tx1"/>
                </a:solidFill>
                <a:effectLst/>
                <a:ea typeface="나눔스퀘어_ac" panose="020B0600000101010101" pitchFamily="50" charset="-127"/>
                <a:cs typeface="Times New Roman" panose="02020603050405020304" pitchFamily="18" charset="0"/>
              </a:rPr>
              <a:t>껌의 판매량이 늘고 범죄발생건수도 증가했기 때문이라고 볼 수 있다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7949D20-516A-43D8-992F-211171438A6F}"/>
              </a:ext>
            </a:extLst>
          </p:cNvPr>
          <p:cNvSpPr/>
          <p:nvPr/>
        </p:nvSpPr>
        <p:spPr>
          <a:xfrm rot="16200000">
            <a:off x="3898984" y="4268151"/>
            <a:ext cx="1346033" cy="2016225"/>
          </a:xfrm>
          <a:prstGeom prst="rightArrow">
            <a:avLst>
              <a:gd name="adj1" fmla="val 65117"/>
              <a:gd name="adj2" fmla="val 37060"/>
            </a:avLst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8CE925-3AE6-4AE3-BFEA-D6CE2C871266}"/>
              </a:ext>
            </a:extLst>
          </p:cNvPr>
          <p:cNvSpPr/>
          <p:nvPr/>
        </p:nvSpPr>
        <p:spPr>
          <a:xfrm>
            <a:off x="1519280" y="4239773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껌 판매량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E16F76-5BAE-46A8-BEEF-2DE3AF32BBDC}"/>
              </a:ext>
            </a:extLst>
          </p:cNvPr>
          <p:cNvSpPr/>
          <p:nvPr/>
        </p:nvSpPr>
        <p:spPr>
          <a:xfrm>
            <a:off x="5724128" y="4239773"/>
            <a:ext cx="2263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범죄 발생건수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C75C2A-B48F-4C99-AC60-21F2C858DDE0}"/>
              </a:ext>
            </a:extLst>
          </p:cNvPr>
          <p:cNvSpPr/>
          <p:nvPr/>
        </p:nvSpPr>
        <p:spPr>
          <a:xfrm>
            <a:off x="3971139" y="5276264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Z 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63D8A95-6F19-4F81-ACCE-B922EDF6DD10}"/>
              </a:ext>
            </a:extLst>
          </p:cNvPr>
          <p:cNvSpPr/>
          <p:nvPr/>
        </p:nvSpPr>
        <p:spPr>
          <a:xfrm>
            <a:off x="1467982" y="4161343"/>
            <a:ext cx="1879882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26343DE-97BF-4925-B80F-AED72C00A2C6}"/>
              </a:ext>
            </a:extLst>
          </p:cNvPr>
          <p:cNvSpPr/>
          <p:nvPr/>
        </p:nvSpPr>
        <p:spPr>
          <a:xfrm>
            <a:off x="5724128" y="4161343"/>
            <a:ext cx="2263761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A449A7-901B-471F-8751-BD8156ACF1D5}"/>
              </a:ext>
            </a:extLst>
          </p:cNvPr>
          <p:cNvCxnSpPr/>
          <p:nvPr/>
        </p:nvCxnSpPr>
        <p:spPr>
          <a:xfrm>
            <a:off x="3491880" y="4529072"/>
            <a:ext cx="2016224" cy="0"/>
          </a:xfrm>
          <a:prstGeom prst="straightConnector1">
            <a:avLst/>
          </a:prstGeom>
          <a:ln w="57150">
            <a:solidFill>
              <a:srgbClr val="2851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E36FB0-BC3E-4BCA-859E-D8C4C43A3863}"/>
                  </a:ext>
                </a:extLst>
              </p:cNvPr>
              <p:cNvSpPr txBox="1"/>
              <p:nvPr/>
            </p:nvSpPr>
            <p:spPr>
              <a:xfrm>
                <a:off x="4111568" y="3863745"/>
                <a:ext cx="4593770" cy="57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300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sz="3000" i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3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ko-KR" altLang="en-US" sz="3000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E36FB0-BC3E-4BCA-859E-D8C4C43A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568" y="3863745"/>
                <a:ext cx="4593770" cy="574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0CA9E59-B1C1-40AD-8A9C-19F3B09D1D0F}"/>
              </a:ext>
            </a:extLst>
          </p:cNvPr>
          <p:cNvSpPr txBox="1"/>
          <p:nvPr/>
        </p:nvSpPr>
        <p:spPr>
          <a:xfrm>
            <a:off x="1036407" y="5025436"/>
            <a:ext cx="7071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Y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의 순수한 상관관계를 구하기 위해서는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X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 Y</a:t>
            </a:r>
            <a:r>
              <a:rPr lang="ko-KR" altLang="ko-KR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에서 시간의 효과를 제거한 후 상관계수를 구해야 </a:t>
            </a:r>
            <a:r>
              <a:rPr lang="ko-KR" altLang="en-US" sz="1800" dirty="0">
                <a:solidFill>
                  <a:schemeClr val="tx1"/>
                </a:solidFill>
                <a:effectLst/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함</a:t>
            </a:r>
            <a:endParaRPr lang="en-US" altLang="ko-KR" sz="1800" dirty="0">
              <a:solidFill>
                <a:schemeClr val="tx1"/>
              </a:solidFill>
              <a:effectLst/>
              <a:latin typeface="08서울남산체 EB" panose="02020603020101020101" pitchFamily="18" charset="-127"/>
              <a:ea typeface="08서울남산체 EB" panose="020206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→ </a:t>
            </a:r>
            <a:r>
              <a:rPr lang="ko-KR" altLang="ko-KR" sz="1800" b="1" dirty="0">
                <a:solidFill>
                  <a:schemeClr val="tx1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부분상관계수</a:t>
            </a:r>
            <a:r>
              <a:rPr lang="en-US" altLang="ko-KR" sz="1800" dirty="0">
                <a:solidFill>
                  <a:schemeClr val="tx1"/>
                </a:solidFill>
                <a:effectLst/>
                <a:highlight>
                  <a:srgbClr val="F0D36C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Times New Roman" panose="02020603050405020304" pitchFamily="18" charset="0"/>
              </a:rPr>
              <a:t>(partial correlation coefficient)</a:t>
            </a:r>
            <a:endParaRPr lang="ko-KR" altLang="en-US" sz="1800" dirty="0">
              <a:solidFill>
                <a:schemeClr val="tx1"/>
              </a:solidFill>
              <a:highlight>
                <a:srgbClr val="F0D36C"/>
              </a:highligh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A8159B-B93D-459F-AB67-3D8450627F1E}"/>
              </a:ext>
            </a:extLst>
          </p:cNvPr>
          <p:cNvSpPr/>
          <p:nvPr/>
        </p:nvSpPr>
        <p:spPr>
          <a:xfrm rot="16200000">
            <a:off x="3878630" y="2910490"/>
            <a:ext cx="1346033" cy="2016225"/>
          </a:xfrm>
          <a:prstGeom prst="rightArrow">
            <a:avLst>
              <a:gd name="adj1" fmla="val 65117"/>
              <a:gd name="adj2" fmla="val 37060"/>
            </a:avLst>
          </a:prstGeom>
          <a:solidFill>
            <a:srgbClr val="A4D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B01EFC-B67F-457D-B3C4-56D995B52A70}"/>
              </a:ext>
            </a:extLst>
          </p:cNvPr>
          <p:cNvSpPr/>
          <p:nvPr/>
        </p:nvSpPr>
        <p:spPr>
          <a:xfrm>
            <a:off x="1498926" y="2882112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껌 판매량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8BF2DE-A3FD-45E5-B8ED-5AE464687B4A}"/>
              </a:ext>
            </a:extLst>
          </p:cNvPr>
          <p:cNvSpPr/>
          <p:nvPr/>
        </p:nvSpPr>
        <p:spPr>
          <a:xfrm>
            <a:off x="5703774" y="2882112"/>
            <a:ext cx="2263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범죄 발생건수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DAA602-B15B-4D91-8668-28200D19EA46}"/>
              </a:ext>
            </a:extLst>
          </p:cNvPr>
          <p:cNvSpPr/>
          <p:nvPr/>
        </p:nvSpPr>
        <p:spPr>
          <a:xfrm>
            <a:off x="3950785" y="3918603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Z : </a:t>
            </a:r>
            <a:r>
              <a:rPr lang="ko-KR" altLang="en-US" sz="2400" b="1" dirty="0">
                <a:solidFill>
                  <a:prstClr val="black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시간</a:t>
            </a:r>
            <a:endParaRPr lang="en-US" altLang="ko-KR" sz="2400" b="1" dirty="0">
              <a:solidFill>
                <a:prstClr val="black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3523F1A-2606-48F2-987D-A1A09E420C78}"/>
              </a:ext>
            </a:extLst>
          </p:cNvPr>
          <p:cNvSpPr/>
          <p:nvPr/>
        </p:nvSpPr>
        <p:spPr>
          <a:xfrm>
            <a:off x="1447628" y="2803682"/>
            <a:ext cx="1879882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65B7544-67F9-4F60-819F-BF97DAC34490}"/>
              </a:ext>
            </a:extLst>
          </p:cNvPr>
          <p:cNvSpPr/>
          <p:nvPr/>
        </p:nvSpPr>
        <p:spPr>
          <a:xfrm>
            <a:off x="5703774" y="2803682"/>
            <a:ext cx="2263761" cy="710858"/>
          </a:xfrm>
          <a:prstGeom prst="roundRect">
            <a:avLst>
              <a:gd name="adj" fmla="val 13348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016564-B2BA-492F-A436-B7A3EB86C21C}"/>
              </a:ext>
            </a:extLst>
          </p:cNvPr>
          <p:cNvCxnSpPr/>
          <p:nvPr/>
        </p:nvCxnSpPr>
        <p:spPr>
          <a:xfrm>
            <a:off x="3471526" y="3171411"/>
            <a:ext cx="2016224" cy="0"/>
          </a:xfrm>
          <a:prstGeom prst="straightConnector1">
            <a:avLst/>
          </a:prstGeom>
          <a:ln w="57150">
            <a:solidFill>
              <a:srgbClr val="2851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14803-A633-41DE-AB98-808B78970176}"/>
                  </a:ext>
                </a:extLst>
              </p:cNvPr>
              <p:cNvSpPr txBox="1"/>
              <p:nvPr/>
            </p:nvSpPr>
            <p:spPr>
              <a:xfrm>
                <a:off x="2275115" y="2288165"/>
                <a:ext cx="4593770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40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4000" i="0">
                              <a:latin typeface="Cambria Math" panose="02040503050406030204" pitchFamily="18" charset="0"/>
                            </a:rPr>
                            <m:t>XY</m:t>
                          </m:r>
                          <m:r>
                            <a:rPr lang="ko-KR" altLang="en-US" sz="4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ko-KR" altLang="en-US" sz="4000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14803-A633-41DE-AB98-808B7897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15" y="2288165"/>
                <a:ext cx="4593770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C8B580-F3D9-40C7-828B-46B2516CF96F}"/>
              </a:ext>
            </a:extLst>
          </p:cNvPr>
          <p:cNvCxnSpPr>
            <a:cxnSpLocks/>
          </p:cNvCxnSpPr>
          <p:nvPr/>
        </p:nvCxnSpPr>
        <p:spPr>
          <a:xfrm flipH="1">
            <a:off x="4159666" y="3598275"/>
            <a:ext cx="780404" cy="91520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F15C65E-E774-4524-B1D9-EA9B31806A0E}"/>
              </a:ext>
            </a:extLst>
          </p:cNvPr>
          <p:cNvCxnSpPr>
            <a:cxnSpLocks/>
          </p:cNvCxnSpPr>
          <p:nvPr/>
        </p:nvCxnSpPr>
        <p:spPr>
          <a:xfrm>
            <a:off x="4132590" y="3645024"/>
            <a:ext cx="878820" cy="84985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8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B1863FF-9992-47BC-A9E6-25E8A07C76FE}"/>
              </a:ext>
            </a:extLst>
          </p:cNvPr>
          <p:cNvSpPr/>
          <p:nvPr/>
        </p:nvSpPr>
        <p:spPr>
          <a:xfrm>
            <a:off x="2105146" y="5195959"/>
            <a:ext cx="4843118" cy="1185369"/>
          </a:xfrm>
          <a:prstGeom prst="roundRect">
            <a:avLst>
              <a:gd name="adj" fmla="val 15519"/>
            </a:avLst>
          </a:prstGeom>
          <a:solidFill>
            <a:srgbClr val="F0D36C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559F01-CF23-4BB0-A2C2-041B5917AAC2}"/>
                  </a:ext>
                </a:extLst>
              </p:cNvPr>
              <p:cNvSpPr txBox="1"/>
              <p:nvPr/>
            </p:nvSpPr>
            <p:spPr>
              <a:xfrm>
                <a:off x="257177" y="2243996"/>
                <a:ext cx="9015401" cy="2370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효과를 배제한 후의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부분상관계수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XY</m:t>
                          </m:r>
                          <m: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{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ko-KR" altLang="en-US" sz="1800" i="1" kern="100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ko-KR" altLang="en-US" sz="1800" i="1" kern="100">
                                  <a:effectLst/>
                                  <a:latin typeface="Cambria Math" panose="02040503050406030204" pitchFamily="18" charset="0"/>
                                  <a:ea typeface="바탕" panose="02030600000101010101" pitchFamily="18" charset="-127"/>
                                  <a:cs typeface="바탕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}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ko-KR" alt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ko-KR" alt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나눔스퀘어_ac" panose="020B0600000101010101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조건부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기댓값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최적선형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예측값으로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의해 설명되는 부분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조건부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기댓값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최적선형 </a:t>
                </a:r>
                <a:r>
                  <a:rPr lang="ko-KR" altLang="ko-KR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예측값으로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의해 설명되는 부분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559F01-CF23-4BB0-A2C2-041B5917A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7" y="2243996"/>
                <a:ext cx="9015401" cy="2370008"/>
              </a:xfrm>
              <a:prstGeom prst="rect">
                <a:avLst/>
              </a:prstGeom>
              <a:blipFill>
                <a:blip r:embed="rId2"/>
                <a:stretch>
                  <a:fillRect l="-541" t="-1028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EB123E-CEFF-46CD-BCAA-24348E610750}"/>
              </a:ext>
            </a:extLst>
          </p:cNvPr>
          <p:cNvSpPr/>
          <p:nvPr/>
        </p:nvSpPr>
        <p:spPr>
          <a:xfrm>
            <a:off x="419713" y="2126479"/>
            <a:ext cx="8304574" cy="1524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/>
              <p:nvPr/>
            </p:nvSpPr>
            <p:spPr>
              <a:xfrm>
                <a:off x="2242457" y="5372347"/>
                <a:ext cx="4659086" cy="7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회귀시킨 후의 </a:t>
                </a:r>
                <a:r>
                  <a:rPr lang="ko-KR" altLang="en-US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MS Gothic" panose="020B0609070205080204" pitchFamily="49" charset="-128"/>
                          </a:rPr>
                          <m:t>Y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Y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en-US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후의 </a:t>
                </a:r>
                <a:r>
                  <a:rPr lang="ko-KR" altLang="en-US" kern="1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57" y="5372347"/>
                <a:ext cx="4659086" cy="769313"/>
              </a:xfrm>
              <a:prstGeom prst="rect">
                <a:avLst/>
              </a:prstGeom>
              <a:blipFill>
                <a:blip r:embed="rId3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C8827F6-DD0C-401A-B621-F4FAC7FFD899}"/>
              </a:ext>
            </a:extLst>
          </p:cNvPr>
          <p:cNvSpPr/>
          <p:nvPr/>
        </p:nvSpPr>
        <p:spPr>
          <a:xfrm rot="5400000">
            <a:off x="4142048" y="4559443"/>
            <a:ext cx="769313" cy="927626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4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7C31CA-9639-40EE-945E-ABFD31B679C9}"/>
              </a:ext>
            </a:extLst>
          </p:cNvPr>
          <p:cNvSpPr/>
          <p:nvPr/>
        </p:nvSpPr>
        <p:spPr>
          <a:xfrm>
            <a:off x="2791968" y="5375794"/>
            <a:ext cx="3436215" cy="429470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2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DE8B8-72E1-4EFC-8299-0127F4763777}"/>
              </a:ext>
            </a:extLst>
          </p:cNvPr>
          <p:cNvSpPr/>
          <p:nvPr/>
        </p:nvSpPr>
        <p:spPr>
          <a:xfrm>
            <a:off x="4069722" y="3584629"/>
            <a:ext cx="936104" cy="492443"/>
          </a:xfrm>
          <a:prstGeom prst="rect">
            <a:avLst/>
          </a:prstGeom>
          <a:solidFill>
            <a:srgbClr val="F0D36C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ko-KR" altLang="en-US" sz="26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/>
              <p:nvPr/>
            </p:nvSpPr>
            <p:spPr>
              <a:xfrm>
                <a:off x="2688926" y="2293548"/>
                <a:ext cx="4633800" cy="7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X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회귀시킨 후의 </a:t>
                </a:r>
                <a:r>
                  <a:rPr lang="ko-KR" altLang="en-US" sz="1800" kern="1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S Gothic" panose="020B0609070205080204" pitchFamily="49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MS Gothic" panose="020B0609070205080204" pitchFamily="49" charset="-128"/>
                          </a:rPr>
                          <m:t>Y</m:t>
                        </m:r>
                      </m:e>
                      <m:sup>
                        <m:r>
                          <a:rPr lang="ko-KR" altLang="en-US" sz="18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Y</m:t>
                    </m:r>
                    <m:r>
                      <a:rPr lang="ko-KR" altLang="en-US" sz="1800" i="1" kern="100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바탕" panose="02030600000101010101" pitchFamily="18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en-US" kern="1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회귀시킨 후의 </a:t>
                </a:r>
                <a:r>
                  <a:rPr lang="ko-KR" altLang="en-US" kern="1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잔차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6161B5-CAF2-43FA-BC4C-DD7C2A89B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26" y="2293548"/>
                <a:ext cx="4633800" cy="769313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3276BC-4635-4CD0-A530-0496D4F42349}"/>
                  </a:ext>
                </a:extLst>
              </p:cNvPr>
              <p:cNvSpPr txBox="1"/>
              <p:nvPr/>
            </p:nvSpPr>
            <p:spPr>
              <a:xfrm>
                <a:off x="784379" y="3584629"/>
                <a:ext cx="7575241" cy="3059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6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2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원래변수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X,Y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간직하고 있던 정보 중에서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 무관한 부분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</a:t>
                </a: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와는 무관한 변수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X, Y</a:t>
                </a:r>
                <a:r>
                  <a:rPr lang="ko-KR" altLang="ko-KR" sz="18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순수한 상관계수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의미</a:t>
                </a:r>
                <a:endParaRPr lang="en-US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  <m:r>
                      <a:rPr lang="en-US" altLang="ko-KR" sz="2600" i="1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600" i="1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ko-KR" altLang="en-US" sz="2600" i="1" kern="100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ko-KR" sz="26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상관계수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sSup>
                          <m:sSupPr>
                            <m:ctrlPr>
                              <a:rPr lang="ko-KR" altLang="ko-KR" sz="2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ko-KR" altLang="en-US" sz="2600" i="1" kern="100">
                                <a:effectLst/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26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sz="2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600" kern="1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ko-KR" altLang="en-US" sz="2600" i="1" kern="100">
                                <a:effectLst/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변수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Z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 관하여 수정한 후의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X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Y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ko-KR" sz="18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부분상관계수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XY</m:t>
                        </m:r>
                        <m: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와 같아진다</a:t>
                </a:r>
                <a:r>
                  <a:rPr lang="en-US" altLang="ko-KR" sz="18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3276BC-4635-4CD0-A530-0496D4F4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79" y="3584629"/>
                <a:ext cx="7575241" cy="3059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65500F85-7B08-49B8-96EA-B7194D26C7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47" y="2200288"/>
            <a:ext cx="773886" cy="773886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673CB5-74F9-4588-B977-63847378BB32}"/>
              </a:ext>
            </a:extLst>
          </p:cNvPr>
          <p:cNvSpPr/>
          <p:nvPr/>
        </p:nvSpPr>
        <p:spPr>
          <a:xfrm>
            <a:off x="419713" y="3416905"/>
            <a:ext cx="8304574" cy="305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57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/>
              <p:nvPr/>
            </p:nvSpPr>
            <p:spPr>
              <a:xfrm>
                <a:off x="3491880" y="2463430"/>
                <a:ext cx="2217259" cy="619272"/>
              </a:xfrm>
              <a:prstGeom prst="rect">
                <a:avLst/>
              </a:prstGeom>
              <a:solidFill>
                <a:srgbClr val="A4D3DE"/>
              </a:solidFill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3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PACF :</a:t>
                </a:r>
                <a:r>
                  <a:rPr lang="en-US" altLang="ko-KR" sz="3200" kern="100" dirty="0">
                    <a:effectLst/>
                    <a:latin typeface="맑은 고딕" panose="020B0503020000020004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kk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463430"/>
                <a:ext cx="2217259" cy="619272"/>
              </a:xfrm>
              <a:prstGeom prst="rect">
                <a:avLst/>
              </a:prstGeom>
              <a:blipFill>
                <a:blip r:embed="rId2"/>
                <a:stretch>
                  <a:fillRect l="-7143" t="-12745" b="-25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/>
              <p:nvPr/>
            </p:nvSpPr>
            <p:spPr>
              <a:xfrm>
                <a:off x="452307" y="3590626"/>
                <a:ext cx="8239385" cy="2618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관측되었을 때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시차만큼 떨어진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순수한 상관관계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나타냄</a:t>
                </a: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05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342900" lvl="0" indent="-342900" algn="ctr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와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…, 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효과를 제거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한 후의 상관계수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kk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표본부분자기상관함수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(sample partial autocorrelation function : SPACF) 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7" y="3590626"/>
                <a:ext cx="8239385" cy="2618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B3C45A-0151-4E48-BFE0-D664E7028243}"/>
              </a:ext>
            </a:extLst>
          </p:cNvPr>
          <p:cNvSpPr/>
          <p:nvPr/>
        </p:nvSpPr>
        <p:spPr>
          <a:xfrm>
            <a:off x="419713" y="3416905"/>
            <a:ext cx="8304574" cy="305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63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DE22D-023E-4A33-A317-E24CC86642CB}"/>
              </a:ext>
            </a:extLst>
          </p:cNvPr>
          <p:cNvSpPr/>
          <p:nvPr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771A-77DF-40D3-9C8B-77E783231EF8}"/>
              </a:ext>
            </a:extLst>
          </p:cNvPr>
          <p:cNvSpPr/>
          <p:nvPr userDrawn="1"/>
        </p:nvSpPr>
        <p:spPr>
          <a:xfrm>
            <a:off x="278948" y="15353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9CA8DF-2381-452C-9496-B807D4E579BD}"/>
              </a:ext>
            </a:extLst>
          </p:cNvPr>
          <p:cNvGrpSpPr/>
          <p:nvPr/>
        </p:nvGrpSpPr>
        <p:grpSpPr>
          <a:xfrm>
            <a:off x="278948" y="1528442"/>
            <a:ext cx="5141078" cy="400110"/>
            <a:chOff x="2699792" y="1277259"/>
            <a:chExt cx="5141078" cy="4001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34E01B-AC5D-4F53-B019-4898EF690AEC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5C0763-8FE1-48CF-B1D4-365B63BC9A1F}"/>
                </a:ext>
              </a:extLst>
            </p:cNvPr>
            <p:cNvSpPr txBox="1"/>
            <p:nvPr userDrawn="1"/>
          </p:nvSpPr>
          <p:spPr>
            <a:xfrm>
              <a:off x="2837577" y="1277259"/>
              <a:ext cx="50032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부분자기상관계수</a:t>
              </a:r>
              <a:r>
                <a: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rPr>
                <a:t>(partial correlation): PACF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/>
              <p:nvPr/>
            </p:nvSpPr>
            <p:spPr>
              <a:xfrm>
                <a:off x="3651966" y="3554136"/>
                <a:ext cx="2217259" cy="584775"/>
              </a:xfrm>
              <a:prstGeom prst="rect">
                <a:avLst/>
              </a:prstGeom>
              <a:solidFill>
                <a:srgbClr val="A4D3DE"/>
              </a:solidFill>
            </p:spPr>
            <p:txBody>
              <a:bodyPr wrap="square">
                <a:spAutoFit/>
              </a:bodyPr>
              <a:lstStyle/>
              <a:p>
                <a:pPr lvl="0"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32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PACF;</a:t>
                </a:r>
                <a:r>
                  <a:rPr lang="en-US" altLang="ko-KR" sz="3200" kern="100" dirty="0">
                    <a:effectLst/>
                    <a:latin typeface="맑은 고딕" panose="020B0503020000020004" pitchFamily="50" charset="-127"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kk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132874-54AB-46C3-AA1B-F0B6709A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66" y="3554136"/>
                <a:ext cx="2217259" cy="584775"/>
              </a:xfrm>
              <a:prstGeom prst="rect">
                <a:avLst/>
              </a:prstGeom>
              <a:blipFill>
                <a:blip r:embed="rId2"/>
                <a:stretch>
                  <a:fillRect l="-6868" t="-1354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/>
              <p:nvPr/>
            </p:nvSpPr>
            <p:spPr>
              <a:xfrm>
                <a:off x="452307" y="3405939"/>
                <a:ext cx="8239385" cy="274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가 관측되었을 때</a:t>
                </a: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, </a:t>
                </a: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k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시차만큼 떨어진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순수한 상관관계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를 나타냄</a:t>
                </a:r>
                <a:endParaRPr lang="en-US" altLang="ko-KR" sz="2000" kern="100" dirty="0"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marL="342900" lvl="0" indent="-342900" algn="ctr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와</m:t>
                    </m:r>
                    <m:r>
                      <a:rPr lang="ko-KR" altLang="ko-KR" sz="20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2000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…, </m:t>
                    </m:r>
                    <m:sSub>
                      <m:sSubPr>
                        <m:ctrlPr>
                          <a:rPr lang="ko-KR" altLang="ko-KR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ko-KR" altLang="en-US" sz="20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sz="2000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kern="100" dirty="0">
                    <a:solidFill>
                      <a:srgbClr val="C00000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 효과를 제거</a:t>
                </a:r>
                <a:r>
                  <a:rPr lang="ko-KR" altLang="ko-KR" sz="2000" kern="1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한 후의 상관계수</a:t>
                </a:r>
                <a:endParaRPr lang="en-US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pPr lvl="0" algn="ctr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cs typeface="Times New Roman" panose="02020603050405020304" pitchFamily="18" charset="0"/>
                              </a:rPr>
                              <m:t>kk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표본부분자기상관함수</a:t>
                </a:r>
                <a:r>
                  <a:rPr lang="en-US" altLang="ko-KR" sz="18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(sample partial autocorrelation function : SPACF) </a:t>
                </a:r>
                <a:endParaRPr lang="ko-KR" altLang="ko-KR" sz="2000" kern="100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EB6F2-EEE3-46B7-9D0D-BAD310378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7" y="3405939"/>
                <a:ext cx="8239385" cy="2747099"/>
              </a:xfrm>
              <a:prstGeom prst="rect">
                <a:avLst/>
              </a:prstGeom>
              <a:blipFill>
                <a:blip r:embed="rId3"/>
                <a:stretch>
                  <a:fillRect b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B3C45A-0151-4E48-BFE0-D664E7028243}"/>
              </a:ext>
            </a:extLst>
          </p:cNvPr>
          <p:cNvSpPr/>
          <p:nvPr/>
        </p:nvSpPr>
        <p:spPr>
          <a:xfrm>
            <a:off x="419713" y="3393844"/>
            <a:ext cx="8304574" cy="30594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204EC-084D-4247-9386-74C9ADB4CD23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F182F0-C2B3-48F8-B283-B604F81A197A}"/>
                  </a:ext>
                </a:extLst>
              </p:cNvPr>
              <p:cNvSpPr/>
              <p:nvPr/>
            </p:nvSpPr>
            <p:spPr>
              <a:xfrm>
                <a:off x="1289894" y="3897806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altLang="ko-KR" sz="2400" b="1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F182F0-C2B3-48F8-B283-B604F81A1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94" y="3897806"/>
                <a:ext cx="259228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9EEDB36-ED08-45BC-A127-2C4A120A4A49}"/>
              </a:ext>
            </a:extLst>
          </p:cNvPr>
          <p:cNvCxnSpPr/>
          <p:nvPr/>
        </p:nvCxnSpPr>
        <p:spPr>
          <a:xfrm>
            <a:off x="3608342" y="4159666"/>
            <a:ext cx="2016224" cy="0"/>
          </a:xfrm>
          <a:prstGeom prst="straightConnector1">
            <a:avLst/>
          </a:prstGeom>
          <a:ln w="57150">
            <a:solidFill>
              <a:srgbClr val="A4D3D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9809C34-F4AF-45BE-8D8D-ED2CE462A81E}"/>
              </a:ext>
            </a:extLst>
          </p:cNvPr>
          <p:cNvSpPr/>
          <p:nvPr/>
        </p:nvSpPr>
        <p:spPr>
          <a:xfrm>
            <a:off x="1635742" y="3858396"/>
            <a:ext cx="1794927" cy="611697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CE4703-9A2D-4E55-AE46-56139C981CA2}"/>
              </a:ext>
            </a:extLst>
          </p:cNvPr>
          <p:cNvSpPr/>
          <p:nvPr/>
        </p:nvSpPr>
        <p:spPr>
          <a:xfrm>
            <a:off x="5946256" y="3837661"/>
            <a:ext cx="1794927" cy="611697"/>
          </a:xfrm>
          <a:prstGeom prst="roundRect">
            <a:avLst/>
          </a:prstGeom>
          <a:noFill/>
          <a:ln>
            <a:solidFill>
              <a:srgbClr val="F0D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F163B58-AFB4-4A35-AE87-EA08DB1AC809}"/>
                  </a:ext>
                </a:extLst>
              </p:cNvPr>
              <p:cNvSpPr/>
              <p:nvPr/>
            </p:nvSpPr>
            <p:spPr>
              <a:xfrm>
                <a:off x="5580112" y="386973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ko-KR" sz="2400" b="1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2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ko-KR" sz="2400" b="1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F163B58-AFB4-4A35-AE87-EA08DB1AC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869730"/>
                <a:ext cx="2592288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0ED16D-DF4A-43D7-9223-9C4A7A015BBA}"/>
                  </a:ext>
                </a:extLst>
              </p:cNvPr>
              <p:cNvSpPr txBox="1"/>
              <p:nvPr/>
            </p:nvSpPr>
            <p:spPr>
              <a:xfrm>
                <a:off x="2354494" y="3140968"/>
                <a:ext cx="459377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4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40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000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kk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0ED16D-DF4A-43D7-9223-9C4A7A01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94" y="3140968"/>
                <a:ext cx="459377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6152B72-3BAE-427E-A3FD-13A0246E00A0}"/>
              </a:ext>
            </a:extLst>
          </p:cNvPr>
          <p:cNvSpPr/>
          <p:nvPr/>
        </p:nvSpPr>
        <p:spPr>
          <a:xfrm>
            <a:off x="2900231" y="5132366"/>
            <a:ext cx="3543977" cy="941288"/>
          </a:xfrm>
          <a:prstGeom prst="roundRect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569625-4F7C-4217-8BA7-390886F3A52F}"/>
                  </a:ext>
                </a:extLst>
              </p:cNvPr>
              <p:cNvSpPr txBox="1"/>
              <p:nvPr/>
            </p:nvSpPr>
            <p:spPr>
              <a:xfrm>
                <a:off x="2413898" y="5367713"/>
                <a:ext cx="45937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sz="2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 …, </m:t>
                      </m:r>
                      <m:sSub>
                        <m:sSubPr>
                          <m:ctrlPr>
                            <a:rPr lang="ko-KR" altLang="ko-KR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ko-KR" altLang="en-US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바탕" panose="02030600000101010101" pitchFamily="18" charset="-127"/>
                              <a:cs typeface="바탕" panose="02030600000101010101" pitchFamily="18" charset="-127"/>
                            </a:rPr>
                            <m:t>−</m:t>
                          </m:r>
                          <m:r>
                            <a:rPr lang="en-US" altLang="ko-KR" sz="2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569625-4F7C-4217-8BA7-390886F3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98" y="5367713"/>
                <a:ext cx="45937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898A1FF-BB33-4E0C-A8BC-142737A74C19}"/>
              </a:ext>
            </a:extLst>
          </p:cNvPr>
          <p:cNvSpPr/>
          <p:nvPr/>
        </p:nvSpPr>
        <p:spPr>
          <a:xfrm rot="16200000">
            <a:off x="4219387" y="4206652"/>
            <a:ext cx="789437" cy="1065716"/>
          </a:xfrm>
          <a:prstGeom prst="rightArrow">
            <a:avLst>
              <a:gd name="adj1" fmla="val 65117"/>
              <a:gd name="adj2" fmla="val 37060"/>
            </a:avLst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AF3E29-C6CC-4614-A0E8-FDB23A284011}"/>
              </a:ext>
            </a:extLst>
          </p:cNvPr>
          <p:cNvCxnSpPr>
            <a:cxnSpLocks/>
          </p:cNvCxnSpPr>
          <p:nvPr/>
        </p:nvCxnSpPr>
        <p:spPr>
          <a:xfrm flipH="1">
            <a:off x="4224312" y="4414051"/>
            <a:ext cx="780404" cy="91520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CC36E4-5C92-4E8D-8E1C-0D951239A7F7}"/>
              </a:ext>
            </a:extLst>
          </p:cNvPr>
          <p:cNvCxnSpPr>
            <a:cxnSpLocks/>
          </p:cNvCxnSpPr>
          <p:nvPr/>
        </p:nvCxnSpPr>
        <p:spPr>
          <a:xfrm>
            <a:off x="4197236" y="4460800"/>
            <a:ext cx="878820" cy="849859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571708-A76D-4899-9874-495033EEF47F}"/>
              </a:ext>
            </a:extLst>
          </p:cNvPr>
          <p:cNvSpPr txBox="1"/>
          <p:nvPr/>
        </p:nvSpPr>
        <p:spPr>
          <a:xfrm>
            <a:off x="3203848" y="2171379"/>
            <a:ext cx="712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부분자기상관계수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82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4577" y="2604839"/>
            <a:ext cx="4392488" cy="93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3907" y="2420888"/>
            <a:ext cx="3997972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E7B1-C9D7-4BAF-93E1-6A6D3E29B4ED}"/>
              </a:ext>
            </a:extLst>
          </p:cNvPr>
          <p:cNvSpPr txBox="1"/>
          <p:nvPr/>
        </p:nvSpPr>
        <p:spPr>
          <a:xfrm>
            <a:off x="2375756" y="2760958"/>
            <a:ext cx="4392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CONTENTS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400050" indent="-40005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  <a:endParaRPr lang="en-US" altLang="ko-KR" sz="3200" b="1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69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2997863" cy="400110"/>
            <a:chOff x="2699792" y="1277259"/>
            <a:chExt cx="2997863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2864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정상성을 만족하는 시계열</a:t>
              </a:r>
            </a:p>
          </p:txBody>
        </p:sp>
      </p:grpSp>
      <p:sp>
        <p:nvSpPr>
          <p:cNvPr id="29" name="도형 111">
            <a:extLst>
              <a:ext uri="{FF2B5EF4-FFF2-40B4-BE49-F238E27FC236}">
                <a16:creationId xmlns:a16="http://schemas.microsoft.com/office/drawing/2014/main" id="{DE1CCE18-0A7C-4E89-B6AA-1502BA527856}"/>
              </a:ext>
            </a:extLst>
          </p:cNvPr>
          <p:cNvSpPr>
            <a:spLocks noGrp="1" noChangeArrowheads="1"/>
          </p:cNvSpPr>
          <p:nvPr/>
        </p:nvSpPr>
        <p:spPr>
          <a:xfrm>
            <a:off x="1297362" y="2255553"/>
            <a:ext cx="2803646" cy="5233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0" name="도형 111">
            <a:extLst>
              <a:ext uri="{FF2B5EF4-FFF2-40B4-BE49-F238E27FC236}">
                <a16:creationId xmlns:a16="http://schemas.microsoft.com/office/drawing/2014/main" id="{8700FF42-F7AC-4CD2-9716-76A384DDA4C6}"/>
              </a:ext>
            </a:extLst>
          </p:cNvPr>
          <p:cNvSpPr>
            <a:spLocks noGrp="1" noChangeArrowheads="1"/>
          </p:cNvSpPr>
          <p:nvPr/>
        </p:nvSpPr>
        <p:spPr>
          <a:xfrm>
            <a:off x="1285061" y="3314788"/>
            <a:ext cx="547366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sp>
        <p:nvSpPr>
          <p:cNvPr id="31" name="도형 111">
            <a:extLst>
              <a:ext uri="{FF2B5EF4-FFF2-40B4-BE49-F238E27FC236}">
                <a16:creationId xmlns:a16="http://schemas.microsoft.com/office/drawing/2014/main" id="{E49C4EB1-E1E4-4951-B7A3-57BFCE6F3D54}"/>
              </a:ext>
            </a:extLst>
          </p:cNvPr>
          <p:cNvSpPr>
            <a:spLocks noGrp="1" noChangeArrowheads="1"/>
          </p:cNvSpPr>
          <p:nvPr/>
        </p:nvSpPr>
        <p:spPr>
          <a:xfrm>
            <a:off x="1297362" y="4434503"/>
            <a:ext cx="7404523" cy="56351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4925" cap="flat" cmpd="sng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세로 텍스트 개체 틀 8">
                <a:extLst>
                  <a:ext uri="{FF2B5EF4-FFF2-40B4-BE49-F238E27FC236}">
                    <a16:creationId xmlns:a16="http://schemas.microsoft.com/office/drawing/2014/main" id="{2808C74E-2E3D-4D3B-B8DC-84BA27636F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kumimoji="0" lang="ko-KR" altLang="ko-KR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𝜇</m:t>
                    </m:r>
                    <m:r>
                      <a:rPr kumimoji="0" lang="en-US" altLang="ko-KR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 </m:t>
                    </m:r>
                  </m:oMath>
                </a14:m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평균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kumimoji="0" lang="en-US" altLang="ko-KR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ko-KR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ko-KR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ko-KR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나눔스퀘어_ac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0" lang="ko-KR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바탕" panose="02030600000101010101" pitchFamily="18" charset="-127"/>
                              </a:rPr>
                              <m:t>−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kumimoji="0" lang="en-US" altLang="ko-KR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나눔스퀘어_ac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kumimoji="0" lang="ko-KR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ko-K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br>
                  <a:rPr kumimoji="0" lang="en-US" altLang="ko-K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</a:br>
                <a:r>
                  <a:rPr kumimoji="0" lang="en-US" altLang="ko-KR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: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분산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이 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시점 </a:t>
                </a:r>
                <a:r>
                  <a:rPr kumimoji="0" lang="en-US" altLang="ko-KR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t</a:t>
                </a:r>
                <a:r>
                  <a:rPr kumimoji="0" lang="ko-KR" altLang="en-US" sz="2000" b="1" i="0" u="sng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에 무관하게 </a:t>
                </a:r>
                <a:r>
                  <a:rPr kumimoji="0" lang="ko-KR" altLang="en-US" sz="2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일정</a:t>
                </a:r>
                <a:endParaRPr lang="en-US" altLang="ko-KR" sz="2000" kern="100" dirty="0">
                  <a:solidFill>
                    <a:srgbClr val="C00000"/>
                  </a:solidFill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altLang="ko-KR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	</a:t>
                </a:r>
              </a:p>
            </p:txBody>
          </p:sp>
        </mc:Choice>
        <mc:Fallback xmlns="">
          <p:sp>
            <p:nvSpPr>
              <p:cNvPr id="32" name="세로 텍스트 개체 틀 8">
                <a:extLst>
                  <a:ext uri="{FF2B5EF4-FFF2-40B4-BE49-F238E27FC236}">
                    <a16:creationId xmlns:a16="http://schemas.microsoft.com/office/drawing/2014/main" id="{2808C74E-2E3D-4D3B-B8DC-84BA2763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88" y="2171522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4456B7-850B-4023-A303-6E7F70B102D6}"/>
                  </a:ext>
                </a:extLst>
              </p:cNvPr>
              <p:cNvSpPr/>
              <p:nvPr/>
            </p:nvSpPr>
            <p:spPr>
              <a:xfrm>
                <a:off x="839298" y="4409324"/>
                <a:ext cx="834121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ko-KR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d>
                        <m:d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ko-KR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&lt;∞    ∀</m:t>
                      </m:r>
                      <m:r>
                        <a:rPr lang="en-US" altLang="ko-K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sz="2400" dirty="0">
                  <a:solidFill>
                    <a:prstClr val="black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</a:t>
                </a:r>
                <a:r>
                  <a:rPr lang="en-US" altLang="ko-KR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: </a:t>
                </a:r>
                <a:r>
                  <a:rPr lang="ko-KR" altLang="en-US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자기공분산</a:t>
                </a:r>
                <a:r>
                  <a:rPr lang="en-US" altLang="ko-KR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ko-KR" altLang="en-US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공분산이 시점이 아닌 </a:t>
                </a:r>
                <a:r>
                  <a:rPr lang="ko-KR" altLang="en-US" sz="2000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시차에만 의존</a:t>
                </a:r>
                <a:r>
                  <a:rPr lang="en-US" altLang="ko-KR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prstClr val="black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	→ </a:t>
                </a:r>
                <a:r>
                  <a:rPr lang="en-US" altLang="ko-KR" sz="2000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t</a:t>
                </a:r>
                <a:r>
                  <a:rPr lang="ko-KR" altLang="en-US" sz="2000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무관</a:t>
                </a:r>
                <a:r>
                  <a:rPr lang="ko-KR" altLang="en-US" sz="2000" dirty="0">
                    <a:solidFill>
                      <a:prstClr val="black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하고 </a:t>
                </a:r>
                <a:r>
                  <a:rPr lang="en-US" altLang="ko-KR" sz="2000" b="1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k</a:t>
                </a:r>
                <a:r>
                  <a:rPr lang="ko-KR" altLang="en-US" sz="2000" b="1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에 의존</a:t>
                </a:r>
                <a:endParaRPr lang="en-US" altLang="ko-KR" sz="2000" b="1" dirty="0">
                  <a:solidFill>
                    <a:srgbClr val="C00000"/>
                  </a:solidFill>
                  <a:highlight>
                    <a:srgbClr val="F0D36C"/>
                  </a:highlight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4456B7-850B-4023-A303-6E7F70B1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8" y="4409324"/>
                <a:ext cx="8341214" cy="156966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5612EE4-CFC0-4E11-AF9B-AAA2547062F4}"/>
              </a:ext>
            </a:extLst>
          </p:cNvPr>
          <p:cNvSpPr txBox="1"/>
          <p:nvPr/>
        </p:nvSpPr>
        <p:spPr>
          <a:xfrm>
            <a:off x="826476" y="212580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A4901-5526-4024-A884-40D54E8DFCDF}"/>
              </a:ext>
            </a:extLst>
          </p:cNvPr>
          <p:cNvSpPr txBox="1"/>
          <p:nvPr/>
        </p:nvSpPr>
        <p:spPr>
          <a:xfrm>
            <a:off x="826476" y="3242573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6B198-EFF6-469B-8673-3C9544EEB751}"/>
              </a:ext>
            </a:extLst>
          </p:cNvPr>
          <p:cNvSpPr txBox="1"/>
          <p:nvPr/>
        </p:nvSpPr>
        <p:spPr>
          <a:xfrm>
            <a:off x="826476" y="4331538"/>
            <a:ext cx="1412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rgbClr val="002E8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endParaRPr lang="ko-KR" altLang="en-US" sz="4400" b="1" i="1" dirty="0">
              <a:solidFill>
                <a:srgbClr val="002E8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4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540734" cy="400110"/>
            <a:chOff x="2699792" y="1277259"/>
            <a:chExt cx="1540734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정상화 과정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02F24CE-BEFB-460C-950D-D747A3A661F7}"/>
              </a:ext>
            </a:extLst>
          </p:cNvPr>
          <p:cNvSpPr/>
          <p:nvPr/>
        </p:nvSpPr>
        <p:spPr>
          <a:xfrm>
            <a:off x="278949" y="2132856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시계열 그래프 그리기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↓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 시계열인지 확인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D8D2D2-55AD-467B-BC11-4F64DFAB6100}"/>
              </a:ext>
            </a:extLst>
          </p:cNvPr>
          <p:cNvSpPr/>
          <p:nvPr/>
        </p:nvSpPr>
        <p:spPr>
          <a:xfrm>
            <a:off x="3289570" y="2132856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분산안정화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로그변환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제곱근변환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Box-cox 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8C3F94-5BF8-4485-A827-36B022D78F08}"/>
              </a:ext>
            </a:extLst>
          </p:cNvPr>
          <p:cNvSpPr/>
          <p:nvPr/>
        </p:nvSpPr>
        <p:spPr>
          <a:xfrm>
            <a:off x="6282343" y="2132856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추세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계절성을 가짐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↓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회귀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400" dirty="0" err="1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평활</a:t>
            </a:r>
            <a:r>
              <a:rPr lang="en-US" altLang="ko-KR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차분</a:t>
            </a:r>
            <a:r>
              <a:rPr lang="ko-KR" altLang="en-US" sz="24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4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정상화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4C8239-D844-4878-B080-F2E867811D74}"/>
              </a:ext>
            </a:extLst>
          </p:cNvPr>
          <p:cNvSpPr/>
          <p:nvPr/>
        </p:nvSpPr>
        <p:spPr>
          <a:xfrm>
            <a:off x="278949" y="4334990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정상시계열 획득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!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BE0679-A360-4746-8B98-62B6B14F3ADF}"/>
              </a:ext>
            </a:extLst>
          </p:cNvPr>
          <p:cNvSpPr/>
          <p:nvPr/>
        </p:nvSpPr>
        <p:spPr>
          <a:xfrm>
            <a:off x="3289570" y="4334989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비정상을 유발하는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성분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추세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계절성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제거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3BA3C94-CC7E-484D-BC99-EE7BA2311D52}"/>
              </a:ext>
            </a:extLst>
          </p:cNvPr>
          <p:cNvSpPr/>
          <p:nvPr/>
        </p:nvSpPr>
        <p:spPr>
          <a:xfrm>
            <a:off x="6282343" y="4334990"/>
            <a:ext cx="2564859" cy="1767373"/>
          </a:xfrm>
          <a:prstGeom prst="roundRect">
            <a:avLst>
              <a:gd name="adj" fmla="val 15519"/>
            </a:avLst>
          </a:prstGeom>
          <a:solidFill>
            <a:srgbClr val="F0D36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시계열의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정상부분</a:t>
            </a:r>
            <a:r>
              <a:rPr lang="en-US" altLang="ko-KR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</a:t>
            </a:r>
            <a:r>
              <a:rPr lang="ko-KR" altLang="en-US" sz="2000" dirty="0">
                <a:solidFill>
                  <a:srgbClr val="4F81BD">
                    <a:lumMod val="50000"/>
                  </a:srgb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비정상부분</a:t>
            </a:r>
            <a:endParaRPr lang="en-US" altLang="ko-KR" sz="2000" dirty="0">
              <a:solidFill>
                <a:srgbClr val="4F81BD">
                  <a:lumMod val="50000"/>
                </a:srgb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t>분해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7136624-34DE-439C-B7AB-45082509A581}"/>
              </a:ext>
            </a:extLst>
          </p:cNvPr>
          <p:cNvSpPr/>
          <p:nvPr/>
        </p:nvSpPr>
        <p:spPr>
          <a:xfrm>
            <a:off x="2753952" y="2636912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1422FBA-D718-4A2B-B836-095BA2D9E6C7}"/>
              </a:ext>
            </a:extLst>
          </p:cNvPr>
          <p:cNvSpPr/>
          <p:nvPr/>
        </p:nvSpPr>
        <p:spPr>
          <a:xfrm>
            <a:off x="5809501" y="2643305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BC742D9-90AE-440F-AC7F-72017D72B740}"/>
              </a:ext>
            </a:extLst>
          </p:cNvPr>
          <p:cNvSpPr/>
          <p:nvPr/>
        </p:nvSpPr>
        <p:spPr>
          <a:xfrm rot="5400000">
            <a:off x="7305887" y="3697225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CB190B0-2CC2-4102-905D-EEC501C3E762}"/>
              </a:ext>
            </a:extLst>
          </p:cNvPr>
          <p:cNvSpPr/>
          <p:nvPr/>
        </p:nvSpPr>
        <p:spPr>
          <a:xfrm rot="10800000">
            <a:off x="5782421" y="4822631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1E7D5CA-31AE-4866-9DE0-7AE002DF82B2}"/>
              </a:ext>
            </a:extLst>
          </p:cNvPr>
          <p:cNvSpPr/>
          <p:nvPr/>
        </p:nvSpPr>
        <p:spPr>
          <a:xfrm rot="10800000">
            <a:off x="2791780" y="4822631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7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복습</a:t>
            </a: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778C5C-80B8-46C5-A089-05504CF8B1C4}"/>
              </a:ext>
            </a:extLst>
          </p:cNvPr>
          <p:cNvGrpSpPr/>
          <p:nvPr/>
        </p:nvGrpSpPr>
        <p:grpSpPr>
          <a:xfrm>
            <a:off x="278948" y="1528442"/>
            <a:ext cx="1250590" cy="400110"/>
            <a:chOff x="2699792" y="1277259"/>
            <a:chExt cx="1250590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0571A9-1FA7-4191-B479-EC8DE2CB7F0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605AD-DB48-40FD-99DF-AD856A0E829E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11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백색잡음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A3AEDA-0F4F-487A-B8FC-92DDBC02028C}"/>
                  </a:ext>
                </a:extLst>
              </p:cNvPr>
              <p:cNvSpPr/>
              <p:nvPr/>
            </p:nvSpPr>
            <p:spPr>
              <a:xfrm>
                <a:off x="3120160" y="2824908"/>
                <a:ext cx="2903680" cy="648191"/>
              </a:xfrm>
              <a:prstGeom prst="rect">
                <a:avLst/>
              </a:prstGeom>
              <a:solidFill>
                <a:srgbClr val="F0D36C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32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32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ko-KR" altLang="en-US" sz="3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ko-KR" altLang="en-US" sz="3200" b="0" i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sz="3200" b="1" i="1">
                              <a:latin typeface="Cambria Math" panose="02040503050406030204" pitchFamily="18" charset="0"/>
                            </a:rPr>
                            <m:t>𝑾𝑵</m:t>
                          </m:r>
                          <m:r>
                            <a:rPr lang="ko-KR" altLang="en-US" sz="3200" b="0" i="0">
                              <a:latin typeface="Cambria Math" panose="02040503050406030204" pitchFamily="18" charset="0"/>
                            </a:rPr>
                            <m:t>(0, </m:t>
                          </m:r>
                          <m:sSubSup>
                            <m:sSubSupPr>
                              <m:ctrlPr>
                                <a:rPr lang="ko-KR" altLang="en-US" sz="3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2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ko-KR" altLang="en-US" sz="32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  <m:sup>
                              <m:r>
                                <a:rPr lang="ko-KR" altLang="en-US" sz="3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A3AEDA-0F4F-487A-B8FC-92DDBC020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60" y="2824908"/>
                <a:ext cx="2903680" cy="648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CBBF811-E05E-4BC9-8526-38C03DDDC361}"/>
                  </a:ext>
                </a:extLst>
              </p:cNvPr>
              <p:cNvSpPr/>
              <p:nvPr/>
            </p:nvSpPr>
            <p:spPr>
              <a:xfrm>
                <a:off x="-1757476" y="3940462"/>
                <a:ext cx="7056784" cy="2080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marL="2800350" lvl="5" indent="-514350">
                  <a:lnSpc>
                    <a:spcPct val="15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lvl="5">
                  <a:lnSpc>
                    <a:spcPct val="150000"/>
                  </a:lnSpc>
                </a:pP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600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약정상성조건에</a:t>
                </a:r>
                <a:r>
                  <a:rPr lang="ko-KR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‘</a:t>
                </a:r>
                <a:r>
                  <a:rPr lang="ko-KR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공분산이</a:t>
                </a: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0’</a:t>
                </a:r>
                <a:r>
                  <a:rPr lang="ko-KR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이라는 조건이 추가됨</a:t>
                </a:r>
                <a:r>
                  <a:rPr lang="en-US" altLang="ko-KR" sz="1600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)</a:t>
                </a:r>
                <a:endParaRPr lang="ko-KR" altLang="ko-KR" sz="2400" i="1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CBBF811-E05E-4BC9-8526-38C03DDDC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7476" y="3940462"/>
                <a:ext cx="7056784" cy="2080826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8A06976-0EC6-4E01-BF49-F0C77A4B37CC}"/>
                  </a:ext>
                </a:extLst>
              </p:cNvPr>
              <p:cNvSpPr/>
              <p:nvPr/>
            </p:nvSpPr>
            <p:spPr>
              <a:xfrm>
                <a:off x="2251774" y="1969000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ko-KR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ko-KR" sz="4000" b="1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8A06976-0EC6-4E01-BF49-F0C77A4B3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74" y="1969000"/>
                <a:ext cx="4572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709CC02-4D28-498F-AA07-C6A49354A9C8}"/>
              </a:ext>
            </a:extLst>
          </p:cNvPr>
          <p:cNvCxnSpPr/>
          <p:nvPr/>
        </p:nvCxnSpPr>
        <p:spPr>
          <a:xfrm flipH="1">
            <a:off x="3805952" y="1941854"/>
            <a:ext cx="628882" cy="70788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1BB1643-597E-4360-AED6-98FB4E16F5A0}"/>
              </a:ext>
            </a:extLst>
          </p:cNvPr>
          <p:cNvCxnSpPr/>
          <p:nvPr/>
        </p:nvCxnSpPr>
        <p:spPr>
          <a:xfrm flipH="1">
            <a:off x="4670426" y="1941854"/>
            <a:ext cx="628882" cy="707886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1E1CF78-EE9D-4D8B-AE09-1C88461CC233}"/>
              </a:ext>
            </a:extLst>
          </p:cNvPr>
          <p:cNvSpPr/>
          <p:nvPr/>
        </p:nvSpPr>
        <p:spPr>
          <a:xfrm>
            <a:off x="5437875" y="1897675"/>
            <a:ext cx="790310" cy="7520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9B1792-E409-401B-9BDA-04BFF62B1C45}"/>
              </a:ext>
            </a:extLst>
          </p:cNvPr>
          <p:cNvSpPr/>
          <p:nvPr/>
        </p:nvSpPr>
        <p:spPr>
          <a:xfrm>
            <a:off x="299199" y="3754334"/>
            <a:ext cx="5000109" cy="2540107"/>
          </a:xfrm>
          <a:prstGeom prst="roundRect">
            <a:avLst/>
          </a:prstGeom>
          <a:noFill/>
          <a:ln w="63500">
            <a:solidFill>
              <a:srgbClr val="F6D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543979D7-85CE-4411-BFD1-43B4E3EDCA54}"/>
              </a:ext>
            </a:extLst>
          </p:cNvPr>
          <p:cNvSpPr/>
          <p:nvPr/>
        </p:nvSpPr>
        <p:spPr>
          <a:xfrm>
            <a:off x="5178990" y="4584831"/>
            <a:ext cx="517770" cy="792088"/>
          </a:xfrm>
          <a:prstGeom prst="rightArrow">
            <a:avLst/>
          </a:prstGeom>
          <a:solidFill>
            <a:srgbClr val="CC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8B3827-1378-4EC3-ACB9-2D3C7C744DEA}"/>
              </a:ext>
            </a:extLst>
          </p:cNvPr>
          <p:cNvSpPr txBox="1"/>
          <p:nvPr/>
        </p:nvSpPr>
        <p:spPr>
          <a:xfrm>
            <a:off x="4561723" y="4082296"/>
            <a:ext cx="5448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백색잡음은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가장 대표적인 정상시계열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ko-KR" altLang="en-US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많은 확률과정들이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백색잡음으로부터 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생성될 수 있음</a:t>
            </a:r>
          </a:p>
        </p:txBody>
      </p:sp>
    </p:spTree>
    <p:extLst>
      <p:ext uri="{BB962C8B-B14F-4D97-AF65-F5344CB8AC3E}">
        <p14:creationId xmlns:p14="http://schemas.microsoft.com/office/powerpoint/2010/main" val="411567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00" y="2924944"/>
            <a:ext cx="4392488" cy="9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3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B6EF64-F415-49D7-84A2-50AE0D91D612}"/>
              </a:ext>
            </a:extLst>
          </p:cNvPr>
          <p:cNvGrpSpPr/>
          <p:nvPr/>
        </p:nvGrpSpPr>
        <p:grpSpPr>
          <a:xfrm>
            <a:off x="278948" y="1528442"/>
            <a:ext cx="1741109" cy="400110"/>
            <a:chOff x="2699792" y="1277259"/>
            <a:chExt cx="1741109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ABC206-3E3C-4885-9BFE-2F3083E21A3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4F356-0B86-4C45-AE1B-BDA43E68C305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필요성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/>
              <p:nvPr/>
            </p:nvSpPr>
            <p:spPr>
              <a:xfrm>
                <a:off x="1902281" y="1921662"/>
                <a:ext cx="5270985" cy="2165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altLang="ko-KR" sz="16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2)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81" y="1921662"/>
                <a:ext cx="5270985" cy="2165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도형 95">
            <a:extLst>
              <a:ext uri="{FF2B5EF4-FFF2-40B4-BE49-F238E27FC236}">
                <a16:creationId xmlns:a16="http://schemas.microsoft.com/office/drawing/2014/main" id="{8AEE947F-967C-48CA-B9C6-B54A78586178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365104"/>
            <a:ext cx="8029641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96">
            <a:extLst>
              <a:ext uri="{FF2B5EF4-FFF2-40B4-BE49-F238E27FC236}">
                <a16:creationId xmlns:a16="http://schemas.microsoft.com/office/drawing/2014/main" id="{007FB2AD-9CD7-48C6-B6EC-E5679B7A32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360659"/>
            <a:ext cx="84348" cy="1944216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51F2B7D-A7F8-4046-886C-53F68D362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4679162"/>
            <a:ext cx="223404" cy="219641"/>
          </a:xfrm>
          <a:prstGeom prst="rect">
            <a:avLst/>
          </a:prstGeom>
          <a:noFill/>
        </p:spPr>
      </p:pic>
      <p:pic>
        <p:nvPicPr>
          <p:cNvPr id="17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46DB716F-2FE7-4E4E-A8B5-F4F2E7825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674038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/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O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대각선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제외한 나머지가 모두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0, </a:t>
                </a: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추가적인 모델링 필요 없음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blipFill>
                <a:blip r:embed="rId4"/>
                <a:stretch>
                  <a:fillRect l="-787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/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X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공분산</a:t>
                </a:r>
                <a:r>
                  <a:rPr lang="ko-KR" altLang="ko-KR" dirty="0">
                    <a:effectLst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ko-KR" altLang="en-US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모두 추정해야 하는 </a:t>
                </a:r>
                <a:r>
                  <a:rPr lang="ko-KR" altLang="ko-KR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endParaRPr lang="en-US" altLang="ko-KR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특정모형으로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추정 가능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blipFill>
                <a:blip r:embed="rId5"/>
                <a:stretch>
                  <a:fillRect l="-796" t="-5660" r="-17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64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ACF, PACF</a:t>
            </a:r>
            <a:endParaRPr lang="ko-KR" altLang="en-US" sz="2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8517A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15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2B6EF64-F415-49D7-84A2-50AE0D91D612}"/>
              </a:ext>
            </a:extLst>
          </p:cNvPr>
          <p:cNvGrpSpPr/>
          <p:nvPr/>
        </p:nvGrpSpPr>
        <p:grpSpPr>
          <a:xfrm>
            <a:off x="278948" y="1528442"/>
            <a:ext cx="1741109" cy="400110"/>
            <a:chOff x="2699792" y="1277259"/>
            <a:chExt cx="1741109" cy="40011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ABC206-3E3C-4885-9BFE-2F3083E21A33}"/>
                </a:ext>
              </a:extLst>
            </p:cNvPr>
            <p:cNvSpPr/>
            <p:nvPr userDrawn="1"/>
          </p:nvSpPr>
          <p:spPr>
            <a:xfrm>
              <a:off x="2699792" y="1284149"/>
              <a:ext cx="86072" cy="38633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4F356-0B86-4C45-AE1B-BDA43E68C305}"/>
                </a:ext>
              </a:extLst>
            </p:cNvPr>
            <p:cNvSpPr txBox="1"/>
            <p:nvPr userDrawn="1"/>
          </p:nvSpPr>
          <p:spPr>
            <a:xfrm>
              <a:off x="2832768" y="127725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모형의 필요성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/>
              <p:nvPr/>
            </p:nvSpPr>
            <p:spPr>
              <a:xfrm>
                <a:off x="1902281" y="1921662"/>
                <a:ext cx="5270985" cy="2165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altLang="ko-KR" sz="1600" kern="100" smtClean="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나눔스퀘어_ac" panose="020B0600000101010101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나눔스퀘어_ac" panose="020B0600000101010101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ko-KR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 kern="100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𝐶𝑜𝑣</m:t>
                                </m:r>
                                <m:d>
                                  <m:dPr>
                                    <m:ctrlPr>
                                      <a:rPr lang="ko-KR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1600" i="1" kern="100">
                                        <a:effectLst/>
                                        <a:latin typeface="Cambria Math" panose="02040503050406030204" pitchFamily="18" charset="0"/>
                                        <a:ea typeface="나눔스퀘어_ac" panose="020B0600000101010101" pitchFamily="50" charset="-127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나눔스퀘어_ac" panose="020B0600000101010101" pitchFamily="50" charset="-127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effectLst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600" i="1">
                                    <a:effectLst/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바탕" panose="02030600000101010101" pitchFamily="18" charset="-127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ko-KR" altLang="ko-KR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바탕" panose="02030600000101010101" pitchFamily="18" charset="-127"/>
                                          <a:cs typeface="바탕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2)</m:t>
                                      </m:r>
                                    </m:e>
                                    <m:e>
                                      <m:r>
                                        <a:rPr lang="en-US" altLang="ko-KR" sz="1600" i="1">
                                          <a:effectLst/>
                                          <a:latin typeface="Cambria Math" panose="02040503050406030204" pitchFamily="18" charset="0"/>
                                          <a:ea typeface="나눔스퀘어_ac" panose="020B0600000101010101" pitchFamily="50" charset="-127"/>
                                          <a:cs typeface="Times New Roman" panose="020206030504050203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600" i="1">
                                    <a:effectLst/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9A72F-3D57-4D29-8F7D-67DA621DB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81" y="1921662"/>
                <a:ext cx="5270985" cy="2165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도형 95">
            <a:extLst>
              <a:ext uri="{FF2B5EF4-FFF2-40B4-BE49-F238E27FC236}">
                <a16:creationId xmlns:a16="http://schemas.microsoft.com/office/drawing/2014/main" id="{8AEE947F-967C-48CA-B9C6-B54A78586178}"/>
              </a:ext>
            </a:extLst>
          </p:cNvPr>
          <p:cNvSpPr>
            <a:spLocks noGrp="1" noChangeArrowheads="1"/>
          </p:cNvSpPr>
          <p:nvPr/>
        </p:nvSpPr>
        <p:spPr>
          <a:xfrm>
            <a:off x="646815" y="4365104"/>
            <a:ext cx="8029641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도형 96">
            <a:extLst>
              <a:ext uri="{FF2B5EF4-FFF2-40B4-BE49-F238E27FC236}">
                <a16:creationId xmlns:a16="http://schemas.microsoft.com/office/drawing/2014/main" id="{007FB2AD-9CD7-48C6-B6EC-E5679B7A3249}"/>
              </a:ext>
            </a:extLst>
          </p:cNvPr>
          <p:cNvSpPr>
            <a:spLocks noGrp="1" noChangeArrowheads="1"/>
          </p:cNvSpPr>
          <p:nvPr/>
        </p:nvSpPr>
        <p:spPr>
          <a:xfrm>
            <a:off x="550931" y="4360659"/>
            <a:ext cx="84348" cy="1944216"/>
          </a:xfrm>
          <a:prstGeom prst="rect">
            <a:avLst/>
          </a:prstGeom>
          <a:solidFill>
            <a:srgbClr val="28517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dirty="0">
              <a:solidFill>
                <a:schemeClr val="l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6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C51F2B7D-A7F8-4046-886C-53F68D362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4679162"/>
            <a:ext cx="223404" cy="219641"/>
          </a:xfrm>
          <a:prstGeom prst="rect">
            <a:avLst/>
          </a:prstGeom>
          <a:noFill/>
        </p:spPr>
      </p:pic>
      <p:pic>
        <p:nvPicPr>
          <p:cNvPr id="17" name="그림 81" descr="C:/Users/Administrator/AppData/Roaming/PolarisOffice7/ETemp/1992_19032792/fImage589486129358.png">
            <a:extLst>
              <a:ext uri="{FF2B5EF4-FFF2-40B4-BE49-F238E27FC236}">
                <a16:creationId xmlns:a16="http://schemas.microsoft.com/office/drawing/2014/main" id="{46DB716F-2FE7-4E4E-A8B5-F4F2E7825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86" y="5674038"/>
            <a:ext cx="223404" cy="2196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/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O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대각선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smtClean="0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을 제외한 나머지가 모두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0, </a:t>
                </a: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추가적인 모델링 필요 없음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48445D-2F6C-40A8-B983-4E40903E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4575638"/>
                <a:ext cx="6972043" cy="646331"/>
              </a:xfrm>
              <a:prstGeom prst="rect">
                <a:avLst/>
              </a:prstGeom>
              <a:blipFill>
                <a:blip r:embed="rId4"/>
                <a:stretch>
                  <a:fillRect l="-787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/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백색잡음 </a:t>
                </a:r>
                <a:r>
                  <a:rPr lang="en-US" altLang="ko-KR" dirty="0"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X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→ 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공분산</a:t>
                </a:r>
                <a:r>
                  <a:rPr lang="ko-KR" altLang="ko-KR" dirty="0">
                    <a:effectLst/>
                    <a:ea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γ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, … </m:t>
                    </m:r>
                    <m:r>
                      <a:rPr lang="en-US" altLang="ko-KR" i="1">
                        <a:effectLst/>
                        <a:latin typeface="Cambria Math" panose="02040503050406030204" pitchFamily="18" charset="0"/>
                        <a:ea typeface="나눔스퀘어_ac" panose="020B0600000101010101" pitchFamily="50" charset="-127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ko-KR" altLang="en-US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바탕" panose="02030600000101010101" pitchFamily="18" charset="-127"/>
                          </a:rPr>
                          <m:t>−</m:t>
                        </m:r>
                        <m:r>
                          <a:rPr lang="en-US" altLang="ko-KR" i="1"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dirty="0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모두 추정해야 하는 </a:t>
                </a:r>
                <a:r>
                  <a:rPr lang="ko-KR" altLang="ko-KR" dirty="0" err="1"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endParaRPr lang="en-US" altLang="ko-KR" dirty="0">
                  <a:effectLst/>
                  <a:latin typeface="08서울남산체 EB" panose="02020603020101020101" pitchFamily="18" charset="-127"/>
                  <a:ea typeface="08서울남산체 EB" panose="0202060302010102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                  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특정모형으로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모수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 추정 가능</a:t>
                </a:r>
                <a:endPara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D6E54-AA82-4134-BA44-218FA802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06" y="5570514"/>
                <a:ext cx="6899322" cy="646331"/>
              </a:xfrm>
              <a:prstGeom prst="rect">
                <a:avLst/>
              </a:prstGeom>
              <a:blipFill>
                <a:blip r:embed="rId5"/>
                <a:stretch>
                  <a:fillRect l="-796" t="-5660" r="-17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3EEBB2-E382-4C4D-AA77-881C3ADEC187}"/>
              </a:ext>
            </a:extLst>
          </p:cNvPr>
          <p:cNvSpPr/>
          <p:nvPr/>
        </p:nvSpPr>
        <p:spPr>
          <a:xfrm>
            <a:off x="0" y="1482152"/>
            <a:ext cx="9144000" cy="5375848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BF1381-CAB8-4FF5-9E91-C08D9CD18A32}"/>
                  </a:ext>
                </a:extLst>
              </p:cNvPr>
              <p:cNvSpPr txBox="1"/>
              <p:nvPr/>
            </p:nvSpPr>
            <p:spPr>
              <a:xfrm>
                <a:off x="1812476" y="5014468"/>
                <a:ext cx="551904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3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3200" dirty="0">
                    <a:solidFill>
                      <a:schemeClr val="bg1"/>
                    </a:solidFill>
                    <a:effectLst/>
                    <a:latin typeface="08서울남산체 EB" panose="02020603020101020101" pitchFamily="18" charset="-127"/>
                    <a:ea typeface="08서울남산체 EB" panose="02020603020101020101" pitchFamily="18" charset="-127"/>
                    <a:cs typeface="Times New Roman" panose="02020603050405020304" pitchFamily="18" charset="0"/>
                  </a:rPr>
                  <a:t>의</a:t>
                </a:r>
                <a:r>
                  <a:rPr lang="ko-KR" altLang="en-US" sz="3200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dirty="0">
                    <a:solidFill>
                      <a:schemeClr val="bg1"/>
                    </a:solidFill>
                    <a:effectLst/>
                    <a:latin typeface="나눔스퀘어_ac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i="1" dirty="0">
                    <a:solidFill>
                      <a:srgbClr val="C00000"/>
                    </a:solidFill>
                    <a:highlight>
                      <a:srgbClr val="F0D36C"/>
                    </a:highlight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ACF, PACF 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그래프를 </a:t>
                </a:r>
                <a:endParaRPr lang="en-US" altLang="ko-KR" sz="32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algn="ctr"/>
                <a:r>
                  <a:rPr lang="ko-KR" altLang="en-US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보고 알 수 있다</a:t>
                </a:r>
                <a:r>
                  <a:rPr lang="en-US" altLang="ko-KR" sz="3200" dirty="0">
                    <a:solidFill>
                      <a:schemeClr val="bg1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!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BF1381-CAB8-4FF5-9E91-C08D9CD1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76" y="5014468"/>
                <a:ext cx="5519048" cy="1077218"/>
              </a:xfrm>
              <a:prstGeom prst="rect">
                <a:avLst/>
              </a:prstGeom>
              <a:blipFill>
                <a:blip r:embed="rId6"/>
                <a:stretch>
                  <a:fillRect t="-8523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림 88" descr="C:/Users/Administrator/AppData/Roaming/PolarisOffice7/ETemp/1992_19032792/fImage247916216334.png">
            <a:extLst>
              <a:ext uri="{FF2B5EF4-FFF2-40B4-BE49-F238E27FC236}">
                <a16:creationId xmlns:a16="http://schemas.microsoft.com/office/drawing/2014/main" id="{EF9890F4-44DE-42B0-9D4F-B536242221A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8" y="2121920"/>
            <a:ext cx="948643" cy="974856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DE5B1B-413A-4984-B29A-06637AB7C095}"/>
              </a:ext>
            </a:extLst>
          </p:cNvPr>
          <p:cNvSpPr txBox="1"/>
          <p:nvPr/>
        </p:nvSpPr>
        <p:spPr>
          <a:xfrm>
            <a:off x="1560116" y="2536506"/>
            <a:ext cx="7116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모수를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추정할 특정 모형은 어떻게 결정하나요</a:t>
            </a:r>
            <a:r>
              <a:rPr lang="en-US" altLang="ko-KR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r>
              <a:rPr lang="ko-KR" altLang="en-US" sz="28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9" name="도형 120">
            <a:extLst>
              <a:ext uri="{FF2B5EF4-FFF2-40B4-BE49-F238E27FC236}">
                <a16:creationId xmlns:a16="http://schemas.microsoft.com/office/drawing/2014/main" id="{766192E6-BCDC-4D5D-9A43-93EA16B3AED2}"/>
              </a:ext>
            </a:extLst>
          </p:cNvPr>
          <p:cNvSpPr>
            <a:spLocks noGrp="1" noChangeArrowheads="1"/>
          </p:cNvSpPr>
          <p:nvPr/>
        </p:nvSpPr>
        <p:spPr>
          <a:xfrm>
            <a:off x="3919881" y="3755971"/>
            <a:ext cx="1304238" cy="705218"/>
          </a:xfrm>
          <a:prstGeom prst="upArrow">
            <a:avLst/>
          </a:prstGeom>
          <a:gradFill rotWithShape="1">
            <a:gsLst>
              <a:gs pos="0">
                <a:srgbClr val="EEEEEE"/>
              </a:gs>
              <a:gs pos="59000">
                <a:srgbClr val="EEEEEE"/>
              </a:gs>
              <a:gs pos="100000">
                <a:schemeClr val="bg1"/>
              </a:gs>
            </a:gsLst>
            <a:lin ang="540000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marR="0" lvl="0" indent="0" algn="ctr" defTabSz="914400" rtl="0" eaLnBrk="0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875</Words>
  <Application>Microsoft Office PowerPoint</Application>
  <PresentationFormat>화면 슬라이드 쇼(4:3)</PresentationFormat>
  <Paragraphs>185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맑은 고딕</vt:lpstr>
      <vt:lpstr>Wingdings</vt:lpstr>
      <vt:lpstr>08서울남산체 EB</vt:lpstr>
      <vt:lpstr>나눔스퀘어_ac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10sop04@naver.com</cp:lastModifiedBy>
  <cp:revision>23</cp:revision>
  <dcterms:created xsi:type="dcterms:W3CDTF">2015-04-15T04:21:45Z</dcterms:created>
  <dcterms:modified xsi:type="dcterms:W3CDTF">2021-03-17T15:16:31Z</dcterms:modified>
</cp:coreProperties>
</file>