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4" r:id="rId2"/>
    <p:sldId id="280" r:id="rId3"/>
    <p:sldId id="452" r:id="rId4"/>
    <p:sldId id="433" r:id="rId5"/>
    <p:sldId id="434" r:id="rId6"/>
    <p:sldId id="441" r:id="rId7"/>
    <p:sldId id="437" r:id="rId8"/>
    <p:sldId id="436" r:id="rId9"/>
    <p:sldId id="438" r:id="rId10"/>
    <p:sldId id="442" r:id="rId11"/>
    <p:sldId id="443" r:id="rId12"/>
    <p:sldId id="444" r:id="rId13"/>
    <p:sldId id="446" r:id="rId14"/>
    <p:sldId id="445" r:id="rId15"/>
    <p:sldId id="447" r:id="rId16"/>
    <p:sldId id="448" r:id="rId17"/>
    <p:sldId id="450" r:id="rId18"/>
    <p:sldId id="451" r:id="rId19"/>
    <p:sldId id="453" r:id="rId20"/>
    <p:sldId id="454" r:id="rId21"/>
    <p:sldId id="459" r:id="rId22"/>
    <p:sldId id="456" r:id="rId23"/>
    <p:sldId id="460" r:id="rId24"/>
    <p:sldId id="457" r:id="rId25"/>
    <p:sldId id="461" r:id="rId26"/>
    <p:sldId id="467" r:id="rId27"/>
    <p:sldId id="468" r:id="rId28"/>
    <p:sldId id="464" r:id="rId29"/>
    <p:sldId id="469" r:id="rId30"/>
    <p:sldId id="470" r:id="rId31"/>
    <p:sldId id="268" r:id="rId32"/>
  </p:sldIdLst>
  <p:sldSz cx="9144000" cy="6858000" type="screen4x3"/>
  <p:notesSz cx="6858000" cy="9144000"/>
  <p:embeddedFontLst>
    <p:embeddedFont>
      <p:font typeface="08서울남산체 EB" panose="02020603020101020101" pitchFamily="18" charset="-127"/>
      <p:regular r:id="rId34"/>
    </p:embeddedFont>
    <p:embeddedFont>
      <p:font typeface="Cambria Math" panose="02040503050406030204" pitchFamily="18" charset="0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A8A8E3C-D88B-48AF-8C1B-5DE97628A4D2}">
          <p14:sldIdLst>
            <p14:sldId id="264"/>
            <p14:sldId id="280"/>
            <p14:sldId id="452"/>
            <p14:sldId id="433"/>
            <p14:sldId id="434"/>
            <p14:sldId id="441"/>
            <p14:sldId id="437"/>
            <p14:sldId id="436"/>
            <p14:sldId id="438"/>
            <p14:sldId id="442"/>
            <p14:sldId id="443"/>
            <p14:sldId id="444"/>
            <p14:sldId id="446"/>
            <p14:sldId id="445"/>
            <p14:sldId id="447"/>
            <p14:sldId id="448"/>
            <p14:sldId id="450"/>
            <p14:sldId id="451"/>
            <p14:sldId id="453"/>
            <p14:sldId id="454"/>
            <p14:sldId id="459"/>
            <p14:sldId id="456"/>
            <p14:sldId id="460"/>
            <p14:sldId id="457"/>
            <p14:sldId id="461"/>
            <p14:sldId id="467"/>
            <p14:sldId id="468"/>
            <p14:sldId id="464"/>
            <p14:sldId id="469"/>
            <p14:sldId id="470"/>
          </p14:sldIdLst>
        </p14:section>
        <p14:section name="이하 버리기" id="{A796EB41-D65D-43B1-8036-C867FBDE909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박세령" initials="박" lastIdx="3" clrIdx="1">
    <p:extLst>
      <p:ext uri="{19B8F6BF-5375-455C-9EA6-DF929625EA0E}">
        <p15:presenceInfo xmlns:p15="http://schemas.microsoft.com/office/powerpoint/2012/main" userId="S::tpfud264@o365.skku.edu::080274fc-2382-407b-82c3-507fc064c0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28517A"/>
    <a:srgbClr val="A6A6A6"/>
    <a:srgbClr val="FFFFFF"/>
    <a:srgbClr val="FAF2D3"/>
    <a:srgbClr val="F0D36C"/>
    <a:srgbClr val="CCB097"/>
    <a:srgbClr val="A4D3DE"/>
    <a:srgbClr val="60869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0" autoAdjust="0"/>
    <p:restoredTop sz="94660"/>
  </p:normalViewPr>
  <p:slideViewPr>
    <p:cSldViewPr showGuides="1">
      <p:cViewPr varScale="1">
        <p:scale>
          <a:sx n="81" d="100"/>
          <a:sy n="81" d="100"/>
        </p:scale>
        <p:origin x="1565" y="67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2CAA3DA8-23D2-44BF-A254-8D95B182F3ED}" type="datetimeFigureOut">
              <a:rPr lang="ko-KR" altLang="en-US" smtClean="0"/>
              <a:pPr/>
              <a:t>2021-03-18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C1D20A23-0A92-4FDF-AFB9-A9CEB7B4CE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0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34B19-4BC0-42E3-8701-86B09D7051A8}"/>
              </a:ext>
            </a:extLst>
          </p:cNvPr>
          <p:cNvSpPr txBox="1"/>
          <p:nvPr/>
        </p:nvSpPr>
        <p:spPr>
          <a:xfrm>
            <a:off x="2366935" y="2888205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AR, MA, ARMA</a:t>
            </a: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D4FD8-2C17-48AD-90AB-CD62A44D8245}"/>
              </a:ext>
            </a:extLst>
          </p:cNvPr>
          <p:cNvSpPr txBox="1"/>
          <p:nvPr/>
        </p:nvSpPr>
        <p:spPr>
          <a:xfrm>
            <a:off x="6382737" y="5603871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BF937-281D-490B-978C-B0FAC823B78E}"/>
              </a:ext>
            </a:extLst>
          </p:cNvPr>
          <p:cNvSpPr txBox="1"/>
          <p:nvPr/>
        </p:nvSpPr>
        <p:spPr>
          <a:xfrm>
            <a:off x="3439386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D03494-A027-48D9-BA56-59BE61616600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B1C8F-A88E-4284-AD12-A3871D9A858A}"/>
              </a:ext>
            </a:extLst>
          </p:cNvPr>
          <p:cNvSpPr txBox="1"/>
          <p:nvPr/>
        </p:nvSpPr>
        <p:spPr>
          <a:xfrm>
            <a:off x="2095569" y="2195621"/>
            <a:ext cx="52287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AR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모형이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정상성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과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인과성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을 만족하려면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57D7EC-279C-4482-91B1-EBE0A1E08F06}"/>
              </a:ext>
            </a:extLst>
          </p:cNvPr>
          <p:cNvSpPr txBox="1"/>
          <p:nvPr/>
        </p:nvSpPr>
        <p:spPr>
          <a:xfrm>
            <a:off x="696752" y="4378421"/>
            <a:ext cx="7861492" cy="8002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“</a:t>
            </a:r>
            <a:r>
              <a:rPr lang="el-GR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Φ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(B) = 0 </a:t>
            </a:r>
            <a:r>
              <a:rPr lang="ko-KR" altLang="en-US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의  근의 절댓값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” </a:t>
            </a:r>
            <a:r>
              <a:rPr lang="en-US" altLang="ko-KR" sz="4600" dirty="0">
                <a:solidFill>
                  <a:srgbClr val="C00000"/>
                </a:solidFill>
                <a:latin typeface="Cambria Math" panose="02040503050406030204" pitchFamily="18" charset="0"/>
              </a:rPr>
              <a:t>&gt; 1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3B95139-688C-4D86-B489-D8FD77149A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7" y="2120604"/>
            <a:ext cx="1465862" cy="14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729DC-58B6-489E-ACCF-E1AA8AF4E4F9}"/>
              </a:ext>
            </a:extLst>
          </p:cNvPr>
          <p:cNvSpPr txBox="1"/>
          <p:nvPr/>
        </p:nvSpPr>
        <p:spPr>
          <a:xfrm>
            <a:off x="2258877" y="1162614"/>
            <a:ext cx="4641942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일때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92509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불만족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729DC-58B6-489E-ACCF-E1AA8AF4E4F9}"/>
              </a:ext>
            </a:extLst>
          </p:cNvPr>
          <p:cNvSpPr txBox="1"/>
          <p:nvPr/>
        </p:nvSpPr>
        <p:spPr>
          <a:xfrm>
            <a:off x="2258877" y="1162614"/>
            <a:ext cx="4641942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일때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논 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FB674A-33D9-4741-A484-27450BE38882}"/>
              </a:ext>
            </a:extLst>
          </p:cNvPr>
          <p:cNvSpPr/>
          <p:nvPr/>
        </p:nvSpPr>
        <p:spPr>
          <a:xfrm>
            <a:off x="164052" y="2061866"/>
            <a:ext cx="5616638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불만족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729DC-58B6-489E-ACCF-E1AA8AF4E4F9}"/>
              </a:ext>
            </a:extLst>
          </p:cNvPr>
          <p:cNvSpPr txBox="1"/>
          <p:nvPr/>
        </p:nvSpPr>
        <p:spPr>
          <a:xfrm>
            <a:off x="2258877" y="1162614"/>
            <a:ext cx="4641942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일때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논 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FB674A-33D9-4741-A484-27450BE38882}"/>
              </a:ext>
            </a:extLst>
          </p:cNvPr>
          <p:cNvSpPr/>
          <p:nvPr/>
        </p:nvSpPr>
        <p:spPr>
          <a:xfrm>
            <a:off x="164052" y="2061866"/>
            <a:ext cx="5616638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C3E069-0176-4A6E-AC99-A02D1FC0CE90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7A27A-5818-4C08-B8E8-54DDF8054CFC}"/>
              </a:ext>
            </a:extLst>
          </p:cNvPr>
          <p:cNvSpPr txBox="1"/>
          <p:nvPr/>
        </p:nvSpPr>
        <p:spPr>
          <a:xfrm>
            <a:off x="1965496" y="3491497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Random Walk Process </a:t>
            </a:r>
          </a:p>
          <a:p>
            <a:pPr algn="ctr"/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대표적인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비정상성 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시계열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35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D76CB395-32EE-4C26-B5B0-894017A50A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446908" y="4217712"/>
            <a:ext cx="1422530" cy="1037604"/>
          </a:xfrm>
          <a:prstGeom prst="rect">
            <a:avLst/>
          </a:prstGeom>
          <a:noFill/>
        </p:spPr>
      </p:pic>
      <p:pic>
        <p:nvPicPr>
          <p:cNvPr id="36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4AE0E638-D960-467F-AF24-D17984EBD5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1251338" y="2908144"/>
            <a:ext cx="1422530" cy="1037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98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729DC-58B6-489E-ACCF-E1AA8AF4E4F9}"/>
              </a:ext>
            </a:extLst>
          </p:cNvPr>
          <p:cNvSpPr txBox="1"/>
          <p:nvPr/>
        </p:nvSpPr>
        <p:spPr>
          <a:xfrm>
            <a:off x="2258877" y="1162614"/>
            <a:ext cx="4641942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일때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불만족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6AF576-1000-4BC4-9736-1F8FD3C0838C}"/>
              </a:ext>
            </a:extLst>
          </p:cNvPr>
          <p:cNvSpPr/>
          <p:nvPr/>
        </p:nvSpPr>
        <p:spPr>
          <a:xfrm>
            <a:off x="3090833" y="2097818"/>
            <a:ext cx="2736410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1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729DC-58B6-489E-ACCF-E1AA8AF4E4F9}"/>
              </a:ext>
            </a:extLst>
          </p:cNvPr>
          <p:cNvSpPr txBox="1"/>
          <p:nvPr/>
        </p:nvSpPr>
        <p:spPr>
          <a:xfrm>
            <a:off x="2258877" y="1162614"/>
            <a:ext cx="4641942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Φ(B) = 0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근의 절댓값”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일때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A9ED5-822B-4A0E-A312-DE961DB0FD0D}"/>
              </a:ext>
            </a:extLst>
          </p:cNvPr>
          <p:cNvSpPr txBox="1"/>
          <p:nvPr/>
        </p:nvSpPr>
        <p:spPr>
          <a:xfrm>
            <a:off x="3439386" y="5652275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불만족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DC38-3B1D-4F2C-B943-75ECBB4E1514}"/>
              </a:ext>
            </a:extLst>
          </p:cNvPr>
          <p:cNvSpPr txBox="1"/>
          <p:nvPr/>
        </p:nvSpPr>
        <p:spPr>
          <a:xfrm>
            <a:off x="6321039" y="5622190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만족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6AF576-1000-4BC4-9736-1F8FD3C0838C}"/>
              </a:ext>
            </a:extLst>
          </p:cNvPr>
          <p:cNvSpPr/>
          <p:nvPr/>
        </p:nvSpPr>
        <p:spPr>
          <a:xfrm>
            <a:off x="3090833" y="2097818"/>
            <a:ext cx="2736410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412667-9868-4AE3-A959-CE1AD9988369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8D0572-744B-4090-8BFF-FFF5717761B8}"/>
              </a:ext>
            </a:extLst>
          </p:cNvPr>
          <p:cNvSpPr txBox="1"/>
          <p:nvPr/>
        </p:nvSpPr>
        <p:spPr>
          <a:xfrm>
            <a:off x="1721685" y="3577281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과거시점이 아닌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미래시점에 의존 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하는 시계열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35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4CE6EDF6-69D1-4B81-BA74-0B19FF072C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446908" y="4217712"/>
            <a:ext cx="1422530" cy="1037604"/>
          </a:xfrm>
          <a:prstGeom prst="rect">
            <a:avLst/>
          </a:prstGeom>
          <a:noFill/>
        </p:spPr>
      </p:pic>
      <p:pic>
        <p:nvPicPr>
          <p:cNvPr id="36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D06FAD99-0F4F-4C36-9186-CE23E9957E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1633874" y="3106854"/>
            <a:ext cx="1422530" cy="1037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11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174590-1488-4663-A03D-1027387F020A}"/>
              </a:ext>
            </a:extLst>
          </p:cNvPr>
          <p:cNvSpPr/>
          <p:nvPr/>
        </p:nvSpPr>
        <p:spPr>
          <a:xfrm>
            <a:off x="1638962" y="2489590"/>
            <a:ext cx="559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대략적 판단하기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뭐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이런식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96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174590-1488-4663-A03D-1027387F020A}"/>
              </a:ext>
            </a:extLst>
          </p:cNvPr>
          <p:cNvSpPr/>
          <p:nvPr/>
        </p:nvSpPr>
        <p:spPr>
          <a:xfrm>
            <a:off x="1461025" y="2489590"/>
            <a:ext cx="594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시계열의 유형과 방법에 따라 과정이 달라진다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AD9A59-E013-492D-8D7D-19A263E0BAD4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1E02D0-E352-436C-8CB5-36E97E0EF2CC}"/>
              </a:ext>
            </a:extLst>
          </p:cNvPr>
          <p:cNvSpPr txBox="1"/>
          <p:nvPr/>
        </p:nvSpPr>
        <p:spPr>
          <a:xfrm>
            <a:off x="2689615" y="3239506"/>
            <a:ext cx="39343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</a:t>
            </a:r>
            <a:r>
              <a:rPr lang="en-US" altLang="ko-KR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pPr algn="ctr"/>
            <a:r>
              <a:rPr lang="en-US" altLang="ko-KR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3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050" name="Picture 2" descr="Simulation : AR(1) Process, ACF and PACF(Stationary AR(1))">
            <a:extLst>
              <a:ext uri="{FF2B5EF4-FFF2-40B4-BE49-F238E27FC236}">
                <a16:creationId xmlns:a16="http://schemas.microsoft.com/office/drawing/2014/main" id="{35E5E3CF-A791-4243-A553-7F1BE4D8A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6709" r="-47"/>
          <a:stretch/>
        </p:blipFill>
        <p:spPr bwMode="auto">
          <a:xfrm>
            <a:off x="1226596" y="2184545"/>
            <a:ext cx="6690808" cy="414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A887DA-EDB5-42C7-88BF-4D1EDDC4169F}"/>
              </a:ext>
            </a:extLst>
          </p:cNvPr>
          <p:cNvSpPr txBox="1"/>
          <p:nvPr/>
        </p:nvSpPr>
        <p:spPr>
          <a:xfrm>
            <a:off x="2771800" y="3160474"/>
            <a:ext cx="39343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</a:t>
            </a:r>
            <a:r>
              <a:rPr lang="en-US" altLang="ko-KR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pPr algn="ctr"/>
            <a:r>
              <a:rPr lang="en-US" altLang="ko-KR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3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C1302D7-8A50-4F9E-89E6-E651B674C65E}"/>
              </a:ext>
            </a:extLst>
          </p:cNvPr>
          <p:cNvSpPr/>
          <p:nvPr/>
        </p:nvSpPr>
        <p:spPr>
          <a:xfrm>
            <a:off x="2211185" y="2626822"/>
            <a:ext cx="5137266" cy="2915554"/>
          </a:xfrm>
          <a:custGeom>
            <a:avLst/>
            <a:gdLst>
              <a:gd name="connsiteX0" fmla="*/ 0 w 5137266"/>
              <a:gd name="connsiteY0" fmla="*/ 0 h 2915554"/>
              <a:gd name="connsiteX1" fmla="*/ 116379 w 5137266"/>
              <a:gd name="connsiteY1" fmla="*/ 1180407 h 2915554"/>
              <a:gd name="connsiteX2" fmla="*/ 199506 w 5137266"/>
              <a:gd name="connsiteY2" fmla="*/ 2427316 h 2915554"/>
              <a:gd name="connsiteX3" fmla="*/ 365760 w 5137266"/>
              <a:gd name="connsiteY3" fmla="*/ 2709949 h 2915554"/>
              <a:gd name="connsiteX4" fmla="*/ 465513 w 5137266"/>
              <a:gd name="connsiteY4" fmla="*/ 2859578 h 2915554"/>
              <a:gd name="connsiteX5" fmla="*/ 748146 w 5137266"/>
              <a:gd name="connsiteY5" fmla="*/ 2709949 h 2915554"/>
              <a:gd name="connsiteX6" fmla="*/ 831273 w 5137266"/>
              <a:gd name="connsiteY6" fmla="*/ 2576945 h 2915554"/>
              <a:gd name="connsiteX7" fmla="*/ 1047404 w 5137266"/>
              <a:gd name="connsiteY7" fmla="*/ 2809702 h 2915554"/>
              <a:gd name="connsiteX8" fmla="*/ 1197033 w 5137266"/>
              <a:gd name="connsiteY8" fmla="*/ 2876203 h 2915554"/>
              <a:gd name="connsiteX9" fmla="*/ 1413164 w 5137266"/>
              <a:gd name="connsiteY9" fmla="*/ 2676698 h 2915554"/>
              <a:gd name="connsiteX10" fmla="*/ 1629295 w 5137266"/>
              <a:gd name="connsiteY10" fmla="*/ 2527069 h 2915554"/>
              <a:gd name="connsiteX11" fmla="*/ 1862051 w 5137266"/>
              <a:gd name="connsiteY11" fmla="*/ 2759825 h 2915554"/>
              <a:gd name="connsiteX12" fmla="*/ 2144684 w 5137266"/>
              <a:gd name="connsiteY12" fmla="*/ 2842953 h 2915554"/>
              <a:gd name="connsiteX13" fmla="*/ 2410691 w 5137266"/>
              <a:gd name="connsiteY13" fmla="*/ 2510443 h 2915554"/>
              <a:gd name="connsiteX14" fmla="*/ 2576946 w 5137266"/>
              <a:gd name="connsiteY14" fmla="*/ 2793076 h 2915554"/>
              <a:gd name="connsiteX15" fmla="*/ 2759826 w 5137266"/>
              <a:gd name="connsiteY15" fmla="*/ 2892829 h 2915554"/>
              <a:gd name="connsiteX16" fmla="*/ 3258590 w 5137266"/>
              <a:gd name="connsiteY16" fmla="*/ 2377440 h 2915554"/>
              <a:gd name="connsiteX17" fmla="*/ 3441470 w 5137266"/>
              <a:gd name="connsiteY17" fmla="*/ 2593571 h 2915554"/>
              <a:gd name="connsiteX18" fmla="*/ 3541222 w 5137266"/>
              <a:gd name="connsiteY18" fmla="*/ 2709949 h 2915554"/>
              <a:gd name="connsiteX19" fmla="*/ 3707477 w 5137266"/>
              <a:gd name="connsiteY19" fmla="*/ 2726574 h 2915554"/>
              <a:gd name="connsiteX20" fmla="*/ 3773979 w 5137266"/>
              <a:gd name="connsiteY20" fmla="*/ 2660073 h 2915554"/>
              <a:gd name="connsiteX21" fmla="*/ 3956859 w 5137266"/>
              <a:gd name="connsiteY21" fmla="*/ 2776451 h 2915554"/>
              <a:gd name="connsiteX22" fmla="*/ 4239491 w 5137266"/>
              <a:gd name="connsiteY22" fmla="*/ 2776451 h 2915554"/>
              <a:gd name="connsiteX23" fmla="*/ 4322619 w 5137266"/>
              <a:gd name="connsiteY23" fmla="*/ 2593571 h 2915554"/>
              <a:gd name="connsiteX24" fmla="*/ 4505499 w 5137266"/>
              <a:gd name="connsiteY24" fmla="*/ 2593571 h 2915554"/>
              <a:gd name="connsiteX25" fmla="*/ 4605251 w 5137266"/>
              <a:gd name="connsiteY25" fmla="*/ 2709949 h 2915554"/>
              <a:gd name="connsiteX26" fmla="*/ 4754880 w 5137266"/>
              <a:gd name="connsiteY26" fmla="*/ 2726574 h 2915554"/>
              <a:gd name="connsiteX27" fmla="*/ 4754880 w 5137266"/>
              <a:gd name="connsiteY27" fmla="*/ 2576945 h 2915554"/>
              <a:gd name="connsiteX28" fmla="*/ 4854633 w 5137266"/>
              <a:gd name="connsiteY28" fmla="*/ 2593571 h 2915554"/>
              <a:gd name="connsiteX29" fmla="*/ 4937760 w 5137266"/>
              <a:gd name="connsiteY29" fmla="*/ 2643447 h 2915554"/>
              <a:gd name="connsiteX30" fmla="*/ 5004262 w 5137266"/>
              <a:gd name="connsiteY30" fmla="*/ 2643447 h 2915554"/>
              <a:gd name="connsiteX31" fmla="*/ 5137266 w 5137266"/>
              <a:gd name="connsiteY31" fmla="*/ 2643447 h 291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7266" h="2915554">
                <a:moveTo>
                  <a:pt x="0" y="0"/>
                </a:moveTo>
                <a:cubicBezTo>
                  <a:pt x="41564" y="387927"/>
                  <a:pt x="83128" y="775854"/>
                  <a:pt x="116379" y="1180407"/>
                </a:cubicBezTo>
                <a:cubicBezTo>
                  <a:pt x="149630" y="1584960"/>
                  <a:pt x="157943" y="2172392"/>
                  <a:pt x="199506" y="2427316"/>
                </a:cubicBezTo>
                <a:cubicBezTo>
                  <a:pt x="241070" y="2682240"/>
                  <a:pt x="321426" y="2637905"/>
                  <a:pt x="365760" y="2709949"/>
                </a:cubicBezTo>
                <a:cubicBezTo>
                  <a:pt x="410094" y="2781993"/>
                  <a:pt x="401782" y="2859578"/>
                  <a:pt x="465513" y="2859578"/>
                </a:cubicBezTo>
                <a:cubicBezTo>
                  <a:pt x="529244" y="2859578"/>
                  <a:pt x="687186" y="2757054"/>
                  <a:pt x="748146" y="2709949"/>
                </a:cubicBezTo>
                <a:cubicBezTo>
                  <a:pt x="809106" y="2662844"/>
                  <a:pt x="781397" y="2560320"/>
                  <a:pt x="831273" y="2576945"/>
                </a:cubicBezTo>
                <a:cubicBezTo>
                  <a:pt x="881149" y="2593570"/>
                  <a:pt x="986444" y="2759826"/>
                  <a:pt x="1047404" y="2809702"/>
                </a:cubicBezTo>
                <a:cubicBezTo>
                  <a:pt x="1108364" y="2859578"/>
                  <a:pt x="1136073" y="2898370"/>
                  <a:pt x="1197033" y="2876203"/>
                </a:cubicBezTo>
                <a:cubicBezTo>
                  <a:pt x="1257993" y="2854036"/>
                  <a:pt x="1341120" y="2734887"/>
                  <a:pt x="1413164" y="2676698"/>
                </a:cubicBezTo>
                <a:cubicBezTo>
                  <a:pt x="1485208" y="2618509"/>
                  <a:pt x="1554481" y="2513215"/>
                  <a:pt x="1629295" y="2527069"/>
                </a:cubicBezTo>
                <a:cubicBezTo>
                  <a:pt x="1704109" y="2540923"/>
                  <a:pt x="1776153" y="2707178"/>
                  <a:pt x="1862051" y="2759825"/>
                </a:cubicBezTo>
                <a:cubicBezTo>
                  <a:pt x="1947949" y="2812472"/>
                  <a:pt x="2053244" y="2884517"/>
                  <a:pt x="2144684" y="2842953"/>
                </a:cubicBezTo>
                <a:cubicBezTo>
                  <a:pt x="2236124" y="2801389"/>
                  <a:pt x="2338647" y="2518756"/>
                  <a:pt x="2410691" y="2510443"/>
                </a:cubicBezTo>
                <a:cubicBezTo>
                  <a:pt x="2482735" y="2502130"/>
                  <a:pt x="2518757" y="2729345"/>
                  <a:pt x="2576946" y="2793076"/>
                </a:cubicBezTo>
                <a:cubicBezTo>
                  <a:pt x="2635135" y="2856807"/>
                  <a:pt x="2646219" y="2962102"/>
                  <a:pt x="2759826" y="2892829"/>
                </a:cubicBezTo>
                <a:cubicBezTo>
                  <a:pt x="2873433" y="2823556"/>
                  <a:pt x="3144983" y="2427316"/>
                  <a:pt x="3258590" y="2377440"/>
                </a:cubicBezTo>
                <a:cubicBezTo>
                  <a:pt x="3372197" y="2327564"/>
                  <a:pt x="3441470" y="2593571"/>
                  <a:pt x="3441470" y="2593571"/>
                </a:cubicBezTo>
                <a:cubicBezTo>
                  <a:pt x="3488575" y="2648989"/>
                  <a:pt x="3496888" y="2687782"/>
                  <a:pt x="3541222" y="2709949"/>
                </a:cubicBezTo>
                <a:cubicBezTo>
                  <a:pt x="3585557" y="2732116"/>
                  <a:pt x="3707477" y="2726574"/>
                  <a:pt x="3707477" y="2726574"/>
                </a:cubicBezTo>
                <a:cubicBezTo>
                  <a:pt x="3746270" y="2718261"/>
                  <a:pt x="3732415" y="2651760"/>
                  <a:pt x="3773979" y="2660073"/>
                </a:cubicBezTo>
                <a:cubicBezTo>
                  <a:pt x="3815543" y="2668386"/>
                  <a:pt x="3879274" y="2757055"/>
                  <a:pt x="3956859" y="2776451"/>
                </a:cubicBezTo>
                <a:cubicBezTo>
                  <a:pt x="4034444" y="2795847"/>
                  <a:pt x="4178531" y="2806931"/>
                  <a:pt x="4239491" y="2776451"/>
                </a:cubicBezTo>
                <a:cubicBezTo>
                  <a:pt x="4300451" y="2745971"/>
                  <a:pt x="4278284" y="2624051"/>
                  <a:pt x="4322619" y="2593571"/>
                </a:cubicBezTo>
                <a:cubicBezTo>
                  <a:pt x="4366954" y="2563091"/>
                  <a:pt x="4458394" y="2574175"/>
                  <a:pt x="4505499" y="2593571"/>
                </a:cubicBezTo>
                <a:cubicBezTo>
                  <a:pt x="4552604" y="2612967"/>
                  <a:pt x="4563688" y="2687782"/>
                  <a:pt x="4605251" y="2709949"/>
                </a:cubicBezTo>
                <a:cubicBezTo>
                  <a:pt x="4646814" y="2732116"/>
                  <a:pt x="4729942" y="2748741"/>
                  <a:pt x="4754880" y="2726574"/>
                </a:cubicBezTo>
                <a:cubicBezTo>
                  <a:pt x="4779818" y="2704407"/>
                  <a:pt x="4738255" y="2599112"/>
                  <a:pt x="4754880" y="2576945"/>
                </a:cubicBezTo>
                <a:cubicBezTo>
                  <a:pt x="4771505" y="2554778"/>
                  <a:pt x="4824153" y="2582487"/>
                  <a:pt x="4854633" y="2593571"/>
                </a:cubicBezTo>
                <a:cubicBezTo>
                  <a:pt x="4885113" y="2604655"/>
                  <a:pt x="4937760" y="2643447"/>
                  <a:pt x="4937760" y="2643447"/>
                </a:cubicBezTo>
                <a:cubicBezTo>
                  <a:pt x="4962698" y="2651760"/>
                  <a:pt x="5004262" y="2643447"/>
                  <a:pt x="5004262" y="2643447"/>
                </a:cubicBezTo>
                <a:lnTo>
                  <a:pt x="5137266" y="2643447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69EA6-AC7A-4250-A68B-F700AA15187A}"/>
              </a:ext>
            </a:extLst>
          </p:cNvPr>
          <p:cNvSpPr txBox="1"/>
          <p:nvPr/>
        </p:nvSpPr>
        <p:spPr>
          <a:xfrm>
            <a:off x="3393357" y="1592954"/>
            <a:ext cx="252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AR(1) </a:t>
            </a:r>
            <a:r>
              <a:rPr lang="ko-KR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모형의 </a:t>
            </a:r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ACF</a:t>
            </a:r>
            <a:endParaRPr lang="ko-KR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3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174590-1488-4663-A03D-1027387F020A}"/>
              </a:ext>
            </a:extLst>
          </p:cNvPr>
          <p:cNvSpPr/>
          <p:nvPr/>
        </p:nvSpPr>
        <p:spPr>
          <a:xfrm>
            <a:off x="1461025" y="2489590"/>
            <a:ext cx="594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시계열의 유형과 방법에 따라 과정이 달라진다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AD9A59-E013-492D-8D7D-19A263E0BAD4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69EA6-AC7A-4250-A68B-F700AA15187A}"/>
              </a:ext>
            </a:extLst>
          </p:cNvPr>
          <p:cNvSpPr txBox="1"/>
          <p:nvPr/>
        </p:nvSpPr>
        <p:spPr>
          <a:xfrm>
            <a:off x="3271669" y="1576499"/>
            <a:ext cx="281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AR(1) </a:t>
            </a:r>
            <a:r>
              <a:rPr lang="ko-KR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모형의 </a:t>
            </a:r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PACF</a:t>
            </a:r>
            <a:endParaRPr lang="ko-KR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273237-1CA2-41C2-AECA-7C18DF603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561" r="1" b="2854"/>
          <a:stretch/>
        </p:blipFill>
        <p:spPr bwMode="auto">
          <a:xfrm>
            <a:off x="1227600" y="2185200"/>
            <a:ext cx="6692400" cy="40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1E02D0-E352-436C-8CB5-36E97E0EF2CC}"/>
              </a:ext>
            </a:extLst>
          </p:cNvPr>
          <p:cNvSpPr txBox="1"/>
          <p:nvPr/>
        </p:nvSpPr>
        <p:spPr>
          <a:xfrm>
            <a:off x="2855978" y="3409650"/>
            <a:ext cx="341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절단된 모양 </a:t>
            </a:r>
            <a:r>
              <a:rPr lang="en-US" altLang="ko-KR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79ACC-0912-40D2-9AB2-BDE5DEC34B21}"/>
              </a:ext>
            </a:extLst>
          </p:cNvPr>
          <p:cNvSpPr txBox="1"/>
          <p:nvPr/>
        </p:nvSpPr>
        <p:spPr>
          <a:xfrm>
            <a:off x="5469334" y="2464238"/>
            <a:ext cx="3162821" cy="830997"/>
          </a:xfrm>
          <a:prstGeom prst="rect">
            <a:avLst/>
          </a:prstGeom>
          <a:solidFill>
            <a:srgbClr val="2851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"AR(p)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이면 시차 </a:t>
            </a:r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 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</a:t>
            </a:r>
            <a:endParaRPr lang="en-US" altLang="ko-KR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절단된 모양</a:t>
            </a:r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"</a:t>
            </a:r>
            <a:endParaRPr lang="ko-KR" altLang="en-US" sz="2400" dirty="0">
              <a:solidFill>
                <a:schemeClr val="bg1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2999756-35A4-483C-BE94-101CD37295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7462" y="3664578"/>
            <a:ext cx="2395000" cy="57719"/>
          </a:xfrm>
          <a:prstGeom prst="curvedConnector3">
            <a:avLst>
              <a:gd name="adj1" fmla="val 54381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6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91893" cy="400110"/>
            <a:chOff x="2699792" y="1277259"/>
            <a:chExt cx="109189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187624" y="2562885"/>
            <a:ext cx="5400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이동 평균 모형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lang="en-US" altLang="ko-KR" sz="3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3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everage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1219517" y="3691847"/>
            <a:ext cx="6698117" cy="707886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현재의 </a:t>
            </a:r>
            <a:r>
              <a:rPr lang="ko-KR" altLang="en-US" sz="2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관측값이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ko-KR" altLang="en-US" sz="2000" dirty="0">
                <a:latin typeface="Cambria Math" panose="02040503050406030204" pitchFamily="18" charset="0"/>
              </a:rPr>
              <a:t>현재와 과거의 설명해 주지 못하는 부분</a:t>
            </a:r>
            <a:r>
              <a:rPr lang="en-US" altLang="ko-KR" sz="2000" dirty="0">
                <a:latin typeface="Cambria Math" panose="02040503050406030204" pitchFamily="18" charset="0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오차</a:t>
            </a:r>
            <a:r>
              <a:rPr lang="en-US" altLang="ko-KR" sz="2000" dirty="0">
                <a:latin typeface="Cambria Math" panose="02040503050406030204" pitchFamily="18" charset="0"/>
              </a:rPr>
              <a:t>)</a:t>
            </a:r>
            <a:r>
              <a:rPr lang="ko-KR" altLang="en-US" sz="2000" dirty="0">
                <a:latin typeface="Cambria Math" panose="02040503050406030204" pitchFamily="18" charset="0"/>
              </a:rPr>
              <a:t>의 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선형결합</a:t>
            </a:r>
            <a:r>
              <a:rPr lang="ko-KR" altLang="en-US" sz="2000" dirty="0">
                <a:latin typeface="Cambria Math" panose="02040503050406030204" pitchFamily="18" charset="0"/>
              </a:rPr>
              <a:t>으로 표시되는 모형</a:t>
            </a:r>
            <a:endParaRPr lang="en-US" altLang="ko-KR" sz="2000" dirty="0">
              <a:latin typeface="Cambria Math" panose="02040503050406030204" pitchFamily="18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78981F-86F8-485B-AF8A-8A5213C800A9}"/>
              </a:ext>
            </a:extLst>
          </p:cNvPr>
          <p:cNvSpPr/>
          <p:nvPr/>
        </p:nvSpPr>
        <p:spPr>
          <a:xfrm rot="5400000">
            <a:off x="3764269" y="4542141"/>
            <a:ext cx="876155" cy="1566251"/>
          </a:xfrm>
          <a:prstGeom prst="downArrow">
            <a:avLst>
              <a:gd name="adj1" fmla="val 67450"/>
              <a:gd name="adj2" fmla="val 58837"/>
            </a:avLst>
          </a:prstGeom>
          <a:gradFill>
            <a:gsLst>
              <a:gs pos="0">
                <a:srgbClr val="FFFFFF"/>
              </a:gs>
              <a:gs pos="55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rgbClr val="A6A6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AEDAB-AAB7-4D40-9C43-8A358063399C}"/>
              </a:ext>
            </a:extLst>
          </p:cNvPr>
          <p:cNvSpPr txBox="1"/>
          <p:nvPr/>
        </p:nvSpPr>
        <p:spPr>
          <a:xfrm>
            <a:off x="1138228" y="4966306"/>
            <a:ext cx="213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현재의 자료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35B11-63C8-473A-99EF-AFFD489DCE1F}"/>
              </a:ext>
            </a:extLst>
          </p:cNvPr>
          <p:cNvSpPr txBox="1"/>
          <p:nvPr/>
        </p:nvSpPr>
        <p:spPr>
          <a:xfrm>
            <a:off x="5281674" y="4717586"/>
            <a:ext cx="26340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과거의 자료의 </a:t>
            </a:r>
            <a:endParaRPr lang="en-US" altLang="ko-KR" sz="3200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algn="ctr"/>
            <a:r>
              <a:rPr lang="ko-KR" altLang="en-US" sz="32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오차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00029-023F-4E12-BAE6-E36816E9813A}"/>
              </a:ext>
            </a:extLst>
          </p:cNvPr>
          <p:cNvSpPr txBox="1"/>
          <p:nvPr/>
        </p:nvSpPr>
        <p:spPr>
          <a:xfrm>
            <a:off x="3532160" y="5009296"/>
            <a:ext cx="160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0" u="none" strike="noStrike" baseline="0" dirty="0">
                <a:solidFill>
                  <a:srgbClr val="28517A"/>
                </a:solidFill>
                <a:latin typeface="Cambria Math" panose="02040503050406030204" pitchFamily="18" charset="0"/>
              </a:rPr>
              <a:t>선형결합</a:t>
            </a:r>
            <a:endParaRPr lang="ko-KR" altLang="en-US" sz="3200" b="1" dirty="0">
              <a:solidFill>
                <a:srgbClr val="28517A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4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0">
            <a:noFill/>
            <a:prstDash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0">
            <a:noFill/>
            <a:prstDash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2736574" cy="400110"/>
            <a:chOff x="2699792" y="1277259"/>
            <a:chExt cx="2736574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03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정상시계열 모형의 종류</a:t>
              </a: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24944"/>
            <a:ext cx="2461329" cy="243584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0">
            <a:noFill/>
            <a:prstDash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117396" y="2207180"/>
            <a:ext cx="106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ln>
                  <a:solidFill>
                    <a:srgbClr val="CCB097"/>
                  </a:solidFill>
                </a:ln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 </a:t>
            </a:r>
            <a:endParaRPr lang="ko-KR" altLang="en-US" sz="4500" b="1" i="1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4008227" y="2207180"/>
            <a:ext cx="10590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ln>
                  <a:solidFill>
                    <a:srgbClr val="CCB097"/>
                  </a:solidFill>
                </a:ln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endParaRPr lang="ko-KR" altLang="en-US" sz="4500" b="1" i="1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6518409" y="2207180"/>
            <a:ext cx="1921934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 prstMaterial="translucentPowder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en-US" altLang="ko-KR" sz="4500" b="1" i="1" dirty="0">
                <a:ln>
                  <a:solidFill>
                    <a:srgbClr val="CCB097"/>
                  </a:solidFill>
                </a:ln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endParaRPr lang="ko-KR" altLang="en-US" sz="4500" b="1" i="1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n>
                <a:solidFill>
                  <a:srgbClr val="CCB097"/>
                </a:solidFill>
              </a:ln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4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EC6B6C2C-E10A-4F27-9043-7B80E1EF9E83}"/>
              </a:ext>
            </a:extLst>
          </p:cNvPr>
          <p:cNvSpPr txBox="1"/>
          <p:nvPr/>
        </p:nvSpPr>
        <p:spPr>
          <a:xfrm>
            <a:off x="982525" y="2686716"/>
            <a:ext cx="739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Cambria Math" panose="02040503050406030204" pitchFamily="18" charset="0"/>
              </a:rPr>
              <a:t>MA(q) : </a:t>
            </a:r>
            <a:r>
              <a:rPr lang="en-US" altLang="ko-KR" sz="3200" dirty="0" err="1">
                <a:latin typeface="Cambria Math" panose="02040503050406030204" pitchFamily="18" charset="0"/>
              </a:rPr>
              <a:t>Z</a:t>
            </a:r>
            <a:r>
              <a:rPr lang="en-US" altLang="ko-KR" sz="32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3200" dirty="0">
                <a:latin typeface="Cambria Math" panose="02040503050406030204" pitchFamily="18" charset="0"/>
              </a:rPr>
              <a:t> = </a:t>
            </a:r>
            <a:r>
              <a:rPr lang="el-GR" altLang="ko-KR" sz="3200" dirty="0">
                <a:latin typeface="Cambria Math" panose="02040503050406030204" pitchFamily="18" charset="0"/>
              </a:rPr>
              <a:t>ε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 </a:t>
            </a:r>
            <a:r>
              <a:rPr lang="en-US" altLang="ko-KR" sz="3200" dirty="0">
                <a:latin typeface="Cambria Math" panose="02040503050406030204" pitchFamily="18" charset="0"/>
              </a:rPr>
              <a:t>-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1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t-1</a:t>
            </a:r>
            <a:r>
              <a:rPr lang="en-US" altLang="ko-KR" sz="3200" dirty="0">
                <a:latin typeface="Cambria Math" panose="02040503050406030204" pitchFamily="18" charset="0"/>
              </a:rPr>
              <a:t> –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2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t-2</a:t>
            </a:r>
            <a:r>
              <a:rPr lang="en-US" altLang="ko-KR" sz="3200" dirty="0">
                <a:latin typeface="Cambria Math" panose="02040503050406030204" pitchFamily="18" charset="0"/>
              </a:rPr>
              <a:t> …-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q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t-q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91893" cy="400110"/>
            <a:chOff x="2699792" y="1277259"/>
            <a:chExt cx="109189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D1579D-C15E-4CB6-AE29-A92502C465D9}"/>
                  </a:ext>
                </a:extLst>
              </p:cNvPr>
              <p:cNvSpPr/>
              <p:nvPr/>
            </p:nvSpPr>
            <p:spPr>
              <a:xfrm>
                <a:off x="3175865" y="983106"/>
                <a:ext cx="2130070" cy="461665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D1579D-C15E-4CB6-AE29-A92502C46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865" y="983106"/>
                <a:ext cx="2130070" cy="461665"/>
              </a:xfrm>
              <a:prstGeom prst="rect">
                <a:avLst/>
              </a:prstGeom>
              <a:blipFill>
                <a:blip r:embed="rId2"/>
                <a:stretch>
                  <a:fillRect t="-127632" r="-32665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5182FAF-B945-40F2-8533-0BB3CA875A7A}"/>
              </a:ext>
            </a:extLst>
          </p:cNvPr>
          <p:cNvSpPr txBox="1"/>
          <p:nvPr/>
        </p:nvSpPr>
        <p:spPr>
          <a:xfrm>
            <a:off x="3345836" y="2785076"/>
            <a:ext cx="593634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482C26F9-B491-4F4D-81B8-1C2D4BAF9F70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3270137" y="1915262"/>
            <a:ext cx="1242330" cy="497298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761625-1B2E-4D74-BD13-A98C38C6ED4E}"/>
              </a:ext>
            </a:extLst>
          </p:cNvPr>
          <p:cNvSpPr txBox="1"/>
          <p:nvPr/>
        </p:nvSpPr>
        <p:spPr>
          <a:xfrm>
            <a:off x="3523053" y="17694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A814B-F79D-4D20-A38A-034647404F9B}"/>
              </a:ext>
            </a:extLst>
          </p:cNvPr>
          <p:cNvSpPr txBox="1"/>
          <p:nvPr/>
        </p:nvSpPr>
        <p:spPr>
          <a:xfrm>
            <a:off x="2444116" y="4446880"/>
            <a:ext cx="5720433" cy="584775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r>
              <a:rPr lang="ko-KR" altLang="ko-KR" sz="32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특성함수</a:t>
            </a:r>
            <a:r>
              <a:rPr lang="en-US" altLang="ko-KR" sz="32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(characteristic function)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B45E9A6-2035-47EF-8519-D6C4F41EEC6A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H="1">
            <a:off x="1423609" y="4018703"/>
            <a:ext cx="1166140" cy="1618135"/>
          </a:xfrm>
          <a:prstGeom prst="curvedConnector4">
            <a:avLst>
              <a:gd name="adj1" fmla="val -42007"/>
              <a:gd name="adj2" fmla="val 102426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0079D1-EACB-44E6-9932-CAC47A626144}"/>
              </a:ext>
            </a:extLst>
          </p:cNvPr>
          <p:cNvCxnSpPr>
            <a:cxnSpLocks/>
          </p:cNvCxnSpPr>
          <p:nvPr/>
        </p:nvCxnSpPr>
        <p:spPr>
          <a:xfrm>
            <a:off x="3175865" y="3939346"/>
            <a:ext cx="964087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07325A-64F4-48B1-B936-A32DE4209781}"/>
              </a:ext>
            </a:extLst>
          </p:cNvPr>
          <p:cNvSpPr txBox="1"/>
          <p:nvPr/>
        </p:nvSpPr>
        <p:spPr>
          <a:xfrm>
            <a:off x="2251112" y="3360394"/>
            <a:ext cx="254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Cambria Math" panose="02040503050406030204" pitchFamily="18" charset="0"/>
              </a:rPr>
              <a:t>Z</a:t>
            </a:r>
            <a:r>
              <a:rPr lang="en-US" altLang="ko-KR" sz="32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3200" dirty="0">
                <a:latin typeface="Cambria Math" panose="02040503050406030204" pitchFamily="18" charset="0"/>
              </a:rPr>
              <a:t> = </a:t>
            </a:r>
            <a:r>
              <a:rPr lang="el-GR" altLang="ko-KR" sz="3200" dirty="0">
                <a:latin typeface="Cambria Math" panose="02040503050406030204" pitchFamily="18" charset="0"/>
              </a:rPr>
              <a:t>θ </a:t>
            </a:r>
            <a:r>
              <a:rPr lang="en-US" altLang="ko-KR" sz="3200" dirty="0">
                <a:latin typeface="Cambria Math" panose="02040503050406030204" pitchFamily="18" charset="0"/>
              </a:rPr>
              <a:t>(B)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44DD55-C69E-494C-96E3-12279F3446E7}"/>
              </a:ext>
            </a:extLst>
          </p:cNvPr>
          <p:cNvSpPr txBox="1"/>
          <p:nvPr/>
        </p:nvSpPr>
        <p:spPr>
          <a:xfrm>
            <a:off x="1423609" y="5344449"/>
            <a:ext cx="6512806" cy="584775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Cambria Math" panose="02040503050406030204" pitchFamily="18" charset="0"/>
              </a:rPr>
              <a:t>이때</a:t>
            </a:r>
            <a:r>
              <a:rPr lang="en-US" altLang="ko-KR" sz="3200" dirty="0">
                <a:latin typeface="Cambria Math" panose="02040503050406030204" pitchFamily="18" charset="0"/>
              </a:rPr>
              <a:t>, </a:t>
            </a:r>
            <a:r>
              <a:rPr lang="el-GR" altLang="ko-KR" sz="3200" dirty="0">
                <a:latin typeface="Cambria Math" panose="02040503050406030204" pitchFamily="18" charset="0"/>
              </a:rPr>
              <a:t>θ </a:t>
            </a:r>
            <a:r>
              <a:rPr lang="en-US" altLang="ko-KR" sz="3200" dirty="0">
                <a:latin typeface="Cambria Math" panose="02040503050406030204" pitchFamily="18" charset="0"/>
              </a:rPr>
              <a:t>(B) = 1 -B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3200" dirty="0">
                <a:latin typeface="Cambria Math" panose="02040503050406030204" pitchFamily="18" charset="0"/>
              </a:rPr>
              <a:t> –B</a:t>
            </a:r>
            <a:r>
              <a:rPr lang="en-US" altLang="ko-KR" sz="3200" baseline="30000" dirty="0">
                <a:latin typeface="Cambria Math" panose="02040503050406030204" pitchFamily="18" charset="0"/>
              </a:rPr>
              <a:t>2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3200" dirty="0">
                <a:latin typeface="Cambria Math" panose="02040503050406030204" pitchFamily="18" charset="0"/>
              </a:rPr>
              <a:t> -… - -</a:t>
            </a:r>
            <a:r>
              <a:rPr lang="en-US" altLang="ko-KR" sz="3200" dirty="0" err="1">
                <a:latin typeface="Cambria Math" panose="02040503050406030204" pitchFamily="18" charset="0"/>
              </a:rPr>
              <a:t>B</a:t>
            </a:r>
            <a:r>
              <a:rPr lang="en-US" altLang="ko-KR" sz="3200" baseline="30000" dirty="0" err="1">
                <a:latin typeface="Cambria Math" panose="02040503050406030204" pitchFamily="18" charset="0"/>
              </a:rPr>
              <a:t>q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q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0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EC6B6C2C-E10A-4F27-9043-7B80E1EF9E83}"/>
              </a:ext>
            </a:extLst>
          </p:cNvPr>
          <p:cNvSpPr txBox="1"/>
          <p:nvPr/>
        </p:nvSpPr>
        <p:spPr>
          <a:xfrm>
            <a:off x="982525" y="2686716"/>
            <a:ext cx="739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Cambria Math" panose="02040503050406030204" pitchFamily="18" charset="0"/>
              </a:rPr>
              <a:t>MA(q) : </a:t>
            </a:r>
            <a:r>
              <a:rPr lang="en-US" altLang="ko-KR" sz="3200" dirty="0" err="1">
                <a:latin typeface="Cambria Math" panose="02040503050406030204" pitchFamily="18" charset="0"/>
              </a:rPr>
              <a:t>Z</a:t>
            </a:r>
            <a:r>
              <a:rPr lang="en-US" altLang="ko-KR" sz="32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3200" dirty="0">
                <a:latin typeface="Cambria Math" panose="02040503050406030204" pitchFamily="18" charset="0"/>
              </a:rPr>
              <a:t> = </a:t>
            </a:r>
            <a:r>
              <a:rPr lang="el-GR" altLang="ko-KR" sz="3200" dirty="0">
                <a:latin typeface="Cambria Math" panose="02040503050406030204" pitchFamily="18" charset="0"/>
              </a:rPr>
              <a:t>ε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 </a:t>
            </a:r>
            <a:r>
              <a:rPr lang="en-US" altLang="ko-KR" sz="3200" dirty="0">
                <a:latin typeface="Cambria Math" panose="02040503050406030204" pitchFamily="18" charset="0"/>
              </a:rPr>
              <a:t>-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1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t-1</a:t>
            </a:r>
            <a:r>
              <a:rPr lang="en-US" altLang="ko-KR" sz="3200" dirty="0">
                <a:latin typeface="Cambria Math" panose="02040503050406030204" pitchFamily="18" charset="0"/>
              </a:rPr>
              <a:t> –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2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t-2</a:t>
            </a:r>
            <a:r>
              <a:rPr lang="en-US" altLang="ko-KR" sz="3200" dirty="0">
                <a:latin typeface="Cambria Math" panose="02040503050406030204" pitchFamily="18" charset="0"/>
              </a:rPr>
              <a:t> …- 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q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t-q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91893" cy="400110"/>
            <a:chOff x="2699792" y="1277259"/>
            <a:chExt cx="109189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D1579D-C15E-4CB6-AE29-A92502C465D9}"/>
                  </a:ext>
                </a:extLst>
              </p:cNvPr>
              <p:cNvSpPr/>
              <p:nvPr/>
            </p:nvSpPr>
            <p:spPr>
              <a:xfrm>
                <a:off x="3175865" y="983106"/>
                <a:ext cx="2130070" cy="461665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D1579D-C15E-4CB6-AE29-A92502C46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865" y="983106"/>
                <a:ext cx="2130070" cy="461665"/>
              </a:xfrm>
              <a:prstGeom prst="rect">
                <a:avLst/>
              </a:prstGeom>
              <a:blipFill>
                <a:blip r:embed="rId2"/>
                <a:stretch>
                  <a:fillRect t="-127632" r="-32665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5182FAF-B945-40F2-8533-0BB3CA875A7A}"/>
              </a:ext>
            </a:extLst>
          </p:cNvPr>
          <p:cNvSpPr txBox="1"/>
          <p:nvPr/>
        </p:nvSpPr>
        <p:spPr>
          <a:xfrm>
            <a:off x="3345836" y="2785076"/>
            <a:ext cx="593634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482C26F9-B491-4F4D-81B8-1C2D4BAF9F70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3270137" y="1915262"/>
            <a:ext cx="1242330" cy="497298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761625-1B2E-4D74-BD13-A98C38C6ED4E}"/>
              </a:ext>
            </a:extLst>
          </p:cNvPr>
          <p:cNvSpPr txBox="1"/>
          <p:nvPr/>
        </p:nvSpPr>
        <p:spPr>
          <a:xfrm>
            <a:off x="3523053" y="17694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A814B-F79D-4D20-A38A-034647404F9B}"/>
              </a:ext>
            </a:extLst>
          </p:cNvPr>
          <p:cNvSpPr txBox="1"/>
          <p:nvPr/>
        </p:nvSpPr>
        <p:spPr>
          <a:xfrm>
            <a:off x="2444116" y="4446880"/>
            <a:ext cx="5720433" cy="584775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r>
              <a:rPr lang="ko-KR" altLang="ko-KR" sz="32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특성함수</a:t>
            </a:r>
            <a:r>
              <a:rPr lang="en-US" altLang="ko-KR" sz="32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(characteristic function)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2B45E9A6-2035-47EF-8519-D6C4F41EEC6A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H="1">
            <a:off x="1423609" y="4018703"/>
            <a:ext cx="1166140" cy="1618135"/>
          </a:xfrm>
          <a:prstGeom prst="curvedConnector4">
            <a:avLst>
              <a:gd name="adj1" fmla="val -42007"/>
              <a:gd name="adj2" fmla="val 102426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0079D1-EACB-44E6-9932-CAC47A626144}"/>
              </a:ext>
            </a:extLst>
          </p:cNvPr>
          <p:cNvCxnSpPr>
            <a:cxnSpLocks/>
          </p:cNvCxnSpPr>
          <p:nvPr/>
        </p:nvCxnSpPr>
        <p:spPr>
          <a:xfrm>
            <a:off x="3175865" y="3939346"/>
            <a:ext cx="964087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07325A-64F4-48B1-B936-A32DE4209781}"/>
              </a:ext>
            </a:extLst>
          </p:cNvPr>
          <p:cNvSpPr txBox="1"/>
          <p:nvPr/>
        </p:nvSpPr>
        <p:spPr>
          <a:xfrm>
            <a:off x="2251112" y="3360394"/>
            <a:ext cx="254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Cambria Math" panose="02040503050406030204" pitchFamily="18" charset="0"/>
              </a:rPr>
              <a:t>Z</a:t>
            </a:r>
            <a:r>
              <a:rPr lang="en-US" altLang="ko-KR" sz="32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3200" dirty="0">
                <a:latin typeface="Cambria Math" panose="02040503050406030204" pitchFamily="18" charset="0"/>
              </a:rPr>
              <a:t> = </a:t>
            </a:r>
            <a:r>
              <a:rPr lang="el-GR" altLang="ko-KR" sz="3200" dirty="0">
                <a:latin typeface="Cambria Math" panose="02040503050406030204" pitchFamily="18" charset="0"/>
              </a:rPr>
              <a:t>θ </a:t>
            </a:r>
            <a:r>
              <a:rPr lang="en-US" altLang="ko-KR" sz="3200" dirty="0">
                <a:latin typeface="Cambria Math" panose="02040503050406030204" pitchFamily="18" charset="0"/>
              </a:rPr>
              <a:t>(B)</a:t>
            </a:r>
            <a:r>
              <a:rPr lang="el-GR" altLang="ko-KR" sz="3200" dirty="0">
                <a:latin typeface="Cambria Math" panose="02040503050406030204" pitchFamily="18" charset="0"/>
              </a:rPr>
              <a:t> ε 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t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44DD55-C69E-494C-96E3-12279F3446E7}"/>
              </a:ext>
            </a:extLst>
          </p:cNvPr>
          <p:cNvSpPr txBox="1"/>
          <p:nvPr/>
        </p:nvSpPr>
        <p:spPr>
          <a:xfrm>
            <a:off x="1423609" y="5344449"/>
            <a:ext cx="6512806" cy="584775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Cambria Math" panose="02040503050406030204" pitchFamily="18" charset="0"/>
              </a:rPr>
              <a:t>이때</a:t>
            </a:r>
            <a:r>
              <a:rPr lang="en-US" altLang="ko-KR" sz="3200" dirty="0">
                <a:latin typeface="Cambria Math" panose="02040503050406030204" pitchFamily="18" charset="0"/>
              </a:rPr>
              <a:t>, </a:t>
            </a:r>
            <a:r>
              <a:rPr lang="el-GR" altLang="ko-KR" sz="3200" dirty="0">
                <a:latin typeface="Cambria Math" panose="02040503050406030204" pitchFamily="18" charset="0"/>
              </a:rPr>
              <a:t>θ </a:t>
            </a:r>
            <a:r>
              <a:rPr lang="en-US" altLang="ko-KR" sz="3200" dirty="0">
                <a:latin typeface="Cambria Math" panose="02040503050406030204" pitchFamily="18" charset="0"/>
              </a:rPr>
              <a:t>(B) = 1 -B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3200" dirty="0">
                <a:latin typeface="Cambria Math" panose="02040503050406030204" pitchFamily="18" charset="0"/>
              </a:rPr>
              <a:t> –B</a:t>
            </a:r>
            <a:r>
              <a:rPr lang="en-US" altLang="ko-KR" sz="3200" baseline="30000" dirty="0">
                <a:latin typeface="Cambria Math" panose="02040503050406030204" pitchFamily="18" charset="0"/>
              </a:rPr>
              <a:t>2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3200" dirty="0">
                <a:latin typeface="Cambria Math" panose="02040503050406030204" pitchFamily="18" charset="0"/>
              </a:rPr>
              <a:t> -… - -</a:t>
            </a:r>
            <a:r>
              <a:rPr lang="en-US" altLang="ko-KR" sz="3200" dirty="0" err="1">
                <a:latin typeface="Cambria Math" panose="02040503050406030204" pitchFamily="18" charset="0"/>
              </a:rPr>
              <a:t>B</a:t>
            </a:r>
            <a:r>
              <a:rPr lang="en-US" altLang="ko-KR" sz="3200" baseline="30000" dirty="0" err="1">
                <a:latin typeface="Cambria Math" panose="02040503050406030204" pitchFamily="18" charset="0"/>
              </a:rPr>
              <a:t>q</a:t>
            </a:r>
            <a:r>
              <a:rPr lang="el-GR" altLang="ko-KR" sz="3200" dirty="0">
                <a:latin typeface="Cambria Math" panose="02040503050406030204" pitchFamily="18" charset="0"/>
              </a:rPr>
              <a:t>θ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q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A6136-937B-4BDC-8584-A47E1D2E224D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6CA89-FA93-4E6B-9133-06876058387A}"/>
              </a:ext>
            </a:extLst>
          </p:cNvPr>
          <p:cNvSpPr txBox="1"/>
          <p:nvPr/>
        </p:nvSpPr>
        <p:spPr>
          <a:xfrm>
            <a:off x="1856300" y="2154167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q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시점전까지의 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오차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들의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 선형결합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으로 표현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4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9003E7E3-492F-488F-917A-66A4222F69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668734" y="2890254"/>
            <a:ext cx="1422530" cy="1037604"/>
          </a:xfrm>
          <a:prstGeom prst="rect">
            <a:avLst/>
          </a:prstGeom>
          <a:noFill/>
        </p:spPr>
      </p:pic>
      <p:pic>
        <p:nvPicPr>
          <p:cNvPr id="25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4FF8DE85-4C91-4452-BFEE-37DFEDD363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1712106" y="1639944"/>
            <a:ext cx="1422530" cy="1037604"/>
          </a:xfrm>
          <a:prstGeom prst="rect">
            <a:avLst/>
          </a:prstGeom>
          <a:noFill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C3F0BC-329B-44A1-B988-EB8A71FA39B6}"/>
              </a:ext>
            </a:extLst>
          </p:cNvPr>
          <p:cNvSpPr txBox="1"/>
          <p:nvPr/>
        </p:nvSpPr>
        <p:spPr>
          <a:xfrm>
            <a:off x="978612" y="4203723"/>
            <a:ext cx="76563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MA(1) : </a:t>
            </a:r>
            <a:r>
              <a:rPr lang="en-US" altLang="ko-KR" sz="46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Z</a:t>
            </a:r>
            <a:r>
              <a:rPr lang="en-US" altLang="ko-KR" sz="4600" baseline="-250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t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 = </a:t>
            </a:r>
            <a:r>
              <a:rPr lang="el-GR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ε</a:t>
            </a:r>
            <a:r>
              <a:rPr lang="en-US" altLang="ko-KR" sz="4600" baseline="-25000" dirty="0">
                <a:solidFill>
                  <a:srgbClr val="FFFFFF"/>
                </a:solidFill>
                <a:latin typeface="Cambria Math" panose="02040503050406030204" pitchFamily="18" charset="0"/>
              </a:rPr>
              <a:t>t 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- </a:t>
            </a:r>
            <a:r>
              <a:rPr lang="el-GR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θ</a:t>
            </a:r>
            <a:r>
              <a:rPr lang="en-US" altLang="ko-KR" sz="4600" baseline="-25000" dirty="0">
                <a:solidFill>
                  <a:srgbClr val="FFFFFF"/>
                </a:solidFill>
                <a:latin typeface="Cambria Math" panose="02040503050406030204" pitchFamily="18" charset="0"/>
              </a:rPr>
              <a:t>1</a:t>
            </a:r>
            <a:r>
              <a:rPr lang="el-GR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 ε </a:t>
            </a:r>
            <a:r>
              <a:rPr lang="en-US" altLang="ko-KR" sz="4600" baseline="-25000" dirty="0">
                <a:solidFill>
                  <a:srgbClr val="FFFFFF"/>
                </a:solidFill>
                <a:latin typeface="Cambria Math" panose="02040503050406030204" pitchFamily="18" charset="0"/>
              </a:rPr>
              <a:t>t-1</a:t>
            </a:r>
            <a:endParaRPr lang="ko-KR" altLang="en-US" sz="4600" dirty="0">
              <a:solidFill>
                <a:srgbClr val="FFFFFF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0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138379" cy="400110"/>
            <a:chOff x="2699792" y="1277259"/>
            <a:chExt cx="1138379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415912" y="5595106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2400" dirty="0">
                <a:latin typeface="Cambria Math" panose="02040503050406030204" pitchFamily="18" charset="0"/>
              </a:rPr>
              <a:t>ε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</a:t>
            </a:r>
            <a:r>
              <a:rPr lang="ko-KR" altLang="en-US" sz="2400" dirty="0">
                <a:latin typeface="Cambria Math" panose="02040503050406030204" pitchFamily="18" charset="0"/>
              </a:rPr>
              <a:t>로만 표현되기 때문에 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7F99C-02CA-4289-BC2D-D403524B6538}"/>
              </a:ext>
            </a:extLst>
          </p:cNvPr>
          <p:cNvSpPr txBox="1"/>
          <p:nvPr/>
        </p:nvSpPr>
        <p:spPr>
          <a:xfrm>
            <a:off x="3397310" y="5595107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05C40-3236-4C73-91AF-39E4770C12F0}"/>
              </a:ext>
            </a:extLst>
          </p:cNvPr>
          <p:cNvSpPr txBox="1"/>
          <p:nvPr/>
        </p:nvSpPr>
        <p:spPr>
          <a:xfrm>
            <a:off x="6492842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8C33D1-C1F9-46BD-ACBB-FEFDE78F0E99}"/>
              </a:ext>
            </a:extLst>
          </p:cNvPr>
          <p:cNvSpPr/>
          <p:nvPr/>
        </p:nvSpPr>
        <p:spPr>
          <a:xfrm>
            <a:off x="164052" y="2061866"/>
            <a:ext cx="5616638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83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138379" cy="400110"/>
            <a:chOff x="2699792" y="1277259"/>
            <a:chExt cx="1138379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415912" y="5595106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2400" dirty="0">
                <a:latin typeface="Cambria Math" panose="02040503050406030204" pitchFamily="18" charset="0"/>
              </a:rPr>
              <a:t>ε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</a:t>
            </a:r>
            <a:r>
              <a:rPr lang="ko-KR" altLang="en-US" sz="2400" dirty="0">
                <a:latin typeface="Cambria Math" panose="02040503050406030204" pitchFamily="18" charset="0"/>
              </a:rPr>
              <a:t>로만 표현되기 때문에 만족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7F99C-02CA-4289-BC2D-D403524B6538}"/>
              </a:ext>
            </a:extLst>
          </p:cNvPr>
          <p:cNvSpPr txBox="1"/>
          <p:nvPr/>
        </p:nvSpPr>
        <p:spPr>
          <a:xfrm>
            <a:off x="3397310" y="5595107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05C40-3236-4C73-91AF-39E4770C12F0}"/>
              </a:ext>
            </a:extLst>
          </p:cNvPr>
          <p:cNvSpPr txBox="1"/>
          <p:nvPr/>
        </p:nvSpPr>
        <p:spPr>
          <a:xfrm>
            <a:off x="6492842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8C33D1-C1F9-46BD-ACBB-FEFDE78F0E99}"/>
              </a:ext>
            </a:extLst>
          </p:cNvPr>
          <p:cNvSpPr/>
          <p:nvPr/>
        </p:nvSpPr>
        <p:spPr>
          <a:xfrm>
            <a:off x="164052" y="2061866"/>
            <a:ext cx="5616638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830E4B-60C5-4196-9715-59519DF649FC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AD2A93-879F-47FD-842A-F443C1534526}"/>
              </a:ext>
            </a:extLst>
          </p:cNvPr>
          <p:cNvSpPr txBox="1"/>
          <p:nvPr/>
        </p:nvSpPr>
        <p:spPr>
          <a:xfrm>
            <a:off x="2095569" y="2195621"/>
            <a:ext cx="52287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MA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모형이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가역성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을 만족하려면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F4683-A836-446A-BF3F-F5F2E4295254}"/>
              </a:ext>
            </a:extLst>
          </p:cNvPr>
          <p:cNvSpPr txBox="1"/>
          <p:nvPr/>
        </p:nvSpPr>
        <p:spPr>
          <a:xfrm>
            <a:off x="696752" y="4378421"/>
            <a:ext cx="7861492" cy="8002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“</a:t>
            </a:r>
            <a:r>
              <a:rPr lang="el-GR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θ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(B) = 0 </a:t>
            </a:r>
            <a:r>
              <a:rPr lang="ko-KR" altLang="en-US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의  근의 절댓값</a:t>
            </a:r>
            <a:r>
              <a:rPr lang="en-US" altLang="ko-KR" sz="4600" dirty="0">
                <a:solidFill>
                  <a:srgbClr val="FFFFFF"/>
                </a:solidFill>
                <a:latin typeface="Cambria Math" panose="02040503050406030204" pitchFamily="18" charset="0"/>
              </a:rPr>
              <a:t>” </a:t>
            </a:r>
            <a:r>
              <a:rPr lang="en-US" altLang="ko-KR" sz="4600" dirty="0">
                <a:solidFill>
                  <a:srgbClr val="C00000"/>
                </a:solidFill>
                <a:latin typeface="Cambria Math" panose="02040503050406030204" pitchFamily="18" charset="0"/>
              </a:rPr>
              <a:t>&gt; 1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FB7E488-5371-4E76-BE03-F75D0BEE4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7" y="2120604"/>
            <a:ext cx="1465862" cy="14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60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D4FD8-2C17-48AD-90AB-CD62A44D8245}"/>
              </a:ext>
            </a:extLst>
          </p:cNvPr>
          <p:cNvSpPr txBox="1"/>
          <p:nvPr/>
        </p:nvSpPr>
        <p:spPr>
          <a:xfrm>
            <a:off x="6382737" y="5603871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BF937-281D-490B-978C-B0FAC823B78E}"/>
              </a:ext>
            </a:extLst>
          </p:cNvPr>
          <p:cNvSpPr txBox="1"/>
          <p:nvPr/>
        </p:nvSpPr>
        <p:spPr>
          <a:xfrm>
            <a:off x="3439386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5EAB4B-409B-42FA-A1D2-ECF00269BD3D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도형 95">
            <a:extLst>
              <a:ext uri="{FF2B5EF4-FFF2-40B4-BE49-F238E27FC236}">
                <a16:creationId xmlns:a16="http://schemas.microsoft.com/office/drawing/2014/main" id="{B438EDE7-5CB0-408A-A7A1-815FF987637B}"/>
              </a:ext>
            </a:extLst>
          </p:cNvPr>
          <p:cNvSpPr>
            <a:spLocks noGrp="1" noChangeArrowheads="1"/>
          </p:cNvSpPr>
          <p:nvPr/>
        </p:nvSpPr>
        <p:spPr>
          <a:xfrm>
            <a:off x="803150" y="2785979"/>
            <a:ext cx="6014535" cy="990069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조건은 왜 필요한가요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1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F1352579-9EF6-4BFF-A400-DB2B35C09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5" y="2214264"/>
            <a:ext cx="1280484" cy="1315867"/>
          </a:xfrm>
          <a:prstGeom prst="rect">
            <a:avLst/>
          </a:prstGeom>
          <a:noFill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D11F8B-CF45-49ED-B946-BA362F9D4AE4}"/>
              </a:ext>
            </a:extLst>
          </p:cNvPr>
          <p:cNvSpPr txBox="1"/>
          <p:nvPr/>
        </p:nvSpPr>
        <p:spPr>
          <a:xfrm>
            <a:off x="1225034" y="4987565"/>
            <a:ext cx="678203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순환변동은 관측이 쉽지 않고 주기를 찾아내기 쉽지 않기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때문에 일반적으로 분해법에서 고려하지 않습니다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도형 95">
            <a:extLst>
              <a:ext uri="{FF2B5EF4-FFF2-40B4-BE49-F238E27FC236}">
                <a16:creationId xmlns:a16="http://schemas.microsoft.com/office/drawing/2014/main" id="{5EF63550-C72C-42FA-A364-F1734D8EEE75}"/>
              </a:ext>
            </a:extLst>
          </p:cNvPr>
          <p:cNvSpPr>
            <a:spLocks noGrp="1" noChangeArrowheads="1"/>
          </p:cNvSpPr>
          <p:nvPr/>
        </p:nvSpPr>
        <p:spPr>
          <a:xfrm>
            <a:off x="1150712" y="4917669"/>
            <a:ext cx="7251149" cy="1103619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indent="-34290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altLang="ko-KR" sz="18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ko-KR" altLang="en-US" sz="18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사이의 </a:t>
            </a:r>
            <a:r>
              <a:rPr lang="ko-KR" altLang="en-US" sz="18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일대일 대응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관계를 성립하도록 해줍니다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342900" indent="-34290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altLang="ko-KR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lang="ko-KR" altLang="en-US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오차항을 과거시점의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관측값으로</a:t>
            </a:r>
            <a:r>
              <a:rPr lang="ko-KR" altLang="en-US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표현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할 수 있습니다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endParaRPr lang="ko-KR" altLang="en-US" sz="18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2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365A3F02-A44E-49D4-BF52-00FE4A7FC5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54" y="4115382"/>
            <a:ext cx="1494534" cy="1406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00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138379" cy="400110"/>
            <a:chOff x="2699792" y="1277259"/>
            <a:chExt cx="1138379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0936D2-F537-44A6-B998-88370C6430E9}"/>
              </a:ext>
            </a:extLst>
          </p:cNvPr>
          <p:cNvSpPr/>
          <p:nvPr/>
        </p:nvSpPr>
        <p:spPr>
          <a:xfrm>
            <a:off x="1638962" y="2489590"/>
            <a:ext cx="559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대략적 판단하기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뭐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이런식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7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138379" cy="400110"/>
            <a:chOff x="2699792" y="1277259"/>
            <a:chExt cx="1138379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0936D2-F537-44A6-B998-88370C6430E9}"/>
              </a:ext>
            </a:extLst>
          </p:cNvPr>
          <p:cNvSpPr/>
          <p:nvPr/>
        </p:nvSpPr>
        <p:spPr>
          <a:xfrm>
            <a:off x="1638962" y="2489590"/>
            <a:ext cx="559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대략적 판단하기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뭐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이런식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2B97EB-112B-4FA7-ABDF-563F8DC452FB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7A2E22-303D-4E2F-850D-A45B6BB28D92}"/>
              </a:ext>
            </a:extLst>
          </p:cNvPr>
          <p:cNvSpPr txBox="1"/>
          <p:nvPr/>
        </p:nvSpPr>
        <p:spPr>
          <a:xfrm>
            <a:off x="3271669" y="1576499"/>
            <a:ext cx="281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MA(1) </a:t>
            </a:r>
            <a:r>
              <a:rPr lang="ko-KR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모형의 </a:t>
            </a:r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ACF</a:t>
            </a:r>
            <a:endParaRPr lang="ko-KR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83A1B0E-93D7-4FF1-BD37-030978E0D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12561" b="2854"/>
          <a:stretch/>
        </p:blipFill>
        <p:spPr bwMode="auto">
          <a:xfrm>
            <a:off x="1435186" y="2185200"/>
            <a:ext cx="6484813" cy="40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C61DF8-E611-4523-8B02-76FA3B4CA575}"/>
              </a:ext>
            </a:extLst>
          </p:cNvPr>
          <p:cNvSpPr txBox="1"/>
          <p:nvPr/>
        </p:nvSpPr>
        <p:spPr>
          <a:xfrm>
            <a:off x="2855978" y="3409650"/>
            <a:ext cx="341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Lag=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절단된 모양 </a:t>
            </a:r>
            <a:r>
              <a:rPr lang="en-US" altLang="ko-KR" sz="2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0D4A7B9B-6E89-4741-A018-467B3A0EF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7462" y="3664578"/>
            <a:ext cx="2395000" cy="57719"/>
          </a:xfrm>
          <a:prstGeom prst="curvedConnector3">
            <a:avLst>
              <a:gd name="adj1" fmla="val 54381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183F08-9891-4EA2-BCF1-4A47D5771E61}"/>
              </a:ext>
            </a:extLst>
          </p:cNvPr>
          <p:cNvGrpSpPr/>
          <p:nvPr/>
        </p:nvGrpSpPr>
        <p:grpSpPr>
          <a:xfrm>
            <a:off x="278948" y="1528442"/>
            <a:ext cx="1138379" cy="400110"/>
            <a:chOff x="2699792" y="1277259"/>
            <a:chExt cx="1138379" cy="40011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B998A4-508A-4EC6-BBCF-90097A1D9756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CAB267-6069-4623-B7D4-3579028721A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</a:p>
          </p:txBody>
        </p:sp>
      </p:grpSp>
      <p:pic>
        <p:nvPicPr>
          <p:cNvPr id="23" name="그림 98" descr="C:/Users/Administrator/AppData/Roaming/PolarisOffice7/ETemp/1992_19032792/fImage288876523281.png">
            <a:extLst>
              <a:ext uri="{FF2B5EF4-FFF2-40B4-BE49-F238E27FC236}">
                <a16:creationId xmlns:a16="http://schemas.microsoft.com/office/drawing/2014/main" id="{BFCF475B-1985-4DD4-96D8-0FD4F9295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7" y="2184545"/>
            <a:ext cx="891077" cy="838624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530370-BC38-44DC-B87A-B839FFE4F65A}"/>
              </a:ext>
            </a:extLst>
          </p:cNvPr>
          <p:cNvSpPr/>
          <p:nvPr/>
        </p:nvSpPr>
        <p:spPr>
          <a:xfrm>
            <a:off x="4788024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DBE4D1-BD4E-4CF7-B960-D36DBDFDC1ED}"/>
              </a:ext>
            </a:extLst>
          </p:cNvPr>
          <p:cNvSpPr/>
          <p:nvPr/>
        </p:nvSpPr>
        <p:spPr>
          <a:xfrm>
            <a:off x="991442" y="3317572"/>
            <a:ext cx="3162821" cy="533269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6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EA0728B4-A7DF-413B-9C64-D9522F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086208"/>
            <a:ext cx="301625" cy="29654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55D5C8-D35D-4FD1-8F48-6802BC94343F}"/>
              </a:ext>
            </a:extLst>
          </p:cNvPr>
          <p:cNvSpPr txBox="1"/>
          <p:nvPr/>
        </p:nvSpPr>
        <p:spPr>
          <a:xfrm>
            <a:off x="785274" y="4019020"/>
            <a:ext cx="366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곡선형태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사인함수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Style)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8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726FC416-AF29-41B6-A010-CE65915573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49" y="4761739"/>
            <a:ext cx="301625" cy="29654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AF9886-8A79-4C27-8AAC-512682AE7558}"/>
              </a:ext>
            </a:extLst>
          </p:cNvPr>
          <p:cNvSpPr txBox="1"/>
          <p:nvPr/>
        </p:nvSpPr>
        <p:spPr>
          <a:xfrm>
            <a:off x="1455470" y="4711999"/>
            <a:ext cx="232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감소하는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모습</a:t>
            </a:r>
          </a:p>
        </p:txBody>
      </p:sp>
      <p:pic>
        <p:nvPicPr>
          <p:cNvPr id="30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96BB8B23-66A5-43EF-982F-BCFAB16E3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81" y="5437270"/>
            <a:ext cx="301625" cy="296545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CF7625-223C-45A9-8D1D-859F5A6F843A}"/>
              </a:ext>
            </a:extLst>
          </p:cNvPr>
          <p:cNvSpPr txBox="1"/>
          <p:nvPr/>
        </p:nvSpPr>
        <p:spPr>
          <a:xfrm>
            <a:off x="1619672" y="538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2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8DDF2B16-FB19-47C3-895D-6A8FCAE17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4418711"/>
            <a:ext cx="301625" cy="296545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72EC08-57B7-423D-BA28-1F60555180D2}"/>
              </a:ext>
            </a:extLst>
          </p:cNvPr>
          <p:cNvSpPr txBox="1"/>
          <p:nvPr/>
        </p:nvSpPr>
        <p:spPr>
          <a:xfrm>
            <a:off x="4981114" y="4368971"/>
            <a:ext cx="279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절단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된 모양</a:t>
            </a:r>
          </a:p>
        </p:txBody>
      </p:sp>
      <p:pic>
        <p:nvPicPr>
          <p:cNvPr id="34" name="그림 81" descr="C:/Users/Administrator/AppData/Roaming/PolarisOffice7/ETemp/1992_19032792/fImage58948834491.png">
            <a:extLst>
              <a:ext uri="{FF2B5EF4-FFF2-40B4-BE49-F238E27FC236}">
                <a16:creationId xmlns:a16="http://schemas.microsoft.com/office/drawing/2014/main" id="{0EAD8ADD-8254-48D8-9631-EA7AE6ED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5094242"/>
            <a:ext cx="301625" cy="296545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21279D-5DE2-4E62-A465-760C919ED29C}"/>
              </a:ext>
            </a:extLst>
          </p:cNvPr>
          <p:cNvSpPr txBox="1"/>
          <p:nvPr/>
        </p:nvSpPr>
        <p:spPr>
          <a:xfrm>
            <a:off x="4981114" y="5044502"/>
            <a:ext cx="29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 off</a:t>
            </a:r>
            <a:endParaRPr lang="ko-KR" altLang="en-US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7C2F1-026E-4090-BE4E-1EDA071697F9}"/>
              </a:ext>
            </a:extLst>
          </p:cNvPr>
          <p:cNvSpPr txBox="1"/>
          <p:nvPr/>
        </p:nvSpPr>
        <p:spPr>
          <a:xfrm>
            <a:off x="1663913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2110B1-DD17-4A92-82B5-9234931C81C1}"/>
              </a:ext>
            </a:extLst>
          </p:cNvPr>
          <p:cNvSpPr txBox="1"/>
          <p:nvPr/>
        </p:nvSpPr>
        <p:spPr>
          <a:xfrm>
            <a:off x="5469334" y="337531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CE91-8814-42DD-8684-286E5364C91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1EF95-A5B1-49BA-8CBD-FCFB6F60B2A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0936D2-F537-44A6-B998-88370C6430E9}"/>
              </a:ext>
            </a:extLst>
          </p:cNvPr>
          <p:cNvSpPr/>
          <p:nvPr/>
        </p:nvSpPr>
        <p:spPr>
          <a:xfrm>
            <a:off x="1638962" y="2489590"/>
            <a:ext cx="559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대략적 판단하기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뭐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이런식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63E489-7B06-4C25-9D90-C71A1648DD58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5797-014D-437A-8C6A-463053B310DD}"/>
              </a:ext>
            </a:extLst>
          </p:cNvPr>
          <p:cNvSpPr txBox="1"/>
          <p:nvPr/>
        </p:nvSpPr>
        <p:spPr>
          <a:xfrm>
            <a:off x="3239356" y="1574726"/>
            <a:ext cx="28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MA(1) </a:t>
            </a:r>
            <a:r>
              <a:rPr lang="ko-KR" altLang="en-US" sz="2400" dirty="0">
                <a:solidFill>
                  <a:schemeClr val="bg1"/>
                </a:solidFill>
                <a:latin typeface="Cambria Math" panose="02040503050406030204" pitchFamily="18" charset="0"/>
              </a:rPr>
              <a:t>모형의 </a:t>
            </a:r>
            <a:r>
              <a:rPr lang="en-US" altLang="ko-KR" sz="2400" dirty="0">
                <a:solidFill>
                  <a:schemeClr val="bg1"/>
                </a:solidFill>
                <a:latin typeface="Cambria Math" panose="02040503050406030204" pitchFamily="18" charset="0"/>
              </a:rPr>
              <a:t>PACF</a:t>
            </a:r>
            <a:endParaRPr lang="ko-KR" altLang="en-US" sz="2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2ACB1559-3F30-40AC-A904-A00682BBAAE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00" y="2185200"/>
            <a:ext cx="6483600" cy="40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FD36211-359C-49F8-AA80-AEAFA4C17603}"/>
              </a:ext>
            </a:extLst>
          </p:cNvPr>
          <p:cNvSpPr txBox="1"/>
          <p:nvPr/>
        </p:nvSpPr>
        <p:spPr>
          <a:xfrm>
            <a:off x="2614173" y="2988910"/>
            <a:ext cx="39343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점차 감소</a:t>
            </a:r>
            <a:r>
              <a:rPr lang="en-US" altLang="ko-KR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pPr algn="ctr"/>
            <a:r>
              <a:rPr lang="en-US" altLang="ko-KR" sz="34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Tail’s off</a:t>
            </a:r>
            <a:endParaRPr lang="ko-KR" altLang="en-US" sz="34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DD5E241-70D5-495A-A1BB-6A149007892E}"/>
              </a:ext>
            </a:extLst>
          </p:cNvPr>
          <p:cNvSpPr/>
          <p:nvPr/>
        </p:nvSpPr>
        <p:spPr>
          <a:xfrm>
            <a:off x="2503357" y="2968052"/>
            <a:ext cx="2293495" cy="1409122"/>
          </a:xfrm>
          <a:custGeom>
            <a:avLst/>
            <a:gdLst>
              <a:gd name="connsiteX0" fmla="*/ 0 w 2293495"/>
              <a:gd name="connsiteY0" fmla="*/ 0 h 1409122"/>
              <a:gd name="connsiteX1" fmla="*/ 14991 w 2293495"/>
              <a:gd name="connsiteY1" fmla="*/ 284814 h 1409122"/>
              <a:gd name="connsiteX2" fmla="*/ 44971 w 2293495"/>
              <a:gd name="connsiteY2" fmla="*/ 374755 h 1409122"/>
              <a:gd name="connsiteX3" fmla="*/ 59961 w 2293495"/>
              <a:gd name="connsiteY3" fmla="*/ 419725 h 1409122"/>
              <a:gd name="connsiteX4" fmla="*/ 89941 w 2293495"/>
              <a:gd name="connsiteY4" fmla="*/ 464696 h 1409122"/>
              <a:gd name="connsiteX5" fmla="*/ 104932 w 2293495"/>
              <a:gd name="connsiteY5" fmla="*/ 509666 h 1409122"/>
              <a:gd name="connsiteX6" fmla="*/ 149902 w 2293495"/>
              <a:gd name="connsiteY6" fmla="*/ 554637 h 1409122"/>
              <a:gd name="connsiteX7" fmla="*/ 194873 w 2293495"/>
              <a:gd name="connsiteY7" fmla="*/ 704538 h 1409122"/>
              <a:gd name="connsiteX8" fmla="*/ 239843 w 2293495"/>
              <a:gd name="connsiteY8" fmla="*/ 749509 h 1409122"/>
              <a:gd name="connsiteX9" fmla="*/ 314794 w 2293495"/>
              <a:gd name="connsiteY9" fmla="*/ 839450 h 1409122"/>
              <a:gd name="connsiteX10" fmla="*/ 389745 w 2293495"/>
              <a:gd name="connsiteY10" fmla="*/ 914400 h 1409122"/>
              <a:gd name="connsiteX11" fmla="*/ 404735 w 2293495"/>
              <a:gd name="connsiteY11" fmla="*/ 959371 h 1409122"/>
              <a:gd name="connsiteX12" fmla="*/ 449705 w 2293495"/>
              <a:gd name="connsiteY12" fmla="*/ 989351 h 1409122"/>
              <a:gd name="connsiteX13" fmla="*/ 569627 w 2293495"/>
              <a:gd name="connsiteY13" fmla="*/ 1019332 h 1409122"/>
              <a:gd name="connsiteX14" fmla="*/ 674558 w 2293495"/>
              <a:gd name="connsiteY14" fmla="*/ 1079292 h 1409122"/>
              <a:gd name="connsiteX15" fmla="*/ 704538 w 2293495"/>
              <a:gd name="connsiteY15" fmla="*/ 1109273 h 1409122"/>
              <a:gd name="connsiteX16" fmla="*/ 794479 w 2293495"/>
              <a:gd name="connsiteY16" fmla="*/ 1169233 h 1409122"/>
              <a:gd name="connsiteX17" fmla="*/ 839450 w 2293495"/>
              <a:gd name="connsiteY17" fmla="*/ 1199214 h 1409122"/>
              <a:gd name="connsiteX18" fmla="*/ 884420 w 2293495"/>
              <a:gd name="connsiteY18" fmla="*/ 1214204 h 1409122"/>
              <a:gd name="connsiteX19" fmla="*/ 944381 w 2293495"/>
              <a:gd name="connsiteY19" fmla="*/ 1289155 h 1409122"/>
              <a:gd name="connsiteX20" fmla="*/ 1004341 w 2293495"/>
              <a:gd name="connsiteY20" fmla="*/ 1304145 h 1409122"/>
              <a:gd name="connsiteX21" fmla="*/ 1094282 w 2293495"/>
              <a:gd name="connsiteY21" fmla="*/ 1334125 h 1409122"/>
              <a:gd name="connsiteX22" fmla="*/ 1139253 w 2293495"/>
              <a:gd name="connsiteY22" fmla="*/ 1349115 h 1409122"/>
              <a:gd name="connsiteX23" fmla="*/ 1289154 w 2293495"/>
              <a:gd name="connsiteY23" fmla="*/ 1364105 h 1409122"/>
              <a:gd name="connsiteX24" fmla="*/ 1678899 w 2293495"/>
              <a:gd name="connsiteY24" fmla="*/ 1379096 h 1409122"/>
              <a:gd name="connsiteX25" fmla="*/ 1753850 w 2293495"/>
              <a:gd name="connsiteY25" fmla="*/ 1394086 h 1409122"/>
              <a:gd name="connsiteX26" fmla="*/ 2293495 w 2293495"/>
              <a:gd name="connsiteY26" fmla="*/ 1409076 h 140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93495" h="1409122">
                <a:moveTo>
                  <a:pt x="0" y="0"/>
                </a:moveTo>
                <a:cubicBezTo>
                  <a:pt x="4997" y="94938"/>
                  <a:pt x="3664" y="190422"/>
                  <a:pt x="14991" y="284814"/>
                </a:cubicBezTo>
                <a:cubicBezTo>
                  <a:pt x="18756" y="316191"/>
                  <a:pt x="34978" y="344775"/>
                  <a:pt x="44971" y="374755"/>
                </a:cubicBezTo>
                <a:cubicBezTo>
                  <a:pt x="49968" y="389745"/>
                  <a:pt x="51196" y="406578"/>
                  <a:pt x="59961" y="419725"/>
                </a:cubicBezTo>
                <a:cubicBezTo>
                  <a:pt x="69954" y="434715"/>
                  <a:pt x="81884" y="448582"/>
                  <a:pt x="89941" y="464696"/>
                </a:cubicBezTo>
                <a:cubicBezTo>
                  <a:pt x="97007" y="478829"/>
                  <a:pt x="96167" y="496519"/>
                  <a:pt x="104932" y="509666"/>
                </a:cubicBezTo>
                <a:cubicBezTo>
                  <a:pt x="116691" y="527305"/>
                  <a:pt x="134912" y="539647"/>
                  <a:pt x="149902" y="554637"/>
                </a:cubicBezTo>
                <a:cubicBezTo>
                  <a:pt x="156696" y="581812"/>
                  <a:pt x="182707" y="692371"/>
                  <a:pt x="194873" y="704538"/>
                </a:cubicBezTo>
                <a:lnTo>
                  <a:pt x="239843" y="749509"/>
                </a:lnTo>
                <a:cubicBezTo>
                  <a:pt x="268473" y="835399"/>
                  <a:pt x="233117" y="757773"/>
                  <a:pt x="314794" y="839450"/>
                </a:cubicBezTo>
                <a:cubicBezTo>
                  <a:pt x="414725" y="939381"/>
                  <a:pt x="269825" y="834455"/>
                  <a:pt x="389745" y="914400"/>
                </a:cubicBezTo>
                <a:cubicBezTo>
                  <a:pt x="394742" y="929390"/>
                  <a:pt x="394864" y="947032"/>
                  <a:pt x="404735" y="959371"/>
                </a:cubicBezTo>
                <a:cubicBezTo>
                  <a:pt x="415989" y="973439"/>
                  <a:pt x="433591" y="981294"/>
                  <a:pt x="449705" y="989351"/>
                </a:cubicBezTo>
                <a:cubicBezTo>
                  <a:pt x="480432" y="1004714"/>
                  <a:pt x="541123" y="1013631"/>
                  <a:pt x="569627" y="1019332"/>
                </a:cubicBezTo>
                <a:cubicBezTo>
                  <a:pt x="610657" y="1039847"/>
                  <a:pt x="639248" y="1051044"/>
                  <a:pt x="674558" y="1079292"/>
                </a:cubicBezTo>
                <a:cubicBezTo>
                  <a:pt x="685594" y="1088121"/>
                  <a:pt x="693232" y="1100793"/>
                  <a:pt x="704538" y="1109273"/>
                </a:cubicBezTo>
                <a:cubicBezTo>
                  <a:pt x="733363" y="1130892"/>
                  <a:pt x="764499" y="1149246"/>
                  <a:pt x="794479" y="1169233"/>
                </a:cubicBezTo>
                <a:cubicBezTo>
                  <a:pt x="809469" y="1179227"/>
                  <a:pt x="822358" y="1193517"/>
                  <a:pt x="839450" y="1199214"/>
                </a:cubicBezTo>
                <a:lnTo>
                  <a:pt x="884420" y="1214204"/>
                </a:lnTo>
                <a:cubicBezTo>
                  <a:pt x="895012" y="1230092"/>
                  <a:pt x="923021" y="1278475"/>
                  <a:pt x="944381" y="1289155"/>
                </a:cubicBezTo>
                <a:cubicBezTo>
                  <a:pt x="962808" y="1298368"/>
                  <a:pt x="984608" y="1298225"/>
                  <a:pt x="1004341" y="1304145"/>
                </a:cubicBezTo>
                <a:cubicBezTo>
                  <a:pt x="1034610" y="1313226"/>
                  <a:pt x="1064302" y="1324132"/>
                  <a:pt x="1094282" y="1334125"/>
                </a:cubicBezTo>
                <a:cubicBezTo>
                  <a:pt x="1109272" y="1339122"/>
                  <a:pt x="1123530" y="1347543"/>
                  <a:pt x="1139253" y="1349115"/>
                </a:cubicBezTo>
                <a:cubicBezTo>
                  <a:pt x="1189220" y="1354112"/>
                  <a:pt x="1239015" y="1361319"/>
                  <a:pt x="1289154" y="1364105"/>
                </a:cubicBezTo>
                <a:cubicBezTo>
                  <a:pt x="1418965" y="1371317"/>
                  <a:pt x="1548984" y="1374099"/>
                  <a:pt x="1678899" y="1379096"/>
                </a:cubicBezTo>
                <a:cubicBezTo>
                  <a:pt x="1703883" y="1384093"/>
                  <a:pt x="1728421" y="1392497"/>
                  <a:pt x="1753850" y="1394086"/>
                </a:cubicBezTo>
                <a:cubicBezTo>
                  <a:pt x="2020323" y="1410740"/>
                  <a:pt x="2084605" y="1409076"/>
                  <a:pt x="2293495" y="140907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5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93192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939881" cy="400110"/>
            <a:chOff x="2699792" y="1277259"/>
            <a:chExt cx="1939881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8069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비교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394581-B147-4CEF-8BF6-52258F0D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76035"/>
              </p:ext>
            </p:extLst>
          </p:nvPr>
        </p:nvGraphicFramePr>
        <p:xfrm>
          <a:off x="1158591" y="2138413"/>
          <a:ext cx="6719613" cy="20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871">
                  <a:extLst>
                    <a:ext uri="{9D8B030D-6E8A-4147-A177-3AD203B41FA5}">
                      <a16:colId xmlns:a16="http://schemas.microsoft.com/office/drawing/2014/main" val="1081629018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1694234582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285200382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Cambria Math" panose="020405030504060302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Cambria Math" panose="02040503050406030204" pitchFamily="18" charset="0"/>
                        </a:rPr>
                        <a:t>q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38860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Cambria Math" panose="02040503050406030204" pitchFamily="18" charset="0"/>
                        </a:rPr>
                        <a:t>정상성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자체만족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58950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Cambria Math" panose="02040503050406030204" pitchFamily="18" charset="0"/>
                        </a:rPr>
                        <a:t>가역성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자체만족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605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2ED8D6-B016-486E-9409-C9E595D93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07902"/>
              </p:ext>
            </p:extLst>
          </p:nvPr>
        </p:nvGraphicFramePr>
        <p:xfrm>
          <a:off x="1158591" y="4161189"/>
          <a:ext cx="6719613" cy="20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871">
                  <a:extLst>
                    <a:ext uri="{9D8B030D-6E8A-4147-A177-3AD203B41FA5}">
                      <a16:colId xmlns:a16="http://schemas.microsoft.com/office/drawing/2014/main" val="2190447108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44055152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2848775221"/>
                    </a:ext>
                  </a:extLst>
                </a:gridCol>
              </a:tblGrid>
              <a:tr h="10148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q+1</a:t>
                      </a:r>
                      <a:r>
                        <a:rPr lang="ko-KR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39571"/>
                  </a:ext>
                </a:extLst>
              </a:tr>
              <a:tr h="1010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mbria Math" panose="02040503050406030204" pitchFamily="18" charset="0"/>
                        </a:rPr>
                        <a:t>p+1</a:t>
                      </a: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85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65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93192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939881" cy="400110"/>
            <a:chOff x="2699792" y="1277259"/>
            <a:chExt cx="1939881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8069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비교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394581-B147-4CEF-8BF6-52258F0DF08F}"/>
              </a:ext>
            </a:extLst>
          </p:cNvPr>
          <p:cNvGraphicFramePr>
            <a:graphicFrameLocks noGrp="1"/>
          </p:cNvGraphicFramePr>
          <p:nvPr/>
        </p:nvGraphicFramePr>
        <p:xfrm>
          <a:off x="1158591" y="2138413"/>
          <a:ext cx="6719613" cy="20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871">
                  <a:extLst>
                    <a:ext uri="{9D8B030D-6E8A-4147-A177-3AD203B41FA5}">
                      <a16:colId xmlns:a16="http://schemas.microsoft.com/office/drawing/2014/main" val="1081629018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1694234582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285200382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Cambria Math" panose="020405030504060302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Cambria Math" panose="02040503050406030204" pitchFamily="18" charset="0"/>
                        </a:rPr>
                        <a:t>q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38860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Cambria Math" panose="02040503050406030204" pitchFamily="18" charset="0"/>
                        </a:rPr>
                        <a:t>정상성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자체만족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58950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Cambria Math" panose="02040503050406030204" pitchFamily="18" charset="0"/>
                        </a:rPr>
                        <a:t>가역성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자체만족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605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2ED8D6-B016-486E-9409-C9E595D93A38}"/>
              </a:ext>
            </a:extLst>
          </p:cNvPr>
          <p:cNvGraphicFramePr>
            <a:graphicFrameLocks noGrp="1"/>
          </p:cNvGraphicFramePr>
          <p:nvPr/>
        </p:nvGraphicFramePr>
        <p:xfrm>
          <a:off x="1158591" y="4161189"/>
          <a:ext cx="6719613" cy="20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871">
                  <a:extLst>
                    <a:ext uri="{9D8B030D-6E8A-4147-A177-3AD203B41FA5}">
                      <a16:colId xmlns:a16="http://schemas.microsoft.com/office/drawing/2014/main" val="2190447108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44055152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2848775221"/>
                    </a:ext>
                  </a:extLst>
                </a:gridCol>
              </a:tblGrid>
              <a:tr h="10148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q+1</a:t>
                      </a:r>
                      <a:r>
                        <a:rPr lang="ko-KR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39571"/>
                  </a:ext>
                </a:extLst>
              </a:tr>
              <a:tr h="1010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mbria Math" panose="02040503050406030204" pitchFamily="18" charset="0"/>
                        </a:rPr>
                        <a:t>p+1</a:t>
                      </a: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85301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675C74-7F24-42D1-849F-30A499461701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1E627F8-D142-45B5-B391-8C4BEB69D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4128"/>
              </p:ext>
            </p:extLst>
          </p:nvPr>
        </p:nvGraphicFramePr>
        <p:xfrm>
          <a:off x="1158591" y="4088138"/>
          <a:ext cx="6719613" cy="209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871">
                  <a:extLst>
                    <a:ext uri="{9D8B030D-6E8A-4147-A177-3AD203B41FA5}">
                      <a16:colId xmlns:a16="http://schemas.microsoft.com/office/drawing/2014/main" val="2190447108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44055152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2848775221"/>
                    </a:ext>
                  </a:extLst>
                </a:gridCol>
              </a:tblGrid>
              <a:tr h="10514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q+1</a:t>
                      </a:r>
                      <a:r>
                        <a:rPr lang="ko-KR" sz="1800" b="0" kern="100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39571"/>
                  </a:ext>
                </a:extLst>
              </a:tr>
              <a:tr h="10467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p+1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8530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DA54822-49AC-48EB-A654-D66AC53BBC12}"/>
              </a:ext>
            </a:extLst>
          </p:cNvPr>
          <p:cNvSpPr txBox="1"/>
          <p:nvPr/>
        </p:nvSpPr>
        <p:spPr>
          <a:xfrm>
            <a:off x="2440772" y="3055243"/>
            <a:ext cx="464194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성질 </a:t>
            </a:r>
            <a:r>
              <a:rPr lang="ko-KR" altLang="en-US" sz="24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비슷</a:t>
            </a:r>
            <a:endParaRPr lang="ko-KR" altLang="en-US" sz="24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27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2723750" cy="400110"/>
            <a:chOff x="2699792" y="1277259"/>
            <a:chExt cx="2723750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590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정상시계열 모형의 조건</a:t>
              </a: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오차항</a:t>
            </a:r>
            <a:r>
              <a:rPr lang="ko-KR" altLang="en-US" dirty="0">
                <a:latin typeface="Cambria Math" panose="02040503050406030204" pitchFamily="18" charset="0"/>
              </a:rPr>
              <a:t>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과거시점의 </a:t>
            </a:r>
            <a:endParaRPr lang="en-US" altLang="ko-KR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  <a:latin typeface="Cambria Math" panose="02040503050406030204" pitchFamily="18" charset="0"/>
              </a:rPr>
              <a:t>관측값</a:t>
            </a:r>
            <a:r>
              <a:rPr lang="ko-KR" altLang="en-US" dirty="0" err="1">
                <a:latin typeface="Cambria Math" panose="02040503050406030204" pitchFamily="18" charset="0"/>
              </a:rPr>
              <a:t>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  <a:latin typeface="Cambria Math" panose="02040503050406030204" pitchFamily="18" charset="0"/>
              </a:rPr>
              <a:t>관측값</a:t>
            </a:r>
            <a:r>
              <a:rPr lang="ko-KR" altLang="en-US" dirty="0" err="1">
                <a:latin typeface="Cambria Math" panose="02040503050406030204" pitchFamily="18" charset="0"/>
              </a:rPr>
              <a:t>을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과거시점의 </a:t>
            </a:r>
            <a:endParaRPr lang="en-US" altLang="ko-KR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오차항</a:t>
            </a:r>
            <a:r>
              <a:rPr lang="ko-KR" altLang="en-US" dirty="0">
                <a:latin typeface="Cambria Math" panose="02040503050406030204" pitchFamily="18" charset="0"/>
              </a:rPr>
              <a:t>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587719"/>
            <a:ext cx="1768823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시점</a:t>
            </a:r>
            <a:r>
              <a:rPr lang="ko-KR" altLang="en-US" dirty="0">
                <a:latin typeface="Cambria Math" panose="02040503050406030204" pitchFamily="18" charset="0"/>
              </a:rPr>
              <a:t>에 </a:t>
            </a: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의존하지</a:t>
            </a:r>
            <a:endParaRPr lang="en-US" altLang="ko-KR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 않아야</a:t>
            </a:r>
            <a:r>
              <a:rPr lang="ko-KR" altLang="en-US" dirty="0">
                <a:latin typeface="Cambria Math" panose="02040503050406030204" pitchFamily="18" charset="0"/>
              </a:rPr>
              <a:t>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40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93192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939881" cy="400110"/>
            <a:chOff x="2699792" y="1277259"/>
            <a:chExt cx="1939881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8069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비교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394581-B147-4CEF-8BF6-52258F0DF08F}"/>
              </a:ext>
            </a:extLst>
          </p:cNvPr>
          <p:cNvGraphicFramePr>
            <a:graphicFrameLocks noGrp="1"/>
          </p:cNvGraphicFramePr>
          <p:nvPr/>
        </p:nvGraphicFramePr>
        <p:xfrm>
          <a:off x="1158591" y="2138413"/>
          <a:ext cx="6719613" cy="20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871">
                  <a:extLst>
                    <a:ext uri="{9D8B030D-6E8A-4147-A177-3AD203B41FA5}">
                      <a16:colId xmlns:a16="http://schemas.microsoft.com/office/drawing/2014/main" val="1081629018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1694234582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285200382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Cambria Math" panose="020405030504060302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Cambria Math" panose="02040503050406030204" pitchFamily="18" charset="0"/>
                        </a:rPr>
                        <a:t>q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38860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Cambria Math" panose="02040503050406030204" pitchFamily="18" charset="0"/>
                        </a:rPr>
                        <a:t>정상성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자체만족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58950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Cambria Math" panose="02040503050406030204" pitchFamily="18" charset="0"/>
                        </a:rPr>
                        <a:t>가역성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자체만족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605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2ED8D6-B016-486E-9409-C9E595D93A38}"/>
              </a:ext>
            </a:extLst>
          </p:cNvPr>
          <p:cNvGraphicFramePr>
            <a:graphicFrameLocks noGrp="1"/>
          </p:cNvGraphicFramePr>
          <p:nvPr/>
        </p:nvGraphicFramePr>
        <p:xfrm>
          <a:off x="1158591" y="4161189"/>
          <a:ext cx="6719613" cy="20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871">
                  <a:extLst>
                    <a:ext uri="{9D8B030D-6E8A-4147-A177-3AD203B41FA5}">
                      <a16:colId xmlns:a16="http://schemas.microsoft.com/office/drawing/2014/main" val="2190447108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44055152"/>
                    </a:ext>
                  </a:extLst>
                </a:gridCol>
                <a:gridCol w="2239871">
                  <a:extLst>
                    <a:ext uri="{9D8B030D-6E8A-4147-A177-3AD203B41FA5}">
                      <a16:colId xmlns:a16="http://schemas.microsoft.com/office/drawing/2014/main" val="2848775221"/>
                    </a:ext>
                  </a:extLst>
                </a:gridCol>
              </a:tblGrid>
              <a:tr h="10148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q+1</a:t>
                      </a:r>
                      <a:r>
                        <a:rPr lang="ko-KR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39571"/>
                  </a:ext>
                </a:extLst>
              </a:tr>
              <a:tr h="1010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mbria Math" panose="02040503050406030204" pitchFamily="18" charset="0"/>
                        </a:rPr>
                        <a:t>p+1</a:t>
                      </a: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85301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5899E9-FE95-4512-ADE9-57072CAECA83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AD3059-D0AC-45D8-88CB-546053DA0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50477"/>
              </p:ext>
            </p:extLst>
          </p:nvPr>
        </p:nvGraphicFramePr>
        <p:xfrm>
          <a:off x="1159199" y="4089600"/>
          <a:ext cx="6701127" cy="2087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3709">
                  <a:extLst>
                    <a:ext uri="{9D8B030D-6E8A-4147-A177-3AD203B41FA5}">
                      <a16:colId xmlns:a16="http://schemas.microsoft.com/office/drawing/2014/main" val="2190447108"/>
                    </a:ext>
                  </a:extLst>
                </a:gridCol>
                <a:gridCol w="2233709">
                  <a:extLst>
                    <a:ext uri="{9D8B030D-6E8A-4147-A177-3AD203B41FA5}">
                      <a16:colId xmlns:a16="http://schemas.microsoft.com/office/drawing/2014/main" val="44055152"/>
                    </a:ext>
                  </a:extLst>
                </a:gridCol>
                <a:gridCol w="2233709">
                  <a:extLst>
                    <a:ext uri="{9D8B030D-6E8A-4147-A177-3AD203B41FA5}">
                      <a16:colId xmlns:a16="http://schemas.microsoft.com/office/drawing/2014/main" val="2848775221"/>
                    </a:ext>
                  </a:extLst>
                </a:gridCol>
              </a:tblGrid>
              <a:tr h="10462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b="0" kern="100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b="0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q+1</a:t>
                      </a:r>
                      <a:r>
                        <a:rPr lang="ko-KR" sz="1800" b="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39571"/>
                  </a:ext>
                </a:extLst>
              </a:tr>
              <a:tr h="10415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mbria Math" panose="02040503050406030204" pitchFamily="18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p+1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a:t>차부터 절단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지수적으로 감소</a:t>
                      </a:r>
                      <a:endParaRPr lang="ko-KR" sz="1800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8530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C065356-4BE2-42F8-90D1-97AEAAB8560C}"/>
              </a:ext>
            </a:extLst>
          </p:cNvPr>
          <p:cNvSpPr txBox="1"/>
          <p:nvPr/>
        </p:nvSpPr>
        <p:spPr>
          <a:xfrm>
            <a:off x="2440800" y="3056400"/>
            <a:ext cx="464194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성질 </a:t>
            </a:r>
            <a:r>
              <a:rPr lang="ko-KR" altLang="en-US" sz="2400" dirty="0" err="1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비슷</a:t>
            </a:r>
            <a:endParaRPr lang="ko-KR" altLang="en-US" sz="2400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42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0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375B49-4FD6-4FA1-81B4-7D53AE823775}"/>
              </a:ext>
            </a:extLst>
          </p:cNvPr>
          <p:cNvSpPr/>
          <p:nvPr/>
        </p:nvSpPr>
        <p:spPr>
          <a:xfrm rot="5400000">
            <a:off x="4345585" y="4432933"/>
            <a:ext cx="360040" cy="1057459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187624" y="2562885"/>
            <a:ext cx="50247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 회귀 모형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1295085" y="3800385"/>
            <a:ext cx="5024776" cy="58477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자기 자신을 과거 시점에 회귀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78981F-86F8-485B-AF8A-8A5213C800A9}"/>
              </a:ext>
            </a:extLst>
          </p:cNvPr>
          <p:cNvSpPr/>
          <p:nvPr/>
        </p:nvSpPr>
        <p:spPr>
          <a:xfrm rot="5400000">
            <a:off x="4357730" y="5273266"/>
            <a:ext cx="360040" cy="1057459"/>
          </a:xfrm>
          <a:prstGeom prst="downArrow">
            <a:avLst>
              <a:gd name="adj1" fmla="val 67450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42F2B-8E19-4AB3-8328-B72C97FDD553}"/>
              </a:ext>
            </a:extLst>
          </p:cNvPr>
          <p:cNvSpPr txBox="1"/>
          <p:nvPr/>
        </p:nvSpPr>
        <p:spPr>
          <a:xfrm>
            <a:off x="4154978" y="4568760"/>
            <a:ext cx="90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설명</a:t>
            </a:r>
            <a:r>
              <a:rPr lang="en-US" altLang="ko-KR" sz="2400" dirty="0">
                <a:latin typeface="Cambria Math" panose="02040503050406030204" pitchFamily="18" charset="0"/>
              </a:rPr>
              <a:t>O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CECE2-1AB0-45B5-8FBE-6EC7F2D5E81B}"/>
              </a:ext>
            </a:extLst>
          </p:cNvPr>
          <p:cNvSpPr txBox="1"/>
          <p:nvPr/>
        </p:nvSpPr>
        <p:spPr>
          <a:xfrm>
            <a:off x="5680787" y="5490867"/>
            <a:ext cx="211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오차항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C3FD6-6AF2-405F-A3FB-4BBB4004D823}"/>
              </a:ext>
            </a:extLst>
          </p:cNvPr>
          <p:cNvSpPr txBox="1"/>
          <p:nvPr/>
        </p:nvSpPr>
        <p:spPr>
          <a:xfrm>
            <a:off x="4221392" y="5454846"/>
            <a:ext cx="10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설명</a:t>
            </a:r>
            <a:r>
              <a:rPr lang="en-US" altLang="ko-KR" sz="2400" dirty="0">
                <a:latin typeface="Cambria Math" panose="02040503050406030204" pitchFamily="18" charset="0"/>
              </a:rPr>
              <a:t>X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00029-023F-4E12-BAE6-E36816E9813A}"/>
              </a:ext>
            </a:extLst>
          </p:cNvPr>
          <p:cNvSpPr txBox="1"/>
          <p:nvPr/>
        </p:nvSpPr>
        <p:spPr>
          <a:xfrm>
            <a:off x="6068144" y="4731572"/>
            <a:ext cx="131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00" b="1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+</a:t>
            </a:r>
            <a:endParaRPr lang="ko-KR" altLang="en-US" sz="5600" b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AEDAB-AAB7-4D40-9C43-8A358063399C}"/>
              </a:ext>
            </a:extLst>
          </p:cNvPr>
          <p:cNvSpPr txBox="1"/>
          <p:nvPr/>
        </p:nvSpPr>
        <p:spPr>
          <a:xfrm>
            <a:off x="1606860" y="4961662"/>
            <a:ext cx="213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현재의 자료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35B11-63C8-473A-99EF-AFFD489DCE1F}"/>
              </a:ext>
            </a:extLst>
          </p:cNvPr>
          <p:cNvSpPr txBox="1"/>
          <p:nvPr/>
        </p:nvSpPr>
        <p:spPr>
          <a:xfrm>
            <a:off x="5365618" y="4559680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과거의 자료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1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BC0F59-99DF-471D-90A3-E089D7BA6927}"/>
                  </a:ext>
                </a:extLst>
              </p:cNvPr>
              <p:cNvSpPr/>
              <p:nvPr/>
            </p:nvSpPr>
            <p:spPr>
              <a:xfrm>
                <a:off x="6294625" y="1081080"/>
                <a:ext cx="2130070" cy="461665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BC0F59-99DF-471D-90A3-E089D7BA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25" y="1081080"/>
                <a:ext cx="2130070" cy="461665"/>
              </a:xfrm>
              <a:prstGeom prst="rect">
                <a:avLst/>
              </a:prstGeom>
              <a:blipFill>
                <a:blip r:embed="rId2"/>
                <a:stretch>
                  <a:fillRect t="-127632" r="-32665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BC614AA-F414-42B2-B171-2CEFC248AB05}"/>
              </a:ext>
            </a:extLst>
          </p:cNvPr>
          <p:cNvSpPr txBox="1"/>
          <p:nvPr/>
        </p:nvSpPr>
        <p:spPr>
          <a:xfrm>
            <a:off x="7544020" y="2758577"/>
            <a:ext cx="593634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7345002-958D-4814-9628-2E805B334685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6784894" y="1702633"/>
            <a:ext cx="1225136" cy="886751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92F80C-8AB1-44D5-A1AF-D27BAED73C1C}"/>
              </a:ext>
            </a:extLst>
          </p:cNvPr>
          <p:cNvSpPr txBox="1"/>
          <p:nvPr/>
        </p:nvSpPr>
        <p:spPr>
          <a:xfrm>
            <a:off x="6641813" y="17694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7BBC5-7E14-45F8-80DD-C4E243A11E11}"/>
              </a:ext>
            </a:extLst>
          </p:cNvPr>
          <p:cNvSpPr txBox="1"/>
          <p:nvPr/>
        </p:nvSpPr>
        <p:spPr>
          <a:xfrm>
            <a:off x="3690478" y="3652568"/>
            <a:ext cx="1014205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3B488DA-BCEA-4BFE-BA4B-A3E8F8BD6441}"/>
              </a:ext>
            </a:extLst>
          </p:cNvPr>
          <p:cNvCxnSpPr>
            <a:cxnSpLocks/>
          </p:cNvCxnSpPr>
          <p:nvPr/>
        </p:nvCxnSpPr>
        <p:spPr>
          <a:xfrm rot="5400000">
            <a:off x="3830052" y="4572836"/>
            <a:ext cx="915360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4EEFB0-59B9-445A-9F7E-87132563A85B}"/>
              </a:ext>
            </a:extLst>
          </p:cNvPr>
          <p:cNvSpPr txBox="1"/>
          <p:nvPr/>
        </p:nvSpPr>
        <p:spPr>
          <a:xfrm>
            <a:off x="786901" y="2727049"/>
            <a:ext cx="829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AR(P) :</a:t>
            </a:r>
            <a:r>
              <a:rPr lang="ko-KR" altLang="en-US" sz="2400" dirty="0">
                <a:latin typeface="Cambria Math" panose="02040503050406030204" pitchFamily="18" charset="0"/>
              </a:rPr>
              <a:t> </a:t>
            </a:r>
            <a:r>
              <a:rPr lang="en-US" altLang="ko-KR" sz="240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2400" dirty="0">
                <a:latin typeface="Cambria Math" panose="02040503050406030204" pitchFamily="18" charset="0"/>
              </a:rPr>
              <a:t>-μ = </a:t>
            </a:r>
            <a:r>
              <a:rPr lang="el-GR" altLang="ko-KR" sz="2400" dirty="0">
                <a:latin typeface="Cambria Math" panose="02040503050406030204" pitchFamily="18" charset="0"/>
              </a:rPr>
              <a:t>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2400" dirty="0">
                <a:latin typeface="Cambria Math" panose="02040503050406030204" pitchFamily="18" charset="0"/>
              </a:rPr>
              <a:t>(Z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t-1</a:t>
            </a:r>
            <a:r>
              <a:rPr lang="en-US" altLang="ko-KR" sz="2400" dirty="0">
                <a:latin typeface="Cambria Math" panose="02040503050406030204" pitchFamily="18" charset="0"/>
              </a:rPr>
              <a:t>-μ)+</a:t>
            </a:r>
            <a:r>
              <a:rPr lang="el-GR" altLang="ko-KR" sz="2400" dirty="0">
                <a:latin typeface="Cambria Math" panose="02040503050406030204" pitchFamily="18" charset="0"/>
              </a:rPr>
              <a:t>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2400" dirty="0">
                <a:latin typeface="Cambria Math" panose="02040503050406030204" pitchFamily="18" charset="0"/>
              </a:rPr>
              <a:t>(Z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t-2</a:t>
            </a:r>
            <a:r>
              <a:rPr lang="en-US" altLang="ko-KR" sz="2400" dirty="0">
                <a:latin typeface="Cambria Math" panose="02040503050406030204" pitchFamily="18" charset="0"/>
              </a:rPr>
              <a:t>-μ)+…+</a:t>
            </a:r>
            <a:r>
              <a:rPr lang="el-GR" altLang="ko-KR" sz="2400" dirty="0">
                <a:latin typeface="Cambria Math" panose="02040503050406030204" pitchFamily="18" charset="0"/>
              </a:rPr>
              <a:t> ϕ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p</a:t>
            </a:r>
            <a:r>
              <a:rPr lang="en-US" altLang="ko-KR" sz="2400" dirty="0">
                <a:latin typeface="Cambria Math" panose="02040503050406030204" pitchFamily="18" charset="0"/>
              </a:rPr>
              <a:t>(</a:t>
            </a:r>
            <a:r>
              <a:rPr lang="en-US" altLang="ko-KR" sz="240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aseline="-25000" dirty="0" err="1">
                <a:latin typeface="Cambria Math" panose="02040503050406030204" pitchFamily="18" charset="0"/>
              </a:rPr>
              <a:t>t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-p</a:t>
            </a:r>
            <a:r>
              <a:rPr lang="en-US" altLang="ko-KR" sz="2400" dirty="0">
                <a:latin typeface="Cambria Math" panose="02040503050406030204" pitchFamily="18" charset="0"/>
              </a:rPr>
              <a:t>-μ)+</a:t>
            </a:r>
            <a:r>
              <a:rPr lang="el-GR" altLang="ko-KR" sz="2400" dirty="0">
                <a:latin typeface="Cambria Math" panose="02040503050406030204" pitchFamily="18" charset="0"/>
              </a:rPr>
              <a:t>ε</a:t>
            </a:r>
            <a:r>
              <a:rPr lang="en-US" altLang="ko-KR" sz="2400" baseline="-25000" dirty="0">
                <a:latin typeface="Cambria Math" panose="02040503050406030204" pitchFamily="18" charset="0"/>
              </a:rPr>
              <a:t>t</a:t>
            </a:r>
            <a:endParaRPr lang="ko-KR" altLang="en-US" sz="2400" baseline="-25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5012E-73F2-465A-8512-9F4C561F0888}"/>
                  </a:ext>
                </a:extLst>
              </p:cNvPr>
              <p:cNvSpPr txBox="1"/>
              <p:nvPr/>
            </p:nvSpPr>
            <p:spPr>
              <a:xfrm>
                <a:off x="2411760" y="3299763"/>
                <a:ext cx="294057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)  +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5012E-73F2-465A-8512-9F4C561F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299763"/>
                <a:ext cx="2940570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A5FF0-6DAD-49BF-85C9-922D38455041}"/>
                  </a:ext>
                </a:extLst>
              </p:cNvPr>
              <p:cNvSpPr txBox="1"/>
              <p:nvPr/>
            </p:nvSpPr>
            <p:spPr>
              <a:xfrm>
                <a:off x="2924845" y="5043606"/>
                <a:ext cx="294057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ko-KR" sz="2400" b="0" i="0" baseline="-2500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̇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en-US" altLang="ko-KR" sz="24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altLang="ko-KR" sz="2400" baseline="-250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A5FF0-6DAD-49BF-85C9-922D3845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45" y="5043606"/>
                <a:ext cx="2940570" cy="11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FC1ED-710C-42AD-A2CC-AE2E849EAC08}"/>
                  </a:ext>
                </a:extLst>
              </p:cNvPr>
              <p:cNvSpPr txBox="1"/>
              <p:nvPr/>
            </p:nvSpPr>
            <p:spPr>
              <a:xfrm>
                <a:off x="3055807" y="4532132"/>
                <a:ext cx="2678647" cy="47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𝑍𝑡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24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FC1ED-710C-42AD-A2CC-AE2E849E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07" y="4532132"/>
                <a:ext cx="2678647" cy="473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95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073" name="Picture 25">
            <a:extLst>
              <a:ext uri="{FF2B5EF4-FFF2-40B4-BE49-F238E27FC236}">
                <a16:creationId xmlns:a16="http://schemas.microsoft.com/office/drawing/2014/main" id="{018E508B-49FA-4BAC-B44E-C871784A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14" y="2744317"/>
            <a:ext cx="5862371" cy="52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3B9937-DB2A-42AA-BDCD-F1822EAA7BB2}"/>
              </a:ext>
            </a:extLst>
          </p:cNvPr>
          <p:cNvSpPr txBox="1"/>
          <p:nvPr/>
        </p:nvSpPr>
        <p:spPr>
          <a:xfrm>
            <a:off x="1006346" y="274431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AR(P) :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24D437E-D322-4D5A-AB11-F8707641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84516"/>
            <a:ext cx="2747858" cy="71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3" name="Picture 35">
            <a:extLst>
              <a:ext uri="{FF2B5EF4-FFF2-40B4-BE49-F238E27FC236}">
                <a16:creationId xmlns:a16="http://schemas.microsoft.com/office/drawing/2014/main" id="{171855F4-ED96-434E-9564-AAB2AB0D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07" y="5111590"/>
            <a:ext cx="2463850" cy="95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BC0F59-99DF-471D-90A3-E089D7BA6927}"/>
                  </a:ext>
                </a:extLst>
              </p:cNvPr>
              <p:cNvSpPr/>
              <p:nvPr/>
            </p:nvSpPr>
            <p:spPr>
              <a:xfrm>
                <a:off x="6294625" y="1081080"/>
                <a:ext cx="2130070" cy="461665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ko-KR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BC0F59-99DF-471D-90A3-E089D7BA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25" y="1081080"/>
                <a:ext cx="2130070" cy="461665"/>
              </a:xfrm>
              <a:prstGeom prst="rect">
                <a:avLst/>
              </a:prstGeom>
              <a:blipFill>
                <a:blip r:embed="rId5"/>
                <a:stretch>
                  <a:fillRect t="-127632" r="-32665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BC614AA-F414-42B2-B171-2CEFC248AB05}"/>
              </a:ext>
            </a:extLst>
          </p:cNvPr>
          <p:cNvSpPr txBox="1"/>
          <p:nvPr/>
        </p:nvSpPr>
        <p:spPr>
          <a:xfrm>
            <a:off x="7544020" y="2758577"/>
            <a:ext cx="593634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7345002-958D-4814-9628-2E805B334685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6784894" y="1702633"/>
            <a:ext cx="1225136" cy="886751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92F80C-8AB1-44D5-A1AF-D27BAED73C1C}"/>
              </a:ext>
            </a:extLst>
          </p:cNvPr>
          <p:cNvSpPr txBox="1"/>
          <p:nvPr/>
        </p:nvSpPr>
        <p:spPr>
          <a:xfrm>
            <a:off x="6641813" y="17694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7BBC5-7E14-45F8-80DD-C4E243A11E11}"/>
              </a:ext>
            </a:extLst>
          </p:cNvPr>
          <p:cNvSpPr txBox="1"/>
          <p:nvPr/>
        </p:nvSpPr>
        <p:spPr>
          <a:xfrm>
            <a:off x="3690478" y="3652568"/>
            <a:ext cx="1014205" cy="462588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3B488DA-BCEA-4BFE-BA4B-A3E8F8BD6441}"/>
              </a:ext>
            </a:extLst>
          </p:cNvPr>
          <p:cNvCxnSpPr>
            <a:cxnSpLocks/>
          </p:cNvCxnSpPr>
          <p:nvPr/>
        </p:nvCxnSpPr>
        <p:spPr>
          <a:xfrm rot="5400000">
            <a:off x="3830052" y="4572836"/>
            <a:ext cx="915360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7D5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0" name="Picture 32">
            <a:extLst>
              <a:ext uri="{FF2B5EF4-FFF2-40B4-BE49-F238E27FC236}">
                <a16:creationId xmlns:a16="http://schemas.microsoft.com/office/drawing/2014/main" id="{C5C3F118-DC44-42A7-A4D7-9716DF5F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87" y="4303568"/>
            <a:ext cx="1457586" cy="6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06DCF7-E18B-4819-A554-3E298878442E}"/>
              </a:ext>
            </a:extLst>
          </p:cNvPr>
          <p:cNvSpPr txBox="1"/>
          <p:nvPr/>
        </p:nvSpPr>
        <p:spPr>
          <a:xfrm>
            <a:off x="3704896" y="5111589"/>
            <a:ext cx="1371160" cy="99077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0458E2-9415-47C6-BC50-D29B4009974C}"/>
              </a:ext>
            </a:extLst>
          </p:cNvPr>
          <p:cNvSpPr/>
          <p:nvPr/>
        </p:nvSpPr>
        <p:spPr>
          <a:xfrm>
            <a:off x="5254733" y="5389520"/>
            <a:ext cx="564510" cy="521725"/>
          </a:xfrm>
          <a:prstGeom prst="ellipse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1DC7FF-AEA5-4D72-B57C-6D064A05736E}"/>
              </a:ext>
            </a:extLst>
          </p:cNvPr>
          <p:cNvSpPr/>
          <p:nvPr/>
        </p:nvSpPr>
        <p:spPr>
          <a:xfrm>
            <a:off x="0" y="1466832"/>
            <a:ext cx="9144000" cy="537584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9" name="Picture 35">
            <a:extLst>
              <a:ext uri="{FF2B5EF4-FFF2-40B4-BE49-F238E27FC236}">
                <a16:creationId xmlns:a16="http://schemas.microsoft.com/office/drawing/2014/main" id="{463A16DB-20D6-49A5-B24E-2C9AEB92D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56" y="5114364"/>
            <a:ext cx="2463850" cy="95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A36BE8-F060-4CAE-8C0B-819AC1B122F2}"/>
              </a:ext>
            </a:extLst>
          </p:cNvPr>
          <p:cNvSpPr txBox="1"/>
          <p:nvPr/>
        </p:nvSpPr>
        <p:spPr>
          <a:xfrm>
            <a:off x="3691045" y="5114363"/>
            <a:ext cx="1371160" cy="99077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8732D34-0D9F-47E8-B394-B7487C87A3B7}"/>
              </a:ext>
            </a:extLst>
          </p:cNvPr>
          <p:cNvSpPr/>
          <p:nvPr/>
        </p:nvSpPr>
        <p:spPr>
          <a:xfrm>
            <a:off x="5240882" y="5392294"/>
            <a:ext cx="564510" cy="521725"/>
          </a:xfrm>
          <a:prstGeom prst="ellipse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80570-9379-443D-8854-C2D1A4671C09}"/>
              </a:ext>
            </a:extLst>
          </p:cNvPr>
          <p:cNvSpPr txBox="1"/>
          <p:nvPr/>
        </p:nvSpPr>
        <p:spPr>
          <a:xfrm>
            <a:off x="1052175" y="3806826"/>
            <a:ext cx="333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현재자료를 설명 </a:t>
            </a:r>
            <a:r>
              <a:rPr lang="en-US" altLang="ko-KR" sz="3200" dirty="0">
                <a:latin typeface="Cambria Math" panose="02040503050406030204" pitchFamily="18" charset="0"/>
              </a:rPr>
              <a:t>O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8FE08-4E9C-4E7A-A79D-EC9F83915A2A}"/>
              </a:ext>
            </a:extLst>
          </p:cNvPr>
          <p:cNvSpPr txBox="1"/>
          <p:nvPr/>
        </p:nvSpPr>
        <p:spPr>
          <a:xfrm>
            <a:off x="4977024" y="3829407"/>
            <a:ext cx="322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현재자료를 설명 </a:t>
            </a:r>
            <a:r>
              <a:rPr lang="en-US" altLang="ko-KR" sz="3200" dirty="0">
                <a:latin typeface="Cambria Math" panose="02040503050406030204" pitchFamily="18" charset="0"/>
              </a:rPr>
              <a:t>X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029E4C6-AF40-4C5B-A05D-BCEE893D40B6}"/>
              </a:ext>
            </a:extLst>
          </p:cNvPr>
          <p:cNvCxnSpPr>
            <a:cxnSpLocks/>
          </p:cNvCxnSpPr>
          <p:nvPr/>
        </p:nvCxnSpPr>
        <p:spPr>
          <a:xfrm rot="10800000">
            <a:off x="2870059" y="4490027"/>
            <a:ext cx="810173" cy="718511"/>
          </a:xfrm>
          <a:prstGeom prst="curvedConnector3">
            <a:avLst>
              <a:gd name="adj1" fmla="val 9925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C130A06-FB3D-4E93-9A84-E855799FE611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5303645" y="4577554"/>
            <a:ext cx="1034233" cy="595249"/>
          </a:xfrm>
          <a:prstGeom prst="curvedConnector3">
            <a:avLst>
              <a:gd name="adj1" fmla="val 50000"/>
            </a:avLst>
          </a:prstGeom>
          <a:ln w="114300">
            <a:solidFill>
              <a:srgbClr val="F0D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2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073" name="Picture 25">
            <a:extLst>
              <a:ext uri="{FF2B5EF4-FFF2-40B4-BE49-F238E27FC236}">
                <a16:creationId xmlns:a16="http://schemas.microsoft.com/office/drawing/2014/main" id="{018E508B-49FA-4BAC-B44E-C871784A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16" y="2948353"/>
            <a:ext cx="5897160" cy="42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3B9937-DB2A-42AA-BDCD-F1822EAA7BB2}"/>
              </a:ext>
            </a:extLst>
          </p:cNvPr>
          <p:cNvSpPr txBox="1"/>
          <p:nvPr/>
        </p:nvSpPr>
        <p:spPr>
          <a:xfrm>
            <a:off x="1187624" y="29289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AR(P) :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92F80C-8AB1-44D5-A1AF-D27BAED73C1C}"/>
              </a:ext>
            </a:extLst>
          </p:cNvPr>
          <p:cNvSpPr txBox="1"/>
          <p:nvPr/>
        </p:nvSpPr>
        <p:spPr>
          <a:xfrm>
            <a:off x="7381563" y="256262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백색잡음</a:t>
            </a: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24D437E-D322-4D5A-AB11-F8707641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87" y="3314669"/>
            <a:ext cx="3198825" cy="66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C5C3F118-DC44-42A7-A4D7-9716DF5F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84" y="3990688"/>
            <a:ext cx="1677616" cy="8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>
            <a:extLst>
              <a:ext uri="{FF2B5EF4-FFF2-40B4-BE49-F238E27FC236}">
                <a16:creationId xmlns:a16="http://schemas.microsoft.com/office/drawing/2014/main" id="{171855F4-ED96-434E-9564-AAB2AB0D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42" y="4063513"/>
            <a:ext cx="2463850" cy="95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1C01CD-1F42-489C-A8AB-B7F4DBDD0AAC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18E5B-A918-415C-9467-F251EE71CE00}"/>
              </a:ext>
            </a:extLst>
          </p:cNvPr>
          <p:cNvSpPr txBox="1"/>
          <p:nvPr/>
        </p:nvSpPr>
        <p:spPr>
          <a:xfrm>
            <a:off x="2196944" y="2823288"/>
            <a:ext cx="5038559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후항연산자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(Backshift Operator)</a:t>
            </a: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7A0CFD7A-351F-43CC-B8C5-B1D2BB397C15}"/>
              </a:ext>
            </a:extLst>
          </p:cNvPr>
          <p:cNvSpPr/>
          <p:nvPr/>
        </p:nvSpPr>
        <p:spPr>
          <a:xfrm>
            <a:off x="1547664" y="3007441"/>
            <a:ext cx="6048671" cy="1755837"/>
          </a:xfrm>
          <a:prstGeom prst="bracketPair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F6C28-C3B2-42EB-95CB-ACFF9C9A2FE9}"/>
              </a:ext>
            </a:extLst>
          </p:cNvPr>
          <p:cNvSpPr txBox="1"/>
          <p:nvPr/>
        </p:nvSpPr>
        <p:spPr>
          <a:xfrm>
            <a:off x="1908955" y="5068849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때 배운 후항연산자로 간단하게 표현해 보자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45AF46-D8D7-47DC-9B95-56AE3580D767}"/>
                  </a:ext>
                </a:extLst>
              </p:cNvPr>
              <p:cNvSpPr txBox="1"/>
              <p:nvPr/>
            </p:nvSpPr>
            <p:spPr>
              <a:xfrm>
                <a:off x="2824346" y="3411228"/>
                <a:ext cx="415895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6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6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6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6000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45AF46-D8D7-47DC-9B95-56AE3580D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46" y="3411228"/>
                <a:ext cx="415895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79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401AF-6BC2-49F9-A1F1-EE252A0F68E6}"/>
              </a:ext>
            </a:extLst>
          </p:cNvPr>
          <p:cNvSpPr txBox="1"/>
          <p:nvPr/>
        </p:nvSpPr>
        <p:spPr>
          <a:xfrm>
            <a:off x="2410220" y="4022976"/>
            <a:ext cx="5720433" cy="584775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r>
              <a:rPr lang="ko-KR" altLang="ko-KR" sz="32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특성함수</a:t>
            </a:r>
            <a:r>
              <a:rPr lang="en-US" altLang="ko-KR" sz="3200" b="1" kern="100" dirty="0">
                <a:effectLst/>
                <a:latin typeface="Cambria Math" panose="02040503050406030204" pitchFamily="18" charset="0"/>
                <a:ea typeface="08서울남산체 EB" panose="02020603020101020101" pitchFamily="18" charset="-127"/>
                <a:cs typeface="Arial" panose="020B0604020202020204" pitchFamily="34" charset="0"/>
              </a:rPr>
              <a:t>(characteristic function)</a:t>
            </a:r>
            <a:endParaRPr lang="ko-KR" altLang="en-US" sz="3200" dirty="0">
              <a:latin typeface="Cambria Math" panose="02040503050406030204" pitchFamily="18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B74D2B5-5C3E-46EA-88A2-8B73B45849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4736" y="4309014"/>
            <a:ext cx="1642645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3142A4-024B-425F-9618-5258A4FEAE15}"/>
              </a:ext>
            </a:extLst>
          </p:cNvPr>
          <p:cNvCxnSpPr>
            <a:cxnSpLocks/>
          </p:cNvCxnSpPr>
          <p:nvPr/>
        </p:nvCxnSpPr>
        <p:spPr>
          <a:xfrm flipV="1">
            <a:off x="1477033" y="3415181"/>
            <a:ext cx="1150751" cy="13819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B4B6E2-E473-4028-82CA-7F71DDF824A7}"/>
                  </a:ext>
                </a:extLst>
              </p:cNvPr>
              <p:cNvSpPr txBox="1"/>
              <p:nvPr/>
            </p:nvSpPr>
            <p:spPr>
              <a:xfrm>
                <a:off x="1524170" y="2749783"/>
                <a:ext cx="5831271" cy="6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ko-KR" sz="3200" dirty="0">
                    <a:latin typeface="Cambria Math" panose="02040503050406030204" pitchFamily="18" charset="0"/>
                  </a:rPr>
                  <a:t>Φ</a:t>
                </a:r>
                <a:r>
                  <a:rPr lang="en-US" altLang="ko-KR" sz="3200" dirty="0">
                    <a:latin typeface="Cambria Math" panose="02040503050406030204" pitchFamily="18" charset="0"/>
                  </a:rPr>
                  <a:t>( B ) ( </a:t>
                </a:r>
                <a:r>
                  <a:rPr lang="en-US" altLang="ko-KR" sz="3200" dirty="0" err="1">
                    <a:latin typeface="Cambria Math" panose="02040503050406030204" pitchFamily="18" charset="0"/>
                  </a:rPr>
                  <a:t>Z</a:t>
                </a:r>
                <a:r>
                  <a:rPr lang="en-US" altLang="ko-KR" sz="320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altLang="ko-KR" sz="3200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3200" dirty="0">
                    <a:latin typeface="Cambria Math" panose="02040503050406030204" pitchFamily="18" charset="0"/>
                  </a:rPr>
                  <a:t>– </a:t>
                </a:r>
                <a:r>
                  <a:rPr lang="el-GR" altLang="ko-KR" sz="3200" dirty="0">
                    <a:latin typeface="Cambria Math" panose="02040503050406030204" pitchFamily="18" charset="0"/>
                  </a:rPr>
                  <a:t>μ</a:t>
                </a:r>
                <a:r>
                  <a:rPr lang="en-US" altLang="ko-KR" sz="3200" dirty="0">
                    <a:latin typeface="Cambria Math" panose="02040503050406030204" pitchFamily="18" charset="0"/>
                  </a:rPr>
                  <a:t> ) = </a:t>
                </a:r>
                <a:r>
                  <a:rPr lang="el-GR" altLang="ko-KR" sz="3200" dirty="0">
                    <a:latin typeface="Cambria Math" panose="02040503050406030204" pitchFamily="18" charset="0"/>
                  </a:rPr>
                  <a:t>Φ</a:t>
                </a:r>
                <a:r>
                  <a:rPr lang="en-US" altLang="ko-KR" sz="3200" dirty="0">
                    <a:latin typeface="Cambria Math" panose="02040503050406030204" pitchFamily="18" charset="0"/>
                  </a:rPr>
                  <a:t>( B 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sz="3200" baseline="-25000" dirty="0">
                    <a:latin typeface="Cambria Math" panose="02040503050406030204" pitchFamily="18" charset="0"/>
                  </a:rPr>
                  <a:t>t </a:t>
                </a:r>
                <a:r>
                  <a:rPr lang="en-US" altLang="ko-KR" sz="3200" dirty="0">
                    <a:latin typeface="Cambria Math" panose="02040503050406030204" pitchFamily="18" charset="0"/>
                  </a:rPr>
                  <a:t>= </a:t>
                </a:r>
                <a:r>
                  <a:rPr lang="el-GR" altLang="ko-KR" sz="3200" dirty="0">
                    <a:latin typeface="Cambria Math" panose="02040503050406030204" pitchFamily="18" charset="0"/>
                  </a:rPr>
                  <a:t>ε</a:t>
                </a:r>
                <a:r>
                  <a:rPr lang="en-US" altLang="ko-KR" sz="3200" baseline="-25000" dirty="0">
                    <a:latin typeface="Cambria Math" panose="02040503050406030204" pitchFamily="18" charset="0"/>
                  </a:rPr>
                  <a:t>t</a:t>
                </a:r>
                <a:endParaRPr lang="ko-KR" altLang="en-US" sz="3200" baseline="-25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B4B6E2-E473-4028-82CA-7F71DDF82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70" y="2749783"/>
                <a:ext cx="5831271" cy="600357"/>
              </a:xfrm>
              <a:prstGeom prst="rect">
                <a:avLst/>
              </a:prstGeom>
              <a:blipFill>
                <a:blip r:embed="rId2"/>
                <a:stretch>
                  <a:fillRect l="-2612" t="-11111" b="-31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3B9FB07-C8F5-4C1F-A703-76C84DAC8BB5}"/>
              </a:ext>
            </a:extLst>
          </p:cNvPr>
          <p:cNvSpPr txBox="1"/>
          <p:nvPr/>
        </p:nvSpPr>
        <p:spPr>
          <a:xfrm>
            <a:off x="1660412" y="5149560"/>
            <a:ext cx="5695029" cy="584775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l-GR" altLang="ko-KR" sz="3200" dirty="0">
                <a:latin typeface="Cambria Math" panose="02040503050406030204" pitchFamily="18" charset="0"/>
              </a:rPr>
              <a:t>Φ</a:t>
            </a:r>
            <a:r>
              <a:rPr lang="en-US" altLang="ko-KR" sz="3200" dirty="0">
                <a:latin typeface="Cambria Math" panose="02040503050406030204" pitchFamily="18" charset="0"/>
              </a:rPr>
              <a:t>(B)=1 – </a:t>
            </a:r>
            <a:r>
              <a:rPr lang="el-GR" altLang="ko-KR" sz="3200" dirty="0">
                <a:latin typeface="Cambria Math" panose="02040503050406030204" pitchFamily="18" charset="0"/>
              </a:rPr>
              <a:t>Φ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3200" dirty="0">
                <a:latin typeface="Cambria Math" panose="02040503050406030204" pitchFamily="18" charset="0"/>
              </a:rPr>
              <a:t>B-</a:t>
            </a:r>
            <a:r>
              <a:rPr lang="el-GR" altLang="ko-KR" sz="3200" dirty="0">
                <a:latin typeface="Cambria Math" panose="02040503050406030204" pitchFamily="18" charset="0"/>
              </a:rPr>
              <a:t> Φ</a:t>
            </a:r>
            <a:r>
              <a:rPr lang="en-US" altLang="ko-KR" sz="3200" baseline="-25000" dirty="0">
                <a:latin typeface="Cambria Math" panose="02040503050406030204" pitchFamily="18" charset="0"/>
              </a:rPr>
              <a:t>2</a:t>
            </a:r>
            <a:r>
              <a:rPr lang="en-US" altLang="ko-KR" sz="3200" dirty="0">
                <a:latin typeface="Cambria Math" panose="02040503050406030204" pitchFamily="18" charset="0"/>
              </a:rPr>
              <a:t>B</a:t>
            </a:r>
            <a:r>
              <a:rPr lang="en-US" altLang="ko-KR" sz="3200" baseline="30000" dirty="0">
                <a:latin typeface="Cambria Math" panose="02040503050406030204" pitchFamily="18" charset="0"/>
              </a:rPr>
              <a:t>2</a:t>
            </a:r>
            <a:r>
              <a:rPr lang="en-US" altLang="ko-KR" sz="3200" dirty="0">
                <a:latin typeface="Cambria Math" panose="02040503050406030204" pitchFamily="18" charset="0"/>
              </a:rPr>
              <a:t>- …-</a:t>
            </a:r>
            <a:r>
              <a:rPr lang="el-GR" altLang="ko-KR" sz="3200" dirty="0">
                <a:latin typeface="Cambria Math" panose="02040503050406030204" pitchFamily="18" charset="0"/>
              </a:rPr>
              <a:t> Φ</a:t>
            </a:r>
            <a:r>
              <a:rPr lang="en-US" altLang="ko-KR" sz="3200" baseline="-25000" dirty="0" err="1">
                <a:latin typeface="Cambria Math" panose="02040503050406030204" pitchFamily="18" charset="0"/>
              </a:rPr>
              <a:t>p</a:t>
            </a:r>
            <a:r>
              <a:rPr lang="en-US" altLang="ko-KR" sz="3200" dirty="0" err="1">
                <a:latin typeface="Cambria Math" panose="02040503050406030204" pitchFamily="18" charset="0"/>
              </a:rPr>
              <a:t>B</a:t>
            </a:r>
            <a:r>
              <a:rPr lang="en-US" altLang="ko-KR" sz="3200" baseline="30000" dirty="0" err="1">
                <a:latin typeface="Cambria Math" panose="02040503050406030204" pitchFamily="18" charset="0"/>
              </a:rPr>
              <a:t>p</a:t>
            </a:r>
            <a:endParaRPr lang="ko-KR" altLang="en-US" sz="3200" baseline="30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3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300" dirty="0">
                <a:solidFill>
                  <a:prstClr val="whit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세로 텍스트 개체 틀 8">
            <a:extLst>
              <a:ext uri="{FF2B5EF4-FFF2-40B4-BE49-F238E27FC236}">
                <a16:creationId xmlns:a16="http://schemas.microsoft.com/office/drawing/2014/main" id="{72B334D3-4CA8-4567-8654-F3ABCC9ED0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endParaRPr lang="en-US" altLang="ko-KR" sz="2800" dirty="0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383511-93C8-4B86-B19B-3C9291AC3B29}"/>
              </a:ext>
            </a:extLst>
          </p:cNvPr>
          <p:cNvGrpSpPr/>
          <p:nvPr/>
        </p:nvGrpSpPr>
        <p:grpSpPr>
          <a:xfrm>
            <a:off x="278948" y="1528442"/>
            <a:ext cx="1077465" cy="400110"/>
            <a:chOff x="2699792" y="1277259"/>
            <a:chExt cx="1077465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4C738-4624-4E7F-A46E-2C2BA835591B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A77F5-E7AD-4DB8-B988-340C04EFAA8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</a:t>
              </a:r>
              <a:endPara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4" name="도형 8">
            <a:extLst>
              <a:ext uri="{FF2B5EF4-FFF2-40B4-BE49-F238E27FC236}">
                <a16:creationId xmlns:a16="http://schemas.microsoft.com/office/drawing/2014/main" id="{4472B344-05F4-44A9-9DAE-445031FFB974}"/>
              </a:ext>
            </a:extLst>
          </p:cNvPr>
          <p:cNvSpPr>
            <a:spLocks noGrp="1" noChangeArrowheads="1"/>
          </p:cNvSpPr>
          <p:nvPr/>
        </p:nvSpPr>
        <p:spPr>
          <a:xfrm>
            <a:off x="325711" y="2961686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0BFCC-B85E-4B6A-BCE7-338B9190C97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92-51A1-4BD3-A1D5-DFE8263650EC}"/>
              </a:ext>
            </a:extLst>
          </p:cNvPr>
          <p:cNvSpPr txBox="1"/>
          <p:nvPr/>
        </p:nvSpPr>
        <p:spPr>
          <a:xfrm>
            <a:off x="139303" y="2460523"/>
            <a:ext cx="3726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191B7-21E3-4FD1-83F7-8DF4BB6B8D78}"/>
              </a:ext>
            </a:extLst>
          </p:cNvPr>
          <p:cNvSpPr txBox="1"/>
          <p:nvPr/>
        </p:nvSpPr>
        <p:spPr>
          <a:xfrm>
            <a:off x="3090833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7A9E5-E91F-4198-912A-B3E56E299D4C}"/>
              </a:ext>
            </a:extLst>
          </p:cNvPr>
          <p:cNvSpPr txBox="1"/>
          <p:nvPr/>
        </p:nvSpPr>
        <p:spPr>
          <a:xfrm>
            <a:off x="5968231" y="2460523"/>
            <a:ext cx="3291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en-US" altLang="ko-KR" sz="45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45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03E614C0-FAD8-4B5E-90A6-CF798AD68616}"/>
              </a:ext>
            </a:extLst>
          </p:cNvPr>
          <p:cNvSpPr>
            <a:spLocks noGrp="1" noChangeArrowheads="1"/>
          </p:cNvSpPr>
          <p:nvPr/>
        </p:nvSpPr>
        <p:spPr>
          <a:xfrm>
            <a:off x="3307109" y="2922060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9DB793-D60D-41FE-8E4B-D62B910A6D1E}"/>
              </a:ext>
            </a:extLst>
          </p:cNvPr>
          <p:cNvSpPr>
            <a:spLocks noGrp="1" noChangeArrowheads="1"/>
          </p:cNvSpPr>
          <p:nvPr/>
        </p:nvSpPr>
        <p:spPr>
          <a:xfrm>
            <a:off x="6225471" y="2948403"/>
            <a:ext cx="2461329" cy="243584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177C5-FB76-4D89-86DF-901DEE66A6AC}"/>
              </a:ext>
            </a:extLst>
          </p:cNvPr>
          <p:cNvSpPr txBox="1"/>
          <p:nvPr/>
        </p:nvSpPr>
        <p:spPr>
          <a:xfrm>
            <a:off x="6354025" y="3447265"/>
            <a:ext cx="2204219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오차항을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관측값으로</a:t>
            </a:r>
            <a:r>
              <a:rPr lang="ko-KR" altLang="en-US" dirty="0">
                <a:latin typeface="Cambria Math" panose="02040503050406030204" pitchFamily="18" charset="0"/>
              </a:rPr>
              <a:t> 설명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EC116-1667-4D76-986F-0A5740AF7747}"/>
              </a:ext>
            </a:extLst>
          </p:cNvPr>
          <p:cNvSpPr txBox="1"/>
          <p:nvPr/>
        </p:nvSpPr>
        <p:spPr>
          <a:xfrm>
            <a:off x="3439386" y="3447265"/>
            <a:ext cx="2265227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현재 시점의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Cambria Math" panose="02040503050406030204" pitchFamily="18" charset="0"/>
              </a:rPr>
              <a:t>관측값을</a:t>
            </a:r>
            <a:r>
              <a:rPr lang="ko-KR" altLang="en-US" dirty="0">
                <a:latin typeface="Cambria Math" panose="02040503050406030204" pitchFamily="18" charset="0"/>
              </a:rPr>
              <a:t> 과거시점의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오차항으로 설명 가능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5AEB-7071-4879-B5A4-148386D7C887}"/>
              </a:ext>
            </a:extLst>
          </p:cNvPr>
          <p:cNvSpPr txBox="1"/>
          <p:nvPr/>
        </p:nvSpPr>
        <p:spPr>
          <a:xfrm>
            <a:off x="686255" y="3312299"/>
            <a:ext cx="1768823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시계열의 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통계적 특성이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시점에 의존하지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Cambria Math" panose="02040503050406030204" pitchFamily="18" charset="0"/>
              </a:rPr>
              <a:t> 않아야 함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D4FD8-2C17-48AD-90AB-CD62A44D8245}"/>
              </a:ext>
            </a:extLst>
          </p:cNvPr>
          <p:cNvSpPr txBox="1"/>
          <p:nvPr/>
        </p:nvSpPr>
        <p:spPr>
          <a:xfrm>
            <a:off x="6382737" y="5603871"/>
            <a:ext cx="228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ambria Math" panose="02040503050406030204" pitchFamily="18" charset="0"/>
              </a:rPr>
              <a:t>AR</a:t>
            </a:r>
            <a:r>
              <a:rPr lang="ko-KR" altLang="en-US" sz="2400" dirty="0">
                <a:latin typeface="Cambria Math" panose="02040503050406030204" pitchFamily="18" charset="0"/>
              </a:rPr>
              <a:t>의 정의적 특성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pPr algn="ctr"/>
            <a:r>
              <a:rPr lang="ko-KR" altLang="en-US" sz="2400" dirty="0">
                <a:latin typeface="Cambria Math" panose="02040503050406030204" pitchFamily="18" charset="0"/>
              </a:rPr>
              <a:t>때문에 만족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68F5B-4618-44C3-B68D-CDAADF97A0E4}"/>
              </a:ext>
            </a:extLst>
          </p:cNvPr>
          <p:cNvSpPr txBox="1"/>
          <p:nvPr/>
        </p:nvSpPr>
        <p:spPr>
          <a:xfrm>
            <a:off x="365020" y="5622191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BF937-281D-490B-978C-B0FAC823B78E}"/>
              </a:ext>
            </a:extLst>
          </p:cNvPr>
          <p:cNvSpPr txBox="1"/>
          <p:nvPr/>
        </p:nvSpPr>
        <p:spPr>
          <a:xfrm>
            <a:off x="3439386" y="5640698"/>
            <a:ext cx="228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Cambria Math" panose="02040503050406030204" pitchFamily="18" charset="0"/>
              </a:rPr>
              <a:t>조건 필요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ABA2DB-9D1B-4209-8B54-4933F5157ED4}"/>
              </a:ext>
            </a:extLst>
          </p:cNvPr>
          <p:cNvSpPr/>
          <p:nvPr/>
        </p:nvSpPr>
        <p:spPr>
          <a:xfrm>
            <a:off x="6021224" y="2061866"/>
            <a:ext cx="2943264" cy="333566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mbria Math"/>
        <a:ea typeface="08서울남산체 EB"/>
        <a:cs typeface=""/>
      </a:majorFont>
      <a:minorFont>
        <a:latin typeface="Cambria Math"/>
        <a:ea typeface="08서울남산체 E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1501</Words>
  <Application>Microsoft Office PowerPoint</Application>
  <PresentationFormat>화면 슬라이드 쇼(4:3)</PresentationFormat>
  <Paragraphs>460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맑은 고딕</vt:lpstr>
      <vt:lpstr>08서울남산체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10sop04@naver.com</cp:lastModifiedBy>
  <cp:revision>98</cp:revision>
  <dcterms:created xsi:type="dcterms:W3CDTF">2015-04-15T04:21:45Z</dcterms:created>
  <dcterms:modified xsi:type="dcterms:W3CDTF">2021-03-17T15:13:26Z</dcterms:modified>
</cp:coreProperties>
</file>