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1" r:id="rId2"/>
    <p:sldId id="272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69" r:id="rId20"/>
    <p:sldId id="296" r:id="rId21"/>
    <p:sldId id="297" r:id="rId22"/>
    <p:sldId id="302" r:id="rId23"/>
    <p:sldId id="304" r:id="rId24"/>
    <p:sldId id="303" r:id="rId25"/>
    <p:sldId id="305" r:id="rId26"/>
    <p:sldId id="298" r:id="rId27"/>
    <p:sldId id="299" r:id="rId28"/>
    <p:sldId id="300" r:id="rId29"/>
    <p:sldId id="301" r:id="rId30"/>
    <p:sldId id="306" r:id="rId31"/>
    <p:sldId id="307" r:id="rId32"/>
    <p:sldId id="308" r:id="rId33"/>
    <p:sldId id="309" r:id="rId34"/>
    <p:sldId id="311" r:id="rId35"/>
    <p:sldId id="312" r:id="rId36"/>
    <p:sldId id="314" r:id="rId37"/>
    <p:sldId id="315" r:id="rId38"/>
    <p:sldId id="313" r:id="rId39"/>
    <p:sldId id="268" r:id="rId40"/>
  </p:sldIdLst>
  <p:sldSz cx="9144000" cy="6858000" type="screen4x3"/>
  <p:notesSz cx="6858000" cy="9144000"/>
  <p:embeddedFontLst>
    <p:embeddedFont>
      <p:font typeface="08서울남산체 EB" panose="02020603020101020101" pitchFamily="18" charset="-127"/>
      <p:regular r:id="rId41"/>
    </p:embeddedFont>
    <p:embeddedFont>
      <p:font typeface="Cambria Math" panose="02040503050406030204" pitchFamily="18" charset="0"/>
      <p:regular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D3DE"/>
    <a:srgbClr val="DDE8F7"/>
    <a:srgbClr val="F0D36C"/>
    <a:srgbClr val="FAF2D3"/>
    <a:srgbClr val="4F81BD"/>
    <a:srgbClr val="EEF4FB"/>
    <a:srgbClr val="60869F"/>
    <a:srgbClr val="CCDDF2"/>
    <a:srgbClr val="17375E"/>
    <a:srgbClr val="002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6A323E76-8415-4965-B0CC-298C0CFA6758}" type="datetimeFigureOut">
              <a:rPr lang="ko-KR" altLang="en-US" smtClean="0"/>
              <a:pPr/>
              <a:t>2021-03-18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8544230F-C56B-46C1-A082-8F6E82EA06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313381" cy="400110"/>
            <a:chOff x="2699792" y="1277259"/>
            <a:chExt cx="231338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1804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과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의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쌍대성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5" name="도형 64">
            <a:extLst>
              <a:ext uri="{FF2B5EF4-FFF2-40B4-BE49-F238E27FC236}">
                <a16:creationId xmlns:a16="http://schemas.microsoft.com/office/drawing/2014/main" id="{04046367-41BC-408B-90D3-CD030496D6BF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8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수학적 구조의 </a:t>
            </a: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쌍대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구조를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‘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뒤집어서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’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구성한 것</a:t>
            </a: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어떤 대상과 그 </a:t>
            </a: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쌍대는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서로 일종의 한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‘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켤레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’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이룸 </a:t>
            </a:r>
            <a:b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</a:t>
            </a:r>
            <a:r>
              <a:rPr lang="ko-KR" altLang="en-US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→ </a:t>
            </a:r>
            <a:r>
              <a:rPr lang="ko-KR" altLang="en-US" sz="22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쌍대의</a:t>
            </a:r>
            <a:r>
              <a:rPr lang="ko-KR" altLang="en-US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2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쌍대는</a:t>
            </a:r>
            <a:r>
              <a:rPr lang="ko-KR" altLang="en-US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자기 자신</a:t>
            </a:r>
            <a:endParaRPr lang="en-US" altLang="ko-KR" sz="22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2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사이에는 쌍대성이 존재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!!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0F0BA35-CA3A-4475-B928-E18037EFB9FB}"/>
              </a:ext>
            </a:extLst>
          </p:cNvPr>
          <p:cNvSpPr/>
          <p:nvPr/>
        </p:nvSpPr>
        <p:spPr>
          <a:xfrm>
            <a:off x="1115616" y="2492896"/>
            <a:ext cx="1476713" cy="504056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쌍대성</a:t>
            </a:r>
            <a:endParaRPr kumimoji="0" lang="ko-KR" alt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148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000521" cy="400110"/>
            <a:chOff x="2699792" y="1277259"/>
            <a:chExt cx="100052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9" name="도형 64">
            <a:extLst>
              <a:ext uri="{FF2B5EF4-FFF2-40B4-BE49-F238E27FC236}">
                <a16:creationId xmlns:a16="http://schemas.microsoft.com/office/drawing/2014/main" id="{0A669A2D-3DF9-42EC-8779-D8B5CC977991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lvl="0">
              <a:defRPr/>
            </a:pP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ARMA(</a:t>
            </a:r>
            <a:r>
              <a:rPr lang="en-US" altLang="ko-KR" sz="2200" b="1" dirty="0" err="1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p,q</a:t>
            </a: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 : AR </a:t>
            </a: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차수 </a:t>
            </a: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 MA </a:t>
            </a: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차수 </a:t>
            </a: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</a:t>
            </a: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 모형</a:t>
            </a: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C274E-47B1-46B8-93F9-38A8E8757E39}"/>
                  </a:ext>
                </a:extLst>
              </p:cNvPr>
              <p:cNvSpPr txBox="1"/>
              <p:nvPr/>
            </p:nvSpPr>
            <p:spPr>
              <a:xfrm>
                <a:off x="1835696" y="3834672"/>
                <a:ext cx="4968552" cy="1389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80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2800" i="1" kern="100" dirty="0">
                  <a:solidFill>
                    <a:schemeClr val="tx1"/>
                  </a:solidFill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ko-KR" sz="2800" kern="1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−…−</m:t>
                    </m:r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ko-KR" altLang="ko-KR" sz="2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C274E-47B1-46B8-93F9-38A8E8757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834672"/>
                <a:ext cx="4968552" cy="1389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C09732A-34A9-4345-85CD-C22C32314C5F}"/>
              </a:ext>
            </a:extLst>
          </p:cNvPr>
          <p:cNvSpPr txBox="1"/>
          <p:nvPr/>
        </p:nvSpPr>
        <p:spPr>
          <a:xfrm>
            <a:off x="539552" y="2068788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 </a:t>
            </a:r>
            <a:r>
              <a:rPr lang="ko-KR" altLang="en-US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 </a:t>
            </a:r>
            <a:r>
              <a:rPr lang="en-US" altLang="ko-KR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en-US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자기회귀 이동평균 모형</a:t>
            </a:r>
          </a:p>
        </p:txBody>
      </p:sp>
    </p:spTree>
    <p:extLst>
      <p:ext uri="{BB962C8B-B14F-4D97-AF65-F5344CB8AC3E}">
        <p14:creationId xmlns:p14="http://schemas.microsoft.com/office/powerpoint/2010/main" val="369033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000521" cy="400110"/>
            <a:chOff x="2699792" y="1277259"/>
            <a:chExt cx="100052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9" name="도형 64">
            <a:extLst>
              <a:ext uri="{FF2B5EF4-FFF2-40B4-BE49-F238E27FC236}">
                <a16:creationId xmlns:a16="http://schemas.microsoft.com/office/drawing/2014/main" id="{0A669A2D-3DF9-42EC-8779-D8B5CC977991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lvl="0">
              <a:defRPr/>
            </a:pP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ARMA(</a:t>
            </a:r>
            <a:r>
              <a:rPr lang="en-US" altLang="ko-KR" sz="2200" b="1" dirty="0" err="1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p,q</a:t>
            </a: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 : AR </a:t>
            </a: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차수 </a:t>
            </a: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 MA </a:t>
            </a: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차수 </a:t>
            </a: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</a:t>
            </a: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 모형</a:t>
            </a: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9732A-34A9-4345-85CD-C22C32314C5F}"/>
              </a:ext>
            </a:extLst>
          </p:cNvPr>
          <p:cNvSpPr txBox="1"/>
          <p:nvPr/>
        </p:nvSpPr>
        <p:spPr>
          <a:xfrm>
            <a:off x="539552" y="2068788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 </a:t>
            </a:r>
            <a:r>
              <a:rPr lang="ko-KR" altLang="en-US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 </a:t>
            </a:r>
            <a:r>
              <a:rPr lang="en-US" altLang="ko-KR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en-US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자기회귀 이동평균 모형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265EA7-0565-4355-933A-083B4DC72D66}"/>
                  </a:ext>
                </a:extLst>
              </p:cNvPr>
              <p:cNvSpPr txBox="1"/>
              <p:nvPr/>
            </p:nvSpPr>
            <p:spPr>
              <a:xfrm>
                <a:off x="1836000" y="3834000"/>
                <a:ext cx="4968552" cy="1389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2800" i="1" kern="100" dirty="0">
                  <a:solidFill>
                    <a:schemeClr val="tx1"/>
                  </a:solidFill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ko-KR" sz="2800" kern="1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−…−</m:t>
                    </m:r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ko-KR" altLang="ko-KR" sz="2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265EA7-0565-4355-933A-083B4DC72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00" y="3834000"/>
                <a:ext cx="4968552" cy="1389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8985D-F595-4163-8C16-0241A28B066D}"/>
              </a:ext>
            </a:extLst>
          </p:cNvPr>
          <p:cNvSpPr/>
          <p:nvPr/>
        </p:nvSpPr>
        <p:spPr>
          <a:xfrm>
            <a:off x="2767449" y="3951373"/>
            <a:ext cx="3888432" cy="430887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2D3529-394D-4246-A080-3AEE9E5AB6EE}"/>
              </a:ext>
            </a:extLst>
          </p:cNvPr>
          <p:cNvSpPr/>
          <p:nvPr/>
        </p:nvSpPr>
        <p:spPr>
          <a:xfrm>
            <a:off x="2784253" y="4452804"/>
            <a:ext cx="3888432" cy="430888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1128FF-A506-4BC8-B336-6EC87B33A04D}"/>
              </a:ext>
            </a:extLst>
          </p:cNvPr>
          <p:cNvSpPr txBox="1"/>
          <p:nvPr/>
        </p:nvSpPr>
        <p:spPr>
          <a:xfrm>
            <a:off x="6853903" y="3920595"/>
            <a:ext cx="13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endParaRPr lang="ko-KR" altLang="en-US" sz="2400" b="1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52494E-758D-43D3-9BA3-1AA4F4AABEE2}"/>
              </a:ext>
            </a:extLst>
          </p:cNvPr>
          <p:cNvSpPr txBox="1"/>
          <p:nvPr/>
        </p:nvSpPr>
        <p:spPr>
          <a:xfrm>
            <a:off x="6866182" y="4422027"/>
            <a:ext cx="13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endParaRPr lang="ko-KR" altLang="en-US" sz="2400" b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47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000521" cy="400110"/>
            <a:chOff x="2699792" y="1277259"/>
            <a:chExt cx="100052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9" name="도형 64">
            <a:extLst>
              <a:ext uri="{FF2B5EF4-FFF2-40B4-BE49-F238E27FC236}">
                <a16:creationId xmlns:a16="http://schemas.microsoft.com/office/drawing/2014/main" id="{0A669A2D-3DF9-42EC-8779-D8B5CC977991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lvl="0" algn="ctr">
              <a:defRPr/>
            </a:pP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ARMA(</a:t>
            </a:r>
            <a:r>
              <a:rPr lang="en-US" altLang="ko-KR" sz="2200" b="1" dirty="0" err="1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p,q</a:t>
            </a: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 : AR </a:t>
            </a: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차수 </a:t>
            </a: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 MA </a:t>
            </a: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차수 </a:t>
            </a: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</a:t>
            </a: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 모형</a:t>
            </a: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9732A-34A9-4345-85CD-C22C32314C5F}"/>
              </a:ext>
            </a:extLst>
          </p:cNvPr>
          <p:cNvSpPr txBox="1"/>
          <p:nvPr/>
        </p:nvSpPr>
        <p:spPr>
          <a:xfrm>
            <a:off x="539552" y="2068788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 </a:t>
            </a:r>
            <a:r>
              <a:rPr lang="ko-KR" altLang="en-US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 </a:t>
            </a:r>
            <a:r>
              <a:rPr lang="en-US" altLang="ko-KR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en-US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자기회귀 이동평균 모형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265EA7-0565-4355-933A-083B4DC72D66}"/>
                  </a:ext>
                </a:extLst>
              </p:cNvPr>
              <p:cNvSpPr txBox="1"/>
              <p:nvPr/>
            </p:nvSpPr>
            <p:spPr>
              <a:xfrm>
                <a:off x="1836000" y="3834000"/>
                <a:ext cx="4968552" cy="1389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2800" i="1" kern="100" dirty="0">
                  <a:solidFill>
                    <a:schemeClr val="tx1"/>
                  </a:solidFill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ko-KR" sz="2800" kern="1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−…−</m:t>
                    </m:r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ko-KR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ko-KR" altLang="ko-KR" sz="2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265EA7-0565-4355-933A-083B4DC72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00" y="3834000"/>
                <a:ext cx="4968552" cy="1389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8985D-F595-4163-8C16-0241A28B066D}"/>
              </a:ext>
            </a:extLst>
          </p:cNvPr>
          <p:cNvSpPr/>
          <p:nvPr/>
        </p:nvSpPr>
        <p:spPr>
          <a:xfrm>
            <a:off x="2767449" y="3951373"/>
            <a:ext cx="3888432" cy="430887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2D3529-394D-4246-A080-3AEE9E5AB6EE}"/>
              </a:ext>
            </a:extLst>
          </p:cNvPr>
          <p:cNvSpPr/>
          <p:nvPr/>
        </p:nvSpPr>
        <p:spPr>
          <a:xfrm>
            <a:off x="2784253" y="4452804"/>
            <a:ext cx="3888432" cy="430888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1128FF-A506-4BC8-B336-6EC87B33A04D}"/>
              </a:ext>
            </a:extLst>
          </p:cNvPr>
          <p:cNvSpPr txBox="1"/>
          <p:nvPr/>
        </p:nvSpPr>
        <p:spPr>
          <a:xfrm>
            <a:off x="6853903" y="3920595"/>
            <a:ext cx="13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endParaRPr lang="ko-KR" altLang="en-US" sz="2400" b="1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52494E-758D-43D3-9BA3-1AA4F4AABEE2}"/>
              </a:ext>
            </a:extLst>
          </p:cNvPr>
          <p:cNvSpPr txBox="1"/>
          <p:nvPr/>
        </p:nvSpPr>
        <p:spPr>
          <a:xfrm>
            <a:off x="6866182" y="4422027"/>
            <a:ext cx="13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endParaRPr lang="ko-KR" altLang="en-US" sz="2400" b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5DFD3E-C6AC-4848-AE2E-2BA53432A315}"/>
              </a:ext>
            </a:extLst>
          </p:cNvPr>
          <p:cNvSpPr/>
          <p:nvPr/>
        </p:nvSpPr>
        <p:spPr>
          <a:xfrm>
            <a:off x="0" y="778496"/>
            <a:ext cx="9144000" cy="607950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AE189-F8AC-469B-89B9-10A50A8CD607}"/>
              </a:ext>
            </a:extLst>
          </p:cNvPr>
          <p:cNvSpPr txBox="1"/>
          <p:nvPr/>
        </p:nvSpPr>
        <p:spPr>
          <a:xfrm>
            <a:off x="749555" y="2598581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</a:t>
            </a:r>
            <a:r>
              <a:rPr lang="ko-KR" altLang="en-US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참고</a:t>
            </a:r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&gt;</a:t>
            </a:r>
          </a:p>
          <a:p>
            <a:pPr algn="ctr"/>
            <a:endParaRPr lang="en-US" altLang="ko-KR" sz="28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AR(p) + MA(q) = ARMA(</a:t>
            </a:r>
            <a:r>
              <a:rPr lang="en-US" altLang="ko-KR" sz="28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p,q</a:t>
            </a:r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 </a:t>
            </a:r>
          </a:p>
          <a:p>
            <a:pPr algn="ctr"/>
            <a:endParaRPr lang="en-US" altLang="ko-KR" sz="28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AR(1) = ARMA(1,0) / MA(1) = ARMA(0,1)</a:t>
            </a:r>
            <a:endParaRPr lang="ko-KR" altLang="en-US" sz="28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65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000521" cy="400110"/>
            <a:chOff x="2699792" y="1277259"/>
            <a:chExt cx="100052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9" name="도형 64">
            <a:extLst>
              <a:ext uri="{FF2B5EF4-FFF2-40B4-BE49-F238E27FC236}">
                <a16:creationId xmlns:a16="http://schemas.microsoft.com/office/drawing/2014/main" id="{0A669A2D-3DF9-42EC-8779-D8B5CC977991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후항연산자로 </a:t>
            </a:r>
            <a:r>
              <a:rPr lang="en-US" altLang="ko-KR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 </a:t>
            </a:r>
            <a:r>
              <a:rPr lang="ko-KR" altLang="en-US" sz="22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 표현</a:t>
            </a:r>
            <a:endParaRPr lang="en-US" altLang="ko-KR" sz="22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0B493A-7D2D-4523-860C-9FC574C995A1}"/>
                  </a:ext>
                </a:extLst>
              </p:cNvPr>
              <p:cNvSpPr txBox="1"/>
              <p:nvPr/>
            </p:nvSpPr>
            <p:spPr>
              <a:xfrm>
                <a:off x="821283" y="3718804"/>
                <a:ext cx="4968552" cy="1319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2400" dirty="0"/>
              </a:p>
              <a:p>
                <a:endParaRPr lang="ko-KR" altLang="en-US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0B493A-7D2D-4523-860C-9FC574C9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83" y="3718804"/>
                <a:ext cx="4968552" cy="13193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3DA9A0D-5458-4433-8BFE-EE5B5267C69A}"/>
              </a:ext>
            </a:extLst>
          </p:cNvPr>
          <p:cNvSpPr txBox="1"/>
          <p:nvPr/>
        </p:nvSpPr>
        <p:spPr>
          <a:xfrm>
            <a:off x="4985410" y="3718804"/>
            <a:ext cx="13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endParaRPr lang="ko-KR" altLang="en-US" sz="2400" b="1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4161B0-BEFD-42DE-9F8C-7DC253CE2DB7}"/>
              </a:ext>
            </a:extLst>
          </p:cNvPr>
          <p:cNvSpPr txBox="1"/>
          <p:nvPr/>
        </p:nvSpPr>
        <p:spPr>
          <a:xfrm>
            <a:off x="5129212" y="4206673"/>
            <a:ext cx="13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endParaRPr lang="ko-KR" altLang="en-US" sz="2400" b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B6086A-28A5-4E01-B349-89D325C60C57}"/>
              </a:ext>
            </a:extLst>
          </p:cNvPr>
          <p:cNvSpPr/>
          <p:nvPr/>
        </p:nvSpPr>
        <p:spPr>
          <a:xfrm>
            <a:off x="1583602" y="3789348"/>
            <a:ext cx="3312154" cy="391121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D398E5-1397-4A6A-A8E9-0DF0629C2291}"/>
              </a:ext>
            </a:extLst>
          </p:cNvPr>
          <p:cNvSpPr/>
          <p:nvPr/>
        </p:nvSpPr>
        <p:spPr>
          <a:xfrm>
            <a:off x="1817058" y="4241944"/>
            <a:ext cx="3312154" cy="391122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도형 120">
            <a:extLst>
              <a:ext uri="{FF2B5EF4-FFF2-40B4-BE49-F238E27FC236}">
                <a16:creationId xmlns:a16="http://schemas.microsoft.com/office/drawing/2014/main" id="{19F6BD9F-4BF3-40E8-AC84-5A4793DD6B78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316701" y="4851913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2DD155-7847-4C4C-8C00-A41EF61F4E10}"/>
                  </a:ext>
                </a:extLst>
              </p:cNvPr>
              <p:cNvSpPr txBox="1"/>
              <p:nvPr/>
            </p:nvSpPr>
            <p:spPr>
              <a:xfrm>
                <a:off x="1819414" y="4862130"/>
                <a:ext cx="45902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400" smtClean="0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ko-KR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ko-KR" altLang="en-US" sz="2400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sSub>
                      <m:sSubPr>
                        <m:ctrlPr>
                          <a:rPr lang="ko-KR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400" i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ko-KR" altLang="en-US" sz="2400" i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ko-KR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ko-KR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로 표현 가능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2DD155-7847-4C4C-8C00-A41EF61F4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414" y="4862130"/>
                <a:ext cx="4590288" cy="461665"/>
              </a:xfrm>
              <a:prstGeom prst="rect">
                <a:avLst/>
              </a:prstGeom>
              <a:blipFill>
                <a:blip r:embed="rId3"/>
                <a:stretch>
                  <a:fillRect l="-1062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05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000521" cy="400110"/>
            <a:chOff x="2699792" y="1277259"/>
            <a:chExt cx="100052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C09732A-34A9-4345-85CD-C22C32314C5F}"/>
              </a:ext>
            </a:extLst>
          </p:cNvPr>
          <p:cNvSpPr txBox="1"/>
          <p:nvPr/>
        </p:nvSpPr>
        <p:spPr>
          <a:xfrm>
            <a:off x="221751" y="2068388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 </a:t>
            </a:r>
            <a:r>
              <a:rPr lang="ko-KR" altLang="en-US" sz="28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조건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61AD23E7-DBB4-43CA-94D6-59B703873FBC}"/>
                  </a:ext>
                </a:extLst>
              </p:cNvPr>
              <p:cNvSpPr/>
              <p:nvPr/>
            </p:nvSpPr>
            <p:spPr>
              <a:xfrm>
                <a:off x="833115" y="2999361"/>
                <a:ext cx="7483301" cy="1267032"/>
              </a:xfrm>
              <a:prstGeom prst="roundRect">
                <a:avLst>
                  <a:gd name="adj" fmla="val 26219"/>
                </a:avLst>
              </a:prstGeom>
              <a:solidFill>
                <a:srgbClr val="F0D36C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정상성</a:t>
                </a:r>
                <a:r>
                  <a:rPr kumimoji="0" lang="ko-KR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50000"/>
                      </a:srgbClr>
                    </a:solidFill>
                    <a:effectLst/>
                    <a:uLnTx/>
                    <a:uFillTx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과 </a:t>
                </a:r>
                <a:r>
                  <a:rPr kumimoji="0" lang="ko-KR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인과성</a:t>
                </a:r>
                <a:r>
                  <a:rPr kumimoji="0" lang="ko-KR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50000"/>
                      </a:srgbClr>
                    </a:solidFill>
                    <a:effectLst/>
                    <a:uLnTx/>
                    <a:uFillTx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 만족 </a:t>
                </a:r>
                <a:endParaRPr kumimoji="0" lang="en-US" altLang="ko-KR" sz="240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50000"/>
                    </a:srgbClr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  <a:p>
                <a:pPr>
                  <a:defRPr/>
                </a:pPr>
                <a:r>
                  <a:rPr lang="en-US" altLang="ko-KR" sz="2400" b="1" dirty="0">
                    <a:solidFill>
                      <a:srgbClr val="4F81BD">
                        <a:lumMod val="50000"/>
                      </a:srgbClr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17375E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𝜙</m:t>
                    </m:r>
                    <m:d>
                      <m:dPr>
                        <m:ctrlPr>
                          <a:rPr lang="ko-KR" altLang="ko-KR" sz="2400" i="1">
                            <a:solidFill>
                              <a:srgbClr val="17375E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rgbClr val="17375E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맑은 고딕" panose="020B0503020000020004" pitchFamily="50" charset="-127"/>
                          </a:rPr>
                          <m:t>𝐵</m:t>
                        </m:r>
                      </m:e>
                    </m:d>
                    <m:r>
                      <a:rPr lang="en-US" altLang="ko-KR" sz="2400" b="0" smtClean="0">
                        <a:solidFill>
                          <a:srgbClr val="17375E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rgbClr val="17375E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0</m:t>
                    </m:r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</a:t>
                </a:r>
                <a:r>
                  <a:rPr lang="ko-KR" altLang="ko-KR" sz="2400" dirty="0">
                    <a:solidFill>
                      <a:srgbClr val="17375E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의 근들이 </a:t>
                </a:r>
                <a:r>
                  <a:rPr lang="ko-KR" altLang="ko-KR" sz="2400" dirty="0" err="1">
                    <a:solidFill>
                      <a:srgbClr val="17375E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단위원</a:t>
                </a:r>
                <a:r>
                  <a:rPr lang="ko-KR" altLang="ko-KR" sz="2400" dirty="0">
                    <a:solidFill>
                      <a:srgbClr val="17375E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밖에 존재해야 한다</a:t>
                </a:r>
                <a:endParaRPr lang="en-US" altLang="ko-KR" sz="24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61AD23E7-DBB4-43CA-94D6-59B703873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5" y="2999361"/>
                <a:ext cx="7483301" cy="1267032"/>
              </a:xfrm>
              <a:prstGeom prst="roundRect">
                <a:avLst>
                  <a:gd name="adj" fmla="val 26219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CC297FFD-ADFF-433D-89A6-1031A8A8B6FA}"/>
                  </a:ext>
                </a:extLst>
              </p:cNvPr>
              <p:cNvSpPr/>
              <p:nvPr/>
            </p:nvSpPr>
            <p:spPr>
              <a:xfrm>
                <a:off x="833114" y="4854003"/>
                <a:ext cx="7483301" cy="1267032"/>
              </a:xfrm>
              <a:prstGeom prst="roundRect">
                <a:avLst>
                  <a:gd name="adj" fmla="val 26219"/>
                </a:avLst>
              </a:prstGeom>
              <a:solidFill>
                <a:srgbClr val="F0D36C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가역성 </a:t>
                </a:r>
                <a:r>
                  <a:rPr lang="ko-KR" altLang="en-US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만족</a:t>
                </a:r>
                <a:r>
                  <a:rPr lang="en-US" altLang="ko-KR" sz="2400" b="1" dirty="0">
                    <a:solidFill>
                      <a:srgbClr val="4F81BD">
                        <a:lumMod val="50000"/>
                      </a:srgbClr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</a:t>
                </a:r>
              </a:p>
              <a:p>
                <a:pPr lvl="0">
                  <a:defRPr/>
                </a:pPr>
                <a:r>
                  <a:rPr lang="en-US" altLang="ko-KR" sz="2400" b="1" dirty="0">
                    <a:solidFill>
                      <a:srgbClr val="4F81BD">
                        <a:lumMod val="50000"/>
                      </a:srgbClr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𝜃</m:t>
                    </m:r>
                    <m:d>
                      <m:dPr>
                        <m:ctrlPr>
                          <a:rPr lang="ko-KR" altLang="ko-KR" sz="2400" i="1">
                            <a:solidFill>
                              <a:srgbClr val="17375E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rgbClr val="17375E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맑은 고딕" panose="020B0503020000020004" pitchFamily="50" charset="-127"/>
                          </a:rPr>
                          <m:t>𝐵</m:t>
                        </m:r>
                      </m:e>
                    </m:d>
                    <m:r>
                      <a:rPr lang="en-US" altLang="ko-KR" sz="2400" b="0" smtClean="0">
                        <a:solidFill>
                          <a:srgbClr val="17375E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rgbClr val="17375E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0</m:t>
                    </m:r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</a:t>
                </a:r>
                <a:r>
                  <a:rPr lang="ko-KR" altLang="ko-KR" sz="2400" dirty="0">
                    <a:solidFill>
                      <a:srgbClr val="17375E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의 근들이 </a:t>
                </a:r>
                <a:r>
                  <a:rPr lang="ko-KR" altLang="ko-KR" sz="2400" dirty="0" err="1">
                    <a:solidFill>
                      <a:srgbClr val="17375E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단위원</a:t>
                </a:r>
                <a:r>
                  <a:rPr lang="ko-KR" altLang="ko-KR" sz="2400" dirty="0">
                    <a:solidFill>
                      <a:srgbClr val="17375E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밖에 존재해야 한다</a:t>
                </a:r>
                <a:endParaRPr lang="en-US" altLang="ko-KR" sz="24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CC297FFD-ADFF-433D-89A6-1031A8A8B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4" y="4854003"/>
                <a:ext cx="7483301" cy="1267032"/>
              </a:xfrm>
              <a:prstGeom prst="roundRect">
                <a:avLst>
                  <a:gd name="adj" fmla="val 26219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435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000521" cy="400110"/>
            <a:chOff x="2699792" y="1277259"/>
            <a:chExt cx="100052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C8341AC-5CED-4024-898D-CF570CCBA8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56" y="3016380"/>
            <a:ext cx="5107488" cy="36285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036094-4906-4704-9308-5796757FD6A8}"/>
              </a:ext>
            </a:extLst>
          </p:cNvPr>
          <p:cNvSpPr txBox="1"/>
          <p:nvPr/>
        </p:nvSpPr>
        <p:spPr>
          <a:xfrm>
            <a:off x="539552" y="2182181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지수적으로 감소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OR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싸인함수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형태로 소멸</a:t>
            </a:r>
          </a:p>
        </p:txBody>
      </p:sp>
    </p:spTree>
    <p:extLst>
      <p:ext uri="{BB962C8B-B14F-4D97-AF65-F5344CB8AC3E}">
        <p14:creationId xmlns:p14="http://schemas.microsoft.com/office/powerpoint/2010/main" val="334967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000521" cy="400110"/>
            <a:chOff x="2699792" y="1277259"/>
            <a:chExt cx="100052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DAA411D-C5C2-4F40-878B-446679F210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00" y="2897475"/>
            <a:ext cx="5108400" cy="36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E1C390-52BF-4804-B529-B85B72C87A53}"/>
              </a:ext>
            </a:extLst>
          </p:cNvPr>
          <p:cNvSpPr txBox="1"/>
          <p:nvPr/>
        </p:nvSpPr>
        <p:spPr>
          <a:xfrm>
            <a:off x="539551" y="2182181"/>
            <a:ext cx="828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지수적으로 감소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OR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싸인함수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형태로 소멸</a:t>
            </a:r>
          </a:p>
        </p:txBody>
      </p:sp>
    </p:spTree>
    <p:extLst>
      <p:ext uri="{BB962C8B-B14F-4D97-AF65-F5344CB8AC3E}">
        <p14:creationId xmlns:p14="http://schemas.microsoft.com/office/powerpoint/2010/main" val="71684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776101" cy="400110"/>
            <a:chOff x="2699792" y="1277259"/>
            <a:chExt cx="77610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6431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정리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B4DFCE-C350-4A13-87D2-61A439A57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05529"/>
              </p:ext>
            </p:extLst>
          </p:nvPr>
        </p:nvGraphicFramePr>
        <p:xfrm>
          <a:off x="727014" y="3068960"/>
          <a:ext cx="7261368" cy="2025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342">
                  <a:extLst>
                    <a:ext uri="{9D8B030D-6E8A-4147-A177-3AD203B41FA5}">
                      <a16:colId xmlns:a16="http://schemas.microsoft.com/office/drawing/2014/main" val="351634609"/>
                    </a:ext>
                  </a:extLst>
                </a:gridCol>
                <a:gridCol w="1815342">
                  <a:extLst>
                    <a:ext uri="{9D8B030D-6E8A-4147-A177-3AD203B41FA5}">
                      <a16:colId xmlns:a16="http://schemas.microsoft.com/office/drawing/2014/main" val="1086883955"/>
                    </a:ext>
                  </a:extLst>
                </a:gridCol>
                <a:gridCol w="1815342">
                  <a:extLst>
                    <a:ext uri="{9D8B030D-6E8A-4147-A177-3AD203B41FA5}">
                      <a16:colId xmlns:a16="http://schemas.microsoft.com/office/drawing/2014/main" val="3418126539"/>
                    </a:ext>
                  </a:extLst>
                </a:gridCol>
                <a:gridCol w="1815342">
                  <a:extLst>
                    <a:ext uri="{9D8B030D-6E8A-4147-A177-3AD203B41FA5}">
                      <a16:colId xmlns:a16="http://schemas.microsoft.com/office/drawing/2014/main" val="1947961510"/>
                    </a:ext>
                  </a:extLst>
                </a:gridCol>
              </a:tblGrid>
              <a:tr h="6728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AR(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p</a:t>
                      </a: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)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MA(</a:t>
                      </a:r>
                      <a:r>
                        <a:rPr lang="en-US" sz="2400" kern="100" dirty="0">
                          <a:solidFill>
                            <a:srgbClr val="28517A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q</a:t>
                      </a: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)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ARMA(</a:t>
                      </a:r>
                      <a:r>
                        <a:rPr lang="en-US" altLang="ko-KR" sz="2400" kern="100" dirty="0" err="1">
                          <a:solidFill>
                            <a:srgbClr val="C00000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altLang="ko-KR" sz="2400" kern="100" dirty="0" err="1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ko-KR" sz="2400" kern="100" dirty="0" err="1">
                          <a:solidFill>
                            <a:srgbClr val="17375E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alt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733872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정상성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조건필요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자체만족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조건필요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43995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가역성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자체만족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조건필요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조건필요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3329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FFB2A04-77D8-404A-BFFE-320F264A35D8}"/>
              </a:ext>
            </a:extLst>
          </p:cNvPr>
          <p:cNvSpPr txBox="1"/>
          <p:nvPr/>
        </p:nvSpPr>
        <p:spPr>
          <a:xfrm>
            <a:off x="739206" y="2248594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(1) </a:t>
            </a:r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정상성과 가역성</a:t>
            </a:r>
          </a:p>
        </p:txBody>
      </p:sp>
    </p:spTree>
    <p:extLst>
      <p:ext uri="{BB962C8B-B14F-4D97-AF65-F5344CB8AC3E}">
        <p14:creationId xmlns:p14="http://schemas.microsoft.com/office/powerpoint/2010/main" val="2430417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776101" cy="400110"/>
            <a:chOff x="2699792" y="1277259"/>
            <a:chExt cx="77610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6431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정리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B4DFCE-C350-4A13-87D2-61A439A57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990263"/>
              </p:ext>
            </p:extLst>
          </p:nvPr>
        </p:nvGraphicFramePr>
        <p:xfrm>
          <a:off x="727014" y="3068960"/>
          <a:ext cx="7261368" cy="2300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342">
                  <a:extLst>
                    <a:ext uri="{9D8B030D-6E8A-4147-A177-3AD203B41FA5}">
                      <a16:colId xmlns:a16="http://schemas.microsoft.com/office/drawing/2014/main" val="351634609"/>
                    </a:ext>
                  </a:extLst>
                </a:gridCol>
                <a:gridCol w="1815342">
                  <a:extLst>
                    <a:ext uri="{9D8B030D-6E8A-4147-A177-3AD203B41FA5}">
                      <a16:colId xmlns:a16="http://schemas.microsoft.com/office/drawing/2014/main" val="1086883955"/>
                    </a:ext>
                  </a:extLst>
                </a:gridCol>
                <a:gridCol w="1815342">
                  <a:extLst>
                    <a:ext uri="{9D8B030D-6E8A-4147-A177-3AD203B41FA5}">
                      <a16:colId xmlns:a16="http://schemas.microsoft.com/office/drawing/2014/main" val="3418126539"/>
                    </a:ext>
                  </a:extLst>
                </a:gridCol>
                <a:gridCol w="1815342">
                  <a:extLst>
                    <a:ext uri="{9D8B030D-6E8A-4147-A177-3AD203B41FA5}">
                      <a16:colId xmlns:a16="http://schemas.microsoft.com/office/drawing/2014/main" val="1947961510"/>
                    </a:ext>
                  </a:extLst>
                </a:gridCol>
              </a:tblGrid>
              <a:tr h="6728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AR(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p</a:t>
                      </a: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)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MA(</a:t>
                      </a:r>
                      <a:r>
                        <a:rPr lang="en-US" sz="2400" kern="100" dirty="0">
                          <a:solidFill>
                            <a:srgbClr val="28517A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q</a:t>
                      </a: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)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ARMA(</a:t>
                      </a:r>
                      <a:r>
                        <a:rPr lang="en-US" altLang="ko-KR" sz="2400" kern="100" dirty="0" err="1">
                          <a:solidFill>
                            <a:srgbClr val="C00000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altLang="ko-KR" sz="2400" kern="100" dirty="0" err="1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ko-KR" sz="2400" kern="100" dirty="0" err="1">
                          <a:solidFill>
                            <a:srgbClr val="17375E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alt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733872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ACF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지수적으로 감소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q+1</a:t>
                      </a: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차부터 절단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q+1</a:t>
                      </a: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시점부터 </a:t>
                      </a:r>
                      <a:endParaRPr lang="en-US" alt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지수적으로 감소</a:t>
                      </a:r>
                      <a:endParaRPr lang="ko-KR" alt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43995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PACF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p+1</a:t>
                      </a: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차부터 절단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지수적으로 감소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p+1</a:t>
                      </a: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시점부터 </a:t>
                      </a:r>
                      <a:endParaRPr lang="en-US" alt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지수적으로 감소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3329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FFB2A04-77D8-404A-BFFE-320F264A35D8}"/>
              </a:ext>
            </a:extLst>
          </p:cNvPr>
          <p:cNvSpPr txBox="1"/>
          <p:nvPr/>
        </p:nvSpPr>
        <p:spPr>
          <a:xfrm>
            <a:off x="739206" y="2248594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(2) </a:t>
            </a:r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</a:t>
            </a:r>
            <a:r>
              <a:rPr lang="en-US" altLang="ko-KR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en-US" altLang="ko-KR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 </a:t>
            </a:r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패턴</a:t>
            </a:r>
          </a:p>
        </p:txBody>
      </p:sp>
    </p:spTree>
    <p:extLst>
      <p:ext uri="{BB962C8B-B14F-4D97-AF65-F5344CB8AC3E}">
        <p14:creationId xmlns:p14="http://schemas.microsoft.com/office/powerpoint/2010/main" val="2876246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  <a:endParaRPr lang="en-US" altLang="ko-KR" sz="32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36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313381" cy="400110"/>
            <a:chOff x="2699792" y="1277259"/>
            <a:chExt cx="231338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1804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과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의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쌍대성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6944626-B7FF-4894-A921-0A3297806BDF}"/>
              </a:ext>
            </a:extLst>
          </p:cNvPr>
          <p:cNvSpPr/>
          <p:nvPr/>
        </p:nvSpPr>
        <p:spPr>
          <a:xfrm>
            <a:off x="1295635" y="2655638"/>
            <a:ext cx="2844314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유한차수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의 </a:t>
            </a:r>
            <a:r>
              <a:rPr lang="en-US" altLang="ko-KR" sz="2400" b="1" dirty="0">
                <a:solidFill>
                  <a:srgbClr val="17375E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2400" b="1" dirty="0">
                <a:solidFill>
                  <a:srgbClr val="17375E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E76F7F2-FC70-4A78-AE87-FDD3E33470CB}"/>
              </a:ext>
            </a:extLst>
          </p:cNvPr>
          <p:cNvSpPr/>
          <p:nvPr/>
        </p:nvSpPr>
        <p:spPr>
          <a:xfrm>
            <a:off x="5004051" y="2655638"/>
            <a:ext cx="2844314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무한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E8A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차수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의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highlight>
                  <a:srgbClr val="A4D3DE"/>
                </a:highlight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MA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highlight>
                  <a:srgbClr val="A4D3DE"/>
                </a:highlight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모형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highlight>
                <a:srgbClr val="A4D3DE"/>
              </a:highligh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B53B10A-029E-4FCB-B68A-9C91D19AB5AE}"/>
              </a:ext>
            </a:extLst>
          </p:cNvPr>
          <p:cNvSpPr/>
          <p:nvPr/>
        </p:nvSpPr>
        <p:spPr>
          <a:xfrm>
            <a:off x="1295635" y="4448407"/>
            <a:ext cx="2844314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유한차수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의 </a:t>
            </a:r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highlight>
                  <a:srgbClr val="A4D3DE"/>
                </a:highlight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모형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highlight>
                <a:srgbClr val="A4D3DE"/>
              </a:highligh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43A12CB-C154-4CDE-A399-938D803A389C}"/>
              </a:ext>
            </a:extLst>
          </p:cNvPr>
          <p:cNvSpPr/>
          <p:nvPr/>
        </p:nvSpPr>
        <p:spPr>
          <a:xfrm>
            <a:off x="5004051" y="4448407"/>
            <a:ext cx="2844314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E8A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무한차수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의 </a:t>
            </a:r>
            <a:r>
              <a:rPr lang="en-US" altLang="ko-KR" sz="2400" b="1" dirty="0">
                <a:solidFill>
                  <a:srgbClr val="17375E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2400" b="1" dirty="0">
                <a:solidFill>
                  <a:srgbClr val="17375E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0" name="도형 120">
            <a:extLst>
              <a:ext uri="{FF2B5EF4-FFF2-40B4-BE49-F238E27FC236}">
                <a16:creationId xmlns:a16="http://schemas.microsoft.com/office/drawing/2014/main" id="{F5DFB91C-63DD-4639-BE2D-90FACE101FD6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4427952" y="3003050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1" name="도형 120">
            <a:extLst>
              <a:ext uri="{FF2B5EF4-FFF2-40B4-BE49-F238E27FC236}">
                <a16:creationId xmlns:a16="http://schemas.microsoft.com/office/drawing/2014/main" id="{4CC6EB91-1817-47E1-90C8-80F6D8D23630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4431329" y="4784099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7571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821259" cy="400110"/>
            <a:chOff x="2699792" y="1277259"/>
            <a:chExt cx="1821259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88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모형적합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Flow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9834A91-ADDF-4983-9E34-C50988327BBD}"/>
              </a:ext>
            </a:extLst>
          </p:cNvPr>
          <p:cNvSpPr/>
          <p:nvPr/>
        </p:nvSpPr>
        <p:spPr>
          <a:xfrm>
            <a:off x="3151647" y="1879946"/>
            <a:ext cx="2412269" cy="727643"/>
          </a:xfrm>
          <a:prstGeom prst="roundRect">
            <a:avLst>
              <a:gd name="adj" fmla="val 2621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 시계열 자료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F3A130E-E714-41EB-AA42-DF3C2123691D}"/>
              </a:ext>
            </a:extLst>
          </p:cNvPr>
          <p:cNvSpPr/>
          <p:nvPr/>
        </p:nvSpPr>
        <p:spPr>
          <a:xfrm>
            <a:off x="3156225" y="2852936"/>
            <a:ext cx="2412269" cy="727643"/>
          </a:xfrm>
          <a:prstGeom prst="roundRect">
            <a:avLst>
              <a:gd name="adj" fmla="val 26219"/>
            </a:avLst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식별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3ADE43-18F2-4378-877D-DB9D1FFC5423}"/>
              </a:ext>
            </a:extLst>
          </p:cNvPr>
          <p:cNvSpPr/>
          <p:nvPr/>
        </p:nvSpPr>
        <p:spPr>
          <a:xfrm>
            <a:off x="3151648" y="3825926"/>
            <a:ext cx="2412269" cy="727643"/>
          </a:xfrm>
          <a:prstGeom prst="roundRect">
            <a:avLst>
              <a:gd name="adj" fmla="val 26219"/>
            </a:avLst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F068BF8-2CF7-4E44-BEAB-ED13B025C2B3}"/>
              </a:ext>
            </a:extLst>
          </p:cNvPr>
          <p:cNvSpPr/>
          <p:nvPr/>
        </p:nvSpPr>
        <p:spPr>
          <a:xfrm>
            <a:off x="3151648" y="4798916"/>
            <a:ext cx="2412269" cy="727643"/>
          </a:xfrm>
          <a:prstGeom prst="roundRect">
            <a:avLst>
              <a:gd name="adj" fmla="val 2621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3E8D335-E894-4BB9-AB2B-26BDB8369F7D}"/>
              </a:ext>
            </a:extLst>
          </p:cNvPr>
          <p:cNvSpPr/>
          <p:nvPr/>
        </p:nvSpPr>
        <p:spPr>
          <a:xfrm>
            <a:off x="3151648" y="5771906"/>
            <a:ext cx="2412269" cy="727643"/>
          </a:xfrm>
          <a:prstGeom prst="roundRect">
            <a:avLst>
              <a:gd name="adj" fmla="val 26219"/>
            </a:avLst>
          </a:prstGeom>
          <a:solidFill>
            <a:schemeClr val="accent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예측모형으로 선택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AE7C6D09-23A8-44FC-9713-78D81859D0E9}"/>
              </a:ext>
            </a:extLst>
          </p:cNvPr>
          <p:cNvSpPr/>
          <p:nvPr/>
        </p:nvSpPr>
        <p:spPr>
          <a:xfrm>
            <a:off x="4150751" y="2577514"/>
            <a:ext cx="455569" cy="318103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A870E34C-F953-46C4-9F1F-4BC3E9C606EE}"/>
              </a:ext>
            </a:extLst>
          </p:cNvPr>
          <p:cNvSpPr/>
          <p:nvPr/>
        </p:nvSpPr>
        <p:spPr>
          <a:xfrm>
            <a:off x="4150751" y="3546124"/>
            <a:ext cx="455569" cy="318103"/>
          </a:xfrm>
          <a:prstGeom prst="downArrow">
            <a:avLst/>
          </a:prstGeom>
          <a:solidFill>
            <a:srgbClr val="EEF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3ED9E3DB-8AE2-41E3-B079-1FF59B1190EA}"/>
              </a:ext>
            </a:extLst>
          </p:cNvPr>
          <p:cNvSpPr/>
          <p:nvPr/>
        </p:nvSpPr>
        <p:spPr>
          <a:xfrm>
            <a:off x="4150750" y="4514734"/>
            <a:ext cx="455569" cy="318103"/>
          </a:xfrm>
          <a:prstGeom prst="downArrow">
            <a:avLst/>
          </a:prstGeom>
          <a:solidFill>
            <a:srgbClr val="DDE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012DB89F-104C-4F1C-BACE-C580D81C7AD9}"/>
              </a:ext>
            </a:extLst>
          </p:cNvPr>
          <p:cNvSpPr/>
          <p:nvPr/>
        </p:nvSpPr>
        <p:spPr>
          <a:xfrm>
            <a:off x="4150750" y="5484300"/>
            <a:ext cx="455569" cy="318103"/>
          </a:xfrm>
          <a:prstGeom prst="downArrow">
            <a:avLst/>
          </a:prstGeom>
          <a:solidFill>
            <a:srgbClr val="CCD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F2C78BA6-1CF1-4CD9-A42C-733C8C18BBDA}"/>
              </a:ext>
            </a:extLst>
          </p:cNvPr>
          <p:cNvSpPr/>
          <p:nvPr/>
        </p:nvSpPr>
        <p:spPr>
          <a:xfrm rot="10800000">
            <a:off x="5554732" y="2987055"/>
            <a:ext cx="889476" cy="2330750"/>
          </a:xfrm>
          <a:prstGeom prst="curvedRightArrow">
            <a:avLst/>
          </a:prstGeom>
          <a:solidFill>
            <a:srgbClr val="CCD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0EB9D-DBCF-4675-AE12-9628D824D715}"/>
              </a:ext>
            </a:extLst>
          </p:cNvPr>
          <p:cNvSpPr txBox="1"/>
          <p:nvPr/>
        </p:nvSpPr>
        <p:spPr>
          <a:xfrm>
            <a:off x="4099725" y="5480342"/>
            <a:ext cx="63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YES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F31219-FAB4-4B99-A270-D63BEE8B37BD}"/>
              </a:ext>
            </a:extLst>
          </p:cNvPr>
          <p:cNvSpPr txBox="1"/>
          <p:nvPr/>
        </p:nvSpPr>
        <p:spPr>
          <a:xfrm>
            <a:off x="6125571" y="4005081"/>
            <a:ext cx="63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22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527910" cy="400110"/>
            <a:chOff x="2699792" y="1277259"/>
            <a:chExt cx="1527910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394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식별</a:t>
              </a:r>
            </a:p>
          </p:txBody>
        </p:sp>
      </p:grpSp>
      <p:sp>
        <p:nvSpPr>
          <p:cNvPr id="26" name="도형 64">
            <a:extLst>
              <a:ext uri="{FF2B5EF4-FFF2-40B4-BE49-F238E27FC236}">
                <a16:creationId xmlns:a16="http://schemas.microsoft.com/office/drawing/2014/main" id="{29BBADF3-E059-4CEB-A504-EA7D3FD1A8CB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ARMA(</a:t>
            </a:r>
            <a:r>
              <a:rPr kumimoji="0" lang="en-US" altLang="ko-KR" sz="2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p,q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)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모형의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차수 </a:t>
            </a:r>
            <a:r>
              <a:rPr lang="en-US" altLang="ko-KR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p, q</a:t>
            </a:r>
            <a:r>
              <a:rPr lang="ko-KR" altLang="en-US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를 결정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하는 단계 </a:t>
            </a: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ACF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와 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PACF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를 보고 차수를 결정</a:t>
            </a:r>
            <a:endParaRPr kumimoji="0" lang="en-US" altLang="ko-KR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모형 선택의 기준으로 사용되는 통계량 이용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(AIC, BIC)</a:t>
            </a:r>
            <a:b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</a:b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	: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가장 작은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AIC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값을 갖는 모형 선택</a:t>
            </a: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E5821-87DA-497C-96A8-2D983EA070AA}"/>
              </a:ext>
            </a:extLst>
          </p:cNvPr>
          <p:cNvSpPr txBox="1"/>
          <p:nvPr/>
        </p:nvSpPr>
        <p:spPr>
          <a:xfrm>
            <a:off x="779642" y="2541442"/>
            <a:ext cx="16653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</a:t>
            </a:r>
            <a:endParaRPr lang="ko-KR" altLang="en-US" sz="5000" spc="-300" dirty="0">
              <a:solidFill>
                <a:schemeClr val="accent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293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535924" cy="400110"/>
            <a:chOff x="2699792" y="1277259"/>
            <a:chExt cx="1535924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402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도형 64">
                <a:extLst>
                  <a:ext uri="{FF2B5EF4-FFF2-40B4-BE49-F238E27FC236}">
                    <a16:creationId xmlns:a16="http://schemas.microsoft.com/office/drawing/2014/main" id="{29BBADF3-E059-4CEB-A504-EA7D3FD1A8CB}"/>
                  </a:ext>
                </a:extLst>
              </p:cNvPr>
              <p:cNvSpPr>
                <a:spLocks noGrp="1" noChangeArrowheads="1"/>
              </p:cNvSpPr>
              <p:nvPr/>
            </p:nvSpPr>
            <p:spPr>
              <a:xfrm>
                <a:off x="682942" y="2591608"/>
                <a:ext cx="7778115" cy="3510755"/>
              </a:xfrm>
              <a:prstGeom prst="roundRect">
                <a:avLst/>
              </a:prstGeom>
              <a:noFill/>
              <a:ln w="25400" cap="flat" cmpd="sng">
                <a:solidFill>
                  <a:srgbClr val="60869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ajor">
                <a:schemeClr val="lt1"/>
              </a:fontRef>
            </p:style>
            <p:txBody>
              <a:bodyPr vert="horz" wrap="square" lIns="91440" tIns="45720" rIns="91440" bIns="45720" anchor="ctr"/>
              <a:lstStyle/>
              <a:p>
                <a:pPr marL="342900" marR="0" lvl="0" indent="-34290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kumimoji="0" lang="en-US" altLang="ko-KR" sz="22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F0D36C"/>
                  </a:highlight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  <a:p>
                <a:pPr marL="342900" marR="0" lvl="0" indent="-34290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en-US" altLang="ko-KR" sz="2200" dirty="0">
                  <a:solidFill>
                    <a:schemeClr val="tx1"/>
                  </a:solidFill>
                  <a:highlight>
                    <a:srgbClr val="F0D36C"/>
                  </a:highlight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  <a:p>
                <a:pPr marL="342900" marR="0" lvl="0" indent="-34290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ko-KR" altLang="en-US" sz="2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0D36C"/>
                    </a:highlight>
                    <a:uLnTx/>
                    <a:uFillTx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최대가능도추정법</a:t>
                </a:r>
                <a:r>
                  <a:rPr kumimoji="0" lang="ko-KR" altLang="en-US" sz="2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0D36C"/>
                    </a:highlight>
                    <a:uLnTx/>
                    <a:uFillTx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 </a:t>
                </a:r>
                <a:r>
                  <a:rPr kumimoji="0" lang="en-US" altLang="ko-KR" sz="2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ko-KR" sz="2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ko-KR" sz="2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ko-KR" sz="2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 </a:t>
                </a:r>
                <a:r>
                  <a:rPr lang="ko-KR" altLang="ko-KR" sz="2200" dirty="0" err="1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결합확률밀도함수인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200" dirty="0" err="1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가능도함수</a:t>
                </a:r>
                <a:r>
                  <a:rPr lang="en-US" altLang="ko-KR" sz="22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(likelihood function)</a:t>
                </a:r>
                <a:r>
                  <a:rPr lang="ko-KR" altLang="ko-KR" sz="22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 최대로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하는 </a:t>
                </a:r>
                <a:r>
                  <a:rPr lang="ko-KR" altLang="ko-KR" sz="2200" dirty="0" err="1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모수의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200" dirty="0" err="1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추정량을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구하는 방법</a:t>
                </a:r>
                <a:endParaRPr kumimoji="0" lang="en-US" altLang="ko-KR" sz="22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  <a:p>
                <a:pPr marL="342900" marR="0" lvl="0" indent="-34290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en-US" altLang="ko-KR" sz="22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  <a:p>
                <a:pPr marL="342900" marR="0" lvl="0" indent="-34290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ko-KR" altLang="en-US" sz="2200" dirty="0" err="1">
                    <a:solidFill>
                      <a:schemeClr val="tx1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최소제곱추정법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 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: </a:t>
                </a:r>
                <a:r>
                  <a:rPr lang="ko-KR" altLang="en-US" sz="2200" dirty="0" err="1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오차제곱합을</a:t>
                </a:r>
                <a:r>
                  <a:rPr lang="ko-KR" altLang="en-US" sz="22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 최소로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 하는 </a:t>
                </a:r>
                <a:r>
                  <a:rPr lang="ko-KR" altLang="en-US" sz="2200" dirty="0" err="1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추정법</a:t>
                </a:r>
                <a:endParaRPr lang="en-US" altLang="ko-KR" sz="22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  <a:p>
                <a:pPr marL="342900" marR="0" lvl="0" indent="-34290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en-US" altLang="ko-KR" sz="22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  <a:p>
                <a:pPr marL="342900" marR="0" lvl="0" indent="-34290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ko-KR" altLang="en-US" sz="2200" dirty="0">
                    <a:solidFill>
                      <a:schemeClr val="tx1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적률추정법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 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: 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모집단의 적률에 대응되는 </a:t>
                </a:r>
                <a:r>
                  <a:rPr lang="ko-KR" altLang="en-US" sz="22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표본 적률의 방정식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을 풀어 </a:t>
                </a:r>
                <a:r>
                  <a:rPr lang="ko-KR" altLang="en-US" sz="2200" dirty="0" err="1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추정량을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rPr>
                  <a:t> 구하는 방법 </a:t>
                </a:r>
                <a:endParaRPr lang="en-US" altLang="ko-KR" sz="22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endParaRPr>
              </a:p>
            </p:txBody>
          </p:sp>
        </mc:Choice>
        <mc:Fallback xmlns="">
          <p:sp>
            <p:nvSpPr>
              <p:cNvPr id="26" name="도형 64">
                <a:extLst>
                  <a:ext uri="{FF2B5EF4-FFF2-40B4-BE49-F238E27FC236}">
                    <a16:creationId xmlns:a16="http://schemas.microsoft.com/office/drawing/2014/main" id="{29BBADF3-E059-4CEB-A504-EA7D3FD1A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42" y="2591608"/>
                <a:ext cx="7778115" cy="3510755"/>
              </a:xfrm>
              <a:prstGeom prst="roundRect">
                <a:avLst/>
              </a:prstGeom>
              <a:blipFill>
                <a:blip r:embed="rId2"/>
                <a:stretch>
                  <a:fillRect b="-2241"/>
                </a:stretch>
              </a:blipFill>
              <a:ln w="25400" cap="flat" cmpd="sng">
                <a:solidFill>
                  <a:srgbClr val="60869F"/>
                </a:solidFill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C20FEC9-0771-4BC5-83E5-4F35D99E6A8F}"/>
              </a:ext>
            </a:extLst>
          </p:cNvPr>
          <p:cNvSpPr txBox="1"/>
          <p:nvPr/>
        </p:nvSpPr>
        <p:spPr>
          <a:xfrm>
            <a:off x="835318" y="2524625"/>
            <a:ext cx="16653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en-US" altLang="ko-KR" sz="5000" b="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5000" spc="-300" dirty="0">
              <a:solidFill>
                <a:schemeClr val="accent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85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532718" cy="400110"/>
            <a:chOff x="2699792" y="1277259"/>
            <a:chExt cx="1532718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3997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</a:p>
          </p:txBody>
        </p:sp>
      </p:grpSp>
      <p:sp>
        <p:nvSpPr>
          <p:cNvPr id="26" name="도형 64">
            <a:extLst>
              <a:ext uri="{FF2B5EF4-FFF2-40B4-BE49-F238E27FC236}">
                <a16:creationId xmlns:a16="http://schemas.microsoft.com/office/drawing/2014/main" id="{29BBADF3-E059-4CEB-A504-EA7D3FD1A8CB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잔차분석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: </a:t>
            </a: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잔차를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이용하여 모형에 대한 가정이 </a:t>
            </a: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옳은지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확인</a:t>
            </a: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과대적합진단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: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잠정모형에 </a:t>
            </a:r>
            <a:r>
              <a:rPr lang="ko-KR" altLang="en-US" sz="22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모수를</a:t>
            </a:r>
            <a:r>
              <a:rPr lang="ko-KR" altLang="en-US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추가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하여 더 많은 개수의 </a:t>
            </a: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모수를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포함하는 모형을 적합</a:t>
            </a: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D75A3-FB61-47FD-8C03-C8DEE2B988AB}"/>
              </a:ext>
            </a:extLst>
          </p:cNvPr>
          <p:cNvSpPr txBox="1"/>
          <p:nvPr/>
        </p:nvSpPr>
        <p:spPr>
          <a:xfrm>
            <a:off x="779642" y="2541442"/>
            <a:ext cx="16653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r>
              <a:rPr lang="en-US" altLang="ko-KR" sz="5000" b="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5000" spc="-300" dirty="0">
              <a:solidFill>
                <a:schemeClr val="accent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910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532718" cy="400110"/>
            <a:chOff x="2699792" y="1277259"/>
            <a:chExt cx="1532718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3997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</a:p>
          </p:txBody>
        </p:sp>
      </p:grpSp>
      <p:sp>
        <p:nvSpPr>
          <p:cNvPr id="26" name="도형 64">
            <a:extLst>
              <a:ext uri="{FF2B5EF4-FFF2-40B4-BE49-F238E27FC236}">
                <a16:creationId xmlns:a16="http://schemas.microsoft.com/office/drawing/2014/main" id="{29BBADF3-E059-4CEB-A504-EA7D3FD1A8CB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잔차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분석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: </a:t>
            </a: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잔차를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이용하여 모형에 대한 가정이 옳은 지 판단</a:t>
            </a: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과대적합진단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: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잠정모형에 </a:t>
            </a:r>
            <a:r>
              <a:rPr lang="ko-KR" altLang="en-US" sz="22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모수를</a:t>
            </a:r>
            <a:r>
              <a:rPr lang="ko-KR" altLang="en-US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추가하여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더 많은 개수의 </a:t>
            </a: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모수를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포함하는 모형을 적합</a:t>
            </a: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6576-316D-4F12-A220-551B895E4FA2}"/>
              </a:ext>
            </a:extLst>
          </p:cNvPr>
          <p:cNvSpPr/>
          <p:nvPr/>
        </p:nvSpPr>
        <p:spPr>
          <a:xfrm>
            <a:off x="0" y="778496"/>
            <a:ext cx="9144000" cy="607950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AF70E5E-ED2E-4582-8C38-118F86521E97}"/>
              </a:ext>
            </a:extLst>
          </p:cNvPr>
          <p:cNvSpPr/>
          <p:nvPr/>
        </p:nvSpPr>
        <p:spPr>
          <a:xfrm>
            <a:off x="294161" y="1558210"/>
            <a:ext cx="8496944" cy="4850624"/>
          </a:xfrm>
          <a:prstGeom prst="roundRect">
            <a:avLst>
              <a:gd name="adj" fmla="val 26219"/>
            </a:avLst>
          </a:prstGeom>
          <a:solidFill>
            <a:srgbClr val="EEF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과대적합진단 후 </a:t>
            </a:r>
            <a:endParaRPr kumimoji="0" lang="en-US" altLang="ko-KR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추가된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모수가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유의하다고 판정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잠정모형의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모수추정값이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과대 적합 후의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모수추정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값과 큰 차이가 존재</a:t>
            </a:r>
            <a:endParaRPr lang="en-US" altLang="ko-KR" sz="20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과대적합된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모형의 잔차들의 분산</a:t>
            </a:r>
            <a: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&lt; 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잠정모형의 잔차들의 분산</a:t>
            </a:r>
            <a:endParaRPr lang="en-US" altLang="ko-KR" sz="20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b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 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하나 이상 충족 </a:t>
            </a:r>
            <a: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잠정모형을 새로운 모형으로 대체 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도형 120">
            <a:extLst>
              <a:ext uri="{FF2B5EF4-FFF2-40B4-BE49-F238E27FC236}">
                <a16:creationId xmlns:a16="http://schemas.microsoft.com/office/drawing/2014/main" id="{CC27A149-2E93-4522-9FFE-181603E22298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316229" y="4921046"/>
            <a:ext cx="191027" cy="375288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EAB76AC-29D5-448F-95D1-50223EDC9128}"/>
              </a:ext>
            </a:extLst>
          </p:cNvPr>
          <p:cNvSpPr/>
          <p:nvPr/>
        </p:nvSpPr>
        <p:spPr>
          <a:xfrm>
            <a:off x="446561" y="1710610"/>
            <a:ext cx="8496944" cy="4850624"/>
          </a:xfrm>
          <a:prstGeom prst="roundRect">
            <a:avLst>
              <a:gd name="adj" fmla="val 26219"/>
            </a:avLst>
          </a:prstGeom>
          <a:solidFill>
            <a:srgbClr val="EEF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과대적합진단 </a:t>
            </a:r>
            <a:endParaRPr kumimoji="0" lang="en-US" altLang="ko-KR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추가된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모수가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유의하다고 판정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잠정모형의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모수추정값이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과대 적합 후의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모수추정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값과 큰 차이가 존재</a:t>
            </a:r>
            <a:endParaRPr lang="en-US" altLang="ko-KR" sz="20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과대적합된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모형의 잔차들의 분산</a:t>
            </a:r>
            <a: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&lt; 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잠정모형의 잔차들의 분산</a:t>
            </a:r>
            <a:endParaRPr lang="en-US" altLang="ko-KR" sz="20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b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 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하나 이상 충족 </a:t>
            </a:r>
            <a: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잠정모형을 새로운 모형으로 대체</a:t>
            </a:r>
            <a:endParaRPr lang="en-US" altLang="ko-KR" sz="20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 </a:t>
            </a:r>
            <a:r>
              <a:rPr lang="ko-KR" altLang="en-US" sz="2000" dirty="0">
                <a:solidFill>
                  <a:srgbClr val="C00000"/>
                </a:solidFill>
                <a:highlight>
                  <a:srgbClr val="FAF2D3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때</a:t>
            </a:r>
            <a:r>
              <a:rPr lang="en-US" altLang="ko-KR" sz="2000" dirty="0">
                <a:solidFill>
                  <a:srgbClr val="C00000"/>
                </a:solidFill>
                <a:highlight>
                  <a:srgbClr val="FAF2D3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AR</a:t>
            </a:r>
            <a:r>
              <a:rPr lang="ko-KR" altLang="en-US" sz="2000" dirty="0">
                <a:solidFill>
                  <a:srgbClr val="C00000"/>
                </a:solidFill>
                <a:highlight>
                  <a:srgbClr val="FAF2D3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 </a:t>
            </a:r>
            <a:r>
              <a:rPr lang="en-US" altLang="ko-KR" sz="2000" dirty="0">
                <a:solidFill>
                  <a:srgbClr val="C00000"/>
                </a:solidFill>
                <a:highlight>
                  <a:srgbClr val="FAF2D3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r>
              <a:rPr lang="ko-KR" altLang="en-US" sz="2000" dirty="0">
                <a:solidFill>
                  <a:srgbClr val="C00000"/>
                </a:solidFill>
                <a:highlight>
                  <a:srgbClr val="FAF2D3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항을 동시에 추가하면 안됨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highlight>
                <a:srgbClr val="FAF2D3"/>
              </a:highligh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도형 120">
            <a:extLst>
              <a:ext uri="{FF2B5EF4-FFF2-40B4-BE49-F238E27FC236}">
                <a16:creationId xmlns:a16="http://schemas.microsoft.com/office/drawing/2014/main" id="{6655401D-DF26-490B-B368-2A5681C473AF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338460" y="4723673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5623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Example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A08BC6-5007-4400-9313-0FA4B02FD6AE}"/>
              </a:ext>
            </a:extLst>
          </p:cNvPr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DF6EF-F4C9-49F9-9294-BDAB9FA3B83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C76871-75DC-4F39-BD6B-CD70AA59028E}"/>
              </a:ext>
            </a:extLst>
          </p:cNvPr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F62E2-EB09-4A4E-BB81-22FAB85672CF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345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595236" cy="400110"/>
            <a:chOff x="2699792" y="1277259"/>
            <a:chExt cx="1595236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462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식별 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73E3ACB-6C65-4E43-B5B0-6FECA30DE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655638"/>
            <a:ext cx="4381887" cy="30025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3FDA4B-606F-4960-832D-DAB77999E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33" y="2655638"/>
            <a:ext cx="4369685" cy="3002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112E21-3E2A-47FA-B0FC-8BEBC52BB13C}"/>
              </a:ext>
            </a:extLst>
          </p:cNvPr>
          <p:cNvSpPr txBox="1"/>
          <p:nvPr/>
        </p:nvSpPr>
        <p:spPr>
          <a:xfrm>
            <a:off x="2159732" y="1982503"/>
            <a:ext cx="1224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5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04483-A9D2-4566-A959-9F892FCD724B}"/>
              </a:ext>
            </a:extLst>
          </p:cNvPr>
          <p:cNvSpPr txBox="1"/>
          <p:nvPr/>
        </p:nvSpPr>
        <p:spPr>
          <a:xfrm>
            <a:off x="6444208" y="1982503"/>
            <a:ext cx="1224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5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도형 120">
            <a:extLst>
              <a:ext uri="{FF2B5EF4-FFF2-40B4-BE49-F238E27FC236}">
                <a16:creationId xmlns:a16="http://schemas.microsoft.com/office/drawing/2014/main" id="{C0BD9154-4B07-4931-AC51-94E905716704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913801" y="5865715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7681C-6DA1-4A22-A64F-501ADF6DC7EF}"/>
              </a:ext>
            </a:extLst>
          </p:cNvPr>
          <p:cNvSpPr txBox="1"/>
          <p:nvPr/>
        </p:nvSpPr>
        <p:spPr>
          <a:xfrm>
            <a:off x="2771800" y="5902308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그려서 차수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 q 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681815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595236" cy="400110"/>
            <a:chOff x="2699792" y="1277259"/>
            <a:chExt cx="1595236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462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식별 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73E3ACB-6C65-4E43-B5B0-6FECA30DE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655638"/>
            <a:ext cx="4381887" cy="30025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3FDA4B-606F-4960-832D-DAB77999E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33" y="2655638"/>
            <a:ext cx="4369685" cy="3002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112E21-3E2A-47FA-B0FC-8BEBC52BB13C}"/>
              </a:ext>
            </a:extLst>
          </p:cNvPr>
          <p:cNvSpPr txBox="1"/>
          <p:nvPr/>
        </p:nvSpPr>
        <p:spPr>
          <a:xfrm>
            <a:off x="2159732" y="1982503"/>
            <a:ext cx="1224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5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04483-A9D2-4566-A959-9F892FCD724B}"/>
              </a:ext>
            </a:extLst>
          </p:cNvPr>
          <p:cNvSpPr txBox="1"/>
          <p:nvPr/>
        </p:nvSpPr>
        <p:spPr>
          <a:xfrm>
            <a:off x="6444208" y="1982503"/>
            <a:ext cx="1224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5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0FD938-C716-43CD-B0DA-37C73A6B7E4E}"/>
              </a:ext>
            </a:extLst>
          </p:cNvPr>
          <p:cNvSpPr/>
          <p:nvPr/>
        </p:nvSpPr>
        <p:spPr>
          <a:xfrm>
            <a:off x="4572000" y="778496"/>
            <a:ext cx="4572000" cy="607950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3537E-B6B9-4408-A5EE-743638E38320}"/>
              </a:ext>
            </a:extLst>
          </p:cNvPr>
          <p:cNvSpPr txBox="1"/>
          <p:nvPr/>
        </p:nvSpPr>
        <p:spPr>
          <a:xfrm>
            <a:off x="4978285" y="3414179"/>
            <a:ext cx="4102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</a:t>
            </a:r>
            <a:endParaRPr lang="en-US" altLang="ko-KR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지수적으로 감소하는 모양</a:t>
            </a:r>
          </a:p>
        </p:txBody>
      </p:sp>
      <p:sp>
        <p:nvSpPr>
          <p:cNvPr id="18" name="도형 120">
            <a:extLst>
              <a:ext uri="{FF2B5EF4-FFF2-40B4-BE49-F238E27FC236}">
                <a16:creationId xmlns:a16="http://schemas.microsoft.com/office/drawing/2014/main" id="{B901D0F5-DED4-47B6-A1F3-37DDD611B2B1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4381230" y="3455929"/>
            <a:ext cx="597563" cy="802711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1357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595236" cy="400110"/>
            <a:chOff x="2699792" y="1277259"/>
            <a:chExt cx="1595236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462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식별 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73E3ACB-6C65-4E43-B5B0-6FECA30DE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655638"/>
            <a:ext cx="4381887" cy="30025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3FDA4B-606F-4960-832D-DAB77999E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33" y="2655638"/>
            <a:ext cx="4369685" cy="3002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112E21-3E2A-47FA-B0FC-8BEBC52BB13C}"/>
              </a:ext>
            </a:extLst>
          </p:cNvPr>
          <p:cNvSpPr txBox="1"/>
          <p:nvPr/>
        </p:nvSpPr>
        <p:spPr>
          <a:xfrm>
            <a:off x="2159732" y="1982503"/>
            <a:ext cx="1224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5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04483-A9D2-4566-A959-9F892FCD724B}"/>
              </a:ext>
            </a:extLst>
          </p:cNvPr>
          <p:cNvSpPr txBox="1"/>
          <p:nvPr/>
        </p:nvSpPr>
        <p:spPr>
          <a:xfrm>
            <a:off x="6444208" y="1982503"/>
            <a:ext cx="1224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5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0FD938-C716-43CD-B0DA-37C73A6B7E4E}"/>
              </a:ext>
            </a:extLst>
          </p:cNvPr>
          <p:cNvSpPr/>
          <p:nvPr/>
        </p:nvSpPr>
        <p:spPr>
          <a:xfrm>
            <a:off x="-12955" y="778496"/>
            <a:ext cx="4572000" cy="607950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도형 120">
            <a:extLst>
              <a:ext uri="{FF2B5EF4-FFF2-40B4-BE49-F238E27FC236}">
                <a16:creationId xmlns:a16="http://schemas.microsoft.com/office/drawing/2014/main" id="{B901D0F5-DED4-47B6-A1F3-37DDD611B2B1}"/>
              </a:ext>
            </a:extLst>
          </p:cNvPr>
          <p:cNvSpPr>
            <a:spLocks noGrp="1" noChangeArrowheads="1"/>
          </p:cNvSpPr>
          <p:nvPr/>
        </p:nvSpPr>
        <p:spPr>
          <a:xfrm rot="16200000">
            <a:off x="4196586" y="3485112"/>
            <a:ext cx="597563" cy="802711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91F750-175F-408E-8543-F5D7A3E52635}"/>
              </a:ext>
            </a:extLst>
          </p:cNvPr>
          <p:cNvSpPr txBox="1"/>
          <p:nvPr/>
        </p:nvSpPr>
        <p:spPr>
          <a:xfrm>
            <a:off x="125682" y="3453319"/>
            <a:ext cx="4102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</a:t>
            </a:r>
            <a:endParaRPr lang="en-US" altLang="ko-KR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시차 </a:t>
            </a:r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이후로 절단하는 모양</a:t>
            </a:r>
          </a:p>
        </p:txBody>
      </p:sp>
      <p:sp>
        <p:nvSpPr>
          <p:cNvPr id="11" name="빼기 기호 10">
            <a:extLst>
              <a:ext uri="{FF2B5EF4-FFF2-40B4-BE49-F238E27FC236}">
                <a16:creationId xmlns:a16="http://schemas.microsoft.com/office/drawing/2014/main" id="{7E19C5B0-49FD-4A68-BBEA-0C4003B2C6C1}"/>
              </a:ext>
            </a:extLst>
          </p:cNvPr>
          <p:cNvSpPr/>
          <p:nvPr/>
        </p:nvSpPr>
        <p:spPr>
          <a:xfrm rot="5400000">
            <a:off x="3512450" y="4169650"/>
            <a:ext cx="4097908" cy="181431"/>
          </a:xfrm>
          <a:prstGeom prst="mathMin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도형 120">
            <a:extLst>
              <a:ext uri="{FF2B5EF4-FFF2-40B4-BE49-F238E27FC236}">
                <a16:creationId xmlns:a16="http://schemas.microsoft.com/office/drawing/2014/main" id="{6A78CDD7-1A96-4977-AD72-AE774C8F1E37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5536006" y="5673905"/>
            <a:ext cx="23222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F6BED-9CC8-4EFE-9AFB-03C8F7375C9E}"/>
              </a:ext>
            </a:extLst>
          </p:cNvPr>
          <p:cNvSpPr txBox="1"/>
          <p:nvPr/>
        </p:nvSpPr>
        <p:spPr>
          <a:xfrm>
            <a:off x="5897350" y="5720511"/>
            <a:ext cx="17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이후로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cut-off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554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595236" cy="400110"/>
            <a:chOff x="2699792" y="1277259"/>
            <a:chExt cx="1595236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462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식별 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73E3ACB-6C65-4E43-B5B0-6FECA30DE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655638"/>
            <a:ext cx="4381887" cy="30025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3FDA4B-606F-4960-832D-DAB77999E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33" y="2655638"/>
            <a:ext cx="4369685" cy="3002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112E21-3E2A-47FA-B0FC-8BEBC52BB13C}"/>
              </a:ext>
            </a:extLst>
          </p:cNvPr>
          <p:cNvSpPr txBox="1"/>
          <p:nvPr/>
        </p:nvSpPr>
        <p:spPr>
          <a:xfrm>
            <a:off x="2159732" y="1982503"/>
            <a:ext cx="1224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sz="25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04483-A9D2-4566-A959-9F892FCD724B}"/>
              </a:ext>
            </a:extLst>
          </p:cNvPr>
          <p:cNvSpPr txBox="1"/>
          <p:nvPr/>
        </p:nvSpPr>
        <p:spPr>
          <a:xfrm>
            <a:off x="6444208" y="1982503"/>
            <a:ext cx="1224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sz="25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도형 120">
            <a:extLst>
              <a:ext uri="{FF2B5EF4-FFF2-40B4-BE49-F238E27FC236}">
                <a16:creationId xmlns:a16="http://schemas.microsoft.com/office/drawing/2014/main" id="{C0BD9154-4B07-4931-AC51-94E905716704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913801" y="5865715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7681C-6DA1-4A22-A64F-501ADF6DC7EF}"/>
              </a:ext>
            </a:extLst>
          </p:cNvPr>
          <p:cNvSpPr txBox="1"/>
          <p:nvPr/>
        </p:nvSpPr>
        <p:spPr>
          <a:xfrm>
            <a:off x="2771800" y="5902308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그려서 차수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 q 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FBB91D-35B0-4656-A926-0F0B9851A59D}"/>
              </a:ext>
            </a:extLst>
          </p:cNvPr>
          <p:cNvSpPr/>
          <p:nvPr/>
        </p:nvSpPr>
        <p:spPr>
          <a:xfrm>
            <a:off x="-12956" y="778496"/>
            <a:ext cx="9129671" cy="607950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9D65A-82D2-4CAE-BEC7-BE4B8D8C4FD3}"/>
              </a:ext>
            </a:extLst>
          </p:cNvPr>
          <p:cNvSpPr txBox="1"/>
          <p:nvPr/>
        </p:nvSpPr>
        <p:spPr>
          <a:xfrm>
            <a:off x="1542524" y="2582505"/>
            <a:ext cx="62122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 : </a:t>
            </a:r>
            <a:r>
              <a:rPr lang="ko-KR" altLang="en-US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지수적으로 감소</a:t>
            </a:r>
            <a:endParaRPr lang="en-US" altLang="ko-KR" sz="3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3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 : </a:t>
            </a:r>
            <a:r>
              <a:rPr lang="ko-KR" altLang="en-US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시차 </a:t>
            </a:r>
            <a:r>
              <a:rPr lang="en-US" altLang="ko-KR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이후로 절단</a:t>
            </a:r>
            <a:endParaRPr lang="en-US" altLang="ko-KR" sz="3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3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</a:t>
            </a:r>
            <a:r>
              <a:rPr lang="en-US" altLang="ko-KR" sz="3000" dirty="0">
                <a:solidFill>
                  <a:srgbClr val="A4D3D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AR(2) </a:t>
            </a:r>
            <a:r>
              <a:rPr lang="ko-KR" altLang="en-US" sz="3000" dirty="0">
                <a:solidFill>
                  <a:srgbClr val="A4D3D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모형을 잠정모형으로 선택</a:t>
            </a:r>
          </a:p>
        </p:txBody>
      </p:sp>
      <p:sp>
        <p:nvSpPr>
          <p:cNvPr id="18" name="도형 120">
            <a:extLst>
              <a:ext uri="{FF2B5EF4-FFF2-40B4-BE49-F238E27FC236}">
                <a16:creationId xmlns:a16="http://schemas.microsoft.com/office/drawing/2014/main" id="{F2CE10E5-9B65-46D0-BC28-1E38337E07B8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733781" y="4484607"/>
            <a:ext cx="389357" cy="462544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64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313381" cy="400110"/>
            <a:chOff x="2699792" y="1277259"/>
            <a:chExt cx="231338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1804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과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의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쌍대성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5" name="도형 64">
            <a:extLst>
              <a:ext uri="{FF2B5EF4-FFF2-40B4-BE49-F238E27FC236}">
                <a16:creationId xmlns:a16="http://schemas.microsoft.com/office/drawing/2014/main" id="{069E05BF-A0BC-4D1C-9EFA-21D73CC9EDC6}"/>
              </a:ext>
            </a:extLst>
          </p:cNvPr>
          <p:cNvSpPr>
            <a:spLocks noGrp="1" noChangeArrowheads="1"/>
          </p:cNvSpPr>
          <p:nvPr/>
        </p:nvSpPr>
        <p:spPr>
          <a:xfrm>
            <a:off x="719259" y="2276872"/>
            <a:ext cx="7921506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342900" indent="-34290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MA(q)</a:t>
            </a:r>
            <a:r>
              <a:rPr lang="en-US" altLang="ko-KR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→ </a:t>
            </a:r>
            <a:r>
              <a:rPr lang="en-US" altLang="ko-KR" sz="24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AR(∞)</a:t>
            </a:r>
            <a:r>
              <a:rPr lang="en-US" altLang="ko-KR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en-US" altLang="ko-KR" sz="24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AR(p)</a:t>
            </a:r>
            <a:r>
              <a:rPr lang="en-US" altLang="ko-KR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→ </a:t>
            </a:r>
            <a:r>
              <a:rPr lang="en-US" altLang="ko-KR" sz="2400" dirty="0">
                <a:solidFill>
                  <a:schemeClr val="tx1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MA(∞)</a:t>
            </a:r>
            <a:r>
              <a:rPr lang="en-US" altLang="ko-KR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의미</a:t>
            </a:r>
            <a:endParaRPr lang="en-US" altLang="ko-KR" sz="24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4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4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때 </a:t>
            </a:r>
            <a:r>
              <a:rPr lang="en-US" altLang="ko-KR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은 </a:t>
            </a:r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인과성</a:t>
            </a:r>
            <a:r>
              <a:rPr lang="ko-KR" altLang="en-US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만족</a:t>
            </a:r>
            <a:r>
              <a:rPr lang="en-US" altLang="ko-KR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MA</a:t>
            </a:r>
            <a:r>
              <a:rPr lang="ko-KR" altLang="en-US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</a:t>
            </a:r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r>
              <a:rPr lang="ko-KR" altLang="en-US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만족</a:t>
            </a:r>
            <a:r>
              <a:rPr lang="en-US" altLang="ko-KR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0523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620884" cy="400110"/>
            <a:chOff x="2699792" y="1277259"/>
            <a:chExt cx="1620884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487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 </a:t>
              </a:r>
            </a:p>
          </p:txBody>
        </p: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B36577F-4D19-429C-8BBB-F27C3A619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21214"/>
            <a:ext cx="6192114" cy="303889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E3FE4B-B840-428B-BBE1-F01EF6FB4711}"/>
              </a:ext>
            </a:extLst>
          </p:cNvPr>
          <p:cNvSpPr/>
          <p:nvPr/>
        </p:nvSpPr>
        <p:spPr>
          <a:xfrm>
            <a:off x="1115616" y="2492896"/>
            <a:ext cx="23042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950BE2-230A-4E16-8AB0-097FAC2A64E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437443" y="2600908"/>
            <a:ext cx="1452307" cy="21017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DDDD2D-C7FF-48AC-99AF-D7749EDE065B}"/>
              </a:ext>
            </a:extLst>
          </p:cNvPr>
          <p:cNvSpPr txBox="1"/>
          <p:nvPr/>
        </p:nvSpPr>
        <p:spPr>
          <a:xfrm>
            <a:off x="4889750" y="2072421"/>
            <a:ext cx="3888432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highlight>
                  <a:srgbClr val="FAF2D3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en-US" altLang="ko-KR" dirty="0">
                <a:highlight>
                  <a:srgbClr val="FAF2D3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 </a:t>
            </a:r>
            <a:r>
              <a:rPr lang="ko-KR" altLang="en-US" dirty="0">
                <a:highlight>
                  <a:srgbClr val="FAF2D3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함수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사용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order =(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p,q,d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입력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→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 q :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차수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d :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차분 차수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(AR, MA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모형은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CF75A6-5A33-48C7-B0C5-CCA365CCF882}"/>
              </a:ext>
            </a:extLst>
          </p:cNvPr>
          <p:cNvSpPr/>
          <p:nvPr/>
        </p:nvSpPr>
        <p:spPr>
          <a:xfrm>
            <a:off x="1252688" y="4012754"/>
            <a:ext cx="2095176" cy="56837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6CF352E-4653-4E55-BDEB-643D2B9A0A9C}"/>
              </a:ext>
            </a:extLst>
          </p:cNvPr>
          <p:cNvCxnSpPr>
            <a:cxnSpLocks/>
          </p:cNvCxnSpPr>
          <p:nvPr/>
        </p:nvCxnSpPr>
        <p:spPr>
          <a:xfrm>
            <a:off x="3358668" y="4316989"/>
            <a:ext cx="1056429" cy="967180"/>
          </a:xfrm>
          <a:prstGeom prst="bentConnector3">
            <a:avLst/>
          </a:prstGeom>
          <a:ln w="19050">
            <a:solidFill>
              <a:srgbClr val="4F81BD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9F0933-2B3B-499F-887E-AE99AAD59D6D}"/>
                  </a:ext>
                </a:extLst>
              </p:cNvPr>
              <p:cNvSpPr txBox="1"/>
              <p:nvPr/>
            </p:nvSpPr>
            <p:spPr>
              <a:xfrm>
                <a:off x="4444968" y="4961003"/>
                <a:ext cx="4591528" cy="646331"/>
              </a:xfrm>
              <a:prstGeom prst="rect">
                <a:avLst/>
              </a:prstGeom>
              <a:ln>
                <a:solidFill>
                  <a:srgbClr val="4F81BD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식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19.1463 + 1.3267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- 0.4835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9F0933-2B3B-499F-887E-AE99AAD59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968" y="4961003"/>
                <a:ext cx="4591528" cy="646331"/>
              </a:xfrm>
              <a:prstGeom prst="rect">
                <a:avLst/>
              </a:prstGeom>
              <a:blipFill>
                <a:blip r:embed="rId3"/>
                <a:stretch>
                  <a:fillRect l="-793" t="-2727" b="-12727"/>
                </a:stretch>
              </a:blipFill>
              <a:ln>
                <a:solidFill>
                  <a:srgbClr val="4F81BD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63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818327" cy="400110"/>
            <a:chOff x="2699792" y="1277259"/>
            <a:chExt cx="2818327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685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잔차분석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9747A5F-DDDC-42F2-89C4-64362FAB9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6"/>
          <a:stretch/>
        </p:blipFill>
        <p:spPr>
          <a:xfrm>
            <a:off x="1770876" y="3088388"/>
            <a:ext cx="5818271" cy="32862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25B843-1842-4FFD-9170-15FC06396B6A}"/>
              </a:ext>
            </a:extLst>
          </p:cNvPr>
          <p:cNvSpPr txBox="1"/>
          <p:nvPr/>
        </p:nvSpPr>
        <p:spPr>
          <a:xfrm>
            <a:off x="3216676" y="2367493"/>
            <a:ext cx="292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잔차의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그림</a:t>
            </a:r>
          </a:p>
        </p:txBody>
      </p:sp>
    </p:spTree>
    <p:extLst>
      <p:ext uri="{BB962C8B-B14F-4D97-AF65-F5344CB8AC3E}">
        <p14:creationId xmlns:p14="http://schemas.microsoft.com/office/powerpoint/2010/main" val="4090230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818327" cy="400110"/>
            <a:chOff x="2699792" y="1277259"/>
            <a:chExt cx="2818327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685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잔차분석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6C91562-803C-462B-A11E-7DB2E566C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5"/>
          <a:stretch/>
        </p:blipFill>
        <p:spPr>
          <a:xfrm>
            <a:off x="1979712" y="2337375"/>
            <a:ext cx="6301348" cy="3793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6900B0-AB3F-417A-A172-0AA47B642FE6}"/>
              </a:ext>
            </a:extLst>
          </p:cNvPr>
          <p:cNvSpPr txBox="1"/>
          <p:nvPr/>
        </p:nvSpPr>
        <p:spPr>
          <a:xfrm>
            <a:off x="411924" y="2690237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잔차의</a:t>
            </a:r>
            <a:r>
              <a:rPr lang="ko-KR" altLang="en-US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F7D122-D2F4-4B10-98BD-5B2AF4B9F4B1}"/>
              </a:ext>
            </a:extLst>
          </p:cNvPr>
          <p:cNvSpPr txBox="1"/>
          <p:nvPr/>
        </p:nvSpPr>
        <p:spPr>
          <a:xfrm>
            <a:off x="411923" y="4683227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잔차의</a:t>
            </a:r>
            <a:r>
              <a:rPr lang="ko-KR" altLang="en-US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181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818327" cy="400110"/>
            <a:chOff x="2699792" y="1277259"/>
            <a:chExt cx="2818327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685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잔차분석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</a:p>
          </p:txBody>
        </p: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EFD798A-C779-485B-B531-5E606CADB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37" y="2702847"/>
            <a:ext cx="6196325" cy="1864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4C2D6D-F2E8-4CE6-9C05-7E30C4B44F7A}"/>
              </a:ext>
            </a:extLst>
          </p:cNvPr>
          <p:cNvSpPr txBox="1"/>
          <p:nvPr/>
        </p:nvSpPr>
        <p:spPr>
          <a:xfrm>
            <a:off x="1473837" y="4783931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귀무가설을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기각하지 못하므로 자기상관성이 없다고 할 수 있다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</a:t>
            </a:r>
            <a:r>
              <a:rPr lang="en-US" altLang="ko-KR" sz="16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→ </a:t>
            </a:r>
            <a:r>
              <a:rPr lang="ko-KR" altLang="en-US" sz="16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백색잡음이다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C743125A-E0D9-4EDF-84C1-B3DD54485A66}"/>
              </a:ext>
            </a:extLst>
          </p:cNvPr>
          <p:cNvSpPr/>
          <p:nvPr/>
        </p:nvSpPr>
        <p:spPr>
          <a:xfrm>
            <a:off x="4860032" y="1255702"/>
            <a:ext cx="2493339" cy="1236748"/>
          </a:xfrm>
          <a:prstGeom prst="wedgeRoundRectCallout">
            <a:avLst>
              <a:gd name="adj1" fmla="val -50859"/>
              <a:gd name="adj2" fmla="val 82480"/>
              <a:gd name="adj3" fmla="val 16667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주차에 배운 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Ljung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-Box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검정 사용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!!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000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3259153" cy="400110"/>
            <a:chOff x="2699792" y="1277259"/>
            <a:chExt cx="3259153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26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과대적합진단 </a:t>
              </a:r>
            </a:p>
          </p:txBody>
        </p:sp>
      </p:grpSp>
      <p:sp>
        <p:nvSpPr>
          <p:cNvPr id="11" name="도형 64">
            <a:extLst>
              <a:ext uri="{FF2B5EF4-FFF2-40B4-BE49-F238E27FC236}">
                <a16:creationId xmlns:a16="http://schemas.microsoft.com/office/drawing/2014/main" id="{3D7560A6-3BAB-435A-B4FF-6675D7358865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잠정모형으로 선택한 </a:t>
            </a:r>
            <a:r>
              <a:rPr lang="en-US" altLang="ko-KR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AR(2) 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(= AR(2,0))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차수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p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를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+1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: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</a:t>
            </a:r>
            <a:r>
              <a:rPr lang="en-US" altLang="ko-KR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AR(3)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차수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q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를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+1 : </a:t>
            </a:r>
            <a:r>
              <a:rPr lang="en-US" altLang="ko-KR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ARMA(2,1)</a:t>
            </a:r>
            <a:b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</a:br>
            <a:b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</a:b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→ 3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개의 모형을 비교해보자</a:t>
            </a: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870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3259153" cy="400110"/>
            <a:chOff x="2699792" y="1277259"/>
            <a:chExt cx="3259153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26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과대적합진단 </a:t>
              </a:r>
            </a:p>
          </p:txBody>
        </p:sp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D385747-9EFE-4B20-B2D2-DDCA5E952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96" y="2259912"/>
            <a:ext cx="3126178" cy="116908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15397D7-BA57-4322-A2AF-1CA0868DF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97" y="3760361"/>
            <a:ext cx="3126177" cy="1169088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2C6833C-11EB-4371-8FCD-388E9D004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96" y="5260810"/>
            <a:ext cx="3126178" cy="1123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747F09-CC71-4C36-B86F-9B37D1BF3C3B}"/>
              </a:ext>
            </a:extLst>
          </p:cNvPr>
          <p:cNvSpPr txBox="1"/>
          <p:nvPr/>
        </p:nvSpPr>
        <p:spPr>
          <a:xfrm>
            <a:off x="86815" y="2655638"/>
            <a:ext cx="11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AR(2)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5BE5-CD59-44F5-BC0A-FA83D0F03B86}"/>
              </a:ext>
            </a:extLst>
          </p:cNvPr>
          <p:cNvSpPr txBox="1"/>
          <p:nvPr/>
        </p:nvSpPr>
        <p:spPr>
          <a:xfrm>
            <a:off x="86815" y="4160239"/>
            <a:ext cx="11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AR(3)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70EF5-3966-4ADC-96F6-F0C2D019CF52}"/>
              </a:ext>
            </a:extLst>
          </p:cNvPr>
          <p:cNvSpPr txBox="1"/>
          <p:nvPr/>
        </p:nvSpPr>
        <p:spPr>
          <a:xfrm>
            <a:off x="86815" y="5637829"/>
            <a:ext cx="11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ARMA(2,1)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9A0EB1-32CF-431A-89FC-EBBAE34431EF}"/>
              </a:ext>
            </a:extLst>
          </p:cNvPr>
          <p:cNvSpPr/>
          <p:nvPr/>
        </p:nvSpPr>
        <p:spPr>
          <a:xfrm>
            <a:off x="3779912" y="2710579"/>
            <a:ext cx="216024" cy="413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8DFA25-2028-4DB2-9154-F4C590DE780F}"/>
              </a:ext>
            </a:extLst>
          </p:cNvPr>
          <p:cNvSpPr/>
          <p:nvPr/>
        </p:nvSpPr>
        <p:spPr>
          <a:xfrm>
            <a:off x="3671900" y="4160238"/>
            <a:ext cx="216024" cy="492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82F5E9-2F35-417B-A875-F4DCF63C1C08}"/>
              </a:ext>
            </a:extLst>
          </p:cNvPr>
          <p:cNvSpPr/>
          <p:nvPr/>
        </p:nvSpPr>
        <p:spPr>
          <a:xfrm>
            <a:off x="3671900" y="5689041"/>
            <a:ext cx="216024" cy="413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도형 120">
            <a:extLst>
              <a:ext uri="{FF2B5EF4-FFF2-40B4-BE49-F238E27FC236}">
                <a16:creationId xmlns:a16="http://schemas.microsoft.com/office/drawing/2014/main" id="{66BD910D-419A-4309-98B7-D2AAAC4DC24B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4377533" y="3389989"/>
            <a:ext cx="867496" cy="1042337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16CD5B-F2C4-40D6-AC3C-50E5193A0A11}"/>
              </a:ext>
            </a:extLst>
          </p:cNvPr>
          <p:cNvSpPr/>
          <p:nvPr/>
        </p:nvSpPr>
        <p:spPr>
          <a:xfrm>
            <a:off x="5334430" y="3250165"/>
            <a:ext cx="3724735" cy="1279406"/>
          </a:xfrm>
          <a:prstGeom prst="roundRect">
            <a:avLst>
              <a:gd name="adj" fmla="val 2621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과대적합한 두 모형에 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유의하지 않은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모수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존재 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003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3259153" cy="400110"/>
            <a:chOff x="2699792" y="1277259"/>
            <a:chExt cx="3259153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26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과대적합진단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0747F09-CC71-4C36-B86F-9B37D1BF3C3B}"/>
              </a:ext>
            </a:extLst>
          </p:cNvPr>
          <p:cNvSpPr txBox="1"/>
          <p:nvPr/>
        </p:nvSpPr>
        <p:spPr>
          <a:xfrm>
            <a:off x="86815" y="2655638"/>
            <a:ext cx="11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AR(2)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5BE5-CD59-44F5-BC0A-FA83D0F03B86}"/>
              </a:ext>
            </a:extLst>
          </p:cNvPr>
          <p:cNvSpPr txBox="1"/>
          <p:nvPr/>
        </p:nvSpPr>
        <p:spPr>
          <a:xfrm>
            <a:off x="86815" y="4160239"/>
            <a:ext cx="11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AR(3)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70EF5-3966-4ADC-96F6-F0C2D019CF52}"/>
              </a:ext>
            </a:extLst>
          </p:cNvPr>
          <p:cNvSpPr txBox="1"/>
          <p:nvPr/>
        </p:nvSpPr>
        <p:spPr>
          <a:xfrm>
            <a:off x="86815" y="5637829"/>
            <a:ext cx="11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ARMA(2,1)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도형 120">
            <a:extLst>
              <a:ext uri="{FF2B5EF4-FFF2-40B4-BE49-F238E27FC236}">
                <a16:creationId xmlns:a16="http://schemas.microsoft.com/office/drawing/2014/main" id="{66BD910D-419A-4309-98B7-D2AAAC4DC24B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4435516" y="3389989"/>
            <a:ext cx="867496" cy="1042337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9FF90AB-F209-4369-8691-EF0291698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59" y="2423333"/>
            <a:ext cx="3126177" cy="99989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9A0EB1-32CF-431A-89FC-EBBAE34431EF}"/>
              </a:ext>
            </a:extLst>
          </p:cNvPr>
          <p:cNvSpPr/>
          <p:nvPr/>
        </p:nvSpPr>
        <p:spPr>
          <a:xfrm rot="5400000">
            <a:off x="3859835" y="2998723"/>
            <a:ext cx="190220" cy="6703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403B34F-3087-464A-99BE-4226BA55D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95" y="3885029"/>
            <a:ext cx="3126177" cy="100294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D65B3-768B-48E4-8B07-8642F089691E}"/>
              </a:ext>
            </a:extLst>
          </p:cNvPr>
          <p:cNvSpPr/>
          <p:nvPr/>
        </p:nvSpPr>
        <p:spPr>
          <a:xfrm rot="5400000">
            <a:off x="3851608" y="4471392"/>
            <a:ext cx="162827" cy="6703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CBF1F16A-34E0-4BF3-939F-50BF7D1E5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19" y="5329558"/>
            <a:ext cx="3068193" cy="10046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0537E0-7F32-44B3-A3E1-7A40B60F4222}"/>
              </a:ext>
            </a:extLst>
          </p:cNvPr>
          <p:cNvSpPr/>
          <p:nvPr/>
        </p:nvSpPr>
        <p:spPr>
          <a:xfrm rot="5400000">
            <a:off x="3931515" y="5917661"/>
            <a:ext cx="162827" cy="6703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8488F69-CA7C-40BA-8B8D-0046B745D126}"/>
              </a:ext>
            </a:extLst>
          </p:cNvPr>
          <p:cNvSpPr/>
          <p:nvPr/>
        </p:nvSpPr>
        <p:spPr>
          <a:xfrm>
            <a:off x="5334430" y="3250165"/>
            <a:ext cx="3724735" cy="1279406"/>
          </a:xfrm>
          <a:prstGeom prst="roundRect">
            <a:avLst>
              <a:gd name="adj" fmla="val 2621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AR(2)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 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값이 가장 작다</a:t>
            </a:r>
            <a:endParaRPr lang="en-US" altLang="ko-KR" sz="20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717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3259153" cy="400110"/>
            <a:chOff x="2699792" y="1277259"/>
            <a:chExt cx="3259153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26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-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과대적합진단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0747F09-CC71-4C36-B86F-9B37D1BF3C3B}"/>
              </a:ext>
            </a:extLst>
          </p:cNvPr>
          <p:cNvSpPr txBox="1"/>
          <p:nvPr/>
        </p:nvSpPr>
        <p:spPr>
          <a:xfrm>
            <a:off x="86815" y="2655638"/>
            <a:ext cx="11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AR(2)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5BE5-CD59-44F5-BC0A-FA83D0F03B86}"/>
              </a:ext>
            </a:extLst>
          </p:cNvPr>
          <p:cNvSpPr txBox="1"/>
          <p:nvPr/>
        </p:nvSpPr>
        <p:spPr>
          <a:xfrm>
            <a:off x="86815" y="4160239"/>
            <a:ext cx="11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AR(3)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70EF5-3966-4ADC-96F6-F0C2D019CF52}"/>
              </a:ext>
            </a:extLst>
          </p:cNvPr>
          <p:cNvSpPr txBox="1"/>
          <p:nvPr/>
        </p:nvSpPr>
        <p:spPr>
          <a:xfrm>
            <a:off x="86815" y="5637829"/>
            <a:ext cx="11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ARMA(2,1)</a:t>
            </a:r>
            <a:endParaRPr lang="ko-KR" altLang="en-US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도형 120">
            <a:extLst>
              <a:ext uri="{FF2B5EF4-FFF2-40B4-BE49-F238E27FC236}">
                <a16:creationId xmlns:a16="http://schemas.microsoft.com/office/drawing/2014/main" id="{66BD910D-419A-4309-98B7-D2AAAC4DC24B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4435516" y="3389989"/>
            <a:ext cx="867496" cy="1042337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16CD5B-F2C4-40D6-AC3C-50E5193A0A11}"/>
              </a:ext>
            </a:extLst>
          </p:cNvPr>
          <p:cNvSpPr/>
          <p:nvPr/>
        </p:nvSpPr>
        <p:spPr>
          <a:xfrm>
            <a:off x="5391981" y="2694075"/>
            <a:ext cx="3724735" cy="2434163"/>
          </a:xfrm>
          <a:prstGeom prst="roundRect">
            <a:avLst>
              <a:gd name="adj" fmla="val 2621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AR(2)</a:t>
            </a:r>
            <a:r>
              <a:rPr lang="ko-KR" altLang="en-US" sz="2000" b="1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en-US" altLang="ko-KR" sz="2000" b="1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 </a:t>
            </a:r>
            <a:r>
              <a:rPr lang="ko-KR" altLang="en-US" sz="2000" b="1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값이 가장 작다</a:t>
            </a:r>
            <a:endParaRPr lang="en-US" altLang="ko-KR" sz="2000" b="1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9FF90AB-F209-4369-8691-EF0291698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59" y="2423333"/>
            <a:ext cx="3126177" cy="99989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9A0EB1-32CF-431A-89FC-EBBAE34431EF}"/>
              </a:ext>
            </a:extLst>
          </p:cNvPr>
          <p:cNvSpPr/>
          <p:nvPr/>
        </p:nvSpPr>
        <p:spPr>
          <a:xfrm rot="5400000">
            <a:off x="3859835" y="2998723"/>
            <a:ext cx="190220" cy="6703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403B34F-3087-464A-99BE-4226BA55D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95" y="3885029"/>
            <a:ext cx="3126177" cy="100294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D65B3-768B-48E4-8B07-8642F089691E}"/>
              </a:ext>
            </a:extLst>
          </p:cNvPr>
          <p:cNvSpPr/>
          <p:nvPr/>
        </p:nvSpPr>
        <p:spPr>
          <a:xfrm rot="5400000">
            <a:off x="3851608" y="4471392"/>
            <a:ext cx="162827" cy="6703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CBF1F16A-34E0-4BF3-939F-50BF7D1E5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19" y="5329558"/>
            <a:ext cx="3068193" cy="10046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0537E0-7F32-44B3-A3E1-7A40B60F4222}"/>
              </a:ext>
            </a:extLst>
          </p:cNvPr>
          <p:cNvSpPr/>
          <p:nvPr/>
        </p:nvSpPr>
        <p:spPr>
          <a:xfrm rot="5400000">
            <a:off x="3931515" y="5917661"/>
            <a:ext cx="162827" cy="6703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48E4F5-36B3-472C-BE8D-650C12FEF2B7}"/>
              </a:ext>
            </a:extLst>
          </p:cNvPr>
          <p:cNvSpPr/>
          <p:nvPr/>
        </p:nvSpPr>
        <p:spPr>
          <a:xfrm>
            <a:off x="-12956" y="778496"/>
            <a:ext cx="9129671" cy="607950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0D60B-758F-4435-89E1-D6221BB2D1EF}"/>
              </a:ext>
            </a:extLst>
          </p:cNvPr>
          <p:cNvSpPr txBox="1"/>
          <p:nvPr/>
        </p:nvSpPr>
        <p:spPr>
          <a:xfrm>
            <a:off x="1894552" y="2694075"/>
            <a:ext cx="52864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결론 </a:t>
            </a:r>
            <a:endParaRPr lang="en-US" altLang="ko-KR" sz="3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최종 예측 모형으로 잠정모형으로 선택한</a:t>
            </a:r>
            <a:endParaRPr lang="en-US" altLang="ko-KR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AR(2) </a:t>
            </a:r>
            <a:r>
              <a:rPr lang="ko-KR" altLang="en-US" sz="24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</a:t>
            </a:r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선택</a:t>
            </a:r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!!</a:t>
            </a:r>
            <a:endParaRPr lang="ko-KR" altLang="en-US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899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모형적합 절차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313107" cy="400110"/>
            <a:chOff x="2699792" y="1277259"/>
            <a:chExt cx="1313107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180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미래 예측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5D09FB9-DF31-4540-8257-8978F0CC5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23" y="2687072"/>
            <a:ext cx="4455255" cy="30657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CE750AB-99BD-43F7-8935-4DA27C093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4" y="2687072"/>
            <a:ext cx="4455255" cy="30700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25131-2AF5-4E62-821D-023D363A2538}"/>
              </a:ext>
            </a:extLst>
          </p:cNvPr>
          <p:cNvSpPr txBox="1"/>
          <p:nvPr/>
        </p:nvSpPr>
        <p:spPr>
          <a:xfrm>
            <a:off x="542317" y="2225298"/>
            <a:ext cx="805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DDE8F7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sarima.for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DDE8F7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 </a:t>
            </a:r>
            <a:r>
              <a:rPr lang="ko-KR" altLang="en-US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함수를 사용해서 </a:t>
            </a:r>
            <a:r>
              <a:rPr lang="ko-KR" altLang="en-US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미래예측</a:t>
            </a:r>
            <a:r>
              <a:rPr lang="ko-KR" altLang="en-US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710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2551180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3768" y="3847324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4577" y="2604839"/>
            <a:ext cx="4392488" cy="93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THANK YOU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7664" y="1628800"/>
            <a:ext cx="786418" cy="6743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46203" y="2239014"/>
            <a:ext cx="439983" cy="3578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3" y="2559119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72277" y="3847324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76333" y="3617487"/>
            <a:ext cx="333591" cy="3064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026" name="Picture 2" descr="갈치 &gt; 동물 | 이미지 사용조건이 까다롭지 않은">
            <a:extLst>
              <a:ext uri="{FF2B5EF4-FFF2-40B4-BE49-F238E27FC236}">
                <a16:creationId xmlns:a16="http://schemas.microsoft.com/office/drawing/2014/main" id="{E77D6337-3BB9-44A7-B2AA-9A18C6D638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2" b="9744"/>
          <a:stretch/>
        </p:blipFill>
        <p:spPr bwMode="auto">
          <a:xfrm>
            <a:off x="251520" y="4869160"/>
            <a:ext cx="3744417" cy="166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9B15C3C4-B956-4D6C-99EE-2BEA7D55C208}"/>
              </a:ext>
            </a:extLst>
          </p:cNvPr>
          <p:cNvSpPr/>
          <p:nvPr/>
        </p:nvSpPr>
        <p:spPr>
          <a:xfrm>
            <a:off x="3995937" y="4467030"/>
            <a:ext cx="4104455" cy="1020503"/>
          </a:xfrm>
          <a:prstGeom prst="wedgeRoundRectCallout">
            <a:avLst>
              <a:gd name="adj1" fmla="val -50859"/>
              <a:gd name="adj2" fmla="val 82480"/>
              <a:gd name="adj3" fmla="val 16667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r>
              <a:rPr lang="ko-KR" altLang="en-US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주차때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만나용 </a:t>
            </a:r>
            <a:r>
              <a:rPr lang="ko-KR" altLang="en-US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안녀어엉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~~!~!~!~!</a:t>
            </a:r>
            <a:endParaRPr lang="ko-KR" altLang="en-US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00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313381" cy="400110"/>
            <a:chOff x="2699792" y="1277259"/>
            <a:chExt cx="231338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1804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과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의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쌍대성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6" name="도형 64">
            <a:extLst>
              <a:ext uri="{FF2B5EF4-FFF2-40B4-BE49-F238E27FC236}">
                <a16:creationId xmlns:a16="http://schemas.microsoft.com/office/drawing/2014/main" id="{2CC3A7D9-7B94-4DDA-9D70-A59B959F5C74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9"/>
            <a:ext cx="7778115" cy="2851102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4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유한차수의 정상 </a:t>
            </a:r>
            <a:r>
              <a:rPr lang="en-US" altLang="ko-KR" sz="22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22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과정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→ 무한차수의 </a:t>
            </a:r>
            <a:r>
              <a:rPr lang="en-US" altLang="ko-KR" sz="2200" dirty="0">
                <a:solidFill>
                  <a:schemeClr val="tx1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r>
              <a:rPr lang="ko-KR" altLang="en-US" sz="2200" dirty="0">
                <a:solidFill>
                  <a:schemeClr val="tx1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과정</a:t>
            </a:r>
            <a:endParaRPr lang="en-US" altLang="ko-KR" sz="2200" dirty="0">
              <a:solidFill>
                <a:schemeClr val="tx1"/>
              </a:solidFill>
              <a:highlight>
                <a:srgbClr val="A4D3DE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유한차수의 가역성을 갖는 </a:t>
            </a:r>
            <a:r>
              <a:rPr lang="en-US" altLang="ko-KR" sz="2200" dirty="0">
                <a:solidFill>
                  <a:schemeClr val="tx1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r>
              <a:rPr lang="ko-KR" altLang="en-US" sz="2200" dirty="0">
                <a:solidFill>
                  <a:schemeClr val="tx1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과정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→  무한차수의 </a:t>
            </a:r>
            <a:r>
              <a:rPr lang="en-US" altLang="ko-KR" sz="22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22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E92A9-9E3E-4F72-8D01-ABA8CED5754A}"/>
              </a:ext>
            </a:extLst>
          </p:cNvPr>
          <p:cNvSpPr txBox="1"/>
          <p:nvPr/>
        </p:nvSpPr>
        <p:spPr>
          <a:xfrm>
            <a:off x="786992" y="2603045"/>
            <a:ext cx="16653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</a:t>
            </a:r>
            <a:endParaRPr lang="ko-KR" altLang="en-US" sz="5000" spc="-300" dirty="0">
              <a:solidFill>
                <a:schemeClr val="accent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08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313381" cy="400110"/>
            <a:chOff x="2699792" y="1277259"/>
            <a:chExt cx="231338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1804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과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의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쌍대성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6" name="도형 64">
            <a:extLst>
              <a:ext uri="{FF2B5EF4-FFF2-40B4-BE49-F238E27FC236}">
                <a16:creationId xmlns:a16="http://schemas.microsoft.com/office/drawing/2014/main" id="{2CC3A7D9-7B94-4DDA-9D70-A59B959F5C74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4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유한차수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 </a:t>
            </a:r>
            <a:r>
              <a:rPr lang="ko-KR" altLang="en-US" sz="22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 &amp;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유한차수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 </a:t>
            </a:r>
            <a:r>
              <a:rPr lang="ko-KR" altLang="en-US" sz="2200" dirty="0">
                <a:solidFill>
                  <a:schemeClr val="tx1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: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지수적으로 감소하는 모양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(tail’s-off)</a:t>
            </a: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유한차수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 </a:t>
            </a:r>
            <a:r>
              <a:rPr lang="ko-KR" altLang="en-US" sz="22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→  </a:t>
            </a: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유한차수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 </a:t>
            </a:r>
            <a:r>
              <a:rPr lang="ko-KR" altLang="en-US" sz="2200" dirty="0">
                <a:solidFill>
                  <a:schemeClr val="tx1"/>
                </a:solidFill>
                <a:highlight>
                  <a:srgbClr val="A4D3DE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b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: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절단하는 모양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(cut-off)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E92A9-9E3E-4F72-8D01-ABA8CED5754A}"/>
              </a:ext>
            </a:extLst>
          </p:cNvPr>
          <p:cNvSpPr txBox="1"/>
          <p:nvPr/>
        </p:nvSpPr>
        <p:spPr>
          <a:xfrm>
            <a:off x="786992" y="2603045"/>
            <a:ext cx="16653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en-US" altLang="ko-KR" sz="5000" b="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5000" spc="-300" dirty="0">
              <a:solidFill>
                <a:schemeClr val="accent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7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313381" cy="400110"/>
            <a:chOff x="2699792" y="1277259"/>
            <a:chExt cx="231338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1804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과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의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쌍대성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도형 64">
                <a:extLst>
                  <a:ext uri="{FF2B5EF4-FFF2-40B4-BE49-F238E27FC236}">
                    <a16:creationId xmlns:a16="http://schemas.microsoft.com/office/drawing/2014/main" id="{2CC3A7D9-7B94-4DDA-9D70-A59B959F5C74}"/>
                  </a:ext>
                </a:extLst>
              </p:cNvPr>
              <p:cNvSpPr>
                <a:spLocks noGrp="1" noChangeArrowheads="1"/>
              </p:cNvSpPr>
              <p:nvPr/>
            </p:nvSpPr>
            <p:spPr>
              <a:xfrm>
                <a:off x="682942" y="2591608"/>
                <a:ext cx="7778115" cy="3311951"/>
              </a:xfrm>
              <a:prstGeom prst="roundRect">
                <a:avLst/>
              </a:prstGeom>
              <a:noFill/>
              <a:ln w="25400" cap="flat" cmpd="sng">
                <a:solidFill>
                  <a:srgbClr val="60869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ajor">
                <a:schemeClr val="lt1"/>
              </a:fontRef>
            </p:style>
            <p:txBody>
              <a:bodyPr vert="horz" wrap="square" lIns="91440" tIns="45720" rIns="91440" bIns="45720" anchor="ctr"/>
              <a:lstStyle/>
              <a:p>
                <a:pPr marL="285750" indent="-285750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altLang="ko-KR" sz="2200" b="1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marL="285750" indent="-285750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altLang="ko-KR" sz="2200" dirty="0">
                    <a:solidFill>
                      <a:schemeClr val="tx1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AR</a:t>
                </a:r>
                <a:r>
                  <a:rPr lang="ko-KR" altLang="en-US" sz="2200" dirty="0">
                    <a:solidFill>
                      <a:schemeClr val="tx1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모형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은 정상성 조건이 필요 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𝜙</m:t>
                    </m:r>
                    <m:d>
                      <m:dPr>
                        <m:ctrlPr>
                          <a:rPr lang="ko-KR" altLang="ko-KR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맑은 고딕" panose="020B0503020000020004" pitchFamily="50" charset="-127"/>
                          </a:rPr>
                          <m:t>𝐵</m:t>
                        </m:r>
                      </m:e>
                    </m:d>
                    <m:r>
                      <a:rPr lang="en-US" altLang="ko-KR" sz="2200" b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=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0</m:t>
                    </m:r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의 근들이 </a:t>
                </a:r>
                <a:r>
                  <a:rPr lang="ko-KR" altLang="ko-KR" sz="2200" dirty="0" err="1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단위원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밖에 존재해야 한다</a:t>
                </a:r>
                <a:endParaRPr lang="en-US" altLang="ko-KR" sz="22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2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marL="285750" indent="-285750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altLang="ko-KR" sz="2200" dirty="0">
                    <a:solidFill>
                      <a:schemeClr val="tx1"/>
                    </a:solidFill>
                    <a:highlight>
                      <a:srgbClr val="A4D3DE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MA </a:t>
                </a:r>
                <a:r>
                  <a:rPr lang="ko-KR" altLang="en-US" sz="2200" dirty="0">
                    <a:solidFill>
                      <a:schemeClr val="tx1"/>
                    </a:solidFill>
                    <a:highlight>
                      <a:srgbClr val="A4D3DE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모형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은 가역성 조건이 필요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𝜃</m:t>
                    </m:r>
                    <m:d>
                      <m:dPr>
                        <m:ctrlPr>
                          <a:rPr lang="ko-KR" altLang="ko-KR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맑은 고딕" panose="020B0503020000020004" pitchFamily="50" charset="-127"/>
                          </a:rPr>
                          <m:t>𝐵</m:t>
                        </m:r>
                      </m:e>
                    </m:d>
                    <m:r>
                      <a:rPr lang="en-US" altLang="ko-KR" sz="2200" b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=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0</m:t>
                    </m:r>
                  </m:oMath>
                </a14:m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의 근들이 </a:t>
                </a:r>
                <a:r>
                  <a:rPr lang="ko-KR" altLang="ko-KR" sz="2200" dirty="0" err="1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단위원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밖에 존재해야 한다</a:t>
                </a:r>
                <a:endParaRPr lang="en-US" altLang="ko-KR" sz="22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도형 64">
                <a:extLst>
                  <a:ext uri="{FF2B5EF4-FFF2-40B4-BE49-F238E27FC236}">
                    <a16:creationId xmlns:a16="http://schemas.microsoft.com/office/drawing/2014/main" id="{2CC3A7D9-7B94-4DDA-9D70-A59B959F5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42" y="2591608"/>
                <a:ext cx="7778115" cy="331195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 cmpd="sng">
                <a:solidFill>
                  <a:srgbClr val="60869F"/>
                </a:solidFill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D9E92A9-9E3E-4F72-8D01-ABA8CED5754A}"/>
              </a:ext>
            </a:extLst>
          </p:cNvPr>
          <p:cNvSpPr txBox="1"/>
          <p:nvPr/>
        </p:nvSpPr>
        <p:spPr>
          <a:xfrm>
            <a:off x="786992" y="2603045"/>
            <a:ext cx="16653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</a:t>
            </a:r>
            <a:endParaRPr lang="ko-KR" altLang="en-US" sz="5000" spc="-300" dirty="0">
              <a:solidFill>
                <a:schemeClr val="accent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83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313381" cy="400110"/>
            <a:chOff x="2699792" y="1277259"/>
            <a:chExt cx="231338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1804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과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의 </a:t>
              </a:r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쌍대성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도형 64">
                <a:extLst>
                  <a:ext uri="{FF2B5EF4-FFF2-40B4-BE49-F238E27FC236}">
                    <a16:creationId xmlns:a16="http://schemas.microsoft.com/office/drawing/2014/main" id="{2CC3A7D9-7B94-4DDA-9D70-A59B959F5C74}"/>
                  </a:ext>
                </a:extLst>
              </p:cNvPr>
              <p:cNvSpPr>
                <a:spLocks noGrp="1" noChangeArrowheads="1"/>
              </p:cNvSpPr>
              <p:nvPr/>
            </p:nvSpPr>
            <p:spPr>
              <a:xfrm>
                <a:off x="682942" y="2591608"/>
                <a:ext cx="7778115" cy="3311951"/>
              </a:xfrm>
              <a:prstGeom prst="roundRect">
                <a:avLst/>
              </a:prstGeom>
              <a:noFill/>
              <a:ln w="25400" cap="flat" cmpd="sng">
                <a:solidFill>
                  <a:srgbClr val="60869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ajor">
                <a:schemeClr val="lt1"/>
              </a:fontRef>
            </p:style>
            <p:txBody>
              <a:bodyPr vert="horz" wrap="square" lIns="91440" tIns="45720" rIns="91440" bIns="45720" anchor="ctr"/>
              <a:lstStyle/>
              <a:p>
                <a:pPr marL="285750" indent="-285750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altLang="ko-KR" sz="2200" b="1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marL="285750" indent="-285750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altLang="ko-KR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AR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모형은 정상성 조건이 필요 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𝜙</m:t>
                    </m:r>
                    <m:d>
                      <m:dPr>
                        <m:ctrlPr>
                          <a:rPr lang="ko-KR" altLang="ko-KR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맑은 고딕" panose="020B0503020000020004" pitchFamily="50" charset="-127"/>
                          </a:rPr>
                          <m:t>𝐵</m:t>
                        </m:r>
                      </m:e>
                    </m:d>
                    <m:r>
                      <a:rPr lang="en-US" altLang="ko-KR" sz="2200" b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=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0</m:t>
                    </m:r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의 근들이 </a:t>
                </a:r>
                <a:r>
                  <a:rPr lang="ko-KR" altLang="ko-KR" sz="2200" dirty="0" err="1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단위원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밖에 존재해야 한다</a:t>
                </a:r>
                <a:endParaRPr lang="en-US" altLang="ko-KR" sz="22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2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marL="285750" indent="-285750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altLang="ko-KR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MA 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모형은 가역성 조건이 필요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𝜃</m:t>
                    </m:r>
                    <m:d>
                      <m:dPr>
                        <m:ctrlPr>
                          <a:rPr lang="ko-KR" altLang="ko-KR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맑은 고딕" panose="020B0503020000020004" pitchFamily="50" charset="-127"/>
                          </a:rPr>
                          <m:t>𝐵</m:t>
                        </m:r>
                      </m:e>
                    </m:d>
                    <m:r>
                      <a:rPr lang="en-US" altLang="ko-KR" sz="2200" b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=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0</m:t>
                    </m:r>
                  </m:oMath>
                </a14:m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의 근들이 </a:t>
                </a:r>
                <a:r>
                  <a:rPr lang="ko-KR" altLang="ko-KR" sz="2200" dirty="0" err="1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단위원</a:t>
                </a:r>
                <a:r>
                  <a:rPr lang="ko-KR" altLang="ko-KR" sz="2200" dirty="0">
                    <a:solidFill>
                      <a:schemeClr val="tx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밖에 존재해야 한다</a:t>
                </a:r>
                <a:endParaRPr lang="en-US" altLang="ko-KR" sz="22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도형 64">
                <a:extLst>
                  <a:ext uri="{FF2B5EF4-FFF2-40B4-BE49-F238E27FC236}">
                    <a16:creationId xmlns:a16="http://schemas.microsoft.com/office/drawing/2014/main" id="{2CC3A7D9-7B94-4DDA-9D70-A59B959F5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42" y="2591608"/>
                <a:ext cx="7778115" cy="331195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 cmpd="sng">
                <a:solidFill>
                  <a:srgbClr val="60869F"/>
                </a:solidFill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D9E92A9-9E3E-4F72-8D01-ABA8CED5754A}"/>
              </a:ext>
            </a:extLst>
          </p:cNvPr>
          <p:cNvSpPr txBox="1"/>
          <p:nvPr/>
        </p:nvSpPr>
        <p:spPr>
          <a:xfrm>
            <a:off x="786992" y="2603045"/>
            <a:ext cx="16653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pc="-300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srgbClr val="000000">
                      <a:alpha val="31792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</a:t>
            </a:r>
            <a:endParaRPr lang="ko-KR" altLang="en-US" sz="5000" spc="-300" dirty="0">
              <a:solidFill>
                <a:schemeClr val="accent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4EF0B9-CE3D-4A6E-B0FF-93DC0242B757}"/>
              </a:ext>
            </a:extLst>
          </p:cNvPr>
          <p:cNvSpPr/>
          <p:nvPr/>
        </p:nvSpPr>
        <p:spPr>
          <a:xfrm>
            <a:off x="0" y="778496"/>
            <a:ext cx="9144000" cy="6178896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585DBF-FBF9-4E90-9584-12E939152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64986"/>
            <a:ext cx="2592288" cy="2575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E58904-7A72-4482-AF8A-33F1941B6EC3}"/>
              </a:ext>
            </a:extLst>
          </p:cNvPr>
          <p:cNvSpPr txBox="1"/>
          <p:nvPr/>
        </p:nvSpPr>
        <p:spPr>
          <a:xfrm>
            <a:off x="899617" y="1631882"/>
            <a:ext cx="2180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단위원이란</a:t>
            </a:r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86F21-6D12-4C57-BB32-D98FF7C13C96}"/>
              </a:ext>
            </a:extLst>
          </p:cNvPr>
          <p:cNvSpPr txBox="1"/>
          <p:nvPr/>
        </p:nvSpPr>
        <p:spPr>
          <a:xfrm>
            <a:off x="3923928" y="3291086"/>
            <a:ext cx="378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</a:t>
            </a:r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반지름의 길이가 </a:t>
            </a:r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 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0366E-090D-42E8-A2B5-E6879B8ED21E}"/>
              </a:ext>
            </a:extLst>
          </p:cNvPr>
          <p:cNvSpPr txBox="1"/>
          <p:nvPr/>
        </p:nvSpPr>
        <p:spPr>
          <a:xfrm>
            <a:off x="1259632" y="5517232"/>
            <a:ext cx="676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즉</a:t>
            </a:r>
            <a:r>
              <a:rPr lang="en-US" altLang="ko-KR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해당 조건은 </a:t>
            </a:r>
            <a:r>
              <a:rPr lang="ko-KR" altLang="en-US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근의 크기</a:t>
            </a:r>
            <a:r>
              <a:rPr lang="ko-KR" altLang="en-US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</a:t>
            </a:r>
            <a:r>
              <a:rPr lang="en-US" altLang="ko-KR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보다 </a:t>
            </a:r>
            <a:r>
              <a:rPr lang="ko-KR" altLang="en-US" sz="22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커야함을</a:t>
            </a:r>
            <a:r>
              <a:rPr lang="ko-KR" altLang="en-US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의미 </a:t>
            </a:r>
            <a:r>
              <a:rPr lang="en-US" altLang="ko-KR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!!</a:t>
            </a:r>
            <a:endParaRPr lang="ko-KR" altLang="en-US" sz="22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355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000521" cy="400110"/>
            <a:chOff x="2699792" y="1277259"/>
            <a:chExt cx="100052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6" name="도형 64">
            <a:extLst>
              <a:ext uri="{FF2B5EF4-FFF2-40B4-BE49-F238E27FC236}">
                <a16:creationId xmlns:a16="http://schemas.microsoft.com/office/drawing/2014/main" id="{2CC3A7D9-7B94-4DDA-9D70-A59B959F5C74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765212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200" b="1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데이터를 순수한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 혹은 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모형으로만 설명하려면 </a:t>
            </a:r>
            <a:r>
              <a:rPr lang="en-US" altLang="ko-KR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 q</a:t>
            </a:r>
            <a:r>
              <a:rPr lang="ko-KR" altLang="en-US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값이 너무 커질 수 있는 문제 발생</a:t>
            </a:r>
            <a:endParaRPr lang="en-US" altLang="ko-KR" sz="22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2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추정해야할</a:t>
            </a:r>
            <a:r>
              <a:rPr lang="ko-KR" altLang="en-US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2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</a:t>
            </a:r>
            <a:r>
              <a:rPr lang="ko-KR" altLang="en-US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증가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→ 일반적으로 </a:t>
            </a:r>
            <a:r>
              <a:rPr lang="ko-KR" altLang="en-US" sz="2200" u="sng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추정의 효율성 하락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및 해석이 </a:t>
            </a: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어려워짐</a:t>
            </a: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2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22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 </a:t>
            </a:r>
            <a:r>
              <a:rPr lang="en-US" altLang="ko-KR" sz="22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r>
              <a:rPr lang="ko-KR" altLang="en-US" sz="22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동시에 사용한다면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추정해야 할 </a:t>
            </a: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개수를 줄일 수 있을 것</a:t>
            </a: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F965B-0ED6-44DA-A9F5-ABD6CE54FF36}"/>
              </a:ext>
            </a:extLst>
          </p:cNvPr>
          <p:cNvSpPr txBox="1"/>
          <p:nvPr/>
        </p:nvSpPr>
        <p:spPr>
          <a:xfrm>
            <a:off x="402412" y="2085272"/>
            <a:ext cx="368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</p:spTree>
    <p:extLst>
      <p:ext uri="{BB962C8B-B14F-4D97-AF65-F5344CB8AC3E}">
        <p14:creationId xmlns:p14="http://schemas.microsoft.com/office/powerpoint/2010/main" val="229471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AR, MA, ARMA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000521" cy="400110"/>
            <a:chOff x="2699792" y="1277259"/>
            <a:chExt cx="100052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C9D8507-8227-46DD-AB56-C3F0039801C1}"/>
              </a:ext>
            </a:extLst>
          </p:cNvPr>
          <p:cNvSpPr/>
          <p:nvPr/>
        </p:nvSpPr>
        <p:spPr>
          <a:xfrm>
            <a:off x="402412" y="2678575"/>
            <a:ext cx="2585412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AR, MA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단일 모형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7" name="도형 120">
            <a:extLst>
              <a:ext uri="{FF2B5EF4-FFF2-40B4-BE49-F238E27FC236}">
                <a16:creationId xmlns:a16="http://schemas.microsoft.com/office/drawing/2014/main" id="{E1937448-79BD-45A8-AD9E-6C5D0EF9C84B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3139685" y="3029452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18" name="도형 64">
            <a:extLst>
              <a:ext uri="{FF2B5EF4-FFF2-40B4-BE49-F238E27FC236}">
                <a16:creationId xmlns:a16="http://schemas.microsoft.com/office/drawing/2014/main" id="{F0959A3A-C480-4DEE-B5B1-0C6C315D3A2B}"/>
              </a:ext>
            </a:extLst>
          </p:cNvPr>
          <p:cNvSpPr>
            <a:spLocks noGrp="1" noChangeArrowheads="1"/>
          </p:cNvSpPr>
          <p:nvPr/>
        </p:nvSpPr>
        <p:spPr>
          <a:xfrm>
            <a:off x="3666392" y="2678575"/>
            <a:ext cx="5298096" cy="1179646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분석 모형의 차수</a:t>
            </a:r>
            <a:r>
              <a:rPr lang="en-US" altLang="ko-KR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(p, q) 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↑</a:t>
            </a: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추정모수가</a:t>
            </a:r>
            <a:r>
              <a:rPr lang="ko-KR" altLang="en-US" sz="22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많아지면서 </a:t>
            </a:r>
            <a:r>
              <a:rPr lang="ko-KR" altLang="en-US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효율성 하락 </a:t>
            </a:r>
            <a:endParaRPr lang="en-US" altLang="ko-KR" sz="22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0C37913-22B7-40A4-93E0-3AC2DEEB1AAA}"/>
              </a:ext>
            </a:extLst>
          </p:cNvPr>
          <p:cNvSpPr/>
          <p:nvPr/>
        </p:nvSpPr>
        <p:spPr>
          <a:xfrm>
            <a:off x="566680" y="4570934"/>
            <a:ext cx="2218488" cy="1133928"/>
          </a:xfrm>
          <a:prstGeom prst="roundRect">
            <a:avLst>
              <a:gd name="adj" fmla="val 26219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60D26F4-7D40-492F-BA1B-0236DBEE8FCD}"/>
              </a:ext>
            </a:extLst>
          </p:cNvPr>
          <p:cNvSpPr/>
          <p:nvPr/>
        </p:nvSpPr>
        <p:spPr>
          <a:xfrm>
            <a:off x="3462756" y="4570934"/>
            <a:ext cx="2218488" cy="1133928"/>
          </a:xfrm>
          <a:prstGeom prst="roundRect">
            <a:avLst>
              <a:gd name="adj" fmla="val 26219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MA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553432-1A7D-4A0D-8D60-5C496A3D0D1F}"/>
              </a:ext>
            </a:extLst>
          </p:cNvPr>
          <p:cNvSpPr/>
          <p:nvPr/>
        </p:nvSpPr>
        <p:spPr>
          <a:xfrm>
            <a:off x="6369488" y="4570934"/>
            <a:ext cx="2218488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90605C48-FBA0-4CC5-9B25-019C86488E2F}"/>
              </a:ext>
            </a:extLst>
          </p:cNvPr>
          <p:cNvSpPr/>
          <p:nvPr/>
        </p:nvSpPr>
        <p:spPr>
          <a:xfrm>
            <a:off x="2855820" y="4876288"/>
            <a:ext cx="546940" cy="523220"/>
          </a:xfrm>
          <a:prstGeom prst="mathPlus">
            <a:avLst/>
          </a:prstGeom>
          <a:solidFill>
            <a:srgbClr val="60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같음 기호 6">
            <a:extLst>
              <a:ext uri="{FF2B5EF4-FFF2-40B4-BE49-F238E27FC236}">
                <a16:creationId xmlns:a16="http://schemas.microsoft.com/office/drawing/2014/main" id="{6C3D8D4B-8AC0-4780-AFB1-CE4BEE73B22D}"/>
              </a:ext>
            </a:extLst>
          </p:cNvPr>
          <p:cNvSpPr/>
          <p:nvPr/>
        </p:nvSpPr>
        <p:spPr>
          <a:xfrm>
            <a:off x="5784696" y="4906249"/>
            <a:ext cx="562696" cy="463298"/>
          </a:xfrm>
          <a:prstGeom prst="mathEqual">
            <a:avLst/>
          </a:prstGeom>
          <a:solidFill>
            <a:srgbClr val="60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4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1371</Words>
  <Application>Microsoft Office PowerPoint</Application>
  <PresentationFormat>화면 슬라이드 쇼(4:3)</PresentationFormat>
  <Paragraphs>345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Arial</vt:lpstr>
      <vt:lpstr>Cambria Math</vt:lpstr>
      <vt:lpstr>08서울남산체 EB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10sop04@naver.com</cp:lastModifiedBy>
  <cp:revision>77</cp:revision>
  <dcterms:created xsi:type="dcterms:W3CDTF">2015-04-15T04:21:45Z</dcterms:created>
  <dcterms:modified xsi:type="dcterms:W3CDTF">2021-03-17T15:14:52Z</dcterms:modified>
</cp:coreProperties>
</file>