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4" r:id="rId2"/>
    <p:sldId id="286" r:id="rId3"/>
    <p:sldId id="288" r:id="rId4"/>
    <p:sldId id="287" r:id="rId5"/>
    <p:sldId id="289" r:id="rId6"/>
    <p:sldId id="290" r:id="rId7"/>
    <p:sldId id="278" r:id="rId8"/>
    <p:sldId id="279" r:id="rId9"/>
    <p:sldId id="276" r:id="rId10"/>
    <p:sldId id="312" r:id="rId11"/>
    <p:sldId id="299" r:id="rId12"/>
    <p:sldId id="280" r:id="rId13"/>
    <p:sldId id="282" r:id="rId14"/>
    <p:sldId id="283" r:id="rId15"/>
    <p:sldId id="284" r:id="rId16"/>
    <p:sldId id="281" r:id="rId17"/>
    <p:sldId id="295" r:id="rId18"/>
    <p:sldId id="296" r:id="rId19"/>
    <p:sldId id="297" r:id="rId20"/>
    <p:sldId id="298" r:id="rId21"/>
    <p:sldId id="285" r:id="rId22"/>
    <p:sldId id="293" r:id="rId23"/>
    <p:sldId id="292" r:id="rId24"/>
    <p:sldId id="294" r:id="rId25"/>
    <p:sldId id="300" r:id="rId26"/>
    <p:sldId id="301" r:id="rId27"/>
    <p:sldId id="291" r:id="rId28"/>
    <p:sldId id="302" r:id="rId29"/>
    <p:sldId id="303" r:id="rId30"/>
    <p:sldId id="305" r:id="rId31"/>
    <p:sldId id="304" r:id="rId32"/>
    <p:sldId id="307" r:id="rId33"/>
    <p:sldId id="310" r:id="rId34"/>
    <p:sldId id="311" r:id="rId35"/>
    <p:sldId id="268" r:id="rId36"/>
  </p:sldIdLst>
  <p:sldSz cx="9144000" cy="6858000" type="screen4x3"/>
  <p:notesSz cx="6858000" cy="9144000"/>
  <p:embeddedFontLst>
    <p:embeddedFont>
      <p:font typeface="08서울남산체 EB" panose="02020603020101020101" pitchFamily="18" charset="-127"/>
      <p:regular r:id="rId37"/>
    </p:embeddedFont>
    <p:embeddedFont>
      <p:font typeface="Cambria Math" panose="02040503050406030204" pitchFamily="18" charset="0"/>
      <p:regular r:id="rId38"/>
    </p:embeddedFont>
    <p:embeddedFont>
      <p:font typeface="NanumSquare_ac" panose="020B0600000101010101" pitchFamily="50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6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F0D36C"/>
    <a:srgbClr val="A4D3DE"/>
    <a:srgbClr val="C0375E"/>
    <a:srgbClr val="254061"/>
    <a:srgbClr val="002E8A"/>
    <a:srgbClr val="28517A"/>
    <a:srgbClr val="A6A6A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 showGuides="1">
      <p:cViewPr varScale="1">
        <p:scale>
          <a:sx n="81" d="100"/>
          <a:sy n="81" d="100"/>
        </p:scale>
        <p:origin x="1642" y="67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4T23:20:42.643" idx="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  <p:cm authorId="1" dt="2021-03-24T23:20:45.015" idx="3">
    <p:pos x="10" y="10"/>
    <p:text>문장은 최대한 쓰지 않고, 명사형, ~음형으로 끝내주세용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4T23:25:07.241" idx="4">
    <p:pos x="10" y="10"/>
    <p:text>가우시안 백색잡음의 일종인데,, 분산이 1이라서..</p:text>
    <p:extLst>
      <p:ext uri="{C676402C-5697-4E1C-873F-D02D1690AC5C}">
        <p15:threadingInfo xmlns:p15="http://schemas.microsoft.com/office/powerpoint/2012/main" timeZoneBias="-540"/>
      </p:ext>
    </p:extLst>
  </p:cm>
  <p:cm authorId="1" dt="2021-03-24T23:25:25.149" idx="5">
    <p:pos x="146" y="146"/>
    <p:text>{ν_t }~i.i.d.N(0,1)
게 적어주세용,,ㅎㅎ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4T23:27:01.338" idx="6">
    <p:pos x="10" y="10"/>
    <p:text>여기도 같아용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6A323E76-8415-4965-B0CC-298C0CFA6758}" type="datetimeFigureOut">
              <a:rPr lang="ko-KR" altLang="en-US" smtClean="0"/>
              <a:pPr/>
              <a:t>2021-03-25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8544230F-C56B-46C1-A082-8F6E82EA06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6A323E76-8415-4965-B0CC-298C0CFA6758}" type="datetimeFigureOut">
              <a:rPr lang="ko-KR" altLang="en-US" smtClean="0"/>
              <a:pPr/>
              <a:t>2021-03-25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8544230F-C56B-46C1-A082-8F6E82EA06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  <a:lvl2pPr>
              <a:defRPr sz="28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2pPr>
            <a:lvl3pPr>
              <a:defRPr sz="24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3pPr>
            <a:lvl4pPr>
              <a:defRPr sz="20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4pPr>
            <a:lvl5pPr>
              <a:defRPr sz="20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6A323E76-8415-4965-B0CC-298C0CFA6758}" type="datetimeFigureOut">
              <a:rPr lang="ko-KR" altLang="en-US" smtClean="0"/>
              <a:pPr/>
              <a:t>2021-03-25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8544230F-C56B-46C1-A082-8F6E82EA06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6A323E76-8415-4965-B0CC-298C0CFA6758}" type="datetimeFigureOut">
              <a:rPr lang="ko-KR" altLang="en-US" smtClean="0"/>
              <a:pPr/>
              <a:t>2021-03-25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8544230F-C56B-46C1-A082-8F6E82EA06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  <a:lvl2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2pPr>
            <a:lvl3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3pPr>
            <a:lvl4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4pPr>
            <a:lvl5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6A323E76-8415-4965-B0CC-298C0CFA6758}" type="datetimeFigureOut">
              <a:rPr lang="ko-KR" altLang="en-US" smtClean="0"/>
              <a:pPr/>
              <a:t>2021-03-25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8544230F-C56B-46C1-A082-8F6E82EA06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  <a:lvl2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2pPr>
            <a:lvl3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3pPr>
            <a:lvl4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4pPr>
            <a:lvl5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6A323E76-8415-4965-B0CC-298C0CFA6758}" type="datetimeFigureOut">
              <a:rPr lang="ko-KR" altLang="en-US" smtClean="0"/>
              <a:pPr/>
              <a:t>2021-03-25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8544230F-C56B-46C1-A082-8F6E82EA06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  <a:lvl2pPr>
              <a:defRPr sz="24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2pPr>
            <a:lvl3pPr>
              <a:defRPr sz="20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3pPr>
            <a:lvl4pPr>
              <a:defRPr sz="18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4pPr>
            <a:lvl5pPr>
              <a:defRPr sz="18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  <a:lvl2pPr>
              <a:defRPr sz="24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2pPr>
            <a:lvl3pPr>
              <a:defRPr sz="20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3pPr>
            <a:lvl4pPr>
              <a:defRPr sz="18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4pPr>
            <a:lvl5pPr>
              <a:defRPr sz="18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6A323E76-8415-4965-B0CC-298C0CFA6758}" type="datetimeFigureOut">
              <a:rPr lang="ko-KR" altLang="en-US" smtClean="0"/>
              <a:pPr/>
              <a:t>2021-03-25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8544230F-C56B-46C1-A082-8F6E82EA06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  <a:lvl2pPr>
              <a:defRPr sz="20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2pPr>
            <a:lvl3pPr>
              <a:defRPr sz="18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3pPr>
            <a:lvl4pPr>
              <a:defRPr sz="16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4pPr>
            <a:lvl5pPr>
              <a:defRPr sz="16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  <a:lvl2pPr>
              <a:defRPr sz="20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2pPr>
            <a:lvl3pPr>
              <a:defRPr sz="18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3pPr>
            <a:lvl4pPr>
              <a:defRPr sz="16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4pPr>
            <a:lvl5pPr>
              <a:defRPr sz="16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6A323E76-8415-4965-B0CC-298C0CFA6758}" type="datetimeFigureOut">
              <a:rPr lang="ko-KR" altLang="en-US" smtClean="0"/>
              <a:pPr/>
              <a:t>2021-03-25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8544230F-C56B-46C1-A082-8F6E82EA06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6A323E76-8415-4965-B0CC-298C0CFA6758}" type="datetimeFigureOut">
              <a:rPr lang="ko-KR" altLang="en-US" smtClean="0"/>
              <a:pPr/>
              <a:t>2021-03-25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8544230F-C56B-46C1-A082-8F6E82EA06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2.xml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44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0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0.png"/><Relationship Id="rId7" Type="http://schemas.openxmlformats.org/officeDocument/2006/relationships/image" Target="../media/image61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11" Type="http://schemas.openxmlformats.org/officeDocument/2006/relationships/image" Target="../media/image68.png"/><Relationship Id="rId5" Type="http://schemas.openxmlformats.org/officeDocument/2006/relationships/image" Target="../media/image59.png"/><Relationship Id="rId10" Type="http://schemas.microsoft.com/office/2007/relationships/hdphoto" Target="../media/hdphoto1.wdp"/><Relationship Id="rId4" Type="http://schemas.openxmlformats.org/officeDocument/2006/relationships/image" Target="../media/image58.png"/><Relationship Id="rId9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69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도형 64">
            <a:extLst>
              <a:ext uri="{FF2B5EF4-FFF2-40B4-BE49-F238E27FC236}">
                <a16:creationId xmlns:a16="http://schemas.microsoft.com/office/drawing/2014/main" id="{CB64E973-6018-48CE-9754-545ADCEA8392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94664A-C162-460F-BA65-9E21CD2C98EF}"/>
              </a:ext>
            </a:extLst>
          </p:cNvPr>
          <p:cNvSpPr txBox="1"/>
          <p:nvPr/>
        </p:nvSpPr>
        <p:spPr>
          <a:xfrm>
            <a:off x="539552" y="2849121"/>
            <a:ext cx="373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CCD63-F1FB-4899-AABB-9D21505B533E}"/>
              </a:ext>
            </a:extLst>
          </p:cNvPr>
          <p:cNvSpPr txBox="1"/>
          <p:nvPr/>
        </p:nvSpPr>
        <p:spPr>
          <a:xfrm>
            <a:off x="897414" y="3429000"/>
            <a:ext cx="7561464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ea typeface="08서울남산체 EB" panose="02020603020101020101" pitchFamily="18" charset="-127"/>
              </a:rPr>
              <a:t>ARFIMA</a:t>
            </a:r>
            <a:r>
              <a:rPr lang="ko-KR" altLang="en-US" sz="2400" dirty="0">
                <a:ea typeface="08서울남산체 EB" panose="02020603020101020101" pitchFamily="18" charset="-127"/>
              </a:rPr>
              <a:t>에서 </a:t>
            </a:r>
            <a:r>
              <a:rPr lang="en-US" altLang="ko-KR" sz="2400" dirty="0">
                <a:ea typeface="08서울남산체 EB" panose="02020603020101020101" pitchFamily="18" charset="-127"/>
              </a:rPr>
              <a:t>d</a:t>
            </a:r>
            <a:r>
              <a:rPr lang="ko-KR" altLang="en-US" sz="2400" dirty="0">
                <a:ea typeface="08서울남산체 EB" panose="02020603020101020101" pitchFamily="18" charset="-127"/>
              </a:rPr>
              <a:t>는 </a:t>
            </a:r>
            <a:r>
              <a:rPr lang="ko-KR" altLang="en-US" sz="2400" dirty="0" err="1">
                <a:ea typeface="08서울남산체 EB" panose="02020603020101020101" pitchFamily="18" charset="-127"/>
              </a:rPr>
              <a:t>최소제곱법</a:t>
            </a:r>
            <a:r>
              <a:rPr lang="en-US" altLang="ko-KR" sz="2400" dirty="0">
                <a:ea typeface="08서울남산체 EB" panose="02020603020101020101" pitchFamily="18" charset="-127"/>
              </a:rPr>
              <a:t>, </a:t>
            </a:r>
            <a:r>
              <a:rPr lang="ko-KR" altLang="en-US" sz="2400" dirty="0" err="1">
                <a:ea typeface="08서울남산체 EB" panose="02020603020101020101" pitchFamily="18" charset="-127"/>
              </a:rPr>
              <a:t>최대우도추정법으로</a:t>
            </a:r>
            <a:r>
              <a:rPr lang="ko-KR" altLang="en-US" sz="2400" dirty="0">
                <a:ea typeface="08서울남산체 EB" panose="02020603020101020101" pitchFamily="18" charset="-127"/>
              </a:rPr>
              <a:t> 찾을 수 있다</a:t>
            </a:r>
            <a:r>
              <a:rPr lang="en-US" altLang="ko-KR" sz="2400" dirty="0">
                <a:ea typeface="08서울남산체 EB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ea typeface="08서울남산체 EB" panose="02020603020101020101" pitchFamily="18" charset="-127"/>
              </a:rPr>
              <a:t>이후 </a:t>
            </a:r>
            <a:r>
              <a:rPr lang="en-US" altLang="ko-KR" sz="2400" dirty="0">
                <a:ea typeface="08서울남산체 EB" panose="02020603020101020101" pitchFamily="18" charset="-127"/>
              </a:rPr>
              <a:t>ARMA</a:t>
            </a:r>
            <a:r>
              <a:rPr lang="ko-KR" altLang="en-US" sz="2400" dirty="0">
                <a:ea typeface="08서울남산체 EB" panose="02020603020101020101" pitchFamily="18" charset="-127"/>
              </a:rPr>
              <a:t>모형과 비슷하게 나머지 </a:t>
            </a:r>
            <a:r>
              <a:rPr lang="ko-KR" altLang="en-US" sz="2400" dirty="0" err="1">
                <a:ea typeface="08서울남산체 EB" panose="02020603020101020101" pitchFamily="18" charset="-127"/>
              </a:rPr>
              <a:t>모수를</a:t>
            </a:r>
            <a:r>
              <a:rPr lang="ko-KR" altLang="en-US" sz="2400" dirty="0">
                <a:ea typeface="08서울남산체 EB" panose="02020603020101020101" pitchFamily="18" charset="-127"/>
              </a:rPr>
              <a:t> 추정한다</a:t>
            </a:r>
            <a:r>
              <a:rPr lang="en-US" altLang="ko-KR" sz="2400" dirty="0">
                <a:ea typeface="08서울남산체 EB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ea typeface="08서울남산체 EB" panose="02020603020101020101" pitchFamily="18" charset="-127"/>
              </a:rPr>
              <a:t>R</a:t>
            </a:r>
            <a:r>
              <a:rPr lang="ko-KR" altLang="en-US" sz="2400" dirty="0">
                <a:ea typeface="08서울남산체 EB" panose="02020603020101020101" pitchFamily="18" charset="-127"/>
              </a:rPr>
              <a:t>에선 </a:t>
            </a:r>
            <a:r>
              <a:rPr lang="en-US" altLang="ko-KR" sz="2400" dirty="0" err="1">
                <a:ea typeface="08서울남산체 EB" panose="02020603020101020101" pitchFamily="18" charset="-127"/>
              </a:rPr>
              <a:t>arfima</a:t>
            </a:r>
            <a:r>
              <a:rPr lang="en-US" altLang="ko-KR" sz="2400" dirty="0">
                <a:ea typeface="08서울남산체 EB" panose="02020603020101020101" pitchFamily="18" charset="-127"/>
              </a:rPr>
              <a:t>() </a:t>
            </a:r>
            <a:r>
              <a:rPr lang="ko-KR" altLang="en-US" sz="2400" dirty="0">
                <a:ea typeface="08서울남산체 EB" panose="02020603020101020101" pitchFamily="18" charset="-127"/>
              </a:rPr>
              <a:t>함수를 사용할 수 있다</a:t>
            </a:r>
            <a:r>
              <a:rPr lang="en-US" altLang="ko-KR" sz="2400" dirty="0">
                <a:ea typeface="08서울남산체 EB" panose="02020603020101020101" pitchFamily="18" charset="-127"/>
              </a:rPr>
              <a:t>.</a:t>
            </a:r>
            <a:endParaRPr lang="ko-KR" altLang="en-US" sz="2400" dirty="0"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830F11-A26B-403F-B627-71470620EBC7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D23EBD-74F3-4DB3-8502-4D1BB4FAD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40" y="1784190"/>
            <a:ext cx="5455038" cy="28689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9CA576-644E-4AFA-9B36-CE955E04035D}"/>
              </a:ext>
            </a:extLst>
          </p:cNvPr>
          <p:cNvSpPr txBox="1"/>
          <p:nvPr/>
        </p:nvSpPr>
        <p:spPr>
          <a:xfrm>
            <a:off x="3059832" y="4209733"/>
            <a:ext cx="576064" cy="20085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1786D-87E5-452C-BF57-F70C392341A4}"/>
              </a:ext>
            </a:extLst>
          </p:cNvPr>
          <p:cNvSpPr txBox="1"/>
          <p:nvPr/>
        </p:nvSpPr>
        <p:spPr>
          <a:xfrm>
            <a:off x="4777704" y="4228466"/>
            <a:ext cx="576064" cy="20085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0AE3E-7B14-4DDE-8211-2A4D6DD7C2ED}"/>
              </a:ext>
            </a:extLst>
          </p:cNvPr>
          <p:cNvSpPr txBox="1"/>
          <p:nvPr/>
        </p:nvSpPr>
        <p:spPr>
          <a:xfrm>
            <a:off x="1832258" y="4430142"/>
            <a:ext cx="867534" cy="20085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54AE05C9-837F-4086-A1AC-0ED6FE62DF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32171" y="3981588"/>
            <a:ext cx="463435" cy="3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FE3E57-5CEB-4087-BA0C-FA19EEDE3F30}"/>
              </a:ext>
            </a:extLst>
          </p:cNvPr>
          <p:cNvSpPr txBox="1"/>
          <p:nvPr/>
        </p:nvSpPr>
        <p:spPr>
          <a:xfrm>
            <a:off x="3303038" y="3388058"/>
            <a:ext cx="128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 </a:t>
            </a:r>
            <a:r>
              <a:rPr lang="ko-KR" altLang="en-US" dirty="0"/>
              <a:t>차수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23FC41-16AC-4BA2-A15B-B43720621EB3}"/>
              </a:ext>
            </a:extLst>
          </p:cNvPr>
          <p:cNvSpPr txBox="1"/>
          <p:nvPr/>
        </p:nvSpPr>
        <p:spPr>
          <a:xfrm>
            <a:off x="4597555" y="3376593"/>
            <a:ext cx="128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 </a:t>
            </a:r>
            <a:r>
              <a:rPr lang="ko-KR" altLang="en-US" dirty="0"/>
              <a:t>차수</a:t>
            </a:r>
            <a:r>
              <a:rPr lang="en-US" altLang="ko-KR" dirty="0"/>
              <a:t>: 2</a:t>
            </a:r>
            <a:endParaRPr lang="ko-KR" altLang="en-US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07CAC93E-4A25-4C57-AA00-85FA1CD9A8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04342" y="3946259"/>
            <a:ext cx="538926" cy="1402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361627D-2EF0-4BE2-8BBD-C8DFEE407525}"/>
              </a:ext>
            </a:extLst>
          </p:cNvPr>
          <p:cNvCxnSpPr>
            <a:cxnSpLocks/>
          </p:cNvCxnSpPr>
          <p:nvPr/>
        </p:nvCxnSpPr>
        <p:spPr>
          <a:xfrm rot="5400000">
            <a:off x="1595534" y="4651410"/>
            <a:ext cx="376210" cy="327934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0633E8-F606-4A21-9B23-D698F945E030}"/>
              </a:ext>
            </a:extLst>
          </p:cNvPr>
          <p:cNvSpPr txBox="1"/>
          <p:nvPr/>
        </p:nvSpPr>
        <p:spPr>
          <a:xfrm>
            <a:off x="1036549" y="4850266"/>
            <a:ext cx="128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d</a:t>
            </a:r>
            <a:r>
              <a:rPr lang="ko-KR" altLang="en-US" dirty="0">
                <a:solidFill>
                  <a:schemeClr val="bg1"/>
                </a:solidFill>
              </a:rPr>
              <a:t>값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B54112-798C-4B97-91B2-A9848F73C929}"/>
              </a:ext>
            </a:extLst>
          </p:cNvPr>
          <p:cNvSpPr txBox="1"/>
          <p:nvPr/>
        </p:nvSpPr>
        <p:spPr>
          <a:xfrm>
            <a:off x="2532445" y="5122920"/>
            <a:ext cx="462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ARFIMA(1, 0.2468, 2) </a:t>
            </a:r>
            <a:r>
              <a:rPr lang="ko-KR" altLang="en-US" sz="2800" dirty="0">
                <a:solidFill>
                  <a:schemeClr val="bg1"/>
                </a:solidFill>
              </a:rPr>
              <a:t>적합</a:t>
            </a:r>
          </a:p>
        </p:txBody>
      </p:sp>
      <p:sp>
        <p:nvSpPr>
          <p:cNvPr id="35" name="도형 120">
            <a:extLst>
              <a:ext uri="{FF2B5EF4-FFF2-40B4-BE49-F238E27FC236}">
                <a16:creationId xmlns:a16="http://schemas.microsoft.com/office/drawing/2014/main" id="{C4FA5B01-7184-44FD-BFCD-1F7474A6223C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687126" y="4998233"/>
            <a:ext cx="597563" cy="802711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9724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b="1" spc="3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  <a:endParaRPr lang="en-US" altLang="ko-KR" sz="32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94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B96D1B-D31C-49FC-B55D-4CFD711A270B}"/>
              </a:ext>
            </a:extLst>
          </p:cNvPr>
          <p:cNvSpPr txBox="1"/>
          <p:nvPr/>
        </p:nvSpPr>
        <p:spPr>
          <a:xfrm>
            <a:off x="402412" y="2085272"/>
            <a:ext cx="467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</a:t>
            </a:r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8E2200E-8342-4311-8E2E-AB3F68B997B8}"/>
              </a:ext>
            </a:extLst>
          </p:cNvPr>
          <p:cNvSpPr/>
          <p:nvPr/>
        </p:nvSpPr>
        <p:spPr>
          <a:xfrm>
            <a:off x="513088" y="3490805"/>
            <a:ext cx="2838828" cy="1373436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같은</a:t>
            </a: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전통적 시계열 모형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도형 120">
            <a:extLst>
              <a:ext uri="{FF2B5EF4-FFF2-40B4-BE49-F238E27FC236}">
                <a16:creationId xmlns:a16="http://schemas.microsoft.com/office/drawing/2014/main" id="{47AFD85C-6F61-4E1D-ADDC-1F26846F2E6E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3814141" y="3946251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도형 64">
            <a:extLst>
              <a:ext uri="{FF2B5EF4-FFF2-40B4-BE49-F238E27FC236}">
                <a16:creationId xmlns:a16="http://schemas.microsoft.com/office/drawing/2014/main" id="{5DC86A00-0331-4609-AE90-F5742797CFF2}"/>
              </a:ext>
            </a:extLst>
          </p:cNvPr>
          <p:cNvSpPr>
            <a:spLocks noGrp="1" noChangeArrowheads="1"/>
          </p:cNvSpPr>
          <p:nvPr/>
        </p:nvSpPr>
        <p:spPr>
          <a:xfrm>
            <a:off x="4500451" y="3490805"/>
            <a:ext cx="4333426" cy="1373436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평균부분의 움직임에 초점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맞춤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등분산성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가정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82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B96D1B-D31C-49FC-B55D-4CFD711A270B}"/>
              </a:ext>
            </a:extLst>
          </p:cNvPr>
          <p:cNvSpPr txBox="1"/>
          <p:nvPr/>
        </p:nvSpPr>
        <p:spPr>
          <a:xfrm>
            <a:off x="402412" y="2085272"/>
            <a:ext cx="373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 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8E2200E-8342-4311-8E2E-AB3F68B997B8}"/>
              </a:ext>
            </a:extLst>
          </p:cNvPr>
          <p:cNvSpPr/>
          <p:nvPr/>
        </p:nvSpPr>
        <p:spPr>
          <a:xfrm>
            <a:off x="365020" y="2862036"/>
            <a:ext cx="2838828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같은</a:t>
            </a: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전통적 시계열 모형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도형 120">
            <a:extLst>
              <a:ext uri="{FF2B5EF4-FFF2-40B4-BE49-F238E27FC236}">
                <a16:creationId xmlns:a16="http://schemas.microsoft.com/office/drawing/2014/main" id="{47AFD85C-6F61-4E1D-ADDC-1F26846F2E6E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3714001" y="3197728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도형 64">
            <a:extLst>
              <a:ext uri="{FF2B5EF4-FFF2-40B4-BE49-F238E27FC236}">
                <a16:creationId xmlns:a16="http://schemas.microsoft.com/office/drawing/2014/main" id="{5DC86A00-0331-4609-AE90-F5742797CFF2}"/>
              </a:ext>
            </a:extLst>
          </p:cNvPr>
          <p:cNvSpPr>
            <a:spLocks noGrp="1" noChangeArrowheads="1"/>
          </p:cNvSpPr>
          <p:nvPr/>
        </p:nvSpPr>
        <p:spPr>
          <a:xfrm>
            <a:off x="4445554" y="2742282"/>
            <a:ext cx="4333426" cy="1373436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평균부분의 움직임에 초점을 맞춘다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등분산성을 가정한다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179451-3710-4A64-AA23-882358A7E9ED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E06B5B-4BA6-4F16-B44F-67D9D85A8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12" y="1921662"/>
            <a:ext cx="3854277" cy="25165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0E0F49-8CAE-4E35-A0B5-1C7D49834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075" y="1921662"/>
            <a:ext cx="4143338" cy="25165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A4A5A3-B8C0-4DCA-AB72-D72ED0E5D52B}"/>
              </a:ext>
            </a:extLst>
          </p:cNvPr>
          <p:cNvSpPr txBox="1"/>
          <p:nvPr/>
        </p:nvSpPr>
        <p:spPr>
          <a:xfrm>
            <a:off x="1115789" y="4721435"/>
            <a:ext cx="7128446" cy="104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금융관련 재무시계열 모형은 불확실성을 의미하는 분산부분에 관심이 있고</a:t>
            </a:r>
            <a:r>
              <a:rPr lang="en-US" altLang="ko-KR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분산이 과거자료에 의존</a:t>
            </a:r>
            <a:r>
              <a:rPr lang="en-US" altLang="ko-KR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</p:txBody>
      </p:sp>
      <p:sp>
        <p:nvSpPr>
          <p:cNvPr id="24" name="도형 120">
            <a:extLst>
              <a:ext uri="{FF2B5EF4-FFF2-40B4-BE49-F238E27FC236}">
                <a16:creationId xmlns:a16="http://schemas.microsoft.com/office/drawing/2014/main" id="{3DCBBC53-51C5-4453-B989-15008E161B0F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343571" y="5708421"/>
            <a:ext cx="597563" cy="802711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9E34E4-6545-4BE0-A704-F806CCDE1FB1}"/>
              </a:ext>
            </a:extLst>
          </p:cNvPr>
          <p:cNvSpPr txBox="1"/>
          <p:nvPr/>
        </p:nvSpPr>
        <p:spPr>
          <a:xfrm>
            <a:off x="2169424" y="5890926"/>
            <a:ext cx="557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A4D3D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전통적 시계열 모형은 좋은 적합이 아니다</a:t>
            </a:r>
            <a:r>
              <a:rPr lang="en-US" altLang="ko-KR" sz="2400" dirty="0">
                <a:solidFill>
                  <a:srgbClr val="A4D3D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en-US" altLang="ko-KR" sz="22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91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B96D1B-D31C-49FC-B55D-4CFD711A270B}"/>
              </a:ext>
            </a:extLst>
          </p:cNvPr>
          <p:cNvSpPr txBox="1"/>
          <p:nvPr/>
        </p:nvSpPr>
        <p:spPr>
          <a:xfrm>
            <a:off x="402412" y="2085272"/>
            <a:ext cx="481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</a:t>
            </a:r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6BC793-50D6-40EE-BE32-52EBF37CB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765212"/>
            <a:ext cx="3954952" cy="2212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B8BF6D-AB29-4B63-88E7-B5526DCE6CC4}"/>
              </a:ext>
            </a:extLst>
          </p:cNvPr>
          <p:cNvSpPr txBox="1"/>
          <p:nvPr/>
        </p:nvSpPr>
        <p:spPr>
          <a:xfrm>
            <a:off x="682492" y="5089306"/>
            <a:ext cx="7417160" cy="129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변동성 집중 현상 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한번 큰 값을 기록하면 상당시간 동안 큰 상태로 지속된 후 다시 작은 값들이 상당기간동안 지속되는 현상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변동성 집중 현상은 </a:t>
            </a:r>
            <a:r>
              <a:rPr lang="ko-KR" altLang="en-US" sz="1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분산에 자기상관성이 존재함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보여줌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EC6B7B-FD9A-478E-9824-F9DB76F5C75F}"/>
              </a:ext>
            </a:extLst>
          </p:cNvPr>
          <p:cNvSpPr/>
          <p:nvPr/>
        </p:nvSpPr>
        <p:spPr>
          <a:xfrm>
            <a:off x="3851919" y="3062018"/>
            <a:ext cx="540971" cy="166077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B42831-791B-43E6-8E63-BF3919ABC658}"/>
              </a:ext>
            </a:extLst>
          </p:cNvPr>
          <p:cNvSpPr/>
          <p:nvPr/>
        </p:nvSpPr>
        <p:spPr>
          <a:xfrm>
            <a:off x="5073311" y="3929396"/>
            <a:ext cx="794833" cy="77265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307C1F-C5FB-478E-A8AB-88F15BDF021B}"/>
              </a:ext>
            </a:extLst>
          </p:cNvPr>
          <p:cNvSpPr/>
          <p:nvPr/>
        </p:nvSpPr>
        <p:spPr>
          <a:xfrm>
            <a:off x="2698419" y="3918238"/>
            <a:ext cx="433421" cy="78380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B25CAF-98FE-45D2-B3AF-89A5BEE6B65D}"/>
              </a:ext>
            </a:extLst>
          </p:cNvPr>
          <p:cNvSpPr/>
          <p:nvPr/>
        </p:nvSpPr>
        <p:spPr>
          <a:xfrm>
            <a:off x="3131840" y="4437112"/>
            <a:ext cx="720079" cy="264934"/>
          </a:xfrm>
          <a:prstGeom prst="rect">
            <a:avLst/>
          </a:prstGeom>
          <a:solidFill>
            <a:srgbClr val="1737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D89FAA-8DC0-4D66-BE25-A59AD96B20B7}"/>
              </a:ext>
            </a:extLst>
          </p:cNvPr>
          <p:cNvSpPr/>
          <p:nvPr/>
        </p:nvSpPr>
        <p:spPr>
          <a:xfrm>
            <a:off x="4391072" y="4432298"/>
            <a:ext cx="682239" cy="264934"/>
          </a:xfrm>
          <a:prstGeom prst="rect">
            <a:avLst/>
          </a:prstGeom>
          <a:solidFill>
            <a:srgbClr val="1737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FE2199-B850-4320-9DB0-562FF38FB2A9}"/>
              </a:ext>
            </a:extLst>
          </p:cNvPr>
          <p:cNvSpPr/>
          <p:nvPr/>
        </p:nvSpPr>
        <p:spPr>
          <a:xfrm>
            <a:off x="5866327" y="4429551"/>
            <a:ext cx="217842" cy="264934"/>
          </a:xfrm>
          <a:prstGeom prst="rect">
            <a:avLst/>
          </a:prstGeom>
          <a:solidFill>
            <a:srgbClr val="1737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90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B96D1B-D31C-49FC-B55D-4CFD711A270B}"/>
              </a:ext>
            </a:extLst>
          </p:cNvPr>
          <p:cNvSpPr txBox="1"/>
          <p:nvPr/>
        </p:nvSpPr>
        <p:spPr>
          <a:xfrm>
            <a:off x="402412" y="2085272"/>
            <a:ext cx="481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</a:t>
            </a:r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6BC793-50D6-40EE-BE32-52EBF37CB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765212"/>
            <a:ext cx="3954952" cy="2212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B8BF6D-AB29-4B63-88E7-B5526DCE6CC4}"/>
              </a:ext>
            </a:extLst>
          </p:cNvPr>
          <p:cNvSpPr txBox="1"/>
          <p:nvPr/>
        </p:nvSpPr>
        <p:spPr>
          <a:xfrm>
            <a:off x="278948" y="5176324"/>
            <a:ext cx="7417160" cy="129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변동성 집중 현상 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한번 큰 값을 기록하면 상당시간 동안 큰 상태로 지속된 후 다시 작은 값들이 상당기간동안 지속되는 현상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변동성 집중 현상은 </a:t>
            </a:r>
            <a:r>
              <a:rPr lang="ko-KR" altLang="en-US" sz="1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분산에 자기상관성이 존재함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보여준다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FE2775-A616-43A7-A6FD-CE5201E27DEA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E5608B-17E5-464F-B2D4-674BD5C0EC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29" y="2982495"/>
            <a:ext cx="1465862" cy="14658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AC893B-52AE-42C6-8ECA-BFE40CDDAF59}"/>
              </a:ext>
            </a:extLst>
          </p:cNvPr>
          <p:cNvSpPr txBox="1"/>
          <p:nvPr/>
        </p:nvSpPr>
        <p:spPr>
          <a:xfrm>
            <a:off x="2109830" y="3739189"/>
            <a:ext cx="58608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따라서</a:t>
            </a:r>
            <a:r>
              <a:rPr lang="en-US" altLang="ko-KR" sz="32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3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  <a:r>
              <a:rPr lang="ko-KR" altLang="en-US" sz="32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필요</a:t>
            </a:r>
            <a:r>
              <a:rPr lang="en-US" altLang="ko-KR" sz="32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</a:p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863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A749F1-BB53-4F33-A0A1-77BF38D3B736}"/>
              </a:ext>
            </a:extLst>
          </p:cNvPr>
          <p:cNvSpPr txBox="1"/>
          <p:nvPr/>
        </p:nvSpPr>
        <p:spPr>
          <a:xfrm>
            <a:off x="969344" y="2501129"/>
            <a:ext cx="74193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자기회귀 조건부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이분산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모형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 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uto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egressive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C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onditional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H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eteroskedasticity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35D543-9C3A-46B2-911E-56FEE54916D4}"/>
              </a:ext>
            </a:extLst>
          </p:cNvPr>
          <p:cNvSpPr txBox="1"/>
          <p:nvPr/>
        </p:nvSpPr>
        <p:spPr>
          <a:xfrm>
            <a:off x="2048072" y="3781847"/>
            <a:ext cx="5261934" cy="461665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변동성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설명하기 위한 비선형 모델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65774A2-0B4D-48AF-90F0-77358175419E}"/>
              </a:ext>
            </a:extLst>
          </p:cNvPr>
          <p:cNvGrpSpPr/>
          <p:nvPr/>
        </p:nvGrpSpPr>
        <p:grpSpPr>
          <a:xfrm>
            <a:off x="2251907" y="4653136"/>
            <a:ext cx="4854264" cy="707886"/>
            <a:chOff x="1429233" y="4829071"/>
            <a:chExt cx="4854264" cy="707886"/>
          </a:xfrm>
        </p:grpSpPr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FF43B71-388F-4E2C-AF9E-6870320A07FA}"/>
                </a:ext>
              </a:extLst>
            </p:cNvPr>
            <p:cNvSpPr/>
            <p:nvPr/>
          </p:nvSpPr>
          <p:spPr>
            <a:xfrm rot="5400000">
              <a:off x="3728612" y="4641331"/>
              <a:ext cx="360040" cy="1057459"/>
            </a:xfrm>
            <a:prstGeom prst="downArrow">
              <a:avLst>
                <a:gd name="adj1" fmla="val 67450"/>
                <a:gd name="adj2" fmla="val 58837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054E33-2F46-44CC-AE5A-BCF326F4BFAF}"/>
                </a:ext>
              </a:extLst>
            </p:cNvPr>
            <p:cNvSpPr txBox="1"/>
            <p:nvPr/>
          </p:nvSpPr>
          <p:spPr>
            <a:xfrm>
              <a:off x="3564244" y="4949971"/>
              <a:ext cx="902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설명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O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76EB78-E896-47C9-8574-D940AB74FE9B}"/>
                </a:ext>
              </a:extLst>
            </p:cNvPr>
            <p:cNvSpPr txBox="1"/>
            <p:nvPr/>
          </p:nvSpPr>
          <p:spPr>
            <a:xfrm>
              <a:off x="1429233" y="4829071"/>
              <a:ext cx="16289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현재 시점의</a:t>
              </a:r>
              <a:endParaRPr lang="en-US" altLang="ko-KR" sz="20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endParaRPr>
            </a:p>
            <a:p>
              <a:pPr algn="ctr"/>
              <a:r>
                <a:rPr lang="ko-KR" altLang="en-US" sz="2000" dirty="0" err="1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오차항</a:t>
              </a:r>
              <a:r>
                <a:rPr lang="ko-KR" altLang="en-US" sz="20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 변동성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6104AD-59C1-423E-A588-062DC4262755}"/>
                </a:ext>
              </a:extLst>
            </p:cNvPr>
            <p:cNvSpPr txBox="1"/>
            <p:nvPr/>
          </p:nvSpPr>
          <p:spPr>
            <a:xfrm>
              <a:off x="4816429" y="4829071"/>
              <a:ext cx="14670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과거 시점의 </a:t>
              </a:r>
              <a:endParaRPr lang="en-US" altLang="ko-KR" sz="20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endParaRPr>
            </a:p>
            <a:p>
              <a:r>
                <a:rPr lang="ko-KR" altLang="en-US" sz="2000" dirty="0" err="1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오차항</a:t>
              </a:r>
              <a:r>
                <a:rPr lang="ko-KR" altLang="en-US" sz="20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 제곱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07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C09D4B70-45AD-41DE-93B6-5B02BB6F91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36317" y="5087879"/>
            <a:ext cx="767397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3D142-BDBC-4018-9CFD-76F45DA70955}"/>
              </a:ext>
            </a:extLst>
          </p:cNvPr>
          <p:cNvSpPr txBox="1"/>
          <p:nvPr/>
        </p:nvSpPr>
        <p:spPr>
          <a:xfrm>
            <a:off x="1091226" y="2495835"/>
            <a:ext cx="6893095" cy="104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ARCH(p): t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 오차항의 변동성을</a:t>
            </a: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p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 전의 </a:t>
            </a:r>
            <a:endParaRPr lang="en-US" altLang="ko-KR" sz="2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오차항들의 제곱으로 설명하는 모형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55EC9-AFEF-405C-903B-E12BB1161992}"/>
              </a:ext>
            </a:extLst>
          </p:cNvPr>
          <p:cNvCxnSpPr>
            <a:cxnSpLocks/>
          </p:cNvCxnSpPr>
          <p:nvPr/>
        </p:nvCxnSpPr>
        <p:spPr>
          <a:xfrm>
            <a:off x="2297818" y="5428304"/>
            <a:ext cx="5152748" cy="0"/>
          </a:xfrm>
          <a:prstGeom prst="straightConnector1">
            <a:avLst/>
          </a:prstGeom>
          <a:ln w="38100">
            <a:solidFill>
              <a:srgbClr val="608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2957D-4646-4474-84B3-1D21F1AD2BED}"/>
              </a:ext>
            </a:extLst>
          </p:cNvPr>
          <p:cNvSpPr/>
          <p:nvPr/>
        </p:nvSpPr>
        <p:spPr>
          <a:xfrm>
            <a:off x="6503507" y="5331648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/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500" b="0" i="1" kern="10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759E12-852E-4039-9B6F-C37E5C08F133}"/>
                  </a:ext>
                </a:extLst>
              </p:cNvPr>
              <p:cNvSpPr txBox="1"/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759E12-852E-4039-9B6F-C37E5C08F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587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3D142-BDBC-4018-9CFD-76F45DA70955}"/>
              </a:ext>
            </a:extLst>
          </p:cNvPr>
          <p:cNvSpPr txBox="1"/>
          <p:nvPr/>
        </p:nvSpPr>
        <p:spPr>
          <a:xfrm>
            <a:off x="1091226" y="2495835"/>
            <a:ext cx="6893095" cy="104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ARCH(p): t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 오차항의 변동성을</a:t>
            </a: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p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 전의 </a:t>
            </a:r>
            <a:endParaRPr lang="en-US" altLang="ko-KR" sz="2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오차항들의 제곱으로 설명하는 모형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55EC9-AFEF-405C-903B-E12BB1161992}"/>
              </a:ext>
            </a:extLst>
          </p:cNvPr>
          <p:cNvCxnSpPr>
            <a:cxnSpLocks/>
          </p:cNvCxnSpPr>
          <p:nvPr/>
        </p:nvCxnSpPr>
        <p:spPr>
          <a:xfrm>
            <a:off x="2297818" y="5428304"/>
            <a:ext cx="5152748" cy="0"/>
          </a:xfrm>
          <a:prstGeom prst="straightConnector1">
            <a:avLst/>
          </a:prstGeom>
          <a:ln w="38100">
            <a:solidFill>
              <a:srgbClr val="608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2957D-4646-4474-84B3-1D21F1AD2BED}"/>
              </a:ext>
            </a:extLst>
          </p:cNvPr>
          <p:cNvSpPr/>
          <p:nvPr/>
        </p:nvSpPr>
        <p:spPr>
          <a:xfrm>
            <a:off x="6503507" y="5331648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/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500" b="0" i="1" kern="10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58AFC575-7874-444E-8F44-96C03DB76B32}"/>
              </a:ext>
            </a:extLst>
          </p:cNvPr>
          <p:cNvSpPr txBox="1"/>
          <p:nvPr/>
        </p:nvSpPr>
        <p:spPr>
          <a:xfrm>
            <a:off x="3672960" y="3699844"/>
            <a:ext cx="172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ARCH(1)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B3850-B2F1-46BC-B7DD-608B655B7DD7}"/>
                  </a:ext>
                </a:extLst>
              </p:cNvPr>
              <p:cNvSpPr txBox="1"/>
              <p:nvPr/>
            </p:nvSpPr>
            <p:spPr>
              <a:xfrm>
                <a:off x="5083768" y="5475444"/>
                <a:ext cx="461809" cy="323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B3850-B2F1-46BC-B7DD-608B655B7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768" y="5475444"/>
                <a:ext cx="461809" cy="323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05FB4D-8180-4A82-A88E-8C517BF0BB07}"/>
              </a:ext>
            </a:extLst>
          </p:cNvPr>
          <p:cNvSpPr/>
          <p:nvPr/>
        </p:nvSpPr>
        <p:spPr>
          <a:xfrm>
            <a:off x="5268954" y="5293184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7F71BB90-FAAE-4B39-BD25-5191BC2F5A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48691" y="5031903"/>
            <a:ext cx="696572" cy="4377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42088F-FEB0-4A0F-AEB8-F0041461E293}"/>
                  </a:ext>
                </a:extLst>
              </p:cNvPr>
              <p:cNvSpPr txBox="1"/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42088F-FEB0-4A0F-AEB8-F0041461E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A5C99C7-44BC-4CFB-B8FC-90891792A4C6}"/>
                  </a:ext>
                </a:extLst>
              </p:cNvPr>
              <p:cNvSpPr txBox="1"/>
              <p:nvPr/>
            </p:nvSpPr>
            <p:spPr>
              <a:xfrm>
                <a:off x="4823907" y="4249665"/>
                <a:ext cx="1706837" cy="373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A5C99C7-44BC-4CFB-B8FC-90891792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907" y="4249665"/>
                <a:ext cx="1706837" cy="373500"/>
              </a:xfrm>
              <a:prstGeom prst="rect">
                <a:avLst/>
              </a:prstGeom>
              <a:blipFill>
                <a:blip r:embed="rId5"/>
                <a:stretch>
                  <a:fillRect t="-4918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89ECDFB-197B-4116-930D-418411926B25}"/>
              </a:ext>
            </a:extLst>
          </p:cNvPr>
          <p:cNvSpPr txBox="1"/>
          <p:nvPr/>
        </p:nvSpPr>
        <p:spPr>
          <a:xfrm>
            <a:off x="6013976" y="4262367"/>
            <a:ext cx="3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70AF53A0-2435-4CC4-AEA2-ED5F3EA829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36317" y="5087879"/>
            <a:ext cx="767397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219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3D142-BDBC-4018-9CFD-76F45DA70955}"/>
              </a:ext>
            </a:extLst>
          </p:cNvPr>
          <p:cNvSpPr txBox="1"/>
          <p:nvPr/>
        </p:nvSpPr>
        <p:spPr>
          <a:xfrm>
            <a:off x="1091226" y="2495835"/>
            <a:ext cx="6893095" cy="104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ARCH(p): t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 오차항의 변동성을</a:t>
            </a: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p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 전의 </a:t>
            </a:r>
            <a:endParaRPr lang="en-US" altLang="ko-KR" sz="2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오차항들의 제곱으로 설명하는 모형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D4A565-F6BE-43A7-8EA2-0983FCDD536D}"/>
                  </a:ext>
                </a:extLst>
              </p:cNvPr>
              <p:cNvSpPr txBox="1"/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D4A565-F6BE-43A7-8EA2-0983FCDD5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55EC9-AFEF-405C-903B-E12BB1161992}"/>
              </a:ext>
            </a:extLst>
          </p:cNvPr>
          <p:cNvCxnSpPr>
            <a:cxnSpLocks/>
          </p:cNvCxnSpPr>
          <p:nvPr/>
        </p:nvCxnSpPr>
        <p:spPr>
          <a:xfrm>
            <a:off x="2297818" y="5428304"/>
            <a:ext cx="5152748" cy="0"/>
          </a:xfrm>
          <a:prstGeom prst="straightConnector1">
            <a:avLst/>
          </a:prstGeom>
          <a:ln w="38100">
            <a:solidFill>
              <a:srgbClr val="608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2957D-4646-4474-84B3-1D21F1AD2BED}"/>
              </a:ext>
            </a:extLst>
          </p:cNvPr>
          <p:cNvSpPr/>
          <p:nvPr/>
        </p:nvSpPr>
        <p:spPr>
          <a:xfrm>
            <a:off x="6503507" y="5331648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/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500" b="0" i="1" kern="10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58AFC575-7874-444E-8F44-96C03DB76B32}"/>
              </a:ext>
            </a:extLst>
          </p:cNvPr>
          <p:cNvSpPr txBox="1"/>
          <p:nvPr/>
        </p:nvSpPr>
        <p:spPr>
          <a:xfrm>
            <a:off x="3672960" y="3699844"/>
            <a:ext cx="172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ARCH(2)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898E06-2864-4F94-BB49-DCE95559E527}"/>
                  </a:ext>
                </a:extLst>
              </p:cNvPr>
              <p:cNvSpPr txBox="1"/>
              <p:nvPr/>
            </p:nvSpPr>
            <p:spPr>
              <a:xfrm>
                <a:off x="4082595" y="5496608"/>
                <a:ext cx="461809" cy="323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898E06-2864-4F94-BB49-DCE95559E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595" y="5496608"/>
                <a:ext cx="461809" cy="323164"/>
              </a:xfrm>
              <a:prstGeom prst="rect">
                <a:avLst/>
              </a:prstGeom>
              <a:blipFill>
                <a:blip r:embed="rId4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3D9A67-D3EB-4CE7-A573-613D451024F8}"/>
              </a:ext>
            </a:extLst>
          </p:cNvPr>
          <p:cNvSpPr/>
          <p:nvPr/>
        </p:nvSpPr>
        <p:spPr>
          <a:xfrm>
            <a:off x="4267781" y="5314348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21D3522B-4B59-4C1D-B399-2FB362F24F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47518" y="5053067"/>
            <a:ext cx="696572" cy="4377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443BF7-5FA2-4D2F-B24E-0FE8B91EEB88}"/>
                  </a:ext>
                </a:extLst>
              </p:cNvPr>
              <p:cNvSpPr txBox="1"/>
              <p:nvPr/>
            </p:nvSpPr>
            <p:spPr>
              <a:xfrm>
                <a:off x="3834319" y="4258165"/>
                <a:ext cx="1434635" cy="374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08서울남산체 EB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443BF7-5FA2-4D2F-B24E-0FE8B91E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19" y="4258165"/>
                <a:ext cx="1434635" cy="374013"/>
              </a:xfrm>
              <a:prstGeom prst="rect">
                <a:avLst/>
              </a:prstGeom>
              <a:blipFill>
                <a:blip r:embed="rId5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6CE33C4-A8ED-45DE-A551-E94FACF6833A}"/>
              </a:ext>
            </a:extLst>
          </p:cNvPr>
          <p:cNvSpPr txBox="1"/>
          <p:nvPr/>
        </p:nvSpPr>
        <p:spPr>
          <a:xfrm>
            <a:off x="6013976" y="4262367"/>
            <a:ext cx="3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275572-F229-45A3-A6AE-AE03FDFD7BC4}"/>
                  </a:ext>
                </a:extLst>
              </p:cNvPr>
              <p:cNvSpPr txBox="1"/>
              <p:nvPr/>
            </p:nvSpPr>
            <p:spPr>
              <a:xfrm>
                <a:off x="5083768" y="5475444"/>
                <a:ext cx="461809" cy="323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275572-F229-45A3-A6AE-AE03FDFD7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768" y="5475444"/>
                <a:ext cx="461809" cy="323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95C8B8-ECA3-4D74-968A-1AC3ECD77B7B}"/>
              </a:ext>
            </a:extLst>
          </p:cNvPr>
          <p:cNvSpPr/>
          <p:nvPr/>
        </p:nvSpPr>
        <p:spPr>
          <a:xfrm>
            <a:off x="5268954" y="5293184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830F79BC-EEC8-4B40-A727-8B807B13388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48691" y="5031903"/>
            <a:ext cx="696572" cy="4377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4C35B0-EDDF-4A6A-9AAB-61B911FF5850}"/>
                  </a:ext>
                </a:extLst>
              </p:cNvPr>
              <p:cNvSpPr txBox="1"/>
              <p:nvPr/>
            </p:nvSpPr>
            <p:spPr>
              <a:xfrm>
                <a:off x="4823907" y="4249665"/>
                <a:ext cx="1706837" cy="373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4C35B0-EDDF-4A6A-9AAB-61B911FF5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907" y="4249665"/>
                <a:ext cx="1706837" cy="373500"/>
              </a:xfrm>
              <a:prstGeom prst="rect">
                <a:avLst/>
              </a:prstGeom>
              <a:blipFill>
                <a:blip r:embed="rId7"/>
                <a:stretch>
                  <a:fillRect t="-4918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673D95A0-57F0-407E-9272-9C493E9178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36317" y="5087879"/>
            <a:ext cx="767397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00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도형 64">
            <a:extLst>
              <a:ext uri="{FF2B5EF4-FFF2-40B4-BE49-F238E27FC236}">
                <a16:creationId xmlns:a16="http://schemas.microsoft.com/office/drawing/2014/main" id="{B67B0420-1A64-4368-A856-6B8E9487EA7C}"/>
              </a:ext>
            </a:extLst>
          </p:cNvPr>
          <p:cNvSpPr>
            <a:spLocks noGrp="1" noChangeArrowheads="1"/>
          </p:cNvSpPr>
          <p:nvPr/>
        </p:nvSpPr>
        <p:spPr>
          <a:xfrm>
            <a:off x="1377217" y="3645024"/>
            <a:ext cx="2208479" cy="826332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73FD97-1DB2-4377-BCEE-5F92260923AA}"/>
              </a:ext>
            </a:extLst>
          </p:cNvPr>
          <p:cNvSpPr txBox="1"/>
          <p:nvPr/>
        </p:nvSpPr>
        <p:spPr>
          <a:xfrm>
            <a:off x="1510641" y="3645024"/>
            <a:ext cx="1944216" cy="69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ARFIMA</a:t>
            </a:r>
            <a:endParaRPr lang="ko-KR" altLang="en-US" sz="3000" dirty="0"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91491-C935-4A2F-8751-32D0A2D340F8}"/>
              </a:ext>
            </a:extLst>
          </p:cNvPr>
          <p:cNvSpPr txBox="1"/>
          <p:nvPr/>
        </p:nvSpPr>
        <p:spPr>
          <a:xfrm>
            <a:off x="4248350" y="3820426"/>
            <a:ext cx="57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ea typeface="08서울남산체 EB" panose="02020603020101020101" pitchFamily="18" charset="-127"/>
              </a:rPr>
              <a:t>VS</a:t>
            </a:r>
            <a:endParaRPr lang="ko-KR" altLang="en-US" sz="2800" dirty="0">
              <a:solidFill>
                <a:srgbClr val="C00000"/>
              </a:solidFill>
              <a:ea typeface="08서울남산체 EB" panose="02020603020101020101" pitchFamily="18" charset="-127"/>
            </a:endParaRPr>
          </a:p>
        </p:txBody>
      </p:sp>
      <p:sp>
        <p:nvSpPr>
          <p:cNvPr id="34" name="도형 64">
            <a:extLst>
              <a:ext uri="{FF2B5EF4-FFF2-40B4-BE49-F238E27FC236}">
                <a16:creationId xmlns:a16="http://schemas.microsoft.com/office/drawing/2014/main" id="{79644124-7FEB-4369-A230-B1BB23440ACD}"/>
              </a:ext>
            </a:extLst>
          </p:cNvPr>
          <p:cNvSpPr>
            <a:spLocks noGrp="1" noChangeArrowheads="1"/>
          </p:cNvSpPr>
          <p:nvPr/>
        </p:nvSpPr>
        <p:spPr>
          <a:xfrm>
            <a:off x="5725306" y="2492896"/>
            <a:ext cx="2208479" cy="3177419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EB8DB9-03F6-41A2-8D20-F54668AD662D}"/>
              </a:ext>
            </a:extLst>
          </p:cNvPr>
          <p:cNvSpPr txBox="1"/>
          <p:nvPr/>
        </p:nvSpPr>
        <p:spPr>
          <a:xfrm>
            <a:off x="5856145" y="2619063"/>
            <a:ext cx="1944216" cy="277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AR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MA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ARMA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ARIMA</a:t>
            </a:r>
            <a:endParaRPr lang="ko-KR" altLang="en-US" sz="3000" dirty="0">
              <a:ea typeface="08서울남산체 EB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632EA3-1CCA-4A6E-8B35-0165B4612E04}"/>
              </a:ext>
            </a:extLst>
          </p:cNvPr>
          <p:cNvSpPr txBox="1"/>
          <p:nvPr/>
        </p:nvSpPr>
        <p:spPr>
          <a:xfrm>
            <a:off x="402412" y="2085272"/>
            <a:ext cx="4424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모형은 왜 필요할까</a:t>
            </a:r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endParaRPr lang="ko-KR" altLang="en-US" sz="28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270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3D142-BDBC-4018-9CFD-76F45DA70955}"/>
              </a:ext>
            </a:extLst>
          </p:cNvPr>
          <p:cNvSpPr txBox="1"/>
          <p:nvPr/>
        </p:nvSpPr>
        <p:spPr>
          <a:xfrm>
            <a:off x="1091226" y="2495835"/>
            <a:ext cx="6893095" cy="104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ARCH(p): t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 오차항의 변동성을</a:t>
            </a: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p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 전의 </a:t>
            </a:r>
            <a:endParaRPr lang="en-US" altLang="ko-KR" sz="2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오차항들의 제곱으로 설명하는 모형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D4A565-F6BE-43A7-8EA2-0983FCDD536D}"/>
                  </a:ext>
                </a:extLst>
              </p:cNvPr>
              <p:cNvSpPr txBox="1"/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D4A565-F6BE-43A7-8EA2-0983FCDD5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55EC9-AFEF-405C-903B-E12BB1161992}"/>
              </a:ext>
            </a:extLst>
          </p:cNvPr>
          <p:cNvCxnSpPr>
            <a:cxnSpLocks/>
          </p:cNvCxnSpPr>
          <p:nvPr/>
        </p:nvCxnSpPr>
        <p:spPr>
          <a:xfrm>
            <a:off x="2297818" y="5428304"/>
            <a:ext cx="5152748" cy="0"/>
          </a:xfrm>
          <a:prstGeom prst="straightConnector1">
            <a:avLst/>
          </a:prstGeom>
          <a:ln w="38100">
            <a:solidFill>
              <a:srgbClr val="608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2957D-4646-4474-84B3-1D21F1AD2BED}"/>
              </a:ext>
            </a:extLst>
          </p:cNvPr>
          <p:cNvSpPr/>
          <p:nvPr/>
        </p:nvSpPr>
        <p:spPr>
          <a:xfrm>
            <a:off x="6503507" y="5331648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/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500" b="0" i="1" kern="10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58AFC575-7874-444E-8F44-96C03DB76B32}"/>
              </a:ext>
            </a:extLst>
          </p:cNvPr>
          <p:cNvSpPr txBox="1"/>
          <p:nvPr/>
        </p:nvSpPr>
        <p:spPr>
          <a:xfrm>
            <a:off x="3672960" y="3699844"/>
            <a:ext cx="172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ARCH(p)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898E06-2864-4F94-BB49-DCE95559E527}"/>
                  </a:ext>
                </a:extLst>
              </p:cNvPr>
              <p:cNvSpPr txBox="1"/>
              <p:nvPr/>
            </p:nvSpPr>
            <p:spPr>
              <a:xfrm>
                <a:off x="4082595" y="5496608"/>
                <a:ext cx="461809" cy="323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898E06-2864-4F94-BB49-DCE95559E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595" y="5496608"/>
                <a:ext cx="461809" cy="323164"/>
              </a:xfrm>
              <a:prstGeom prst="rect">
                <a:avLst/>
              </a:prstGeom>
              <a:blipFill>
                <a:blip r:embed="rId4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3D9A67-D3EB-4CE7-A573-613D451024F8}"/>
              </a:ext>
            </a:extLst>
          </p:cNvPr>
          <p:cNvSpPr/>
          <p:nvPr/>
        </p:nvSpPr>
        <p:spPr>
          <a:xfrm>
            <a:off x="4267781" y="5314348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21D3522B-4B59-4C1D-B399-2FB362F24F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47518" y="5053067"/>
            <a:ext cx="696572" cy="4377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443BF7-5FA2-4D2F-B24E-0FE8B91EEB88}"/>
                  </a:ext>
                </a:extLst>
              </p:cNvPr>
              <p:cNvSpPr txBox="1"/>
              <p:nvPr/>
            </p:nvSpPr>
            <p:spPr>
              <a:xfrm>
                <a:off x="3834319" y="4258165"/>
                <a:ext cx="1434635" cy="374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08서울남산체 EB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443BF7-5FA2-4D2F-B24E-0FE8B91E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19" y="4258165"/>
                <a:ext cx="1434635" cy="374013"/>
              </a:xfrm>
              <a:prstGeom prst="rect">
                <a:avLst/>
              </a:prstGeom>
              <a:blipFill>
                <a:blip r:embed="rId5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6CE33C4-A8ED-45DE-A551-E94FACF6833A}"/>
              </a:ext>
            </a:extLst>
          </p:cNvPr>
          <p:cNvSpPr txBox="1"/>
          <p:nvPr/>
        </p:nvSpPr>
        <p:spPr>
          <a:xfrm>
            <a:off x="6013976" y="4262367"/>
            <a:ext cx="3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275572-F229-45A3-A6AE-AE03FDFD7BC4}"/>
                  </a:ext>
                </a:extLst>
              </p:cNvPr>
              <p:cNvSpPr txBox="1"/>
              <p:nvPr/>
            </p:nvSpPr>
            <p:spPr>
              <a:xfrm>
                <a:off x="5083768" y="5475444"/>
                <a:ext cx="461809" cy="323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275572-F229-45A3-A6AE-AE03FDFD7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768" y="5475444"/>
                <a:ext cx="461809" cy="323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95C8B8-ECA3-4D74-968A-1AC3ECD77B7B}"/>
              </a:ext>
            </a:extLst>
          </p:cNvPr>
          <p:cNvSpPr/>
          <p:nvPr/>
        </p:nvSpPr>
        <p:spPr>
          <a:xfrm>
            <a:off x="5268954" y="5293184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830F79BC-EEC8-4B40-A727-8B807B13388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48691" y="5031903"/>
            <a:ext cx="696572" cy="4377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4C35B0-EDDF-4A6A-9AAB-61B911FF5850}"/>
                  </a:ext>
                </a:extLst>
              </p:cNvPr>
              <p:cNvSpPr txBox="1"/>
              <p:nvPr/>
            </p:nvSpPr>
            <p:spPr>
              <a:xfrm>
                <a:off x="4823907" y="4249665"/>
                <a:ext cx="1706837" cy="373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4C35B0-EDDF-4A6A-9AAB-61B911FF5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907" y="4249665"/>
                <a:ext cx="1706837" cy="373500"/>
              </a:xfrm>
              <a:prstGeom prst="rect">
                <a:avLst/>
              </a:prstGeom>
              <a:blipFill>
                <a:blip r:embed="rId7"/>
                <a:stretch>
                  <a:fillRect t="-4918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21D648A-B785-4919-81CD-DF8DCDFA32F4}"/>
              </a:ext>
            </a:extLst>
          </p:cNvPr>
          <p:cNvSpPr txBox="1"/>
          <p:nvPr/>
        </p:nvSpPr>
        <p:spPr>
          <a:xfrm>
            <a:off x="3306287" y="4848380"/>
            <a:ext cx="40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0" u="none" strike="noStrike" baseline="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⋯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F2AAA9-5814-4CFE-B33C-E6A32C2D75CC}"/>
                  </a:ext>
                </a:extLst>
              </p:cNvPr>
              <p:cNvSpPr txBox="1"/>
              <p:nvPr/>
            </p:nvSpPr>
            <p:spPr>
              <a:xfrm>
                <a:off x="2581917" y="5519505"/>
                <a:ext cx="461809" cy="323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F2AAA9-5814-4CFE-B33C-E6A32C2D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17" y="5519505"/>
                <a:ext cx="461809" cy="323164"/>
              </a:xfrm>
              <a:prstGeom prst="rect">
                <a:avLst/>
              </a:prstGeom>
              <a:blipFill>
                <a:blip r:embed="rId8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3D435E-BB60-4641-B5F0-09ADE438D24B}"/>
              </a:ext>
            </a:extLst>
          </p:cNvPr>
          <p:cNvSpPr/>
          <p:nvPr/>
        </p:nvSpPr>
        <p:spPr>
          <a:xfrm>
            <a:off x="2767103" y="5337245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EA79F08C-3701-47AF-A7EC-C126E60423D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46840" y="5075964"/>
            <a:ext cx="696572" cy="4377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965183-B38E-438B-B1D8-8D7E14738400}"/>
                  </a:ext>
                </a:extLst>
              </p:cNvPr>
              <p:cNvSpPr txBox="1"/>
              <p:nvPr/>
            </p:nvSpPr>
            <p:spPr>
              <a:xfrm>
                <a:off x="2273714" y="4268739"/>
                <a:ext cx="2708090" cy="803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08서울남산체 EB" panose="02020603020101020101" pitchFamily="18" charset="-127"/>
                              </a:rPr>
                              <m:t>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 </a:t>
                </a:r>
                <a:r>
                  <a:rPr lang="en-US" altLang="ko-KR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⋯ 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  <a:endParaRPr lang="ko-KR" altLang="en-US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965183-B38E-438B-B1D8-8D7E14738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714" y="4268739"/>
                <a:ext cx="2708090" cy="803874"/>
              </a:xfrm>
              <a:prstGeom prst="rect">
                <a:avLst/>
              </a:prstGeom>
              <a:blipFill>
                <a:blip r:embed="rId9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6C9496F7-0084-4B01-B930-1A174CEC64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36317" y="5087879"/>
            <a:ext cx="767397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30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F8FCC94-5043-4E29-BF57-57EF5C141EF3}"/>
              </a:ext>
            </a:extLst>
          </p:cNvPr>
          <p:cNvSpPr/>
          <p:nvPr/>
        </p:nvSpPr>
        <p:spPr>
          <a:xfrm>
            <a:off x="2195736" y="4956281"/>
            <a:ext cx="3528392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2158A73-98E8-4E77-AC50-B4BD42BA02AA}"/>
              </a:ext>
            </a:extLst>
          </p:cNvPr>
          <p:cNvSpPr/>
          <p:nvPr/>
        </p:nvSpPr>
        <p:spPr>
          <a:xfrm>
            <a:off x="1240997" y="3801136"/>
            <a:ext cx="479638" cy="399692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5FA5D8B-6AD0-4959-B81B-1F51B3B0996A}"/>
              </a:ext>
            </a:extLst>
          </p:cNvPr>
          <p:cNvSpPr/>
          <p:nvPr/>
        </p:nvSpPr>
        <p:spPr>
          <a:xfrm>
            <a:off x="2834731" y="4455273"/>
            <a:ext cx="3195780" cy="399692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/>
              <p:nvPr/>
            </p:nvSpPr>
            <p:spPr>
              <a:xfrm>
                <a:off x="1240997" y="3033448"/>
                <a:ext cx="5760640" cy="154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l-GR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400" i="1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97" y="3033448"/>
                <a:ext cx="5760640" cy="1541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4010581-2A0C-4989-B314-B5DFDEB8626F}"/>
              </a:ext>
            </a:extLst>
          </p:cNvPr>
          <p:cNvSpPr txBox="1"/>
          <p:nvPr/>
        </p:nvSpPr>
        <p:spPr>
          <a:xfrm>
            <a:off x="1619672" y="4285480"/>
            <a:ext cx="5948454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 오차항의 변동성을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 전의 오차항들의 제곱으로 설명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A6DF48-81D7-42DF-AFB2-A6D3F484C1ED}"/>
              </a:ext>
            </a:extLst>
          </p:cNvPr>
          <p:cNvSpPr/>
          <p:nvPr/>
        </p:nvSpPr>
        <p:spPr>
          <a:xfrm>
            <a:off x="2956092" y="3779276"/>
            <a:ext cx="585532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52674E-932F-49AA-9A65-C482B0FF660D}"/>
              </a:ext>
            </a:extLst>
          </p:cNvPr>
          <p:cNvSpPr/>
          <p:nvPr/>
        </p:nvSpPr>
        <p:spPr>
          <a:xfrm>
            <a:off x="4167175" y="3779275"/>
            <a:ext cx="585532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69942B7-DB58-41F5-A3A9-F00CD2AE3D14}"/>
              </a:ext>
            </a:extLst>
          </p:cNvPr>
          <p:cNvSpPr/>
          <p:nvPr/>
        </p:nvSpPr>
        <p:spPr>
          <a:xfrm>
            <a:off x="5867860" y="3765949"/>
            <a:ext cx="585532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8A905272-694C-4B4D-8040-38E4138C88E3}"/>
              </a:ext>
            </a:extLst>
          </p:cNvPr>
          <p:cNvSpPr/>
          <p:nvPr/>
        </p:nvSpPr>
        <p:spPr>
          <a:xfrm rot="16200000">
            <a:off x="1298302" y="4475712"/>
            <a:ext cx="568642" cy="1026912"/>
          </a:xfrm>
          <a:prstGeom prst="downArrow">
            <a:avLst>
              <a:gd name="adj1" fmla="val 67450"/>
              <a:gd name="adj2" fmla="val 54183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/>
              <p:nvPr/>
            </p:nvSpPr>
            <p:spPr>
              <a:xfrm>
                <a:off x="4192494" y="2445723"/>
                <a:ext cx="3568738" cy="884798"/>
              </a:xfrm>
              <a:prstGeom prst="rect">
                <a:avLst/>
              </a:prstGeom>
              <a:solidFill>
                <a:srgbClr val="CCB09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{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ko-KR" altLang="en-US" sz="18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𝜈</m:t>
                          </m:r>
                        </m:e>
                        <m:sub>
                          <m:r>
                            <a:rPr lang="en-US" altLang="ko-KR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800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}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~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(0,1)</m:t>
                      </m:r>
                    </m:oMath>
                  </m:oMathPara>
                </a14:m>
                <a:endParaRPr lang="en-US" altLang="ko-KR" sz="180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≥0, </a:t>
                </a:r>
                <a:r>
                  <a:rPr lang="ko-KR" altLang="en-US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𝑗 </a:t>
                </a:r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1, …, </a:t>
                </a:r>
                <a:r>
                  <a:rPr lang="ko-KR" altLang="en-US" sz="20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𝑝</a:t>
                </a:r>
                <a:endParaRPr lang="en-US" altLang="ko-KR" sz="20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94" y="2445723"/>
                <a:ext cx="3568738" cy="8847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B628C5-F53D-4317-B21F-F5D1392EA06F}"/>
                  </a:ext>
                </a:extLst>
              </p:cNvPr>
              <p:cNvSpPr txBox="1"/>
              <p:nvPr/>
            </p:nvSpPr>
            <p:spPr>
              <a:xfrm>
                <a:off x="915676" y="2546224"/>
                <a:ext cx="323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:r>
                  <a:rPr lang="ko-KR" altLang="en-US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표현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ARCH(p) ]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B628C5-F53D-4317-B21F-F5D1392EA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6" y="2546224"/>
                <a:ext cx="3238546" cy="461665"/>
              </a:xfrm>
              <a:prstGeom prst="rect">
                <a:avLst/>
              </a:prstGeom>
              <a:blipFill>
                <a:blip r:embed="rId4"/>
                <a:stretch>
                  <a:fillRect l="-2825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589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4176463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CEE078-5EDD-476E-BFC2-5044973E2561}"/>
                  </a:ext>
                </a:extLst>
              </p:cNvPr>
              <p:cNvSpPr txBox="1"/>
              <p:nvPr/>
            </p:nvSpPr>
            <p:spPr>
              <a:xfrm>
                <a:off x="899592" y="2655638"/>
                <a:ext cx="7394974" cy="46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ARCH(1)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400" b="0" i="0" u="none" strike="noStrike" baseline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CEE078-5EDD-476E-BFC2-5044973E2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655638"/>
                <a:ext cx="7394974" cy="467820"/>
              </a:xfrm>
              <a:prstGeom prst="rect">
                <a:avLst/>
              </a:prstGeom>
              <a:blipFill>
                <a:blip r:embed="rId2"/>
                <a:stretch>
                  <a:fillRect l="-1319" t="-14474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6F9DC6-E79D-4FE2-9032-53FE89B83B44}"/>
                  </a:ext>
                </a:extLst>
              </p:cNvPr>
              <p:cNvSpPr txBox="1"/>
              <p:nvPr/>
            </p:nvSpPr>
            <p:spPr>
              <a:xfrm>
                <a:off x="2339752" y="3234710"/>
                <a:ext cx="7394974" cy="464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6F9DC6-E79D-4FE2-9032-53FE89B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234710"/>
                <a:ext cx="7394974" cy="464101"/>
              </a:xfrm>
              <a:prstGeom prst="rect">
                <a:avLst/>
              </a:prstGeom>
              <a:blipFill>
                <a:blip r:embed="rId3"/>
                <a:stretch>
                  <a:fillRect t="-14474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81C778-6EE9-4CCD-8648-96585DC2E56E}"/>
                  </a:ext>
                </a:extLst>
              </p:cNvPr>
              <p:cNvSpPr txBox="1"/>
              <p:nvPr/>
            </p:nvSpPr>
            <p:spPr>
              <a:xfrm>
                <a:off x="2721676" y="3797736"/>
                <a:ext cx="7394974" cy="46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81C778-6EE9-4CCD-8648-96585DC2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76" y="3797736"/>
                <a:ext cx="7394974" cy="467820"/>
              </a:xfrm>
              <a:prstGeom prst="rect">
                <a:avLst/>
              </a:prstGeom>
              <a:blipFill>
                <a:blip r:embed="rId4"/>
                <a:stretch>
                  <a:fillRect l="-1236" t="-14286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9CAE91-0E1C-4F5F-9E50-1D8BE33F9355}"/>
                  </a:ext>
                </a:extLst>
              </p:cNvPr>
              <p:cNvSpPr txBox="1"/>
              <p:nvPr/>
            </p:nvSpPr>
            <p:spPr>
              <a:xfrm>
                <a:off x="2721676" y="4317464"/>
                <a:ext cx="7394974" cy="46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ko-KR" altLang="en-US" sz="2400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∙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9CAE91-0E1C-4F5F-9E50-1D8BE33F9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76" y="4317464"/>
                <a:ext cx="7394974" cy="467820"/>
              </a:xfrm>
              <a:prstGeom prst="rect">
                <a:avLst/>
              </a:prstGeom>
              <a:blipFill>
                <a:blip r:embed="rId5"/>
                <a:stretch>
                  <a:fillRect l="-1236" t="-14286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0A448D8-9F18-40C4-8204-06349B9C6820}"/>
              </a:ext>
            </a:extLst>
          </p:cNvPr>
          <p:cNvSpPr/>
          <p:nvPr/>
        </p:nvSpPr>
        <p:spPr>
          <a:xfrm>
            <a:off x="2341748" y="3264959"/>
            <a:ext cx="391960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CE5E56F-BE9D-430F-A12E-62FC95DF591E}"/>
              </a:ext>
            </a:extLst>
          </p:cNvPr>
          <p:cNvSpPr/>
          <p:nvPr/>
        </p:nvSpPr>
        <p:spPr>
          <a:xfrm>
            <a:off x="4211960" y="3842497"/>
            <a:ext cx="576064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EF59730-339E-4C75-B8C5-F08F7F7F80CE}"/>
              </a:ext>
            </a:extLst>
          </p:cNvPr>
          <p:cNvSpPr/>
          <p:nvPr/>
        </p:nvSpPr>
        <p:spPr>
          <a:xfrm>
            <a:off x="3023920" y="3293761"/>
            <a:ext cx="434654" cy="399692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99C8CA0-5A11-4F4F-814E-46171EABBF98}"/>
              </a:ext>
            </a:extLst>
          </p:cNvPr>
          <p:cNvSpPr/>
          <p:nvPr/>
        </p:nvSpPr>
        <p:spPr>
          <a:xfrm>
            <a:off x="4341336" y="4409687"/>
            <a:ext cx="590703" cy="399692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326772-8670-4750-BCE6-CEF238532D7C}"/>
              </a:ext>
            </a:extLst>
          </p:cNvPr>
          <p:cNvSpPr txBox="1"/>
          <p:nvPr/>
        </p:nvSpPr>
        <p:spPr>
          <a:xfrm>
            <a:off x="4445847" y="4884671"/>
            <a:ext cx="486192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  <a:ea typeface="08서울남산체 EB" panose="02020603020101020101" pitchFamily="18" charset="-127"/>
              </a:rPr>
              <a:t>…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58EFDD1-1D00-4975-85BE-15FCB30E79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79021" y="4611161"/>
            <a:ext cx="19008" cy="1126332"/>
          </a:xfrm>
          <a:prstGeom prst="bentConnector3">
            <a:avLst>
              <a:gd name="adj1" fmla="val 1809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D7AFE8-5A72-4D6C-A7F2-BE2FAFAD0388}"/>
              </a:ext>
            </a:extLst>
          </p:cNvPr>
          <p:cNvSpPr txBox="1"/>
          <p:nvPr/>
        </p:nvSpPr>
        <p:spPr>
          <a:xfrm>
            <a:off x="1009352" y="4674750"/>
            <a:ext cx="1440160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재귀적으로 계산해보면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6ED9D6-2C8B-4A9B-ADC3-C0FF3556AEA9}"/>
                  </a:ext>
                </a:extLst>
              </p:cNvPr>
              <p:cNvSpPr txBox="1"/>
              <p:nvPr/>
            </p:nvSpPr>
            <p:spPr>
              <a:xfrm>
                <a:off x="2650012" y="5190310"/>
                <a:ext cx="5451244" cy="114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sz="24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400" b="0" i="0" dirty="0" smtClean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4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α</m:t>
                          </m:r>
                        </m:e>
                        <m:sub>
                          <m:r>
                            <a:rPr lang="en-US" altLang="ko-KR" sz="2400" i="1" dirty="0">
                              <a:solidFill>
                                <a:srgbClr val="000000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pt-BR" altLang="ko-KR" sz="2400" i="1" smtClean="0">
                              <a:latin typeface="+mj-lt"/>
                            </a:rPr>
                          </m:ctrlPr>
                        </m:naryPr>
                        <m:sub>
                          <m:r>
                            <a:rPr lang="en-US" altLang="ko-KR" sz="2400" b="0" i="1" smtClean="0">
                              <a:latin typeface="+mj-lt"/>
                            </a:rPr>
                            <m:t>𝑗</m:t>
                          </m:r>
                          <m:r>
                            <a:rPr lang="en-US" altLang="ko-KR" sz="2400" b="0" i="1" smtClean="0">
                              <a:latin typeface="+mj-lt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+mj-lt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+mj-lt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altLang="ko-KR" sz="24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solidFill>
                                    <a:srgbClr val="000000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ko-K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ko-KR" altLang="en-US" sz="2400" dirty="0">
                                      <a:solidFill>
                                        <a:srgbClr val="000000"/>
                                      </a:solidFill>
                                      <a:latin typeface="08서울남산체 EB" panose="02020603020101020101" pitchFamily="18" charset="-127"/>
                                      <a:ea typeface="08서울남산체 EB" panose="02020603020101020101" pitchFamily="18" charset="-127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ko-KR" altLang="en-US" sz="24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ko-KR" altLang="en-US" sz="24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altLang="ko-KR" sz="24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solidFill>
                                    <a:srgbClr val="000000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 dirty="0">
                                  <a:solidFill>
                                    <a:srgbClr val="000000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i="1" dirty="0">
                                  <a:solidFill>
                                    <a:srgbClr val="000000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ko-KR" altLang="en-US" sz="24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m:rPr>
                          <m:nor/>
                        </m:rPr>
                        <a:rPr lang="en-US" altLang="ko-KR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…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sz="24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𝜈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6ED9D6-2C8B-4A9B-ADC3-C0FF3556A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012" y="5190310"/>
                <a:ext cx="5451244" cy="11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404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4176463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CEE078-5EDD-476E-BFC2-5044973E2561}"/>
                  </a:ext>
                </a:extLst>
              </p:cNvPr>
              <p:cNvSpPr txBox="1"/>
              <p:nvPr/>
            </p:nvSpPr>
            <p:spPr>
              <a:xfrm>
                <a:off x="899592" y="2655638"/>
                <a:ext cx="7394974" cy="46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ARCH(1)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400" b="0" i="0" u="none" strike="noStrike" baseline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CEE078-5EDD-476E-BFC2-5044973E2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655638"/>
                <a:ext cx="7394974" cy="467820"/>
              </a:xfrm>
              <a:prstGeom prst="rect">
                <a:avLst/>
              </a:prstGeom>
              <a:blipFill>
                <a:blip r:embed="rId2"/>
                <a:stretch>
                  <a:fillRect l="-1319" t="-14474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6F9DC6-E79D-4FE2-9032-53FE89B83B44}"/>
                  </a:ext>
                </a:extLst>
              </p:cNvPr>
              <p:cNvSpPr txBox="1"/>
              <p:nvPr/>
            </p:nvSpPr>
            <p:spPr>
              <a:xfrm>
                <a:off x="2339752" y="3234710"/>
                <a:ext cx="7394974" cy="464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6F9DC6-E79D-4FE2-9032-53FE89B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234710"/>
                <a:ext cx="7394974" cy="464101"/>
              </a:xfrm>
              <a:prstGeom prst="rect">
                <a:avLst/>
              </a:prstGeom>
              <a:blipFill>
                <a:blip r:embed="rId3"/>
                <a:stretch>
                  <a:fillRect t="-14474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81C778-6EE9-4CCD-8648-96585DC2E56E}"/>
                  </a:ext>
                </a:extLst>
              </p:cNvPr>
              <p:cNvSpPr txBox="1"/>
              <p:nvPr/>
            </p:nvSpPr>
            <p:spPr>
              <a:xfrm>
                <a:off x="2721676" y="3797736"/>
                <a:ext cx="7394974" cy="46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81C778-6EE9-4CCD-8648-96585DC2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76" y="3797736"/>
                <a:ext cx="7394974" cy="467820"/>
              </a:xfrm>
              <a:prstGeom prst="rect">
                <a:avLst/>
              </a:prstGeom>
              <a:blipFill>
                <a:blip r:embed="rId4"/>
                <a:stretch>
                  <a:fillRect l="-1236" t="-14286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9CAE91-0E1C-4F5F-9E50-1D8BE33F9355}"/>
                  </a:ext>
                </a:extLst>
              </p:cNvPr>
              <p:cNvSpPr txBox="1"/>
              <p:nvPr/>
            </p:nvSpPr>
            <p:spPr>
              <a:xfrm>
                <a:off x="2721676" y="4317464"/>
                <a:ext cx="7394974" cy="46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ko-KR" altLang="en-US" sz="2400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∙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9CAE91-0E1C-4F5F-9E50-1D8BE33F9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76" y="4317464"/>
                <a:ext cx="7394974" cy="467820"/>
              </a:xfrm>
              <a:prstGeom prst="rect">
                <a:avLst/>
              </a:prstGeom>
              <a:blipFill>
                <a:blip r:embed="rId5"/>
                <a:stretch>
                  <a:fillRect l="-1236" t="-14286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080DF8-2C3C-4C5E-A0F8-00B93931DF7C}"/>
                  </a:ext>
                </a:extLst>
              </p:cNvPr>
              <p:cNvSpPr txBox="1"/>
              <p:nvPr/>
            </p:nvSpPr>
            <p:spPr>
              <a:xfrm>
                <a:off x="2733708" y="4837192"/>
                <a:ext cx="7394974" cy="46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2400" dirty="0">
                        <a:solidFill>
                          <a:srgbClr val="000000"/>
                        </a:solidFill>
                        <a:latin typeface="+mj-lt"/>
                        <a:ea typeface="08서울남산체 EB" panose="02020603020101020101" pitchFamily="18" charset="-127"/>
                      </a:rPr>
                      <m:t> 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ko-KR" altLang="en-US" sz="2400" dirty="0">
                        <a:solidFill>
                          <a:srgbClr val="000000"/>
                        </a:solidFill>
                        <a:latin typeface="+mj-lt"/>
                        <a:ea typeface="08서울남산체 EB" panose="02020603020101020101" pitchFamily="18" charset="-127"/>
                      </a:rPr>
                      <m:t>∙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+mj-lt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080DF8-2C3C-4C5E-A0F8-00B93931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08" y="4837192"/>
                <a:ext cx="7394974" cy="468590"/>
              </a:xfrm>
              <a:prstGeom prst="rect">
                <a:avLst/>
              </a:prstGeom>
              <a:blipFill>
                <a:blip r:embed="rId6"/>
                <a:stretch>
                  <a:fillRect l="-1236" t="-10526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0A448D8-9F18-40C4-8204-06349B9C6820}"/>
              </a:ext>
            </a:extLst>
          </p:cNvPr>
          <p:cNvSpPr/>
          <p:nvPr/>
        </p:nvSpPr>
        <p:spPr>
          <a:xfrm>
            <a:off x="2341748" y="3264959"/>
            <a:ext cx="391960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CE5E56F-BE9D-430F-A12E-62FC95DF591E}"/>
              </a:ext>
            </a:extLst>
          </p:cNvPr>
          <p:cNvSpPr/>
          <p:nvPr/>
        </p:nvSpPr>
        <p:spPr>
          <a:xfrm>
            <a:off x="4211960" y="3842497"/>
            <a:ext cx="576064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0CD1C81-CF05-4D56-9F74-E617F4460232}"/>
              </a:ext>
            </a:extLst>
          </p:cNvPr>
          <p:cNvSpPr/>
          <p:nvPr/>
        </p:nvSpPr>
        <p:spPr>
          <a:xfrm>
            <a:off x="5508620" y="4861256"/>
            <a:ext cx="647555" cy="464101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EF59730-339E-4C75-B8C5-F08F7F7F80CE}"/>
              </a:ext>
            </a:extLst>
          </p:cNvPr>
          <p:cNvSpPr/>
          <p:nvPr/>
        </p:nvSpPr>
        <p:spPr>
          <a:xfrm>
            <a:off x="3023920" y="3293761"/>
            <a:ext cx="434654" cy="399692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99C8CA0-5A11-4F4F-814E-46171EABBF98}"/>
              </a:ext>
            </a:extLst>
          </p:cNvPr>
          <p:cNvSpPr/>
          <p:nvPr/>
        </p:nvSpPr>
        <p:spPr>
          <a:xfrm>
            <a:off x="4341336" y="4409687"/>
            <a:ext cx="590703" cy="399692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326772-8670-4750-BCE6-CEF238532D7C}"/>
              </a:ext>
            </a:extLst>
          </p:cNvPr>
          <p:cNvSpPr txBox="1"/>
          <p:nvPr/>
        </p:nvSpPr>
        <p:spPr>
          <a:xfrm>
            <a:off x="4954287" y="5174327"/>
            <a:ext cx="486192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  <a:ea typeface="08서울남산체 EB" panose="02020603020101020101" pitchFamily="18" charset="-127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7270A8-04AE-43E6-976B-E41F2014F259}"/>
                  </a:ext>
                </a:extLst>
              </p:cNvPr>
              <p:cNvSpPr txBox="1"/>
              <p:nvPr/>
            </p:nvSpPr>
            <p:spPr>
              <a:xfrm>
                <a:off x="2733708" y="5578686"/>
                <a:ext cx="5759405" cy="571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pt-B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ko-KR" altLang="en-US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ko-KR" altLang="en-US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ko-KR" sz="2400" dirty="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…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ko-KR" altLang="en-US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ko-KR" sz="2400" dirty="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ko-KR" altLang="en-US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m:rPr>
                        <m:nor/>
                      </m:rPr>
                      <a:rPr lang="en-US" altLang="ko-KR" sz="24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 …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7270A8-04AE-43E6-976B-E41F2014F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08" y="5578686"/>
                <a:ext cx="5759405" cy="571247"/>
              </a:xfrm>
              <a:prstGeom prst="rect">
                <a:avLst/>
              </a:prstGeom>
              <a:blipFill>
                <a:blip r:embed="rId7"/>
                <a:stretch>
                  <a:fillRect l="-1587" b="-1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8FB1C6-570D-47EB-BC8B-83181D8D8192}"/>
              </a:ext>
            </a:extLst>
          </p:cNvPr>
          <p:cNvSpPr/>
          <p:nvPr/>
        </p:nvSpPr>
        <p:spPr>
          <a:xfrm>
            <a:off x="0" y="1401968"/>
            <a:ext cx="9144000" cy="5456032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878550-A0A9-4C86-802F-AAD8CAF04B47}"/>
              </a:ext>
            </a:extLst>
          </p:cNvPr>
          <p:cNvSpPr txBox="1"/>
          <p:nvPr/>
        </p:nvSpPr>
        <p:spPr>
          <a:xfrm>
            <a:off x="3275099" y="2544561"/>
            <a:ext cx="2165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ARCH(1) ]</a:t>
            </a:r>
            <a:endParaRPr lang="ko-KR" altLang="en-US" sz="3000" dirty="0">
              <a:solidFill>
                <a:srgbClr val="A4D3D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D33202-0D74-4143-976C-84F9A7C339C9}"/>
                  </a:ext>
                </a:extLst>
              </p:cNvPr>
              <p:cNvSpPr txBox="1"/>
              <p:nvPr/>
            </p:nvSpPr>
            <p:spPr>
              <a:xfrm>
                <a:off x="2056994" y="4228558"/>
                <a:ext cx="5240196" cy="1968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3200" dirty="0">
                            <a:solidFill>
                              <a:schemeClr val="bg1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3200" b="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b="0" i="1" u="none" strike="noStrike" baseline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3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3200" dirty="0">
                            <a:solidFill>
                              <a:schemeClr val="bg1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3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의 </a:t>
                </a:r>
                <a:r>
                  <a:rPr lang="ko-KR" altLang="en-US" sz="30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비선형적 형태</a:t>
                </a:r>
                <a:endParaRPr lang="en-US" altLang="ko-KR" sz="3000" dirty="0">
                  <a:solidFill>
                    <a:srgbClr val="C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3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따라서 </a:t>
                </a:r>
                <a:r>
                  <a:rPr lang="en-US" altLang="ko-KR" sz="30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ARCH</a:t>
                </a:r>
                <a:r>
                  <a:rPr lang="ko-KR" altLang="en-US" sz="30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는 비선형 모델</a:t>
                </a:r>
                <a:r>
                  <a:rPr lang="en-US" altLang="ko-KR" sz="30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!</a:t>
                </a:r>
                <a:endParaRPr lang="ko-KR" altLang="en-US" sz="3000" dirty="0">
                  <a:solidFill>
                    <a:srgbClr val="C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endParaRPr lang="ko-KR" altLang="en-US" sz="3000" dirty="0">
                  <a:solidFill>
                    <a:srgbClr val="A4D3DE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D33202-0D74-4143-976C-84F9A7C33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994" y="4228558"/>
                <a:ext cx="5240196" cy="19681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도형 120">
            <a:extLst>
              <a:ext uri="{FF2B5EF4-FFF2-40B4-BE49-F238E27FC236}">
                <a16:creationId xmlns:a16="http://schemas.microsoft.com/office/drawing/2014/main" id="{4E1D54A8-0BB1-4C42-A228-DD5C07C7F0EB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430813" y="4625220"/>
            <a:ext cx="597563" cy="802711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19DFF57-8240-47BD-8A9C-BC281D50C255}"/>
                  </a:ext>
                </a:extLst>
              </p:cNvPr>
              <p:cNvSpPr txBox="1"/>
              <p:nvPr/>
            </p:nvSpPr>
            <p:spPr>
              <a:xfrm>
                <a:off x="1069825" y="3052843"/>
                <a:ext cx="5086350" cy="13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altLang="ko-KR" sz="2800" dirty="0">
                                  <a:solidFill>
                                    <a:schemeClr val="bg1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ko-KR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2800" dirty="0">
                              <a:solidFill>
                                <a:schemeClr val="bg1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800" b="0" i="0" dirty="0" smtClean="0">
                              <a:solidFill>
                                <a:schemeClr val="bg1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800" dirty="0">
                              <a:solidFill>
                                <a:schemeClr val="bg1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α</m:t>
                          </m:r>
                        </m:e>
                        <m:sub>
                          <m:r>
                            <a:rPr lang="en-US" altLang="ko-KR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pt-BR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altLang="ko-KR" sz="2800" dirty="0">
                                  <a:solidFill>
                                    <a:schemeClr val="bg1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ko-KR" altLang="en-US" sz="2800" dirty="0">
                                      <a:solidFill>
                                        <a:schemeClr val="bg1"/>
                                      </a:solidFill>
                                      <a:latin typeface="08서울남산체 EB" panose="02020603020101020101" pitchFamily="18" charset="-127"/>
                                      <a:ea typeface="08서울남산체 EB" panose="02020603020101020101" pitchFamily="18" charset="-127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ko-KR" altLang="en-US" sz="2800" dirty="0">
                                  <a:solidFill>
                                    <a:schemeClr val="bg1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ko-KR" sz="2800" dirty="0">
                              <a:solidFill>
                                <a:schemeClr val="bg1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ko-KR" altLang="en-US" sz="2800" dirty="0">
                                  <a:solidFill>
                                    <a:schemeClr val="bg1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ko-KR" sz="2800" dirty="0">
                              <a:solidFill>
                                <a:schemeClr val="bg1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altLang="ko-KR" sz="2800" dirty="0">
                                  <a:solidFill>
                                    <a:schemeClr val="bg1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ko-KR" altLang="en-US" sz="2800" dirty="0">
                                  <a:solidFill>
                                    <a:schemeClr val="bg1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m:rPr>
                          <m:nor/>
                        </m:rPr>
                        <a:rPr lang="en-US" altLang="ko-KR" sz="2800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…</m:t>
                      </m:r>
                      <m:sSubSup>
                        <m:sSubSup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chemeClr val="bg1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𝜈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19DFF57-8240-47BD-8A9C-BC281D50C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25" y="3052843"/>
                <a:ext cx="5086350" cy="1317348"/>
              </a:xfrm>
              <a:prstGeom prst="rect">
                <a:avLst/>
              </a:prstGeom>
              <a:blipFill>
                <a:blip r:embed="rId10"/>
                <a:stretch>
                  <a:fillRect r="-25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372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4176463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BEB6EF-7EC4-482E-9D40-0ACBF2AE591C}"/>
                  </a:ext>
                </a:extLst>
              </p:cNvPr>
              <p:cNvSpPr txBox="1"/>
              <p:nvPr/>
            </p:nvSpPr>
            <p:spPr>
              <a:xfrm>
                <a:off x="924481" y="4583575"/>
                <a:ext cx="7288315" cy="1479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 </a:t>
                </a:r>
                <a:r>
                  <a:rPr lang="en-US" altLang="ko-KR" sz="22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Ljung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-Box Q 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 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ARCH(p) 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모형에서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가 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AR(p)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모형을 따름을 이용</a:t>
                </a:r>
                <a:endParaRPr lang="el-GR" altLang="ko-KR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BEB6EF-7EC4-482E-9D40-0ACBF2AE5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81" y="4583575"/>
                <a:ext cx="7288315" cy="1479636"/>
              </a:xfrm>
              <a:prstGeom prst="rect">
                <a:avLst/>
              </a:prstGeom>
              <a:blipFill>
                <a:blip r:embed="rId2"/>
                <a:stretch>
                  <a:fillRect l="-1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5231BE-3CD9-40BD-9CF7-0CD57017FD6F}"/>
                  </a:ext>
                </a:extLst>
              </p:cNvPr>
              <p:cNvSpPr txBox="1"/>
              <p:nvPr/>
            </p:nvSpPr>
            <p:spPr>
              <a:xfrm>
                <a:off x="902550" y="3904440"/>
                <a:ext cx="7778115" cy="1161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 LM(</a:t>
                </a:r>
                <a:r>
                  <a:rPr lang="en-US" altLang="ko-KR" sz="22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largrange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multiplier) 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:r>
                  <a:rPr lang="ko-KR" altLang="en-US" sz="22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검정통계량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endParaRPr lang="ko-KR" altLang="en-US" sz="2200" i="0" u="none" strike="noStrike" baseline="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r>
                  <a:rPr lang="ko-KR" altLang="en-US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ko-KR" altLang="en-US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∙ </m:t>
                        </m:r>
                        <m:r>
                          <a:rPr lang="en-US" altLang="ko-KR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𝑅</m:t>
                        </m:r>
                      </m:e>
                      <m:sub>
                        <m:r>
                          <m:rPr>
                            <m:nor/>
                          </m:rPr>
                          <a:rPr lang="el-GR" altLang="ko-KR" sz="2200" dirty="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sub>
                      <m:sup>
                        <m:r>
                          <a:rPr lang="en-US" altLang="ko-KR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p>
                    </m:sSubSup>
                    <m:r>
                      <a:rPr lang="en-US" altLang="ko-KR" sz="22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은 점근적으로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altLang="ko-KR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χ</m:t>
                        </m:r>
                        <m:r>
                          <m:rPr>
                            <m:nor/>
                          </m:rPr>
                          <a:rPr lang="el-GR" altLang="ko-KR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따른다는 성질을 활용하여 검정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.</a:t>
                </a:r>
                <a:endParaRPr lang="ko-KR" altLang="en-US" sz="2200" b="0" i="0" u="none" strike="noStrike" baseline="0" dirty="0">
                  <a:solidFill>
                    <a:srgbClr val="000000"/>
                  </a:solidFill>
                  <a:latin typeface="NanumSquare_ac" panose="020B0600000101010101" pitchFamily="50" charset="-127"/>
                  <a:ea typeface="NanumSquare_ac" panose="020B0600000101010101" pitchFamily="50" charset="-127"/>
                </a:endParaRPr>
              </a:p>
              <a:p>
                <a:r>
                  <a:rPr lang="ko-KR" altLang="en-US" sz="2400" b="1" dirty="0">
                    <a:solidFill>
                      <a:srgbClr val="4F81BD">
                        <a:lumMod val="50000"/>
                      </a:srgbClr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endParaRPr lang="en-US" altLang="ko-KR" sz="24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5231BE-3CD9-40BD-9CF7-0CD57017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0" y="3904440"/>
                <a:ext cx="7778115" cy="1161280"/>
              </a:xfrm>
              <a:prstGeom prst="rect">
                <a:avLst/>
              </a:prstGeom>
              <a:blipFill>
                <a:blip r:embed="rId3"/>
                <a:stretch>
                  <a:fillRect l="-1019" t="-31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도형 95">
            <a:extLst>
              <a:ext uri="{FF2B5EF4-FFF2-40B4-BE49-F238E27FC236}">
                <a16:creationId xmlns:a16="http://schemas.microsoft.com/office/drawing/2014/main" id="{77E63E9F-F927-4B6D-AB9F-56095A2DEED4}"/>
              </a:ext>
            </a:extLst>
          </p:cNvPr>
          <p:cNvSpPr>
            <a:spLocks noGrp="1" noChangeArrowheads="1"/>
          </p:cNvSpPr>
          <p:nvPr/>
        </p:nvSpPr>
        <p:spPr>
          <a:xfrm>
            <a:off x="2049096" y="3023500"/>
            <a:ext cx="5045806" cy="706573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12DE9-DB7C-4495-A722-F61048368968}"/>
                  </a:ext>
                </a:extLst>
              </p:cNvPr>
              <p:cNvSpPr txBox="1"/>
              <p:nvPr/>
            </p:nvSpPr>
            <p:spPr>
              <a:xfrm>
                <a:off x="2049096" y="2849133"/>
                <a:ext cx="5113516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귀무가설</a:t>
                </a:r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/>
                          <m:t>𝛼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ko-KR" altLang="en-US" sz="2400"/>
                          <m:t>𝛼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=…=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/>
                          <m:t>𝛼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12DE9-DB7C-4495-A722-F61048368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096" y="2849133"/>
                <a:ext cx="5113516" cy="720647"/>
              </a:xfrm>
              <a:prstGeom prst="rect">
                <a:avLst/>
              </a:prstGeom>
              <a:blipFill>
                <a:blip r:embed="rId4"/>
                <a:stretch>
                  <a:fillRect l="-1788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4BCFF76-2259-4C18-BD42-497CD3C526EB}"/>
              </a:ext>
            </a:extLst>
          </p:cNvPr>
          <p:cNvSpPr txBox="1"/>
          <p:nvPr/>
        </p:nvSpPr>
        <p:spPr>
          <a:xfrm>
            <a:off x="1115616" y="249846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r>
              <a:rPr lang="ko-KR" altLang="en-US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검정</a:t>
            </a: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90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4176463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BEB6EF-7EC4-482E-9D40-0ACBF2AE591C}"/>
                  </a:ext>
                </a:extLst>
              </p:cNvPr>
              <p:cNvSpPr txBox="1"/>
              <p:nvPr/>
            </p:nvSpPr>
            <p:spPr>
              <a:xfrm>
                <a:off x="924481" y="4583575"/>
                <a:ext cx="7288315" cy="1479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 </a:t>
                </a:r>
                <a:r>
                  <a:rPr lang="en-US" altLang="ko-KR" sz="22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Ljung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-Box Q 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 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ARCH(p) 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모형에서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가 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AR(p)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모형을 따름을 이용</a:t>
                </a:r>
                <a:endParaRPr lang="el-GR" altLang="ko-KR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BEB6EF-7EC4-482E-9D40-0ACBF2AE5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81" y="4583575"/>
                <a:ext cx="7288315" cy="1479636"/>
              </a:xfrm>
              <a:prstGeom prst="rect">
                <a:avLst/>
              </a:prstGeom>
              <a:blipFill>
                <a:blip r:embed="rId2"/>
                <a:stretch>
                  <a:fillRect l="-1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5231BE-3CD9-40BD-9CF7-0CD57017FD6F}"/>
                  </a:ext>
                </a:extLst>
              </p:cNvPr>
              <p:cNvSpPr txBox="1"/>
              <p:nvPr/>
            </p:nvSpPr>
            <p:spPr>
              <a:xfrm>
                <a:off x="902550" y="3904440"/>
                <a:ext cx="7778115" cy="1161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 LM(</a:t>
                </a:r>
                <a:r>
                  <a:rPr lang="en-US" altLang="ko-KR" sz="22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largrange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multiplier) 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:r>
                  <a:rPr lang="ko-KR" altLang="en-US" sz="22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검정통계량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endParaRPr lang="ko-KR" altLang="en-US" sz="2200" i="0" u="none" strike="noStrike" baseline="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r>
                  <a:rPr lang="ko-KR" altLang="en-US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ko-KR" altLang="en-US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∙ </m:t>
                        </m:r>
                        <m:r>
                          <a:rPr lang="en-US" altLang="ko-KR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𝑅</m:t>
                        </m:r>
                      </m:e>
                      <m:sub>
                        <m:r>
                          <m:rPr>
                            <m:nor/>
                          </m:rPr>
                          <a:rPr lang="el-GR" altLang="ko-KR" sz="2200" dirty="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sub>
                      <m:sup>
                        <m:r>
                          <a:rPr lang="en-US" altLang="ko-KR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p>
                    </m:sSubSup>
                    <m:r>
                      <a:rPr lang="en-US" altLang="ko-KR" sz="22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은 점근적으로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altLang="ko-KR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χ</m:t>
                        </m:r>
                        <m:r>
                          <m:rPr>
                            <m:nor/>
                          </m:rPr>
                          <a:rPr lang="el-GR" altLang="ko-KR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따른다는 성질을 활용하여 검정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.</a:t>
                </a:r>
                <a:endParaRPr lang="ko-KR" altLang="en-US" sz="2200" b="0" i="0" u="none" strike="noStrike" baseline="0" dirty="0">
                  <a:solidFill>
                    <a:srgbClr val="000000"/>
                  </a:solidFill>
                  <a:latin typeface="NanumSquare_ac" panose="020B0600000101010101" pitchFamily="50" charset="-127"/>
                  <a:ea typeface="NanumSquare_ac" panose="020B0600000101010101" pitchFamily="50" charset="-127"/>
                </a:endParaRPr>
              </a:p>
              <a:p>
                <a:r>
                  <a:rPr lang="ko-KR" altLang="en-US" sz="2400" b="1" dirty="0">
                    <a:solidFill>
                      <a:srgbClr val="4F81BD">
                        <a:lumMod val="50000"/>
                      </a:srgbClr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endParaRPr lang="en-US" altLang="ko-KR" sz="24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5231BE-3CD9-40BD-9CF7-0CD57017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0" y="3904440"/>
                <a:ext cx="7778115" cy="1161280"/>
              </a:xfrm>
              <a:prstGeom prst="rect">
                <a:avLst/>
              </a:prstGeom>
              <a:blipFill>
                <a:blip r:embed="rId3"/>
                <a:stretch>
                  <a:fillRect l="-1019" t="-31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도형 95">
            <a:extLst>
              <a:ext uri="{FF2B5EF4-FFF2-40B4-BE49-F238E27FC236}">
                <a16:creationId xmlns:a16="http://schemas.microsoft.com/office/drawing/2014/main" id="{77E63E9F-F927-4B6D-AB9F-56095A2DEED4}"/>
              </a:ext>
            </a:extLst>
          </p:cNvPr>
          <p:cNvSpPr>
            <a:spLocks noGrp="1" noChangeArrowheads="1"/>
          </p:cNvSpPr>
          <p:nvPr/>
        </p:nvSpPr>
        <p:spPr>
          <a:xfrm>
            <a:off x="2049096" y="3023500"/>
            <a:ext cx="5045806" cy="706573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12DE9-DB7C-4495-A722-F61048368968}"/>
                  </a:ext>
                </a:extLst>
              </p:cNvPr>
              <p:cNvSpPr txBox="1"/>
              <p:nvPr/>
            </p:nvSpPr>
            <p:spPr>
              <a:xfrm>
                <a:off x="2049096" y="2849133"/>
                <a:ext cx="5113516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귀무가설</a:t>
                </a:r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/>
                          <m:t>𝛼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ko-KR" altLang="en-US" sz="2400"/>
                          <m:t>𝛼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=…=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/>
                          <m:t>𝛼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12DE9-DB7C-4495-A722-F61048368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096" y="2849133"/>
                <a:ext cx="5113516" cy="720647"/>
              </a:xfrm>
              <a:prstGeom prst="rect">
                <a:avLst/>
              </a:prstGeom>
              <a:blipFill>
                <a:blip r:embed="rId4"/>
                <a:stretch>
                  <a:fillRect l="-1788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4BCFF76-2259-4C18-BD42-497CD3C526EB}"/>
              </a:ext>
            </a:extLst>
          </p:cNvPr>
          <p:cNvSpPr txBox="1"/>
          <p:nvPr/>
        </p:nvSpPr>
        <p:spPr>
          <a:xfrm>
            <a:off x="1115616" y="249846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r>
              <a:rPr lang="ko-KR" altLang="en-US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검정</a:t>
            </a: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312E5D-D676-44A1-B430-A46469598301}"/>
              </a:ext>
            </a:extLst>
          </p:cNvPr>
          <p:cNvSpPr/>
          <p:nvPr/>
        </p:nvSpPr>
        <p:spPr>
          <a:xfrm>
            <a:off x="0" y="1401968"/>
            <a:ext cx="9144000" cy="5456032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7022A4-6884-4957-8EBD-2DD3D4183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451" y="2153056"/>
            <a:ext cx="6135201" cy="25584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CD91C5-B1B0-4B53-B7CD-66717711F8D4}"/>
              </a:ext>
            </a:extLst>
          </p:cNvPr>
          <p:cNvSpPr txBox="1"/>
          <p:nvPr/>
        </p:nvSpPr>
        <p:spPr>
          <a:xfrm>
            <a:off x="602486" y="1593361"/>
            <a:ext cx="281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</a:t>
            </a:r>
            <a:r>
              <a:rPr lang="en-US" altLang="ko-KR" sz="2400" b="1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Ljung</a:t>
            </a:r>
            <a:r>
              <a:rPr lang="en-US" altLang="ko-KR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Box </a:t>
            </a:r>
            <a:r>
              <a:rPr lang="ko-KR" altLang="en-US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검정 </a:t>
            </a:r>
            <a:r>
              <a:rPr lang="en-US" altLang="ko-KR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DF30BB-FC7F-404D-9E03-3341F1D76A57}"/>
              </a:ext>
            </a:extLst>
          </p:cNvPr>
          <p:cNvSpPr txBox="1"/>
          <p:nvPr/>
        </p:nvSpPr>
        <p:spPr>
          <a:xfrm rot="10800000">
            <a:off x="4629599" y="2292190"/>
            <a:ext cx="148162" cy="31697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CB2E4C91-4F75-4735-B4AF-A971969AE560}"/>
              </a:ext>
            </a:extLst>
          </p:cNvPr>
          <p:cNvCxnSpPr>
            <a:cxnSpLocks/>
          </p:cNvCxnSpPr>
          <p:nvPr/>
        </p:nvCxnSpPr>
        <p:spPr>
          <a:xfrm rot="5400000">
            <a:off x="4421568" y="2888744"/>
            <a:ext cx="576924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6F77040-D513-4E9D-9EB1-95CC69C11ACB}"/>
              </a:ext>
            </a:extLst>
          </p:cNvPr>
          <p:cNvSpPr txBox="1"/>
          <p:nvPr/>
        </p:nvSpPr>
        <p:spPr>
          <a:xfrm>
            <a:off x="4098293" y="3162928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ARCH(4)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C9EDF4-AB23-449B-A650-4FF5D563FE23}"/>
              </a:ext>
            </a:extLst>
          </p:cNvPr>
          <p:cNvSpPr txBox="1"/>
          <p:nvPr/>
        </p:nvSpPr>
        <p:spPr>
          <a:xfrm rot="10800000">
            <a:off x="5722055" y="4240809"/>
            <a:ext cx="824510" cy="328096"/>
          </a:xfrm>
          <a:prstGeom prst="rect">
            <a:avLst/>
          </a:prstGeom>
          <a:noFill/>
          <a:ln w="38100">
            <a:solidFill>
              <a:srgbClr val="F0D36C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104263FA-2032-491D-9448-B710211E2321}"/>
              </a:ext>
            </a:extLst>
          </p:cNvPr>
          <p:cNvCxnSpPr>
            <a:cxnSpLocks/>
          </p:cNvCxnSpPr>
          <p:nvPr/>
        </p:nvCxnSpPr>
        <p:spPr>
          <a:xfrm rot="5400000">
            <a:off x="5784520" y="4836635"/>
            <a:ext cx="576924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F0D3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4254CD-4A6C-4493-8D2F-F1ABC1DA11C9}"/>
              </a:ext>
            </a:extLst>
          </p:cNvPr>
          <p:cNvSpPr txBox="1"/>
          <p:nvPr/>
        </p:nvSpPr>
        <p:spPr>
          <a:xfrm>
            <a:off x="4043271" y="5236306"/>
            <a:ext cx="3943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귀무가설</a:t>
            </a:r>
            <a:r>
              <a:rPr lang="ko-KR" altLang="en-US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기각</a:t>
            </a:r>
            <a:endParaRPr lang="en-US" altLang="ko-KR" sz="24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 ARCH</a:t>
            </a:r>
            <a:r>
              <a:rPr lang="ko-KR" altLang="en-US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모형이 유의하다</a:t>
            </a:r>
            <a:r>
              <a:rPr lang="en-US" altLang="ko-KR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!</a:t>
            </a:r>
            <a:endParaRPr lang="en-US" altLang="ko-KR" sz="24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453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D1A8F6-B536-47B0-A78E-78CFF713CD2A}"/>
              </a:ext>
            </a:extLst>
          </p:cNvPr>
          <p:cNvSpPr/>
          <p:nvPr/>
        </p:nvSpPr>
        <p:spPr>
          <a:xfrm>
            <a:off x="1794598" y="2797256"/>
            <a:ext cx="5873746" cy="631744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i="0" u="none" strike="noStrike" baseline="0" dirty="0">
              <a:solidFill>
                <a:srgbClr val="0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FE956C7-8E91-4B68-8C95-7636189A78D8}"/>
              </a:ext>
            </a:extLst>
          </p:cNvPr>
          <p:cNvSpPr/>
          <p:nvPr/>
        </p:nvSpPr>
        <p:spPr>
          <a:xfrm>
            <a:off x="391497" y="4019288"/>
            <a:ext cx="2817440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추정해야 할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모수가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많음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2" name="도형 120">
            <a:extLst>
              <a:ext uri="{FF2B5EF4-FFF2-40B4-BE49-F238E27FC236}">
                <a16:creationId xmlns:a16="http://schemas.microsoft.com/office/drawing/2014/main" id="{BFD594C4-8901-45C7-937E-ABD75E9180B3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3617766" y="4354980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13" name="도형 64">
            <a:extLst>
              <a:ext uri="{FF2B5EF4-FFF2-40B4-BE49-F238E27FC236}">
                <a16:creationId xmlns:a16="http://schemas.microsoft.com/office/drawing/2014/main" id="{1D6C7893-E7D0-4E1A-83EC-6BFF584E344F}"/>
              </a:ext>
            </a:extLst>
          </p:cNvPr>
          <p:cNvSpPr>
            <a:spLocks noGrp="1" noChangeArrowheads="1"/>
          </p:cNvSpPr>
          <p:nvPr/>
        </p:nvSpPr>
        <p:spPr>
          <a:xfrm>
            <a:off x="4185012" y="3942896"/>
            <a:ext cx="4713285" cy="1373436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추정량의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정확도가 떨어짐</a:t>
            </a:r>
            <a:endParaRPr lang="en-US" altLang="ko-KR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비음조건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(non-negative)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만족하기 어려움</a:t>
            </a:r>
            <a:endParaRPr lang="en-US" altLang="ko-KR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347E6-7847-42DB-B1E7-F32292A9620E}"/>
              </a:ext>
            </a:extLst>
          </p:cNvPr>
          <p:cNvSpPr txBox="1"/>
          <p:nvPr/>
        </p:nvSpPr>
        <p:spPr>
          <a:xfrm>
            <a:off x="402412" y="2085272"/>
            <a:ext cx="3687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DABB9D-EDE9-408B-9EDE-20013FCE41C0}"/>
                  </a:ext>
                </a:extLst>
              </p:cNvPr>
              <p:cNvSpPr txBox="1"/>
              <p:nvPr/>
            </p:nvSpPr>
            <p:spPr>
              <a:xfrm>
                <a:off x="1799692" y="2705210"/>
                <a:ext cx="5760640" cy="987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</a:t>
                </a:r>
                <a:endParaRPr lang="en-US" altLang="ko-KR" sz="24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DABB9D-EDE9-408B-9EDE-20013FCE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705210"/>
                <a:ext cx="5760640" cy="987963"/>
              </a:xfrm>
              <a:prstGeom prst="rect">
                <a:avLst/>
              </a:prstGeom>
              <a:blipFill>
                <a:blip r:embed="rId2"/>
                <a:stretch>
                  <a:fillRect r="-8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77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D1A8F6-B536-47B0-A78E-78CFF713CD2A}"/>
              </a:ext>
            </a:extLst>
          </p:cNvPr>
          <p:cNvSpPr/>
          <p:nvPr/>
        </p:nvSpPr>
        <p:spPr>
          <a:xfrm>
            <a:off x="1794598" y="2797256"/>
            <a:ext cx="5873746" cy="631744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i="0" u="none" strike="noStrike" baseline="0" dirty="0">
              <a:solidFill>
                <a:srgbClr val="0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FE956C7-8E91-4B68-8C95-7636189A78D8}"/>
              </a:ext>
            </a:extLst>
          </p:cNvPr>
          <p:cNvSpPr/>
          <p:nvPr/>
        </p:nvSpPr>
        <p:spPr>
          <a:xfrm>
            <a:off x="391497" y="4019288"/>
            <a:ext cx="2817440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추정해야 할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모수가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많아진다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12" name="도형 120">
            <a:extLst>
              <a:ext uri="{FF2B5EF4-FFF2-40B4-BE49-F238E27FC236}">
                <a16:creationId xmlns:a16="http://schemas.microsoft.com/office/drawing/2014/main" id="{BFD594C4-8901-45C7-937E-ABD75E9180B3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3617766" y="4354980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13" name="도형 64">
            <a:extLst>
              <a:ext uri="{FF2B5EF4-FFF2-40B4-BE49-F238E27FC236}">
                <a16:creationId xmlns:a16="http://schemas.microsoft.com/office/drawing/2014/main" id="{1D6C7893-E7D0-4E1A-83EC-6BFF584E344F}"/>
              </a:ext>
            </a:extLst>
          </p:cNvPr>
          <p:cNvSpPr>
            <a:spLocks noGrp="1" noChangeArrowheads="1"/>
          </p:cNvSpPr>
          <p:nvPr/>
        </p:nvSpPr>
        <p:spPr>
          <a:xfrm>
            <a:off x="4185012" y="3942896"/>
            <a:ext cx="4713285" cy="1373436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</a:t>
            </a:r>
            <a:r>
              <a:rPr lang="ko-KR" altLang="en-US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추정량의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정확도가 떨어진다</a:t>
            </a:r>
            <a:r>
              <a:rPr lang="en-US" altLang="ko-KR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</a:t>
            </a:r>
            <a:r>
              <a:rPr lang="ko-KR" altLang="en-US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비음조건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(non-negative)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만족하기 어렵다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347E6-7847-42DB-B1E7-F32292A9620E}"/>
              </a:ext>
            </a:extLst>
          </p:cNvPr>
          <p:cNvSpPr txBox="1"/>
          <p:nvPr/>
        </p:nvSpPr>
        <p:spPr>
          <a:xfrm>
            <a:off x="402412" y="2085272"/>
            <a:ext cx="3687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DABB9D-EDE9-408B-9EDE-20013FCE41C0}"/>
                  </a:ext>
                </a:extLst>
              </p:cNvPr>
              <p:cNvSpPr txBox="1"/>
              <p:nvPr/>
            </p:nvSpPr>
            <p:spPr>
              <a:xfrm>
                <a:off x="1799692" y="2705210"/>
                <a:ext cx="5760640" cy="987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</a:t>
                </a:r>
                <a:endParaRPr lang="en-US" altLang="ko-KR" sz="24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DABB9D-EDE9-408B-9EDE-20013FCE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705210"/>
                <a:ext cx="5760640" cy="987963"/>
              </a:xfrm>
              <a:prstGeom prst="rect">
                <a:avLst/>
              </a:prstGeom>
              <a:blipFill>
                <a:blip r:embed="rId2"/>
                <a:stretch>
                  <a:fillRect r="-8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413759-CABF-413D-882A-B534188AB0E4}"/>
              </a:ext>
            </a:extLst>
          </p:cNvPr>
          <p:cNvSpPr/>
          <p:nvPr/>
        </p:nvSpPr>
        <p:spPr>
          <a:xfrm>
            <a:off x="0" y="1401968"/>
            <a:ext cx="9144000" cy="5456032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9B1163-85DC-4922-87EE-DE8A693C7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15" y="3176541"/>
            <a:ext cx="1660748" cy="10883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BCC23D7-4A6B-4461-8453-28A714C418F6}"/>
              </a:ext>
            </a:extLst>
          </p:cNvPr>
          <p:cNvSpPr txBox="1"/>
          <p:nvPr/>
        </p:nvSpPr>
        <p:spPr>
          <a:xfrm>
            <a:off x="1936174" y="2695848"/>
            <a:ext cx="522870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추정해야 할 </a:t>
            </a:r>
            <a:r>
              <a:rPr lang="ko-KR" altLang="en-US" sz="3200" dirty="0" err="1">
                <a:solidFill>
                  <a:srgbClr val="C00000"/>
                </a:solidFill>
                <a:latin typeface="Cambria Math" panose="02040503050406030204" pitchFamily="18" charset="0"/>
              </a:rPr>
              <a:t>모수</a:t>
            </a:r>
            <a:r>
              <a:rPr lang="ko-KR" altLang="en-US" sz="3200" dirty="0" err="1">
                <a:solidFill>
                  <a:srgbClr val="FFFFFF"/>
                </a:solidFill>
                <a:latin typeface="Cambria Math" panose="02040503050406030204" pitchFamily="18" charset="0"/>
              </a:rPr>
              <a:t>가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 많아지는 문제를 해결하려면</a:t>
            </a:r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?</a:t>
            </a: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2BE2DD-A9F1-4A47-A4EF-602BA2F1E83A}"/>
              </a:ext>
            </a:extLst>
          </p:cNvPr>
          <p:cNvSpPr txBox="1"/>
          <p:nvPr/>
        </p:nvSpPr>
        <p:spPr>
          <a:xfrm>
            <a:off x="978221" y="4374395"/>
            <a:ext cx="6467536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17375E"/>
                </a:solidFill>
                <a:latin typeface="Cambria Math" panose="02040503050406030204" pitchFamily="18" charset="0"/>
              </a:rPr>
              <a:t>일반화된 모형이 필요</a:t>
            </a:r>
            <a:r>
              <a:rPr lang="en-US" altLang="ko-KR" sz="3200" dirty="0">
                <a:solidFill>
                  <a:srgbClr val="17375E"/>
                </a:solidFill>
                <a:latin typeface="Cambria Math" panose="02040503050406030204" pitchFamily="18" charset="0"/>
              </a:rPr>
              <a:t>! </a:t>
            </a:r>
            <a:r>
              <a:rPr lang="en-US" altLang="ko-KR" sz="3200" dirty="0">
                <a:solidFill>
                  <a:srgbClr val="17375E"/>
                </a:solidFill>
                <a:latin typeface="Cambria Math" panose="02040503050406030204" pitchFamily="18" charset="0"/>
                <a:sym typeface="Wingdings" panose="05000000000000000000" pitchFamily="2" charset="2"/>
              </a:rPr>
              <a:t> GARCH </a:t>
            </a:r>
            <a:r>
              <a:rPr lang="ko-KR" altLang="en-US" sz="3200" dirty="0">
                <a:solidFill>
                  <a:srgbClr val="17375E"/>
                </a:solidFill>
                <a:latin typeface="Cambria Math" panose="02040503050406030204" pitchFamily="18" charset="0"/>
                <a:sym typeface="Wingdings" panose="05000000000000000000" pitchFamily="2" charset="2"/>
              </a:rPr>
              <a:t>모형</a:t>
            </a:r>
            <a:endParaRPr lang="en-US" altLang="ko-KR" sz="3200" dirty="0">
              <a:solidFill>
                <a:srgbClr val="17375E"/>
              </a:solidFill>
              <a:latin typeface="Cambria Math" panose="02040503050406030204" pitchFamily="18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A2CC984-3CC7-49E2-8705-F6655560C1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5" y="2401073"/>
            <a:ext cx="1465862" cy="14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24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365020" y="2296301"/>
            <a:ext cx="8527460" cy="3679269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A749F1-BB53-4F33-A0A1-77BF38D3B736}"/>
              </a:ext>
            </a:extLst>
          </p:cNvPr>
          <p:cNvSpPr txBox="1"/>
          <p:nvPr/>
        </p:nvSpPr>
        <p:spPr>
          <a:xfrm>
            <a:off x="502420" y="2521473"/>
            <a:ext cx="8355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일반화 </a:t>
            </a:r>
            <a:r>
              <a:rPr lang="ko-KR" altLang="en-US" sz="2400" dirty="0" err="1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자기회귀이분산</a:t>
            </a:r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모형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G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eneralized</a:t>
            </a:r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uto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egressive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C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onditional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H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eteroskedastic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35D543-9C3A-46B2-911E-56FEE54916D4}"/>
              </a:ext>
            </a:extLst>
          </p:cNvPr>
          <p:cNvSpPr txBox="1"/>
          <p:nvPr/>
        </p:nvSpPr>
        <p:spPr>
          <a:xfrm>
            <a:off x="2180029" y="3656464"/>
            <a:ext cx="4897441" cy="461665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모형을 </a:t>
            </a:r>
            <a:r>
              <a:rPr lang="ko-KR" altLang="en-US" sz="24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일반화한 모형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65774A2-0B4D-48AF-90F0-77358175419E}"/>
              </a:ext>
            </a:extLst>
          </p:cNvPr>
          <p:cNvGrpSpPr/>
          <p:nvPr/>
        </p:nvGrpSpPr>
        <p:grpSpPr>
          <a:xfrm>
            <a:off x="1379019" y="4479967"/>
            <a:ext cx="6965936" cy="1136145"/>
            <a:chOff x="1263465" y="4691563"/>
            <a:chExt cx="7194454" cy="1136145"/>
          </a:xfrm>
        </p:grpSpPr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FF43B71-388F-4E2C-AF9E-6870320A07FA}"/>
                </a:ext>
              </a:extLst>
            </p:cNvPr>
            <p:cNvSpPr/>
            <p:nvPr/>
          </p:nvSpPr>
          <p:spPr>
            <a:xfrm rot="5400000">
              <a:off x="3939227" y="4757361"/>
              <a:ext cx="360040" cy="1057459"/>
            </a:xfrm>
            <a:prstGeom prst="downArrow">
              <a:avLst>
                <a:gd name="adj1" fmla="val 67450"/>
                <a:gd name="adj2" fmla="val 58837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054E33-2F46-44CC-AE5A-BCF326F4BFAF}"/>
                </a:ext>
              </a:extLst>
            </p:cNvPr>
            <p:cNvSpPr txBox="1"/>
            <p:nvPr/>
          </p:nvSpPr>
          <p:spPr>
            <a:xfrm>
              <a:off x="3888812" y="4921404"/>
              <a:ext cx="902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설명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76EB78-E896-47C9-8574-D940AB74FE9B}"/>
                </a:ext>
              </a:extLst>
            </p:cNvPr>
            <p:cNvSpPr txBox="1"/>
            <p:nvPr/>
          </p:nvSpPr>
          <p:spPr>
            <a:xfrm>
              <a:off x="1263465" y="4691563"/>
              <a:ext cx="1980416" cy="1136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현재 시점의</a:t>
              </a:r>
              <a:endPara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err="1">
                  <a:solidFill>
                    <a:srgbClr val="17375E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오차항</a:t>
              </a:r>
              <a:r>
                <a:rPr lang="ko-KR" altLang="en-US" sz="2400" dirty="0">
                  <a:solidFill>
                    <a:srgbClr val="17375E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 변동성</a:t>
              </a:r>
              <a:endParaRPr lang="ko-KR" altLang="en-US" sz="24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6104AD-59C1-423E-A588-062DC4262755}"/>
                </a:ext>
              </a:extLst>
            </p:cNvPr>
            <p:cNvSpPr txBox="1"/>
            <p:nvPr/>
          </p:nvSpPr>
          <p:spPr>
            <a:xfrm>
              <a:off x="5014390" y="4764490"/>
              <a:ext cx="3443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과거 시점의 </a:t>
              </a:r>
              <a:r>
                <a:rPr lang="ko-KR" altLang="en-US" sz="2400" dirty="0" err="1">
                  <a:solidFill>
                    <a:srgbClr val="17375E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오차항</a:t>
              </a:r>
              <a:r>
                <a:rPr lang="ko-KR" altLang="en-US" sz="2400" dirty="0">
                  <a:solidFill>
                    <a:srgbClr val="17375E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 제곱</a:t>
              </a:r>
              <a:endParaRPr lang="ko-KR" altLang="en-US" sz="24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96F71D0-FC26-4D20-AC69-3D42DD90CEAA}"/>
              </a:ext>
            </a:extLst>
          </p:cNvPr>
          <p:cNvSpPr txBox="1"/>
          <p:nvPr/>
        </p:nvSpPr>
        <p:spPr>
          <a:xfrm>
            <a:off x="5010803" y="5110048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과거 시점의 </a:t>
            </a:r>
            <a:r>
              <a:rPr lang="ko-KR" altLang="en-US" sz="24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변동성</a:t>
            </a:r>
            <a:endParaRPr lang="ko-KR" altLang="en-US" sz="24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988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/>
              <p:nvPr/>
            </p:nvSpPr>
            <p:spPr>
              <a:xfrm>
                <a:off x="1070777" y="3007889"/>
                <a:ext cx="5760640" cy="154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400" i="1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7" y="3007889"/>
                <a:ext cx="5760640" cy="1541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/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solidFill>
                <a:srgbClr val="CCB09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{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ko-KR" altLang="en-US" sz="18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𝜈</m:t>
                          </m:r>
                        </m:e>
                        <m:sub>
                          <m:r>
                            <a:rPr lang="en-US" altLang="ko-KR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800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}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~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(0,1)</m:t>
                      </m:r>
                    </m:oMath>
                  </m:oMathPara>
                </a14:m>
                <a:endParaRPr lang="en-US" altLang="ko-KR" sz="180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≥0,</a:t>
                </a:r>
                <a:r>
                  <a:rPr lang="el-GR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mtClean="0">
                        <a:solidFill>
                          <a:schemeClr val="tx1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US" altLang="ko-KR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dirty="0" smtClean="0">
                        <a:solidFill>
                          <a:schemeClr val="tx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≥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0</m:t>
                    </m:r>
                  </m:oMath>
                </a14:m>
                <a:endParaRPr lang="en-US" altLang="ko-KR" sz="18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𝑗 </a:t>
                </a:r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1, …, </a:t>
                </a:r>
                <a:r>
                  <a:rPr lang="ko-KR" altLang="en-US" sz="20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𝑝</a:t>
                </a:r>
                <a:endParaRPr lang="en-US" altLang="ko-KR" sz="20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blipFill>
                <a:blip r:embed="rId3"/>
                <a:stretch>
                  <a:fillRect b="-5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/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:r>
                  <a:rPr lang="ko-KR" altLang="en-US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표현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</a:t>
                </a:r>
                <a:r>
                  <a:rPr lang="en-US" altLang="ko-KR" sz="2400" dirty="0" err="1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p,q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 ]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blipFill>
                <a:blip r:embed="rId4"/>
                <a:stretch>
                  <a:fillRect l="-2297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D4B4A0-5F05-4AB1-9BFE-340E185743DA}"/>
                  </a:ext>
                </a:extLst>
              </p:cNvPr>
              <p:cNvSpPr txBox="1"/>
              <p:nvPr/>
            </p:nvSpPr>
            <p:spPr>
              <a:xfrm>
                <a:off x="2402852" y="4063414"/>
                <a:ext cx="5760640" cy="10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i="0" u="none" strike="noStrike" baseline="0" dirty="0">
                  <a:solidFill>
                    <a:srgbClr val="000000"/>
                  </a:solidFill>
                  <a:latin typeface="+mj-lt"/>
                  <a:ea typeface="08서울남산체 EB" panose="02020603020101020101" pitchFamily="18" charset="-127"/>
                </a:endParaRP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D4B4A0-5F05-4AB1-9BFE-340E18574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852" y="4063414"/>
                <a:ext cx="5760640" cy="1049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F4B5C1D6-92B1-47DE-8768-C5177EE2083A}"/>
              </a:ext>
            </a:extLst>
          </p:cNvPr>
          <p:cNvGrpSpPr/>
          <p:nvPr/>
        </p:nvGrpSpPr>
        <p:grpSpPr>
          <a:xfrm>
            <a:off x="1265518" y="4789788"/>
            <a:ext cx="5151486" cy="1142364"/>
            <a:chOff x="1265518" y="4789788"/>
            <a:chExt cx="5151486" cy="1142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99818CA-041E-4B9C-BBD3-31FB8A89E1D3}"/>
                    </a:ext>
                  </a:extLst>
                </p:cNvPr>
                <p:cNvSpPr txBox="1"/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4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=</m:t>
                        </m:r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i</m:t>
                            </m:r>
                            <m:sSubSup>
                              <m:sSubSupPr>
                                <m:ctrlP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el-GR" altLang="ko-KR" sz="24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99818CA-041E-4B9C-BBD3-31FB8A89E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/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l-GR" altLang="ko-KR" sz="2400"/>
                              <m:t>β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ko-KR" altLang="en-US" sz="2400" dirty="0">
                                    <a:solidFill>
                                      <a:srgbClr val="000000"/>
                                    </a:solidFill>
                                    <a:ea typeface="08서울남산체 EB" panose="02020603020101020101" pitchFamily="18" charset="-127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70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도형 64">
            <a:extLst>
              <a:ext uri="{FF2B5EF4-FFF2-40B4-BE49-F238E27FC236}">
                <a16:creationId xmlns:a16="http://schemas.microsoft.com/office/drawing/2014/main" id="{0DDFBC27-88F8-4B2C-8A1D-199D0C45E3E3}"/>
              </a:ext>
            </a:extLst>
          </p:cNvPr>
          <p:cNvSpPr>
            <a:spLocks noGrp="1" noChangeArrowheads="1"/>
          </p:cNvSpPr>
          <p:nvPr/>
        </p:nvSpPr>
        <p:spPr>
          <a:xfrm>
            <a:off x="5725306" y="2492896"/>
            <a:ext cx="2208479" cy="3177419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415F0-CD93-4A7A-B440-44047321C57F}"/>
              </a:ext>
            </a:extLst>
          </p:cNvPr>
          <p:cNvSpPr txBox="1"/>
          <p:nvPr/>
        </p:nvSpPr>
        <p:spPr>
          <a:xfrm>
            <a:off x="5856145" y="2619063"/>
            <a:ext cx="1944216" cy="277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AR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MA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ARMA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ARIMA</a:t>
            </a:r>
            <a:endParaRPr lang="ko-KR" altLang="en-US" sz="3000" dirty="0">
              <a:ea typeface="08서울남산체 EB" panose="02020603020101020101" pitchFamily="18" charset="-127"/>
            </a:endParaRPr>
          </a:p>
        </p:txBody>
      </p:sp>
      <p:sp>
        <p:nvSpPr>
          <p:cNvPr id="23" name="도형 64">
            <a:extLst>
              <a:ext uri="{FF2B5EF4-FFF2-40B4-BE49-F238E27FC236}">
                <a16:creationId xmlns:a16="http://schemas.microsoft.com/office/drawing/2014/main" id="{B67B0420-1A64-4368-A856-6B8E9487EA7C}"/>
              </a:ext>
            </a:extLst>
          </p:cNvPr>
          <p:cNvSpPr>
            <a:spLocks noGrp="1" noChangeArrowheads="1"/>
          </p:cNvSpPr>
          <p:nvPr/>
        </p:nvSpPr>
        <p:spPr>
          <a:xfrm>
            <a:off x="1377217" y="3645024"/>
            <a:ext cx="2208479" cy="826332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73FD97-1DB2-4377-BCEE-5F92260923AA}"/>
              </a:ext>
            </a:extLst>
          </p:cNvPr>
          <p:cNvSpPr txBox="1"/>
          <p:nvPr/>
        </p:nvSpPr>
        <p:spPr>
          <a:xfrm>
            <a:off x="1510641" y="3645024"/>
            <a:ext cx="1944216" cy="69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ARFIMA</a:t>
            </a:r>
            <a:endParaRPr lang="ko-KR" altLang="en-US" sz="3000" dirty="0"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2AC59-3367-44EC-9D20-B81C18FFD6A9}"/>
              </a:ext>
            </a:extLst>
          </p:cNvPr>
          <p:cNvSpPr/>
          <p:nvPr/>
        </p:nvSpPr>
        <p:spPr>
          <a:xfrm>
            <a:off x="-12955" y="1379108"/>
            <a:ext cx="4572000" cy="5478891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6" name="도형 120">
            <a:extLst>
              <a:ext uri="{FF2B5EF4-FFF2-40B4-BE49-F238E27FC236}">
                <a16:creationId xmlns:a16="http://schemas.microsoft.com/office/drawing/2014/main" id="{F832835E-83A6-4352-8ED8-F82DE4A05B43}"/>
              </a:ext>
            </a:extLst>
          </p:cNvPr>
          <p:cNvSpPr>
            <a:spLocks noGrp="1" noChangeArrowheads="1"/>
          </p:cNvSpPr>
          <p:nvPr/>
        </p:nvSpPr>
        <p:spPr>
          <a:xfrm rot="16200000">
            <a:off x="4196586" y="3485112"/>
            <a:ext cx="597563" cy="802711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8C28DA-9F75-4291-9134-209D18EA5F34}"/>
              </a:ext>
            </a:extLst>
          </p:cNvPr>
          <p:cNvSpPr txBox="1"/>
          <p:nvPr/>
        </p:nvSpPr>
        <p:spPr>
          <a:xfrm>
            <a:off x="-156845" y="3665949"/>
            <a:ext cx="4694904" cy="142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기존의 모형들은 </a:t>
            </a:r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 </a:t>
            </a: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모양이 </a:t>
            </a:r>
            <a:endParaRPr lang="en-US" altLang="ko-KR" sz="2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기하급수적으로 감소</a:t>
            </a:r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단기억</a:t>
            </a:r>
            <a:r>
              <a:rPr lang="ko-KR" altLang="en-US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 확률과정</a:t>
            </a:r>
            <a:endParaRPr lang="en-US" altLang="ko-KR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62AF96-E5B7-4AD3-AF7F-246E86F009FF}"/>
              </a:ext>
            </a:extLst>
          </p:cNvPr>
          <p:cNvSpPr txBox="1"/>
          <p:nvPr/>
        </p:nvSpPr>
        <p:spPr>
          <a:xfrm>
            <a:off x="321984" y="5110021"/>
            <a:ext cx="4020227" cy="142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정상성을 만족하지만 </a:t>
            </a:r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</a:t>
            </a:r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</a:t>
            </a: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으로 느리게 수렴하는 시계열 자료엔 좋은 적합이 아님</a:t>
            </a:r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2D9F843-3A7A-4260-8BEA-0FEB634FD9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02" y="1694097"/>
            <a:ext cx="3324138" cy="18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02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/>
              <p:nvPr/>
            </p:nvSpPr>
            <p:spPr>
              <a:xfrm>
                <a:off x="1070777" y="3007889"/>
                <a:ext cx="5760640" cy="154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400" i="1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7" y="3007889"/>
                <a:ext cx="5760640" cy="1541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/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solidFill>
                <a:srgbClr val="CCB09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 smtClean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{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}</m:t>
                    </m:r>
                    <m:r>
                      <m:rPr>
                        <m:nor/>
                      </m:rPr>
                      <a:rPr lang="en-US" altLang="ko-KR" sz="1800" b="0" i="0" dirty="0" smtClean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 : </m:t>
                    </m:r>
                    <m:r>
                      <a:rPr lang="ko-KR" altLang="en-US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가</m:t>
                    </m:r>
                  </m:oMath>
                </a14:m>
                <a:r>
                  <a:rPr lang="ko-KR" altLang="en-US" sz="18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우시안 백색잡음</a:t>
                </a:r>
                <a:endParaRPr lang="en-US" altLang="ko-KR" sz="180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≥0,</a:t>
                </a:r>
                <a:r>
                  <a:rPr lang="el-GR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mtClean="0">
                        <a:solidFill>
                          <a:schemeClr val="tx1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US" altLang="ko-KR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dirty="0" smtClean="0">
                        <a:solidFill>
                          <a:schemeClr val="tx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≥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0</m:t>
                    </m:r>
                  </m:oMath>
                </a14:m>
                <a:endParaRPr lang="en-US" altLang="ko-KR" sz="18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𝑗 </a:t>
                </a:r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1, …, </a:t>
                </a:r>
                <a:r>
                  <a:rPr lang="ko-KR" altLang="en-US" sz="20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𝑝</a:t>
                </a:r>
                <a:endParaRPr lang="en-US" altLang="ko-KR" sz="20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blipFill>
                <a:blip r:embed="rId3"/>
                <a:stretch>
                  <a:fillRect b="-5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/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:r>
                  <a:rPr lang="ko-KR" altLang="en-US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표현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</a:t>
                </a:r>
                <a:r>
                  <a:rPr lang="en-US" altLang="ko-KR" sz="2400" dirty="0" err="1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p,q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 ]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blipFill>
                <a:blip r:embed="rId4"/>
                <a:stretch>
                  <a:fillRect l="-2297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D4B4A0-5F05-4AB1-9BFE-340E185743DA}"/>
                  </a:ext>
                </a:extLst>
              </p:cNvPr>
              <p:cNvSpPr txBox="1"/>
              <p:nvPr/>
            </p:nvSpPr>
            <p:spPr>
              <a:xfrm>
                <a:off x="2402852" y="4063414"/>
                <a:ext cx="5760640" cy="10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i="0" u="none" strike="noStrike" baseline="0" dirty="0">
                  <a:solidFill>
                    <a:srgbClr val="000000"/>
                  </a:solidFill>
                  <a:latin typeface="+mj-lt"/>
                  <a:ea typeface="08서울남산체 EB" panose="02020603020101020101" pitchFamily="18" charset="-127"/>
                </a:endParaRP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D4B4A0-5F05-4AB1-9BFE-340E18574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852" y="4063414"/>
                <a:ext cx="5760640" cy="1049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9E901E-3D88-4D8C-9CA3-653BE00520F2}"/>
              </a:ext>
            </a:extLst>
          </p:cNvPr>
          <p:cNvSpPr/>
          <p:nvPr/>
        </p:nvSpPr>
        <p:spPr>
          <a:xfrm>
            <a:off x="2439793" y="3801305"/>
            <a:ext cx="4148431" cy="430887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0DE25D-ABDB-4D2C-86C2-C91061CF38C8}"/>
              </a:ext>
            </a:extLst>
          </p:cNvPr>
          <p:cNvSpPr txBox="1"/>
          <p:nvPr/>
        </p:nvSpPr>
        <p:spPr>
          <a:xfrm>
            <a:off x="6538786" y="3778869"/>
            <a:ext cx="13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400" b="1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03ADE4-5B7C-4A57-8735-5F62D30272D9}"/>
              </a:ext>
            </a:extLst>
          </p:cNvPr>
          <p:cNvSpPr/>
          <p:nvPr/>
        </p:nvSpPr>
        <p:spPr>
          <a:xfrm>
            <a:off x="2439794" y="4343350"/>
            <a:ext cx="4211530" cy="430888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A95BE5-B97A-43DF-A6FF-DD97DBDE0ACD}"/>
              </a:ext>
            </a:extLst>
          </p:cNvPr>
          <p:cNvSpPr txBox="1"/>
          <p:nvPr/>
        </p:nvSpPr>
        <p:spPr>
          <a:xfrm>
            <a:off x="6741413" y="4307267"/>
            <a:ext cx="178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추가된 부분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365B86-FCCB-417E-B172-BA074E0B8A18}"/>
              </a:ext>
            </a:extLst>
          </p:cNvPr>
          <p:cNvSpPr/>
          <p:nvPr/>
        </p:nvSpPr>
        <p:spPr>
          <a:xfrm>
            <a:off x="-11660" y="1498480"/>
            <a:ext cx="9157884" cy="5395461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B5C1D6-92B1-47DE-8768-C5177EE2083A}"/>
              </a:ext>
            </a:extLst>
          </p:cNvPr>
          <p:cNvGrpSpPr/>
          <p:nvPr/>
        </p:nvGrpSpPr>
        <p:grpSpPr>
          <a:xfrm>
            <a:off x="1265518" y="4789788"/>
            <a:ext cx="5151486" cy="1142364"/>
            <a:chOff x="1265518" y="4789788"/>
            <a:chExt cx="5151486" cy="1142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99818CA-041E-4B9C-BBD3-31FB8A89E1D3}"/>
                    </a:ext>
                  </a:extLst>
                </p:cNvPr>
                <p:cNvSpPr txBox="1"/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4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=</m:t>
                        </m:r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i</m:t>
                            </m:r>
                            <m:sSubSup>
                              <m:sSubSupPr>
                                <m:ctrlP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el-GR" altLang="ko-KR" sz="24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99818CA-041E-4B9C-BBD3-31FB8A89E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/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l-GR" altLang="ko-KR" sz="2400"/>
                              <m:t>β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ko-KR" altLang="en-US" sz="2400" dirty="0">
                                    <a:solidFill>
                                      <a:srgbClr val="000000"/>
                                    </a:solidFill>
                                    <a:ea typeface="08서울남산체 EB" panose="02020603020101020101" pitchFamily="18" charset="-127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B1A33F-52C6-4303-AB17-DDF94B9D6D2B}"/>
              </a:ext>
            </a:extLst>
          </p:cNvPr>
          <p:cNvGrpSpPr/>
          <p:nvPr/>
        </p:nvGrpSpPr>
        <p:grpSpPr>
          <a:xfrm>
            <a:off x="1264949" y="4789788"/>
            <a:ext cx="5151486" cy="1142364"/>
            <a:chOff x="1265518" y="4789788"/>
            <a:chExt cx="5151486" cy="1142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1B3EA56-3915-4B9A-A2C6-E7A4287AF8C6}"/>
                    </a:ext>
                  </a:extLst>
                </p:cNvPr>
                <p:cNvSpPr txBox="1"/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4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=</m:t>
                        </m:r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i</m:t>
                            </m:r>
                            <m:sSubSup>
                              <m:sSubSupPr>
                                <m:ctrlP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el-GR" altLang="ko-KR" sz="24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1B3EA56-3915-4B9A-A2C6-E7A4287AF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E5A7D79-A99E-4A9B-A10A-C2170893E58A}"/>
                    </a:ext>
                  </a:extLst>
                </p:cNvPr>
                <p:cNvSpPr txBox="1"/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l-GR" altLang="ko-KR" sz="2400"/>
                              <m:t>β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ko-KR" altLang="en-US" sz="2400" dirty="0">
                                    <a:solidFill>
                                      <a:srgbClr val="000000"/>
                                    </a:solidFill>
                                    <a:ea typeface="08서울남산체 EB" panose="02020603020101020101" pitchFamily="18" charset="-127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E5A7D79-A99E-4A9B-A10A-C2170893E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0315F19-CD54-4CA7-91A6-A2D9D3E5927C}"/>
              </a:ext>
            </a:extLst>
          </p:cNvPr>
          <p:cNvSpPr/>
          <p:nvPr/>
        </p:nvSpPr>
        <p:spPr>
          <a:xfrm>
            <a:off x="1871384" y="4782312"/>
            <a:ext cx="1980537" cy="1100558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A7754A-308F-4D85-A640-2E7C92E985FF}"/>
              </a:ext>
            </a:extLst>
          </p:cNvPr>
          <p:cNvSpPr txBox="1"/>
          <p:nvPr/>
        </p:nvSpPr>
        <p:spPr>
          <a:xfrm>
            <a:off x="2402852" y="4328123"/>
            <a:ext cx="13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400" b="1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660DDC9-8123-4562-A1B2-97E97D652C93}"/>
              </a:ext>
            </a:extLst>
          </p:cNvPr>
          <p:cNvSpPr/>
          <p:nvPr/>
        </p:nvSpPr>
        <p:spPr>
          <a:xfrm>
            <a:off x="4203121" y="4772390"/>
            <a:ext cx="1368709" cy="1100557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2F1DB5-6E1E-4F11-A562-41D389464B65}"/>
              </a:ext>
            </a:extLst>
          </p:cNvPr>
          <p:cNvSpPr txBox="1"/>
          <p:nvPr/>
        </p:nvSpPr>
        <p:spPr>
          <a:xfrm>
            <a:off x="4048763" y="4316434"/>
            <a:ext cx="178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추가된 부분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1431F3-ED33-4F0D-88E9-F5DC11D6E765}"/>
                  </a:ext>
                </a:extLst>
              </p:cNvPr>
              <p:cNvSpPr txBox="1"/>
              <p:nvPr/>
            </p:nvSpPr>
            <p:spPr>
              <a:xfrm>
                <a:off x="1070777" y="5124475"/>
                <a:ext cx="488380" cy="464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sz="24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1431F3-ED33-4F0D-88E9-F5DC11D6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7" y="5124475"/>
                <a:ext cx="488380" cy="464101"/>
              </a:xfrm>
              <a:prstGeom prst="rect">
                <a:avLst/>
              </a:prstGeom>
              <a:blipFill>
                <a:blip r:embed="rId1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7D045B-0312-495F-8C2D-43557DF7A12C}"/>
                  </a:ext>
                </a:extLst>
              </p:cNvPr>
              <p:cNvSpPr txBox="1"/>
              <p:nvPr/>
            </p:nvSpPr>
            <p:spPr>
              <a:xfrm>
                <a:off x="910832" y="2530278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:r>
                  <a:rPr lang="ko-KR" altLang="en-US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표현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</a:t>
                </a:r>
                <a:r>
                  <a:rPr lang="en-US" altLang="ko-KR" sz="2400" dirty="0" err="1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p,q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 ]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7D045B-0312-495F-8C2D-43557DF7A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32" y="2530278"/>
                <a:ext cx="3976643" cy="461665"/>
              </a:xfrm>
              <a:prstGeom prst="rect">
                <a:avLst/>
              </a:prstGeom>
              <a:blipFill>
                <a:blip r:embed="rId11"/>
                <a:stretch>
                  <a:fillRect l="-2297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295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/>
              <p:nvPr/>
            </p:nvSpPr>
            <p:spPr>
              <a:xfrm>
                <a:off x="1070777" y="3007889"/>
                <a:ext cx="5760640" cy="154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400" i="1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7" y="3007889"/>
                <a:ext cx="5760640" cy="1541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/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solidFill>
                <a:srgbClr val="CCB09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 smtClean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{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}</m:t>
                    </m:r>
                    <m:r>
                      <m:rPr>
                        <m:nor/>
                      </m:rPr>
                      <a:rPr lang="en-US" altLang="ko-KR" sz="1800" b="0" i="0" dirty="0" smtClean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 : </m:t>
                    </m:r>
                    <m:r>
                      <a:rPr lang="ko-KR" altLang="en-US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가</m:t>
                    </m:r>
                  </m:oMath>
                </a14:m>
                <a:r>
                  <a:rPr lang="ko-KR" altLang="en-US" sz="18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우시안 백색잡음</a:t>
                </a:r>
                <a:endParaRPr lang="en-US" altLang="ko-KR" sz="180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≥0,</a:t>
                </a:r>
                <a:r>
                  <a:rPr lang="el-GR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mtClean="0">
                        <a:solidFill>
                          <a:schemeClr val="tx1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US" altLang="ko-KR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dirty="0" smtClean="0">
                        <a:solidFill>
                          <a:schemeClr val="tx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≥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0</m:t>
                    </m:r>
                  </m:oMath>
                </a14:m>
                <a:endParaRPr lang="en-US" altLang="ko-KR" sz="18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𝑗 </a:t>
                </a:r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1, …, </a:t>
                </a:r>
                <a:r>
                  <a:rPr lang="ko-KR" altLang="en-US" sz="20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𝑝</a:t>
                </a:r>
                <a:endParaRPr lang="en-US" altLang="ko-KR" sz="20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blipFill>
                <a:blip r:embed="rId3"/>
                <a:stretch>
                  <a:fillRect b="-5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/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:r>
                  <a:rPr lang="ko-KR" altLang="en-US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표현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</a:t>
                </a:r>
                <a:r>
                  <a:rPr lang="en-US" altLang="ko-KR" sz="2400" dirty="0" err="1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p,q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 ]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blipFill>
                <a:blip r:embed="rId4"/>
                <a:stretch>
                  <a:fillRect l="-2297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D4B4A0-5F05-4AB1-9BFE-340E185743DA}"/>
                  </a:ext>
                </a:extLst>
              </p:cNvPr>
              <p:cNvSpPr txBox="1"/>
              <p:nvPr/>
            </p:nvSpPr>
            <p:spPr>
              <a:xfrm>
                <a:off x="2402852" y="4063414"/>
                <a:ext cx="5760640" cy="10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i="0" u="none" strike="noStrike" baseline="0" dirty="0">
                  <a:solidFill>
                    <a:srgbClr val="000000"/>
                  </a:solidFill>
                  <a:latin typeface="+mj-lt"/>
                  <a:ea typeface="08서울남산체 EB" panose="02020603020101020101" pitchFamily="18" charset="-127"/>
                </a:endParaRP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D4B4A0-5F05-4AB1-9BFE-340E18574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852" y="4063414"/>
                <a:ext cx="5760640" cy="1049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9E901E-3D88-4D8C-9CA3-653BE00520F2}"/>
              </a:ext>
            </a:extLst>
          </p:cNvPr>
          <p:cNvSpPr/>
          <p:nvPr/>
        </p:nvSpPr>
        <p:spPr>
          <a:xfrm>
            <a:off x="2439793" y="3801305"/>
            <a:ext cx="4148431" cy="430887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0DE25D-ABDB-4D2C-86C2-C91061CF38C8}"/>
              </a:ext>
            </a:extLst>
          </p:cNvPr>
          <p:cNvSpPr txBox="1"/>
          <p:nvPr/>
        </p:nvSpPr>
        <p:spPr>
          <a:xfrm>
            <a:off x="6538786" y="3778869"/>
            <a:ext cx="13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400" b="1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03ADE4-5B7C-4A57-8735-5F62D30272D9}"/>
              </a:ext>
            </a:extLst>
          </p:cNvPr>
          <p:cNvSpPr/>
          <p:nvPr/>
        </p:nvSpPr>
        <p:spPr>
          <a:xfrm>
            <a:off x="2439794" y="4343350"/>
            <a:ext cx="4211530" cy="430888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A95BE5-B97A-43DF-A6FF-DD97DBDE0ACD}"/>
              </a:ext>
            </a:extLst>
          </p:cNvPr>
          <p:cNvSpPr txBox="1"/>
          <p:nvPr/>
        </p:nvSpPr>
        <p:spPr>
          <a:xfrm>
            <a:off x="6741413" y="4307267"/>
            <a:ext cx="178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추가된 부분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B5C1D6-92B1-47DE-8768-C5177EE2083A}"/>
              </a:ext>
            </a:extLst>
          </p:cNvPr>
          <p:cNvGrpSpPr/>
          <p:nvPr/>
        </p:nvGrpSpPr>
        <p:grpSpPr>
          <a:xfrm>
            <a:off x="1265518" y="4789788"/>
            <a:ext cx="5151486" cy="1142364"/>
            <a:chOff x="1265518" y="4789788"/>
            <a:chExt cx="5151486" cy="1142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99818CA-041E-4B9C-BBD3-31FB8A89E1D3}"/>
                    </a:ext>
                  </a:extLst>
                </p:cNvPr>
                <p:cNvSpPr txBox="1"/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4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=</m:t>
                        </m:r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i</m:t>
                            </m:r>
                            <m:sSubSup>
                              <m:sSubSupPr>
                                <m:ctrlP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el-GR" altLang="ko-KR" sz="24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99818CA-041E-4B9C-BBD3-31FB8A89E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/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l-GR" altLang="ko-KR" sz="2400"/>
                              <m:t>β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ko-KR" altLang="en-US" sz="2400" dirty="0">
                                    <a:solidFill>
                                      <a:srgbClr val="000000"/>
                                    </a:solidFill>
                                    <a:ea typeface="08서울남산체 EB" panose="02020603020101020101" pitchFamily="18" charset="-127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A2AA31-5544-4B11-B1E6-6FB1ACB14799}"/>
              </a:ext>
            </a:extLst>
          </p:cNvPr>
          <p:cNvSpPr/>
          <p:nvPr/>
        </p:nvSpPr>
        <p:spPr>
          <a:xfrm>
            <a:off x="0" y="1401968"/>
            <a:ext cx="9144000" cy="5456032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4F68F0-8A0A-4E48-8891-89D0CBBD4A33}"/>
              </a:ext>
            </a:extLst>
          </p:cNvPr>
          <p:cNvSpPr txBox="1"/>
          <p:nvPr/>
        </p:nvSpPr>
        <p:spPr>
          <a:xfrm>
            <a:off x="1691679" y="4398263"/>
            <a:ext cx="57606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GARCH </a:t>
            </a:r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모형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은 왜 </a:t>
            </a:r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ARCH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모형보다 추정해야 할 </a:t>
            </a:r>
            <a:r>
              <a:rPr lang="ko-KR" altLang="en-US" sz="3200" dirty="0" err="1">
                <a:solidFill>
                  <a:srgbClr val="FFFFFF"/>
                </a:solidFill>
                <a:latin typeface="Cambria Math" panose="02040503050406030204" pitchFamily="18" charset="0"/>
              </a:rPr>
              <a:t>모수가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 적을까</a:t>
            </a:r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?</a:t>
            </a: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51DC4FA-4B48-425B-8E98-B66888D93C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5852" y="2071363"/>
            <a:ext cx="3309935" cy="2169171"/>
          </a:xfrm>
          <a:prstGeom prst="rect">
            <a:avLst/>
          </a:prstGeom>
        </p:spPr>
      </p:pic>
      <p:pic>
        <p:nvPicPr>
          <p:cNvPr id="33" name="그림 88" descr="C:/Users/Administrator/AppData/Roaming/PolarisOffice7/ETemp/1992_19032792/fImage247916216334.png">
            <a:extLst>
              <a:ext uri="{FF2B5EF4-FFF2-40B4-BE49-F238E27FC236}">
                <a16:creationId xmlns:a16="http://schemas.microsoft.com/office/drawing/2014/main" id="{86A0CE8B-C5B7-4B5A-8E2C-6566CB6DB16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0" y="4178102"/>
            <a:ext cx="948643" cy="974856"/>
          </a:xfrm>
          <a:prstGeom prst="rect">
            <a:avLst/>
          </a:prstGeom>
          <a:noFill/>
        </p:spPr>
      </p:pic>
      <p:sp>
        <p:nvSpPr>
          <p:cNvPr id="34" name="도형 120">
            <a:extLst>
              <a:ext uri="{FF2B5EF4-FFF2-40B4-BE49-F238E27FC236}">
                <a16:creationId xmlns:a16="http://schemas.microsoft.com/office/drawing/2014/main" id="{4325D0BD-1749-4340-91BE-7E97C614435C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173351" y="5829578"/>
            <a:ext cx="597563" cy="802711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0FCB5B-F291-41A0-9A92-72A2618C5F8D}"/>
              </a:ext>
            </a:extLst>
          </p:cNvPr>
          <p:cNvSpPr txBox="1"/>
          <p:nvPr/>
        </p:nvSpPr>
        <p:spPr>
          <a:xfrm>
            <a:off x="1861145" y="5807176"/>
            <a:ext cx="5760640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GARCH(1,1)</a:t>
            </a:r>
            <a:r>
              <a:rPr lang="ko-KR" altLang="en-US" sz="3200" dirty="0">
                <a:solidFill>
                  <a:schemeClr val="bg1"/>
                </a:solidFill>
                <a:latin typeface="Cambria Math" panose="02040503050406030204" pitchFamily="18" charset="0"/>
              </a:rPr>
              <a:t>의 예시로 알아보자</a:t>
            </a:r>
            <a:r>
              <a:rPr lang="en-US" altLang="ko-KR" sz="3200" dirty="0">
                <a:solidFill>
                  <a:schemeClr val="bg1"/>
                </a:solidFill>
                <a:latin typeface="Cambria Math" panose="02040503050406030204" pitchFamily="18" charset="0"/>
              </a:rPr>
              <a:t>!</a:t>
            </a:r>
            <a:endParaRPr lang="ko-KR" altLang="en-US" sz="32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54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4248471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/>
              <p:nvPr/>
            </p:nvSpPr>
            <p:spPr>
              <a:xfrm>
                <a:off x="1070777" y="3007889"/>
                <a:ext cx="5760640" cy="213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200" i="1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</a:t>
                </a:r>
                <a:r>
                  <a:rPr lang="en-US" altLang="ko-KR" sz="22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/>
                          <m:t>β</m:t>
                        </m:r>
                        <m:r>
                          <m:rPr>
                            <m:nor/>
                          </m:rPr>
                          <a:rPr lang="el-GR" altLang="ko-KR" sz="2200"/>
                          <m:t>	 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(1-</a:t>
                </a:r>
                <a:r>
                  <a:rPr lang="el-GR" altLang="ko-KR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200"/>
                      <m:t>β</m:t>
                    </m:r>
                    <m:r>
                      <m:rPr>
                        <m:nor/>
                      </m:rPr>
                      <a:rPr lang="en-US" altLang="ko-KR" sz="2200" b="0" i="0" smtClean="0"/>
                      <m:t>L</m:t>
                    </m:r>
                    <m:r>
                      <m:rPr>
                        <m:nor/>
                      </m:rPr>
                      <a:rPr lang="en-US" altLang="ko-KR" sz="2200" b="0" i="0" smtClean="0"/>
                      <m:t>)</m:t>
                    </m:r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>
                  <a:solidFill>
                    <a:srgbClr val="000000"/>
                  </a:solidFill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200" dirty="0">
                  <a:solidFill>
                    <a:srgbClr val="000000"/>
                  </a:solidFill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7" y="3007889"/>
                <a:ext cx="5760640" cy="2131802"/>
              </a:xfrm>
              <a:prstGeom prst="rect">
                <a:avLst/>
              </a:prstGeom>
              <a:blipFill>
                <a:blip r:embed="rId2"/>
                <a:stretch>
                  <a:fillRect l="-1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/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solidFill>
                <a:srgbClr val="CCB09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{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ko-KR" altLang="en-US" sz="18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𝜈</m:t>
                          </m:r>
                        </m:e>
                        <m:sub>
                          <m:r>
                            <a:rPr lang="en-US" altLang="ko-KR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800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}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~ 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(0,1)</m:t>
                      </m:r>
                    </m:oMath>
                  </m:oMathPara>
                </a14:m>
                <a:endParaRPr lang="en-US" altLang="ko-KR" sz="180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≥0,</a:t>
                </a:r>
                <a:r>
                  <a:rPr lang="el-GR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mtClean="0">
                        <a:solidFill>
                          <a:schemeClr val="tx1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US" altLang="ko-KR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dirty="0" smtClean="0">
                        <a:solidFill>
                          <a:schemeClr val="tx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≥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0</m:t>
                    </m:r>
                  </m:oMath>
                </a14:m>
                <a:endParaRPr lang="en-US" altLang="ko-KR" sz="18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𝑗 </a:t>
                </a:r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1, …, </a:t>
                </a:r>
                <a:r>
                  <a:rPr lang="ko-KR" altLang="en-US" sz="20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𝑝</a:t>
                </a:r>
                <a:endParaRPr lang="en-US" altLang="ko-KR" sz="20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blipFill>
                <a:blip r:embed="rId3"/>
                <a:stretch>
                  <a:fillRect b="-5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/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GARCH(1,1) ]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blipFill>
                <a:blip r:embed="rId4"/>
                <a:stretch>
                  <a:fillRect l="-2297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4DE34107-6518-49FF-9538-94686487F76C}"/>
              </a:ext>
            </a:extLst>
          </p:cNvPr>
          <p:cNvGrpSpPr/>
          <p:nvPr/>
        </p:nvGrpSpPr>
        <p:grpSpPr>
          <a:xfrm>
            <a:off x="2303840" y="5340429"/>
            <a:ext cx="3882106" cy="1053686"/>
            <a:chOff x="1703438" y="4678990"/>
            <a:chExt cx="3882106" cy="1053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/>
                <p:nvPr/>
              </p:nvSpPr>
              <p:spPr>
                <a:xfrm>
                  <a:off x="2644974" y="4678990"/>
                  <a:ext cx="2940570" cy="1053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200" b="0" i="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l-GR" altLang="ko-KR" sz="22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  <m:r>
                          <a:rPr lang="el-GR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pt-BR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2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sz="2200"/>
                                      <m:t>β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l-GR" altLang="ko-KR" sz="22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974" y="4678990"/>
                  <a:ext cx="2940570" cy="10536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2C8AE5-9588-495C-86AC-5A98455E4D82}"/>
                    </a:ext>
                  </a:extLst>
                </p:cNvPr>
                <p:cNvSpPr txBox="1"/>
                <p:nvPr/>
              </p:nvSpPr>
              <p:spPr>
                <a:xfrm>
                  <a:off x="1703438" y="4833207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200" dirty="0">
                      <a:solidFill>
                        <a:srgbClr val="000000"/>
                      </a:solidFill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=</a:t>
                  </a:r>
                  <a:r>
                    <a:rPr lang="en-US" altLang="ko-KR" sz="22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2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ko-KR" altLang="en-US" sz="22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2C8AE5-9588-495C-86AC-5A98455E4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438" y="4833207"/>
                  <a:ext cx="2940570" cy="652551"/>
                </a:xfrm>
                <a:prstGeom prst="rect">
                  <a:avLst/>
                </a:prstGeom>
                <a:blipFill>
                  <a:blip r:embed="rId6"/>
                  <a:stretch>
                    <a:fillRect l="-26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614C06-5D6E-4079-B574-3BC1195C8CDC}"/>
              </a:ext>
            </a:extLst>
          </p:cNvPr>
          <p:cNvGrpSpPr/>
          <p:nvPr/>
        </p:nvGrpSpPr>
        <p:grpSpPr>
          <a:xfrm>
            <a:off x="1907704" y="4688674"/>
            <a:ext cx="4670282" cy="666763"/>
            <a:chOff x="1140583" y="4756298"/>
            <a:chExt cx="4670282" cy="6667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71A140A-3187-4146-86AE-8012F6ACC08A}"/>
                    </a:ext>
                  </a:extLst>
                </p:cNvPr>
                <p:cNvSpPr txBox="1"/>
                <p:nvPr/>
              </p:nvSpPr>
              <p:spPr>
                <a:xfrm>
                  <a:off x="2870295" y="4756298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200" dirty="0"/>
                    <a:t>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altLang="ko-KR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α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en-US" altLang="ko-KR" sz="2200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altLang="ko-KR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ε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ko-KR" altLang="en-US" sz="2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71A140A-3187-4146-86AE-8012F6ACC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295" y="4756298"/>
                  <a:ext cx="2940570" cy="652551"/>
                </a:xfrm>
                <a:prstGeom prst="rect">
                  <a:avLst/>
                </a:prstGeom>
                <a:blipFill>
                  <a:blip r:embed="rId7"/>
                  <a:stretch>
                    <a:fillRect l="-26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4F7A10D-5E91-4FCE-A714-DB66142CD392}"/>
                    </a:ext>
                  </a:extLst>
                </p:cNvPr>
                <p:cNvSpPr txBox="1"/>
                <p:nvPr/>
              </p:nvSpPr>
              <p:spPr>
                <a:xfrm>
                  <a:off x="1140583" y="4770510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ko-KR" sz="2200" dirty="0">
                      <a:solidFill>
                        <a:srgbClr val="000000"/>
                      </a:solidFill>
                      <a:ea typeface="08서울남산체 EB" panose="02020603020101020101" pitchFamily="18" charset="-127"/>
                    </a:rPr>
                    <a:t> </a:t>
                  </a:r>
                  <a:r>
                    <a:rPr lang="en-US" altLang="ko-KR" sz="2200" dirty="0">
                      <a:solidFill>
                        <a:srgbClr val="000000"/>
                      </a:solidFill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=</a:t>
                  </a:r>
                  <a:r>
                    <a:rPr lang="en-US" altLang="ko-KR" sz="22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2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ko-KR" altLang="en-US" sz="22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4F7A10D-5E91-4FCE-A714-DB66142CD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583" y="4770510"/>
                  <a:ext cx="2940570" cy="65255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033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4248471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/>
              <p:nvPr/>
            </p:nvSpPr>
            <p:spPr>
              <a:xfrm>
                <a:off x="1070777" y="3007889"/>
                <a:ext cx="5760640" cy="213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200" i="1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</a:t>
                </a:r>
                <a:r>
                  <a:rPr lang="en-US" altLang="ko-KR" sz="22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/>
                          <m:t>β</m:t>
                        </m:r>
                        <m:r>
                          <m:rPr>
                            <m:nor/>
                          </m:rPr>
                          <a:rPr lang="el-GR" altLang="ko-KR" sz="2200"/>
                          <m:t>	 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(1-</a:t>
                </a:r>
                <a:r>
                  <a:rPr lang="el-GR" altLang="ko-KR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200"/>
                      <m:t>β</m:t>
                    </m:r>
                    <m:r>
                      <m:rPr>
                        <m:nor/>
                      </m:rPr>
                      <a:rPr lang="en-US" altLang="ko-KR" sz="2200" b="0" i="0" smtClean="0"/>
                      <m:t>L</m:t>
                    </m:r>
                    <m:r>
                      <m:rPr>
                        <m:nor/>
                      </m:rPr>
                      <a:rPr lang="en-US" altLang="ko-KR" sz="2200" b="0" i="0" smtClean="0"/>
                      <m:t>)</m:t>
                    </m:r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>
                  <a:solidFill>
                    <a:srgbClr val="000000"/>
                  </a:solidFill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200" dirty="0">
                  <a:solidFill>
                    <a:srgbClr val="000000"/>
                  </a:solidFill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7" y="3007889"/>
                <a:ext cx="5760640" cy="2131802"/>
              </a:xfrm>
              <a:prstGeom prst="rect">
                <a:avLst/>
              </a:prstGeom>
              <a:blipFill>
                <a:blip r:embed="rId2"/>
                <a:stretch>
                  <a:fillRect l="-1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/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solidFill>
                <a:srgbClr val="CCB09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 smtClean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{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}</m:t>
                    </m:r>
                    <m:r>
                      <m:rPr>
                        <m:nor/>
                      </m:rPr>
                      <a:rPr lang="en-US" altLang="ko-KR" sz="1800" b="0" i="0" dirty="0" smtClean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 : </m:t>
                    </m:r>
                    <m:r>
                      <a:rPr lang="ko-KR" altLang="en-US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가</m:t>
                    </m:r>
                  </m:oMath>
                </a14:m>
                <a:r>
                  <a:rPr lang="ko-KR" altLang="en-US" sz="18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우시안 백색잡음</a:t>
                </a:r>
                <a:endParaRPr lang="en-US" altLang="ko-KR" sz="180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≥0,</a:t>
                </a:r>
                <a:r>
                  <a:rPr lang="el-GR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mtClean="0">
                        <a:solidFill>
                          <a:schemeClr val="tx1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US" altLang="ko-KR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dirty="0" smtClean="0">
                        <a:solidFill>
                          <a:schemeClr val="tx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≥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0</m:t>
                    </m:r>
                  </m:oMath>
                </a14:m>
                <a:endParaRPr lang="en-US" altLang="ko-KR" sz="18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𝑗 </a:t>
                </a:r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1, …, </a:t>
                </a:r>
                <a:r>
                  <a:rPr lang="ko-KR" altLang="en-US" sz="20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𝑝</a:t>
                </a:r>
                <a:endParaRPr lang="en-US" altLang="ko-KR" sz="20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blipFill>
                <a:blip r:embed="rId3"/>
                <a:stretch>
                  <a:fillRect b="-5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/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GARCH(1,1) ]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blipFill>
                <a:blip r:embed="rId4"/>
                <a:stretch>
                  <a:fillRect l="-2297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4DE34107-6518-49FF-9538-94686487F76C}"/>
              </a:ext>
            </a:extLst>
          </p:cNvPr>
          <p:cNvGrpSpPr/>
          <p:nvPr/>
        </p:nvGrpSpPr>
        <p:grpSpPr>
          <a:xfrm>
            <a:off x="2303840" y="5340429"/>
            <a:ext cx="3882106" cy="1053686"/>
            <a:chOff x="1703438" y="4678990"/>
            <a:chExt cx="3882106" cy="1053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/>
                <p:nvPr/>
              </p:nvSpPr>
              <p:spPr>
                <a:xfrm>
                  <a:off x="2644974" y="4678990"/>
                  <a:ext cx="2940570" cy="1053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200" b="0" i="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l-GR" altLang="ko-KR" sz="22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  <m:r>
                          <a:rPr lang="el-GR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pt-BR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2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sz="2200"/>
                                      <m:t>β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l-GR" altLang="ko-KR" sz="22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974" y="4678990"/>
                  <a:ext cx="2940570" cy="10536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2C8AE5-9588-495C-86AC-5A98455E4D82}"/>
                    </a:ext>
                  </a:extLst>
                </p:cNvPr>
                <p:cNvSpPr txBox="1"/>
                <p:nvPr/>
              </p:nvSpPr>
              <p:spPr>
                <a:xfrm>
                  <a:off x="1703438" y="4833207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200" dirty="0">
                      <a:solidFill>
                        <a:srgbClr val="000000"/>
                      </a:solidFill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=</a:t>
                  </a:r>
                  <a:r>
                    <a:rPr lang="en-US" altLang="ko-KR" sz="22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2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ko-KR" altLang="en-US" sz="22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2C8AE5-9588-495C-86AC-5A98455E4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438" y="4833207"/>
                  <a:ext cx="2940570" cy="652551"/>
                </a:xfrm>
                <a:prstGeom prst="rect">
                  <a:avLst/>
                </a:prstGeom>
                <a:blipFill>
                  <a:blip r:embed="rId6"/>
                  <a:stretch>
                    <a:fillRect l="-26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614C06-5D6E-4079-B574-3BC1195C8CDC}"/>
              </a:ext>
            </a:extLst>
          </p:cNvPr>
          <p:cNvGrpSpPr/>
          <p:nvPr/>
        </p:nvGrpSpPr>
        <p:grpSpPr>
          <a:xfrm>
            <a:off x="1907704" y="4688674"/>
            <a:ext cx="4670282" cy="666763"/>
            <a:chOff x="1140583" y="4756298"/>
            <a:chExt cx="4670282" cy="6667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71A140A-3187-4146-86AE-8012F6ACC08A}"/>
                    </a:ext>
                  </a:extLst>
                </p:cNvPr>
                <p:cNvSpPr txBox="1"/>
                <p:nvPr/>
              </p:nvSpPr>
              <p:spPr>
                <a:xfrm>
                  <a:off x="2870295" y="4756298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200" dirty="0"/>
                    <a:t>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altLang="ko-KR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α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en-US" altLang="ko-KR" sz="2200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altLang="ko-KR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ε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ko-KR" altLang="en-US" sz="2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71A140A-3187-4146-86AE-8012F6ACC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295" y="4756298"/>
                  <a:ext cx="2940570" cy="652551"/>
                </a:xfrm>
                <a:prstGeom prst="rect">
                  <a:avLst/>
                </a:prstGeom>
                <a:blipFill>
                  <a:blip r:embed="rId7"/>
                  <a:stretch>
                    <a:fillRect l="-26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4F7A10D-5E91-4FCE-A714-DB66142CD392}"/>
                    </a:ext>
                  </a:extLst>
                </p:cNvPr>
                <p:cNvSpPr txBox="1"/>
                <p:nvPr/>
              </p:nvSpPr>
              <p:spPr>
                <a:xfrm>
                  <a:off x="1140583" y="4770510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ko-KR" sz="2200" dirty="0">
                      <a:solidFill>
                        <a:srgbClr val="000000"/>
                      </a:solidFill>
                      <a:ea typeface="08서울남산체 EB" panose="02020603020101020101" pitchFamily="18" charset="-127"/>
                    </a:rPr>
                    <a:t> </a:t>
                  </a:r>
                  <a:r>
                    <a:rPr lang="en-US" altLang="ko-KR" sz="2200" dirty="0">
                      <a:solidFill>
                        <a:srgbClr val="000000"/>
                      </a:solidFill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=</a:t>
                  </a:r>
                  <a:r>
                    <a:rPr lang="en-US" altLang="ko-KR" sz="22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2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ko-KR" altLang="en-US" sz="22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4F7A10D-5E91-4FCE-A714-DB66142CD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583" y="4770510"/>
                  <a:ext cx="2940570" cy="65255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91D320-E556-4F83-8736-25B14F82C813}"/>
              </a:ext>
            </a:extLst>
          </p:cNvPr>
          <p:cNvSpPr/>
          <p:nvPr/>
        </p:nvSpPr>
        <p:spPr>
          <a:xfrm>
            <a:off x="-11660" y="1498480"/>
            <a:ext cx="9157884" cy="5395461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E97FE4-5DE1-44D2-8CF5-5B17C67AD3FE}"/>
              </a:ext>
            </a:extLst>
          </p:cNvPr>
          <p:cNvGrpSpPr/>
          <p:nvPr/>
        </p:nvGrpSpPr>
        <p:grpSpPr>
          <a:xfrm>
            <a:off x="1943709" y="5330958"/>
            <a:ext cx="4242237" cy="1053686"/>
            <a:chOff x="1739443" y="4699976"/>
            <a:chExt cx="4242237" cy="1053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791C12-5C1C-431A-9547-5186F131211A}"/>
                    </a:ext>
                  </a:extLst>
                </p:cNvPr>
                <p:cNvSpPr txBox="1"/>
                <p:nvPr/>
              </p:nvSpPr>
              <p:spPr>
                <a:xfrm>
                  <a:off x="3041110" y="4699976"/>
                  <a:ext cx="2940570" cy="1053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200" b="0" i="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l-GR" altLang="ko-KR" sz="22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  <m:r>
                          <a:rPr lang="el-GR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pt-BR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2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sz="2200"/>
                                      <m:t>β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l-GR" altLang="ko-KR" sz="22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791C12-5C1C-431A-9547-5186F1312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110" y="4699976"/>
                  <a:ext cx="2940570" cy="10536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BB5929C-5503-4F19-A84A-AADB5BA103C0}"/>
                    </a:ext>
                  </a:extLst>
                </p:cNvPr>
                <p:cNvSpPr txBox="1"/>
                <p:nvPr/>
              </p:nvSpPr>
              <p:spPr>
                <a:xfrm>
                  <a:off x="1739443" y="4857029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ko-KR" sz="2200" dirty="0">
                      <a:solidFill>
                        <a:srgbClr val="000000"/>
                      </a:solidFill>
                      <a:ea typeface="08서울남산체 EB" panose="02020603020101020101" pitchFamily="18" charset="-127"/>
                    </a:rPr>
                    <a:t> </a:t>
                  </a:r>
                  <a:r>
                    <a:rPr lang="en-US" altLang="ko-KR" sz="2200" dirty="0">
                      <a:solidFill>
                        <a:srgbClr val="000000"/>
                      </a:solidFill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=</a:t>
                  </a:r>
                  <a:r>
                    <a:rPr lang="en-US" altLang="ko-KR" sz="22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2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ko-KR" altLang="en-US" sz="22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BB5929C-5503-4F19-A84A-AADB5BA10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443" y="4857029"/>
                  <a:ext cx="2940570" cy="65255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B1B695-58B5-49EA-B9E4-554A268C51C6}"/>
                  </a:ext>
                </a:extLst>
              </p:cNvPr>
              <p:cNvSpPr txBox="1"/>
              <p:nvPr/>
            </p:nvSpPr>
            <p:spPr>
              <a:xfrm>
                <a:off x="5378609" y="5576684"/>
                <a:ext cx="26225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24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ARCH(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4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)</a:t>
                </a:r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B1B695-58B5-49EA-B9E4-554A268C5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609" y="5576684"/>
                <a:ext cx="2622586" cy="461665"/>
              </a:xfrm>
              <a:prstGeom prst="rect">
                <a:avLst/>
              </a:prstGeom>
              <a:blipFill>
                <a:blip r:embed="rId11"/>
                <a:stretch>
                  <a:fillRect t="-10526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722E41-0AF7-4AA3-B4CA-262C6E19B17E}"/>
                  </a:ext>
                </a:extLst>
              </p:cNvPr>
              <p:cNvSpPr txBox="1"/>
              <p:nvPr/>
            </p:nvSpPr>
            <p:spPr>
              <a:xfrm>
                <a:off x="899592" y="2561310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GARCH(1,1) ]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722E41-0AF7-4AA3-B4CA-262C6E19B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561310"/>
                <a:ext cx="3976643" cy="461665"/>
              </a:xfrm>
              <a:prstGeom prst="rect">
                <a:avLst/>
              </a:prstGeom>
              <a:blipFill>
                <a:blip r:embed="rId12"/>
                <a:stretch>
                  <a:fillRect l="-2454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109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4248471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/>
              <p:nvPr/>
            </p:nvSpPr>
            <p:spPr>
              <a:xfrm>
                <a:off x="1070777" y="3007889"/>
                <a:ext cx="5760640" cy="213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200" i="1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</a:t>
                </a:r>
                <a:r>
                  <a:rPr lang="en-US" altLang="ko-KR" sz="22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/>
                          <m:t>β</m:t>
                        </m:r>
                        <m:r>
                          <m:rPr>
                            <m:nor/>
                          </m:rPr>
                          <a:rPr lang="el-GR" altLang="ko-KR" sz="2200"/>
                          <m:t>	 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(1-</a:t>
                </a:r>
                <a:r>
                  <a:rPr lang="el-GR" altLang="ko-KR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200"/>
                      <m:t>β</m:t>
                    </m:r>
                    <m:r>
                      <m:rPr>
                        <m:nor/>
                      </m:rPr>
                      <a:rPr lang="en-US" altLang="ko-KR" sz="2200" b="0" i="0" smtClean="0"/>
                      <m:t>L</m:t>
                    </m:r>
                    <m:r>
                      <m:rPr>
                        <m:nor/>
                      </m:rPr>
                      <a:rPr lang="en-US" altLang="ko-KR" sz="2200" b="0" i="0" smtClean="0"/>
                      <m:t>)</m:t>
                    </m:r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>
                  <a:solidFill>
                    <a:srgbClr val="000000"/>
                  </a:solidFill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200" dirty="0">
                  <a:solidFill>
                    <a:srgbClr val="000000"/>
                  </a:solidFill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7" y="3007889"/>
                <a:ext cx="5760640" cy="2131802"/>
              </a:xfrm>
              <a:prstGeom prst="rect">
                <a:avLst/>
              </a:prstGeom>
              <a:blipFill>
                <a:blip r:embed="rId2"/>
                <a:stretch>
                  <a:fillRect l="-1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/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solidFill>
                <a:srgbClr val="CCB09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 smtClean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{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}</m:t>
                    </m:r>
                    <m:r>
                      <m:rPr>
                        <m:nor/>
                      </m:rPr>
                      <a:rPr lang="en-US" altLang="ko-KR" sz="1800" b="0" i="0" dirty="0" smtClean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 : </m:t>
                    </m:r>
                    <m:r>
                      <a:rPr lang="ko-KR" altLang="en-US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가</m:t>
                    </m:r>
                  </m:oMath>
                </a14:m>
                <a:r>
                  <a:rPr lang="ko-KR" altLang="en-US" sz="18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우시안 백색잡음</a:t>
                </a:r>
                <a:endParaRPr lang="en-US" altLang="ko-KR" sz="180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≥0,</a:t>
                </a:r>
                <a:r>
                  <a:rPr lang="el-GR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mtClean="0">
                        <a:solidFill>
                          <a:schemeClr val="tx1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US" altLang="ko-KR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dirty="0" smtClean="0">
                        <a:solidFill>
                          <a:schemeClr val="tx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≥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0</m:t>
                    </m:r>
                  </m:oMath>
                </a14:m>
                <a:endParaRPr lang="en-US" altLang="ko-KR" sz="18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𝑗 </a:t>
                </a:r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1, …, </a:t>
                </a:r>
                <a:r>
                  <a:rPr lang="ko-KR" altLang="en-US" sz="20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𝑝</a:t>
                </a:r>
                <a:endParaRPr lang="en-US" altLang="ko-KR" sz="20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blipFill>
                <a:blip r:embed="rId3"/>
                <a:stretch>
                  <a:fillRect b="-5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/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GARCH(1,1) ]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blipFill>
                <a:blip r:embed="rId4"/>
                <a:stretch>
                  <a:fillRect l="-2297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4DE34107-6518-49FF-9538-94686487F76C}"/>
              </a:ext>
            </a:extLst>
          </p:cNvPr>
          <p:cNvGrpSpPr/>
          <p:nvPr/>
        </p:nvGrpSpPr>
        <p:grpSpPr>
          <a:xfrm>
            <a:off x="2303840" y="5340429"/>
            <a:ext cx="3882106" cy="1053686"/>
            <a:chOff x="1703438" y="4678990"/>
            <a:chExt cx="3882106" cy="1053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/>
                <p:nvPr/>
              </p:nvSpPr>
              <p:spPr>
                <a:xfrm>
                  <a:off x="2644974" y="4678990"/>
                  <a:ext cx="2940570" cy="1053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200" b="0" i="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l-GR" altLang="ko-KR" sz="22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  <m:r>
                          <a:rPr lang="el-GR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pt-BR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2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sz="2200"/>
                                      <m:t>β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l-GR" altLang="ko-KR" sz="22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974" y="4678990"/>
                  <a:ext cx="2940570" cy="10536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2C8AE5-9588-495C-86AC-5A98455E4D82}"/>
                    </a:ext>
                  </a:extLst>
                </p:cNvPr>
                <p:cNvSpPr txBox="1"/>
                <p:nvPr/>
              </p:nvSpPr>
              <p:spPr>
                <a:xfrm>
                  <a:off x="1703438" y="4833207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200" dirty="0">
                      <a:solidFill>
                        <a:srgbClr val="000000"/>
                      </a:solidFill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=</a:t>
                  </a:r>
                  <a:r>
                    <a:rPr lang="en-US" altLang="ko-KR" sz="22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2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ko-KR" altLang="en-US" sz="22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2C8AE5-9588-495C-86AC-5A98455E4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438" y="4833207"/>
                  <a:ext cx="2940570" cy="652551"/>
                </a:xfrm>
                <a:prstGeom prst="rect">
                  <a:avLst/>
                </a:prstGeom>
                <a:blipFill>
                  <a:blip r:embed="rId6"/>
                  <a:stretch>
                    <a:fillRect l="-26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614C06-5D6E-4079-B574-3BC1195C8CDC}"/>
              </a:ext>
            </a:extLst>
          </p:cNvPr>
          <p:cNvGrpSpPr/>
          <p:nvPr/>
        </p:nvGrpSpPr>
        <p:grpSpPr>
          <a:xfrm>
            <a:off x="1907704" y="4688674"/>
            <a:ext cx="4670282" cy="666763"/>
            <a:chOff x="1140583" y="4756298"/>
            <a:chExt cx="4670282" cy="6667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71A140A-3187-4146-86AE-8012F6ACC08A}"/>
                    </a:ext>
                  </a:extLst>
                </p:cNvPr>
                <p:cNvSpPr txBox="1"/>
                <p:nvPr/>
              </p:nvSpPr>
              <p:spPr>
                <a:xfrm>
                  <a:off x="2870295" y="4756298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200" dirty="0"/>
                    <a:t>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altLang="ko-KR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α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en-US" altLang="ko-KR" sz="2200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altLang="ko-KR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ε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ko-KR" altLang="en-US" sz="2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71A140A-3187-4146-86AE-8012F6ACC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295" y="4756298"/>
                  <a:ext cx="2940570" cy="652551"/>
                </a:xfrm>
                <a:prstGeom prst="rect">
                  <a:avLst/>
                </a:prstGeom>
                <a:blipFill>
                  <a:blip r:embed="rId7"/>
                  <a:stretch>
                    <a:fillRect l="-26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4F7A10D-5E91-4FCE-A714-DB66142CD392}"/>
                    </a:ext>
                  </a:extLst>
                </p:cNvPr>
                <p:cNvSpPr txBox="1"/>
                <p:nvPr/>
              </p:nvSpPr>
              <p:spPr>
                <a:xfrm>
                  <a:off x="1140583" y="4770510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ko-KR" sz="2200" dirty="0">
                      <a:solidFill>
                        <a:srgbClr val="000000"/>
                      </a:solidFill>
                      <a:ea typeface="08서울남산체 EB" panose="02020603020101020101" pitchFamily="18" charset="-127"/>
                    </a:rPr>
                    <a:t> </a:t>
                  </a:r>
                  <a:r>
                    <a:rPr lang="en-US" altLang="ko-KR" sz="2200" dirty="0">
                      <a:solidFill>
                        <a:srgbClr val="000000"/>
                      </a:solidFill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=</a:t>
                  </a:r>
                  <a:r>
                    <a:rPr lang="en-US" altLang="ko-KR" sz="22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2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ko-KR" altLang="en-US" sz="22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4F7A10D-5E91-4FCE-A714-DB66142CD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583" y="4770510"/>
                  <a:ext cx="2940570" cy="65255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E82117-FEF0-4E72-9C0F-20EEBFA2E4A2}"/>
              </a:ext>
            </a:extLst>
          </p:cNvPr>
          <p:cNvSpPr/>
          <p:nvPr/>
        </p:nvSpPr>
        <p:spPr>
          <a:xfrm>
            <a:off x="0" y="1401968"/>
            <a:ext cx="9144000" cy="5456032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23" name="그림 77" descr="C:/Users/Administrator/AppData/Roaming/PolarisOffice7/ETemp/4624_16552232/fImage967455341.png">
            <a:extLst>
              <a:ext uri="{FF2B5EF4-FFF2-40B4-BE49-F238E27FC236}">
                <a16:creationId xmlns:a16="http://schemas.microsoft.com/office/drawing/2014/main" id="{40C0174A-B2CA-4A58-BEB3-C89835E545E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>
            <a:off x="996879" y="2436285"/>
            <a:ext cx="1422530" cy="1037604"/>
          </a:xfrm>
          <a:prstGeom prst="rect">
            <a:avLst/>
          </a:prstGeom>
          <a:noFill/>
        </p:spPr>
      </p:pic>
      <p:pic>
        <p:nvPicPr>
          <p:cNvPr id="25" name="그림 78" descr="C:/Users/Administrator/AppData/Roaming/PolarisOffice7/ETemp/4624_16552232/fImage96745548467.png">
            <a:extLst>
              <a:ext uri="{FF2B5EF4-FFF2-40B4-BE49-F238E27FC236}">
                <a16:creationId xmlns:a16="http://schemas.microsoft.com/office/drawing/2014/main" id="{26FEF902-A395-4D95-A11D-A7FDE0E9308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 rot="10800000">
            <a:off x="6551124" y="3476170"/>
            <a:ext cx="1422530" cy="1037604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E06970-96AC-4809-B8AC-4A53C953EED4}"/>
              </a:ext>
            </a:extLst>
          </p:cNvPr>
          <p:cNvSpPr txBox="1"/>
          <p:nvPr/>
        </p:nvSpPr>
        <p:spPr>
          <a:xfrm>
            <a:off x="1817753" y="2985956"/>
            <a:ext cx="5228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ARCH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에서 많은 </a:t>
            </a:r>
            <a:r>
              <a:rPr lang="ko-KR" altLang="en-US" sz="3200" dirty="0" err="1">
                <a:solidFill>
                  <a:srgbClr val="FFFFFF"/>
                </a:solidFill>
                <a:latin typeface="Cambria Math" panose="02040503050406030204" pitchFamily="18" charset="0"/>
              </a:rPr>
              <a:t>모수들을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 </a:t>
            </a:r>
            <a:endParaRPr lang="en-US" altLang="ko-KR" sz="3200" dirty="0">
              <a:solidFill>
                <a:srgbClr val="FFFFFF"/>
              </a:solidFill>
              <a:latin typeface="Cambria Math" panose="02040503050406030204" pitchFamily="18" charset="0"/>
            </a:endParaRPr>
          </a:p>
          <a:p>
            <a:pPr algn="ctr"/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추정해야 했던 </a:t>
            </a:r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문제를 해결</a:t>
            </a:r>
            <a:r>
              <a:rPr lang="en-US" altLang="ko-KR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D81C74-8CCF-45EE-82B1-F37757D2C504}"/>
                  </a:ext>
                </a:extLst>
              </p:cNvPr>
              <p:cNvSpPr txBox="1"/>
              <p:nvPr/>
            </p:nvSpPr>
            <p:spPr>
              <a:xfrm>
                <a:off x="544916" y="4513774"/>
                <a:ext cx="76563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GARCH(1, 1) = ARCH(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3200" dirty="0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)</a:t>
                </a:r>
                <a:endParaRPr lang="ko-KR" altLang="en-US" sz="3200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D81C74-8CCF-45EE-82B1-F37757D2C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6" y="4513774"/>
                <a:ext cx="7656326" cy="584775"/>
              </a:xfrm>
              <a:prstGeom prst="rect">
                <a:avLst/>
              </a:prstGeom>
              <a:blipFill>
                <a:blip r:embed="rId11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52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2551180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3768" y="3847324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4577" y="2604839"/>
            <a:ext cx="4392488" cy="93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THANK YOU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7664" y="1628800"/>
            <a:ext cx="786418" cy="6743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46203" y="2239014"/>
            <a:ext cx="439983" cy="3578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3" y="2559119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72277" y="3847324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76333" y="3617487"/>
            <a:ext cx="333591" cy="3064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00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도형 64">
            <a:extLst>
              <a:ext uri="{FF2B5EF4-FFF2-40B4-BE49-F238E27FC236}">
                <a16:creationId xmlns:a16="http://schemas.microsoft.com/office/drawing/2014/main" id="{0DDFBC27-88F8-4B2C-8A1D-199D0C45E3E3}"/>
              </a:ext>
            </a:extLst>
          </p:cNvPr>
          <p:cNvSpPr>
            <a:spLocks noGrp="1" noChangeArrowheads="1"/>
          </p:cNvSpPr>
          <p:nvPr/>
        </p:nvSpPr>
        <p:spPr>
          <a:xfrm>
            <a:off x="5691728" y="2692843"/>
            <a:ext cx="2208479" cy="3177419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415F0-CD93-4A7A-B440-44047321C57F}"/>
              </a:ext>
            </a:extLst>
          </p:cNvPr>
          <p:cNvSpPr txBox="1"/>
          <p:nvPr/>
        </p:nvSpPr>
        <p:spPr>
          <a:xfrm>
            <a:off x="5822567" y="2819010"/>
            <a:ext cx="1944216" cy="277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AR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MA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ARMA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ARIMA</a:t>
            </a:r>
            <a:endParaRPr lang="ko-KR" altLang="en-US" sz="3000" dirty="0">
              <a:ea typeface="08서울남산체 EB" panose="02020603020101020101" pitchFamily="18" charset="-127"/>
            </a:endParaRPr>
          </a:p>
        </p:txBody>
      </p:sp>
      <p:sp>
        <p:nvSpPr>
          <p:cNvPr id="23" name="도형 64">
            <a:extLst>
              <a:ext uri="{FF2B5EF4-FFF2-40B4-BE49-F238E27FC236}">
                <a16:creationId xmlns:a16="http://schemas.microsoft.com/office/drawing/2014/main" id="{B67B0420-1A64-4368-A856-6B8E9487EA7C}"/>
              </a:ext>
            </a:extLst>
          </p:cNvPr>
          <p:cNvSpPr>
            <a:spLocks noGrp="1" noChangeArrowheads="1"/>
          </p:cNvSpPr>
          <p:nvPr/>
        </p:nvSpPr>
        <p:spPr>
          <a:xfrm>
            <a:off x="1371900" y="3489569"/>
            <a:ext cx="2208479" cy="826332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73FD97-1DB2-4377-BCEE-5F92260923AA}"/>
              </a:ext>
            </a:extLst>
          </p:cNvPr>
          <p:cNvSpPr txBox="1"/>
          <p:nvPr/>
        </p:nvSpPr>
        <p:spPr>
          <a:xfrm>
            <a:off x="1505324" y="3489569"/>
            <a:ext cx="1944216" cy="69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ARFIMA</a:t>
            </a:r>
            <a:endParaRPr lang="ko-KR" altLang="en-US" sz="3000" dirty="0">
              <a:ea typeface="08서울남산체 EB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3276FB-10FF-4E42-824C-9B8DFF3324C0}"/>
              </a:ext>
            </a:extLst>
          </p:cNvPr>
          <p:cNvSpPr/>
          <p:nvPr/>
        </p:nvSpPr>
        <p:spPr>
          <a:xfrm>
            <a:off x="4572000" y="1377734"/>
            <a:ext cx="4572000" cy="5480265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5" name="도형 120">
            <a:extLst>
              <a:ext uri="{FF2B5EF4-FFF2-40B4-BE49-F238E27FC236}">
                <a16:creationId xmlns:a16="http://schemas.microsoft.com/office/drawing/2014/main" id="{B56850F9-FF99-4025-BE67-BF46579F30E9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4381230" y="3455929"/>
            <a:ext cx="597563" cy="802711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4FFBB82-7B82-4864-ACDD-D4F1122B7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54" y="2022284"/>
            <a:ext cx="3500891" cy="14672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AE8AF6-4FC1-4BD0-9CA1-112A61DDD912}"/>
              </a:ext>
            </a:extLst>
          </p:cNvPr>
          <p:cNvSpPr txBox="1"/>
          <p:nvPr/>
        </p:nvSpPr>
        <p:spPr>
          <a:xfrm>
            <a:off x="4278656" y="4259444"/>
            <a:ext cx="5284743" cy="206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rgbClr val="FFFFFF"/>
                </a:solidFill>
                <a:latin typeface="Cambria Math" panose="02040503050406030204" pitchFamily="18" charset="0"/>
                <a:ea typeface="08서울남산체 EB" panose="02020603020101020101" pitchFamily="18" charset="-127"/>
              </a:rPr>
              <a:t>그 한계점을 보완한 모형이</a:t>
            </a:r>
            <a:r>
              <a:rPr lang="en-US" altLang="ko-KR" sz="2200" dirty="0">
                <a:solidFill>
                  <a:srgbClr val="FFFFFF"/>
                </a:solidFill>
                <a:latin typeface="Cambria Math" panose="02040503050406030204" pitchFamily="18" charset="0"/>
                <a:ea typeface="08서울남산체 EB" panose="02020603020101020101" pitchFamily="18" charset="-127"/>
              </a:rPr>
              <a:t> </a:t>
            </a:r>
            <a:r>
              <a:rPr lang="en-US" altLang="ko-KR" sz="2200" dirty="0">
                <a:solidFill>
                  <a:srgbClr val="C00000"/>
                </a:solidFill>
                <a:latin typeface="Cambria Math" panose="02040503050406030204" pitchFamily="18" charset="0"/>
                <a:ea typeface="08서울남산체 EB" panose="02020603020101020101" pitchFamily="18" charset="-127"/>
              </a:rPr>
              <a:t>ARFIMA</a:t>
            </a:r>
            <a:r>
              <a:rPr lang="en-US" altLang="ko-KR" sz="2200" dirty="0">
                <a:solidFill>
                  <a:srgbClr val="FFFFFF"/>
                </a:solidFill>
                <a:latin typeface="Cambria Math" panose="02040503050406030204" pitchFamily="18" charset="0"/>
                <a:ea typeface="08서울남산체 EB" panose="0202060302010102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rgbClr val="FFFFFF"/>
                </a:solidFill>
                <a:latin typeface="Cambria Math" panose="02040503050406030204" pitchFamily="18" charset="0"/>
                <a:ea typeface="08서울남산체 EB" panose="02020603020101020101" pitchFamily="18" charset="-127"/>
              </a:rPr>
              <a:t>ARFIMA</a:t>
            </a:r>
            <a:r>
              <a:rPr lang="ko-KR" altLang="en-US" sz="2200" dirty="0">
                <a:solidFill>
                  <a:srgbClr val="FFFFFF"/>
                </a:solidFill>
                <a:latin typeface="Cambria Math" panose="02040503050406030204" pitchFamily="18" charset="0"/>
                <a:ea typeface="08서울남산체 EB" panose="02020603020101020101" pitchFamily="18" charset="-127"/>
              </a:rPr>
              <a:t> 모형의 </a:t>
            </a:r>
            <a:r>
              <a:rPr lang="en-US" altLang="ko-KR" sz="2200" dirty="0">
                <a:solidFill>
                  <a:srgbClr val="FFFFFF"/>
                </a:solidFill>
                <a:latin typeface="Cambria Math" panose="02040503050406030204" pitchFamily="18" charset="0"/>
                <a:ea typeface="08서울남산체 EB" panose="02020603020101020101" pitchFamily="18" charset="-127"/>
              </a:rPr>
              <a:t>ACF</a:t>
            </a:r>
            <a:r>
              <a:rPr lang="ko-KR" altLang="en-US" sz="2200" dirty="0">
                <a:solidFill>
                  <a:srgbClr val="FFFFFF"/>
                </a:solidFill>
                <a:latin typeface="Cambria Math" panose="02040503050406030204" pitchFamily="18" charset="0"/>
                <a:ea typeface="08서울남산체 EB" panose="02020603020101020101" pitchFamily="18" charset="-127"/>
              </a:rPr>
              <a:t>는 </a:t>
            </a:r>
            <a:r>
              <a:rPr lang="en-US" altLang="ko-KR" sz="2200" dirty="0">
                <a:solidFill>
                  <a:srgbClr val="C00000"/>
                </a:solidFill>
                <a:latin typeface="Cambria Math" panose="02040503050406030204" pitchFamily="18" charset="0"/>
                <a:ea typeface="08서울남산체 EB" panose="02020603020101020101" pitchFamily="18" charset="-127"/>
              </a:rPr>
              <a:t>0</a:t>
            </a:r>
            <a:r>
              <a:rPr lang="ko-KR" altLang="en-US" sz="2200" dirty="0">
                <a:solidFill>
                  <a:srgbClr val="C00000"/>
                </a:solidFill>
                <a:latin typeface="Cambria Math" panose="02040503050406030204" pitchFamily="18" charset="0"/>
                <a:ea typeface="08서울남산체 EB" panose="02020603020101020101" pitchFamily="18" charset="-127"/>
              </a:rPr>
              <a:t>으로 느리게 </a:t>
            </a:r>
            <a:endParaRPr lang="en-US" altLang="ko-KR" sz="2200" dirty="0">
              <a:solidFill>
                <a:srgbClr val="C00000"/>
              </a:solidFill>
              <a:latin typeface="Cambria Math" panose="02040503050406030204" pitchFamily="18" charset="0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rgbClr val="C00000"/>
                </a:solidFill>
                <a:latin typeface="Cambria Math" panose="02040503050406030204" pitchFamily="18" charset="0"/>
                <a:ea typeface="08서울남산체 EB" panose="02020603020101020101" pitchFamily="18" charset="-127"/>
              </a:rPr>
              <a:t>수렴</a:t>
            </a:r>
            <a:r>
              <a:rPr lang="en-US" altLang="ko-KR" sz="2200" dirty="0">
                <a:solidFill>
                  <a:srgbClr val="C00000"/>
                </a:solidFill>
                <a:latin typeface="Cambria Math" panose="02040503050406030204" pitchFamily="18" charset="0"/>
                <a:ea typeface="08서울남산체 EB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rgbClr val="C00000"/>
                </a:solidFill>
                <a:latin typeface="Cambria Math" panose="02040503050406030204" pitchFamily="18" charset="0"/>
                <a:ea typeface="08서울남산체 EB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200" dirty="0" err="1">
                <a:solidFill>
                  <a:srgbClr val="C00000"/>
                </a:solidFill>
                <a:latin typeface="Cambria Math" panose="02040503050406030204" pitchFamily="18" charset="0"/>
                <a:ea typeface="08서울남산체 EB" panose="02020603020101020101" pitchFamily="18" charset="-127"/>
                <a:sym typeface="Wingdings" panose="05000000000000000000" pitchFamily="2" charset="2"/>
              </a:rPr>
              <a:t>장기억</a:t>
            </a:r>
            <a:r>
              <a:rPr lang="ko-KR" altLang="en-US" sz="2200" dirty="0">
                <a:solidFill>
                  <a:srgbClr val="C00000"/>
                </a:solidFill>
                <a:latin typeface="Cambria Math" panose="02040503050406030204" pitchFamily="18" charset="0"/>
                <a:ea typeface="08서울남산체 EB" panose="02020603020101020101" pitchFamily="18" charset="-127"/>
                <a:sym typeface="Wingdings" panose="05000000000000000000" pitchFamily="2" charset="2"/>
              </a:rPr>
              <a:t> 확률과정</a:t>
            </a:r>
            <a:endParaRPr lang="en-US" altLang="ko-KR" sz="2200" dirty="0">
              <a:solidFill>
                <a:srgbClr val="C00000"/>
              </a:solidFill>
              <a:latin typeface="Cambria Math" panose="02040503050406030204" pitchFamily="18" charset="0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20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도형 64">
            <a:extLst>
              <a:ext uri="{FF2B5EF4-FFF2-40B4-BE49-F238E27FC236}">
                <a16:creationId xmlns:a16="http://schemas.microsoft.com/office/drawing/2014/main" id="{0127ED15-6CC9-4FB7-A670-9CD8093CFF66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15578"/>
            <a:ext cx="7778115" cy="401866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96F2E0-F098-4A0E-9948-33E728AD0DCA}"/>
              </a:ext>
            </a:extLst>
          </p:cNvPr>
          <p:cNvSpPr txBox="1"/>
          <p:nvPr/>
        </p:nvSpPr>
        <p:spPr>
          <a:xfrm>
            <a:off x="945083" y="2497169"/>
            <a:ext cx="72734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uto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egressive </a:t>
            </a:r>
            <a:r>
              <a:rPr lang="en-US" altLang="ko-KR" sz="22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F</a:t>
            </a:r>
            <a:r>
              <a:rPr lang="en-US" altLang="ko-KR" sz="2200" dirty="0">
                <a:solidFill>
                  <a:prstClr val="black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ractionally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I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ntegrated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M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oving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A1E69-C01B-419B-895A-B90280C1372B}"/>
              </a:ext>
            </a:extLst>
          </p:cNvPr>
          <p:cNvSpPr txBox="1"/>
          <p:nvPr/>
        </p:nvSpPr>
        <p:spPr>
          <a:xfrm>
            <a:off x="3433446" y="28525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ea typeface="08서울남산체 EB" panose="02020603020101020101" pitchFamily="18" charset="-127"/>
              </a:rPr>
              <a:t>유리수</a:t>
            </a:r>
          </a:p>
        </p:txBody>
      </p:sp>
      <p:sp>
        <p:nvSpPr>
          <p:cNvPr id="21" name="도형 8">
            <a:extLst>
              <a:ext uri="{FF2B5EF4-FFF2-40B4-BE49-F238E27FC236}">
                <a16:creationId xmlns:a16="http://schemas.microsoft.com/office/drawing/2014/main" id="{7610DFBC-984E-499F-9A00-BFA8350A218E}"/>
              </a:ext>
            </a:extLst>
          </p:cNvPr>
          <p:cNvSpPr>
            <a:spLocks noGrp="1" noChangeArrowheads="1"/>
          </p:cNvSpPr>
          <p:nvPr/>
        </p:nvSpPr>
        <p:spPr>
          <a:xfrm>
            <a:off x="1779679" y="3564871"/>
            <a:ext cx="1764196" cy="159716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7A34A-13E2-46C9-9103-E76A324651E9}"/>
              </a:ext>
            </a:extLst>
          </p:cNvPr>
          <p:cNvSpPr txBox="1"/>
          <p:nvPr/>
        </p:nvSpPr>
        <p:spPr>
          <a:xfrm>
            <a:off x="1810602" y="5218227"/>
            <a:ext cx="210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a typeface="08서울남산체 EB" panose="02020603020101020101" pitchFamily="18" charset="-127"/>
              </a:rPr>
              <a:t>d : </a:t>
            </a:r>
            <a:r>
              <a:rPr lang="ko-KR" altLang="en-US" sz="2400" dirty="0">
                <a:ea typeface="08서울남산체 EB" panose="02020603020101020101" pitchFamily="18" charset="-127"/>
              </a:rPr>
              <a:t>양의 정수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8A65EC-2567-4E38-B84C-BADED9F748A5}"/>
                  </a:ext>
                </a:extLst>
              </p:cNvPr>
              <p:cNvSpPr txBox="1"/>
              <p:nvPr/>
            </p:nvSpPr>
            <p:spPr>
              <a:xfrm>
                <a:off x="5551273" y="5142117"/>
                <a:ext cx="2101806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4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0 &lt; d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>
                    <a:ea typeface="08서울남산체 EB" panose="02020603020101020101" pitchFamily="18" charset="-127"/>
                  </a:rPr>
                  <a:t> </a:t>
                </a:r>
                <a:endParaRPr lang="ko-KR" altLang="en-US" sz="2400" dirty="0"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8A65EC-2567-4E38-B84C-BADED9F74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73" y="5142117"/>
                <a:ext cx="2101806" cy="613886"/>
              </a:xfrm>
              <a:prstGeom prst="rect">
                <a:avLst/>
              </a:prstGeom>
              <a:blipFill>
                <a:blip r:embed="rId2"/>
                <a:stretch>
                  <a:fillRect l="-1453" b="-9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53BC3CE-ABB9-4131-AEF0-72F2B5554046}"/>
              </a:ext>
            </a:extLst>
          </p:cNvPr>
          <p:cNvSpPr txBox="1"/>
          <p:nvPr/>
        </p:nvSpPr>
        <p:spPr>
          <a:xfrm>
            <a:off x="4171261" y="4099794"/>
            <a:ext cx="57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ea typeface="08서울남산체 EB" panose="02020603020101020101" pitchFamily="18" charset="-127"/>
              </a:rPr>
              <a:t>VS</a:t>
            </a:r>
            <a:endParaRPr lang="ko-KR" altLang="en-US" sz="2800" dirty="0">
              <a:solidFill>
                <a:srgbClr val="C00000"/>
              </a:solidFill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DE478A-F087-4E89-8A67-CC7835285351}"/>
              </a:ext>
            </a:extLst>
          </p:cNvPr>
          <p:cNvSpPr>
            <a:spLocks noGrp="1" noChangeArrowheads="1"/>
          </p:cNvSpPr>
          <p:nvPr/>
        </p:nvSpPr>
        <p:spPr>
          <a:xfrm>
            <a:off x="5421467" y="3564871"/>
            <a:ext cx="1764196" cy="159716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59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도형 64">
            <a:extLst>
              <a:ext uri="{FF2B5EF4-FFF2-40B4-BE49-F238E27FC236}">
                <a16:creationId xmlns:a16="http://schemas.microsoft.com/office/drawing/2014/main" id="{0127ED15-6CC9-4FB7-A670-9CD8093CFF66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15579"/>
            <a:ext cx="7778115" cy="3471960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786352-DA64-4F19-B981-6D73D45972BF}"/>
                  </a:ext>
                </a:extLst>
              </p:cNvPr>
              <p:cNvSpPr txBox="1"/>
              <p:nvPr/>
            </p:nvSpPr>
            <p:spPr>
              <a:xfrm>
                <a:off x="1043608" y="3084034"/>
                <a:ext cx="8290824" cy="689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ARFIMA(p, d, q) :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ϕ(B)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−𝜇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) = 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𝜃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(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𝐵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, 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이때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0 &lt; d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sz="2400" baseline="-25000" dirty="0">
                  <a:latin typeface="Cambria Math" panose="02040503050406030204" pitchFamily="18" charset="0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786352-DA64-4F19-B981-6D73D4597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84034"/>
                <a:ext cx="8290824" cy="689932"/>
              </a:xfrm>
              <a:prstGeom prst="rect">
                <a:avLst/>
              </a:prstGeom>
              <a:blipFill>
                <a:blip r:embed="rId2"/>
                <a:stretch>
                  <a:fillRect l="-735" b="-70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3C6F8C-FDF2-4F54-9048-3D6F119BDE06}"/>
                  </a:ext>
                </a:extLst>
              </p:cNvPr>
              <p:cNvSpPr txBox="1"/>
              <p:nvPr/>
            </p:nvSpPr>
            <p:spPr>
              <a:xfrm>
                <a:off x="2258102" y="4650424"/>
                <a:ext cx="5336343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= (1</a:t>
                </a:r>
                <a14:m>
                  <m:oMath xmlns:m="http://schemas.openxmlformats.org/officeDocument/2006/math">
                    <m:r>
                      <a:rPr lang="en-US" altLang="ko-KR" sz="20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 − </m:t>
                    </m:r>
                    <m:sSub>
                      <m:sSub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𝐵</a:t>
                </a:r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−</m:t>
                    </m:r>
                  </m:oMath>
                </a14:m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⋯</a:t>
                </a:r>
                <a:r>
                  <a:rPr lang="en-US" altLang="ko-KR" sz="2000" b="0" i="0" u="none" strike="noStrike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)</a:t>
                </a:r>
                <a:r>
                  <a:rPr lang="en-US" altLang="ko-KR" sz="20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𝜀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:endParaRPr lang="ko-KR" altLang="en-US" sz="2000" dirty="0"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3C6F8C-FDF2-4F54-9048-3D6F119BD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102" y="4650424"/>
                <a:ext cx="5336343" cy="423770"/>
              </a:xfrm>
              <a:prstGeom prst="rect">
                <a:avLst/>
              </a:prstGeom>
              <a:blipFill>
                <a:blip r:embed="rId3"/>
                <a:stretch>
                  <a:fillRect l="-1142" t="-10145" b="-18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4A4C20-5CFC-414B-871C-A33307B55163}"/>
              </a:ext>
            </a:extLst>
          </p:cNvPr>
          <p:cNvSpPr/>
          <p:nvPr/>
        </p:nvSpPr>
        <p:spPr>
          <a:xfrm>
            <a:off x="2978182" y="3409648"/>
            <a:ext cx="627840" cy="296716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8A56F7E8-23A9-40DC-B41A-2E422B848708}"/>
              </a:ext>
            </a:extLst>
          </p:cNvPr>
          <p:cNvSpPr/>
          <p:nvPr/>
        </p:nvSpPr>
        <p:spPr>
          <a:xfrm rot="16200000">
            <a:off x="1895991" y="3965975"/>
            <a:ext cx="461665" cy="705135"/>
          </a:xfrm>
          <a:prstGeom prst="downArrow">
            <a:avLst>
              <a:gd name="adj1" fmla="val 67449"/>
              <a:gd name="adj2" fmla="val 5883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7B704C-98BD-44E2-A0A0-5B2D004579CE}"/>
                  </a:ext>
                </a:extLst>
              </p:cNvPr>
              <p:cNvSpPr txBox="1"/>
              <p:nvPr/>
            </p:nvSpPr>
            <p:spPr>
              <a:xfrm>
                <a:off x="2594078" y="3922417"/>
                <a:ext cx="5336343" cy="591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(1 −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ϕ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B−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ϕ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−⋯−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ϕ</m:t>
                        </m:r>
                      </m:e>
                      <m:sub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)</a:t>
                </a:r>
                <a:r>
                  <a:rPr lang="en-US" altLang="ko-KR" sz="20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7B704C-98BD-44E2-A0A0-5B2D00457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078" y="3922417"/>
                <a:ext cx="5336343" cy="591572"/>
              </a:xfrm>
              <a:prstGeom prst="rect">
                <a:avLst/>
              </a:prstGeom>
              <a:blipFill>
                <a:blip r:embed="rId4"/>
                <a:stretch>
                  <a:fillRect l="-1257" b="-13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FFB34A-C895-4D5F-AECF-16047E46F900}"/>
              </a:ext>
            </a:extLst>
          </p:cNvPr>
          <p:cNvSpPr/>
          <p:nvPr/>
        </p:nvSpPr>
        <p:spPr>
          <a:xfrm>
            <a:off x="2594078" y="4104787"/>
            <a:ext cx="3240360" cy="391121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6E8827-2322-4D45-B36F-960551787537}"/>
              </a:ext>
            </a:extLst>
          </p:cNvPr>
          <p:cNvSpPr/>
          <p:nvPr/>
        </p:nvSpPr>
        <p:spPr>
          <a:xfrm>
            <a:off x="5530661" y="3355109"/>
            <a:ext cx="627840" cy="391122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BE54F6-2D50-473F-AAAF-A536AB7A195E}"/>
              </a:ext>
            </a:extLst>
          </p:cNvPr>
          <p:cNvSpPr/>
          <p:nvPr/>
        </p:nvSpPr>
        <p:spPr>
          <a:xfrm>
            <a:off x="2591136" y="4653142"/>
            <a:ext cx="3099285" cy="391122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96F2E0-F098-4A0E-9948-33E728AD0DCA}"/>
              </a:ext>
            </a:extLst>
          </p:cNvPr>
          <p:cNvSpPr txBox="1"/>
          <p:nvPr/>
        </p:nvSpPr>
        <p:spPr>
          <a:xfrm>
            <a:off x="945083" y="2497169"/>
            <a:ext cx="72734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uto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egressive </a:t>
            </a:r>
            <a:r>
              <a:rPr lang="en-US" altLang="ko-KR" sz="22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F</a:t>
            </a:r>
            <a:r>
              <a:rPr lang="en-US" altLang="ko-KR" sz="2200" dirty="0">
                <a:solidFill>
                  <a:prstClr val="black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ractionally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I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ntegrated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M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oving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verage</a:t>
            </a:r>
          </a:p>
        </p:txBody>
      </p:sp>
    </p:spTree>
    <p:extLst>
      <p:ext uri="{BB962C8B-B14F-4D97-AF65-F5344CB8AC3E}">
        <p14:creationId xmlns:p14="http://schemas.microsoft.com/office/powerpoint/2010/main" val="301252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9855FAC1-B9E1-4145-B239-0D774AFF6983}"/>
              </a:ext>
            </a:extLst>
          </p:cNvPr>
          <p:cNvSpPr txBox="1"/>
          <p:nvPr/>
        </p:nvSpPr>
        <p:spPr>
          <a:xfrm>
            <a:off x="945083" y="2497169"/>
            <a:ext cx="72734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uto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egressive </a:t>
            </a:r>
            <a:r>
              <a:rPr lang="en-US" altLang="ko-KR" sz="22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F</a:t>
            </a:r>
            <a:r>
              <a:rPr lang="en-US" altLang="ko-KR" sz="2200" dirty="0">
                <a:solidFill>
                  <a:prstClr val="black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ractionally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I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ntegrated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M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oving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verage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도형 64">
            <a:extLst>
              <a:ext uri="{FF2B5EF4-FFF2-40B4-BE49-F238E27FC236}">
                <a16:creationId xmlns:a16="http://schemas.microsoft.com/office/drawing/2014/main" id="{0127ED15-6CC9-4FB7-A670-9CD8093CFF66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341874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786352-DA64-4F19-B981-6D73D45972BF}"/>
                  </a:ext>
                </a:extLst>
              </p:cNvPr>
              <p:cNvSpPr txBox="1"/>
              <p:nvPr/>
            </p:nvSpPr>
            <p:spPr>
              <a:xfrm>
                <a:off x="1043608" y="3093906"/>
                <a:ext cx="8290824" cy="689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ARFIMA(p, d, q) :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ϕ(B)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−𝜇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) = 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𝜃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(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𝐵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, 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이때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0 &lt; d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sz="2400" baseline="-25000" dirty="0">
                  <a:latin typeface="Cambria Math" panose="02040503050406030204" pitchFamily="18" charset="0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786352-DA64-4F19-B981-6D73D4597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93906"/>
                <a:ext cx="8290824" cy="689932"/>
              </a:xfrm>
              <a:prstGeom prst="rect">
                <a:avLst/>
              </a:prstGeom>
              <a:blipFill>
                <a:blip r:embed="rId2"/>
                <a:stretch>
                  <a:fillRect l="-735" b="-70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3C6F8C-FDF2-4F54-9048-3D6F119BDE06}"/>
                  </a:ext>
                </a:extLst>
              </p:cNvPr>
              <p:cNvSpPr txBox="1"/>
              <p:nvPr/>
            </p:nvSpPr>
            <p:spPr>
              <a:xfrm>
                <a:off x="2291808" y="4612894"/>
                <a:ext cx="5336343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= (1</a:t>
                </a:r>
                <a14:m>
                  <m:oMath xmlns:m="http://schemas.openxmlformats.org/officeDocument/2006/math">
                    <m:r>
                      <a:rPr lang="en-US" altLang="ko-KR" sz="20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 − </m:t>
                    </m:r>
                    <m:sSub>
                      <m:sSub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𝐵</a:t>
                </a:r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−</m:t>
                    </m:r>
                  </m:oMath>
                </a14:m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⋯</a:t>
                </a:r>
                <a:r>
                  <a:rPr lang="en-US" altLang="ko-KR" sz="2000" b="0" i="0" u="none" strike="noStrike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)</a:t>
                </a:r>
                <a:r>
                  <a:rPr lang="en-US" altLang="ko-KR" sz="20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𝜀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:endParaRPr lang="ko-KR" altLang="en-US" sz="2000" dirty="0"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3C6F8C-FDF2-4F54-9048-3D6F119BD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808" y="4612894"/>
                <a:ext cx="5336343" cy="423770"/>
              </a:xfrm>
              <a:prstGeom prst="rect">
                <a:avLst/>
              </a:prstGeom>
              <a:blipFill>
                <a:blip r:embed="rId3"/>
                <a:stretch>
                  <a:fillRect l="-1257" t="-10145" b="-18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4A4C20-5CFC-414B-871C-A33307B55163}"/>
              </a:ext>
            </a:extLst>
          </p:cNvPr>
          <p:cNvSpPr/>
          <p:nvPr/>
        </p:nvSpPr>
        <p:spPr>
          <a:xfrm>
            <a:off x="3011888" y="3372118"/>
            <a:ext cx="627840" cy="296716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8A56F7E8-23A9-40DC-B41A-2E422B848708}"/>
              </a:ext>
            </a:extLst>
          </p:cNvPr>
          <p:cNvSpPr/>
          <p:nvPr/>
        </p:nvSpPr>
        <p:spPr>
          <a:xfrm rot="16200000">
            <a:off x="1929697" y="3928445"/>
            <a:ext cx="461665" cy="705135"/>
          </a:xfrm>
          <a:prstGeom prst="downArrow">
            <a:avLst>
              <a:gd name="adj1" fmla="val 67449"/>
              <a:gd name="adj2" fmla="val 5883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7B704C-98BD-44E2-A0A0-5B2D004579CE}"/>
                  </a:ext>
                </a:extLst>
              </p:cNvPr>
              <p:cNvSpPr txBox="1"/>
              <p:nvPr/>
            </p:nvSpPr>
            <p:spPr>
              <a:xfrm>
                <a:off x="2627784" y="3884887"/>
                <a:ext cx="5336343" cy="591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(1 −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ϕ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B−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ϕ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−⋯−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ϕ</m:t>
                        </m:r>
                      </m:e>
                      <m:sub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)</a:t>
                </a:r>
                <a:r>
                  <a:rPr lang="en-US" altLang="ko-KR" sz="20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7B704C-98BD-44E2-A0A0-5B2D00457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884887"/>
                <a:ext cx="5336343" cy="591572"/>
              </a:xfrm>
              <a:prstGeom prst="rect">
                <a:avLst/>
              </a:prstGeom>
              <a:blipFill>
                <a:blip r:embed="rId4"/>
                <a:stretch>
                  <a:fillRect l="-1143" b="-13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FFB34A-C895-4D5F-AECF-16047E46F900}"/>
              </a:ext>
            </a:extLst>
          </p:cNvPr>
          <p:cNvSpPr/>
          <p:nvPr/>
        </p:nvSpPr>
        <p:spPr>
          <a:xfrm>
            <a:off x="2627784" y="4067257"/>
            <a:ext cx="3240360" cy="391121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6E8827-2322-4D45-B36F-960551787537}"/>
              </a:ext>
            </a:extLst>
          </p:cNvPr>
          <p:cNvSpPr/>
          <p:nvPr/>
        </p:nvSpPr>
        <p:spPr>
          <a:xfrm>
            <a:off x="5564367" y="3317579"/>
            <a:ext cx="627840" cy="391122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BE54F6-2D50-473F-AAAF-A536AB7A195E}"/>
              </a:ext>
            </a:extLst>
          </p:cNvPr>
          <p:cNvSpPr/>
          <p:nvPr/>
        </p:nvSpPr>
        <p:spPr>
          <a:xfrm>
            <a:off x="2624842" y="4615612"/>
            <a:ext cx="3099285" cy="391122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7A1922-53C8-446E-A09D-A579FB7A5088}"/>
              </a:ext>
            </a:extLst>
          </p:cNvPr>
          <p:cNvSpPr/>
          <p:nvPr/>
        </p:nvSpPr>
        <p:spPr>
          <a:xfrm>
            <a:off x="-11660" y="1498480"/>
            <a:ext cx="9157884" cy="5395461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7BF490-402A-48CA-A669-9CDE0FEA5CBF}"/>
                  </a:ext>
                </a:extLst>
              </p:cNvPr>
              <p:cNvSpPr txBox="1"/>
              <p:nvPr/>
            </p:nvSpPr>
            <p:spPr>
              <a:xfrm>
                <a:off x="1043608" y="3075825"/>
                <a:ext cx="8290824" cy="689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ARFIMA(p, d, q) :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ϕ(B)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−𝜇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) = 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𝜃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(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𝐵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, 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이때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0 &lt; d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sz="2400" baseline="-25000" dirty="0">
                  <a:latin typeface="Cambria Math" panose="02040503050406030204" pitchFamily="18" charset="0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7BF490-402A-48CA-A669-9CDE0FEA5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75825"/>
                <a:ext cx="8290824" cy="689932"/>
              </a:xfrm>
              <a:prstGeom prst="rect">
                <a:avLst/>
              </a:prstGeom>
              <a:blipFill>
                <a:blip r:embed="rId5"/>
                <a:stretch>
                  <a:fillRect l="-735" b="-70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0262D95-9D2A-45F5-A368-FA01865AAF4E}"/>
              </a:ext>
            </a:extLst>
          </p:cNvPr>
          <p:cNvSpPr txBox="1"/>
          <p:nvPr/>
        </p:nvSpPr>
        <p:spPr>
          <a:xfrm>
            <a:off x="4375513" y="3206431"/>
            <a:ext cx="191769" cy="4616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695996A4-86BA-403B-87E5-8253341DB60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60514" y="2891099"/>
            <a:ext cx="655996" cy="1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A15F48-F742-4AFF-BC42-6C61268EA983}"/>
              </a:ext>
            </a:extLst>
          </p:cNvPr>
          <p:cNvSpPr txBox="1"/>
          <p:nvPr/>
        </p:nvSpPr>
        <p:spPr>
          <a:xfrm>
            <a:off x="1699053" y="1498481"/>
            <a:ext cx="6280515" cy="104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254061"/>
                </a:solidFill>
                <a:ea typeface="08서울남산체 EB" panose="02020603020101020101" pitchFamily="18" charset="-127"/>
              </a:rPr>
              <a:t>1. </a:t>
            </a:r>
            <a:r>
              <a:rPr lang="ko-KR" altLang="en-US" sz="2200" dirty="0" err="1">
                <a:solidFill>
                  <a:srgbClr val="254061"/>
                </a:solidFill>
                <a:ea typeface="08서울남산체 EB" panose="02020603020101020101" pitchFamily="18" charset="-127"/>
              </a:rPr>
              <a:t>장기간동안의</a:t>
            </a:r>
            <a:r>
              <a:rPr lang="ko-KR" altLang="en-US" sz="2200" dirty="0">
                <a:solidFill>
                  <a:srgbClr val="254061"/>
                </a:solidFill>
                <a:ea typeface="08서울남산체 EB" panose="02020603020101020101" pitchFamily="18" charset="-127"/>
              </a:rPr>
              <a:t> 시계열 종속성 결정</a:t>
            </a:r>
            <a:endParaRPr lang="en-US" altLang="ko-KR" sz="2200" dirty="0">
              <a:solidFill>
                <a:srgbClr val="254061"/>
              </a:solidFill>
              <a:ea typeface="08서울남산체 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254061"/>
                </a:solidFill>
                <a:ea typeface="08서울남산체 EB" panose="02020603020101020101" pitchFamily="18" charset="-127"/>
              </a:rPr>
              <a:t>2. -0.5</a:t>
            </a:r>
            <a:r>
              <a:rPr lang="ko-KR" altLang="en-US" sz="2200" dirty="0">
                <a:solidFill>
                  <a:srgbClr val="254061"/>
                </a:solidFill>
                <a:ea typeface="08서울남산체 EB" panose="02020603020101020101" pitchFamily="18" charset="-127"/>
              </a:rPr>
              <a:t>에서 </a:t>
            </a:r>
            <a:r>
              <a:rPr lang="en-US" altLang="ko-KR" sz="2200" dirty="0">
                <a:solidFill>
                  <a:srgbClr val="254061"/>
                </a:solidFill>
                <a:ea typeface="08서울남산체 EB" panose="02020603020101020101" pitchFamily="18" charset="-127"/>
              </a:rPr>
              <a:t>0</a:t>
            </a:r>
            <a:r>
              <a:rPr lang="ko-KR" altLang="en-US" sz="2200" dirty="0">
                <a:solidFill>
                  <a:srgbClr val="254061"/>
                </a:solidFill>
                <a:ea typeface="08서울남산체 EB" panose="02020603020101020101" pitchFamily="18" charset="-127"/>
              </a:rPr>
              <a:t>일 경우 자기상관합이 </a:t>
            </a:r>
            <a:r>
              <a:rPr lang="en-US" altLang="ko-KR" sz="2200" dirty="0">
                <a:solidFill>
                  <a:srgbClr val="254061"/>
                </a:solidFill>
                <a:ea typeface="08서울남산체 EB" panose="02020603020101020101" pitchFamily="18" charset="-127"/>
              </a:rPr>
              <a:t>0</a:t>
            </a:r>
            <a:r>
              <a:rPr lang="ko-KR" altLang="en-US" sz="2200" dirty="0">
                <a:solidFill>
                  <a:srgbClr val="254061"/>
                </a:solidFill>
                <a:ea typeface="08서울남산체 EB" panose="02020603020101020101" pitchFamily="18" charset="-127"/>
              </a:rPr>
              <a:t>이 되는 문제 발생</a:t>
            </a:r>
          </a:p>
        </p:txBody>
      </p:sp>
    </p:spTree>
    <p:extLst>
      <p:ext uri="{BB962C8B-B14F-4D97-AF65-F5344CB8AC3E}">
        <p14:creationId xmlns:p14="http://schemas.microsoft.com/office/powerpoint/2010/main" val="396473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95">
            <a:extLst>
              <a:ext uri="{FF2B5EF4-FFF2-40B4-BE49-F238E27FC236}">
                <a16:creationId xmlns:a16="http://schemas.microsoft.com/office/drawing/2014/main" id="{CC718D81-BF24-43FA-9D34-5FDA7A83EE1E}"/>
              </a:ext>
            </a:extLst>
          </p:cNvPr>
          <p:cNvSpPr>
            <a:spLocks noGrp="1" noChangeArrowheads="1"/>
          </p:cNvSpPr>
          <p:nvPr/>
        </p:nvSpPr>
        <p:spPr>
          <a:xfrm>
            <a:off x="1514556" y="3215963"/>
            <a:ext cx="5936625" cy="706573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도형 64">
            <a:extLst>
              <a:ext uri="{FF2B5EF4-FFF2-40B4-BE49-F238E27FC236}">
                <a16:creationId xmlns:a16="http://schemas.microsoft.com/office/drawing/2014/main" id="{3A398B22-9343-42AB-900B-7469FDDD596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554679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967A72-7BC9-43E6-B46C-C95458A4FCEB}"/>
              </a:ext>
            </a:extLst>
          </p:cNvPr>
          <p:cNvSpPr txBox="1"/>
          <p:nvPr/>
        </p:nvSpPr>
        <p:spPr>
          <a:xfrm>
            <a:off x="1041667" y="2543773"/>
            <a:ext cx="502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장기억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확률과정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(long memory process)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18A40B-F328-48B2-AD84-033ACCB06E03}"/>
              </a:ext>
            </a:extLst>
          </p:cNvPr>
          <p:cNvSpPr txBox="1"/>
          <p:nvPr/>
        </p:nvSpPr>
        <p:spPr>
          <a:xfrm>
            <a:off x="1041667" y="4194616"/>
            <a:ext cx="5687670" cy="977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</a:t>
            </a:r>
            <a:r>
              <a:rPr lang="en-US" altLang="ko-KR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 </a:t>
            </a:r>
            <a:r>
              <a:rPr lang="ko-KR" altLang="en-US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합이 무한대로 발산</a:t>
            </a:r>
            <a:r>
              <a:rPr lang="en-US" altLang="ko-KR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lvl="0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ACF</a:t>
            </a:r>
            <a:r>
              <a:rPr lang="ko-KR" altLang="en-US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가 </a:t>
            </a:r>
            <a:r>
              <a:rPr lang="en-US" altLang="ko-KR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0</a:t>
            </a:r>
            <a:r>
              <a:rPr lang="ko-KR" altLang="en-US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으로 </a:t>
            </a:r>
            <a:r>
              <a:rPr lang="ko-KR" altLang="en-US" dirty="0">
                <a:solidFill>
                  <a:srgbClr val="25406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빠르게 수렴하지 않음</a:t>
            </a:r>
            <a:r>
              <a:rPr lang="en-US" altLang="ko-KR" dirty="0">
                <a:solidFill>
                  <a:srgbClr val="25406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. </a:t>
            </a:r>
            <a:endParaRPr lang="ko-KR" altLang="ko-KR" kern="100" dirty="0">
              <a:solidFill>
                <a:srgbClr val="254061"/>
              </a:solidFill>
              <a:effectLst/>
              <a:latin typeface="08서울남산체 EB" panose="02020603020101020101" pitchFamily="18" charset="-127"/>
              <a:ea typeface="08서울남산체 EB" panose="0202060302010102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36F92E-F5FD-4B36-ACBF-AF04F0B00356}"/>
                  </a:ext>
                </a:extLst>
              </p:cNvPr>
              <p:cNvSpPr txBox="1"/>
              <p:nvPr/>
            </p:nvSpPr>
            <p:spPr>
              <a:xfrm>
                <a:off x="1546525" y="3379012"/>
                <a:ext cx="619268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자기 상관 함수 </a:t>
                </a:r>
                <a:r>
                  <a:rPr lang="el-GR" altLang="ko-KR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ρ(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)~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ko-KR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→∞ (</a:t>
                </a:r>
                <a:r>
                  <a:rPr lang="ko-KR" altLang="en-US" b="0" i="0" u="none" strike="noStrike" baseline="0" dirty="0">
                    <a:solidFill>
                      <a:srgbClr val="000000"/>
                    </a:solidFill>
                    <a:latin typeface="NanumSquare_ac" panose="020B0600000101010101" pitchFamily="50" charset="-127"/>
                    <a:ea typeface="NanumSquare_ac" panose="020B0600000101010101" pitchFamily="50" charset="-127"/>
                  </a:rPr>
                  <a:t>단</a:t>
                </a:r>
                <a:r>
                  <a:rPr lang="en-US" altLang="ko-KR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NanumSquare_ac" panose="020B0600000101010101" pitchFamily="50" charset="-127"/>
                  </a:rPr>
                  <a:t>, C&gt;0) </a:t>
                </a:r>
                <a:r>
                  <a:rPr lang="en-US" altLang="ko-KR" sz="14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NanumSquare_ac" panose="020B0600000101010101" pitchFamily="50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36F92E-F5FD-4B36-ACBF-AF04F0B00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525" y="3379012"/>
                <a:ext cx="6192688" cy="374270"/>
              </a:xfrm>
              <a:prstGeom prst="rect">
                <a:avLst/>
              </a:prstGeom>
              <a:blipFill>
                <a:blip r:embed="rId2"/>
                <a:stretch>
                  <a:fillRect t="-9677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58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도형 64">
            <a:extLst>
              <a:ext uri="{FF2B5EF4-FFF2-40B4-BE49-F238E27FC236}">
                <a16:creationId xmlns:a16="http://schemas.microsoft.com/office/drawing/2014/main" id="{CB64E973-6018-48CE-9754-545ADCEA8392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94664A-C162-460F-BA65-9E21CD2C98EF}"/>
              </a:ext>
            </a:extLst>
          </p:cNvPr>
          <p:cNvSpPr txBox="1"/>
          <p:nvPr/>
        </p:nvSpPr>
        <p:spPr>
          <a:xfrm>
            <a:off x="539552" y="2849121"/>
            <a:ext cx="373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r>
              <a:rPr lang="ko-KR" altLang="en-US" sz="24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CCD63-F1FB-4899-AABB-9D21505B533E}"/>
              </a:ext>
            </a:extLst>
          </p:cNvPr>
          <p:cNvSpPr txBox="1"/>
          <p:nvPr/>
        </p:nvSpPr>
        <p:spPr>
          <a:xfrm>
            <a:off x="897414" y="3429000"/>
            <a:ext cx="7561464" cy="184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ea typeface="08서울남산체 EB" panose="02020603020101020101" pitchFamily="18" charset="-127"/>
              </a:rPr>
              <a:t>ARFIMA</a:t>
            </a:r>
            <a:r>
              <a:rPr lang="ko-KR" altLang="en-US" sz="2000" dirty="0">
                <a:ea typeface="08서울남산체 EB" panose="02020603020101020101" pitchFamily="18" charset="-127"/>
              </a:rPr>
              <a:t>에서 </a:t>
            </a:r>
            <a:r>
              <a:rPr lang="en-US" altLang="ko-KR" sz="2000" dirty="0">
                <a:ea typeface="08서울남산체 EB" panose="02020603020101020101" pitchFamily="18" charset="-127"/>
              </a:rPr>
              <a:t>d</a:t>
            </a:r>
            <a:r>
              <a:rPr lang="ko-KR" altLang="en-US" sz="2000" dirty="0">
                <a:ea typeface="08서울남산체 EB" panose="02020603020101020101" pitchFamily="18" charset="-127"/>
              </a:rPr>
              <a:t>는 </a:t>
            </a:r>
            <a:r>
              <a:rPr lang="ko-KR" altLang="en-US" sz="2000" dirty="0" err="1">
                <a:ea typeface="08서울남산체 EB" panose="02020603020101020101" pitchFamily="18" charset="-127"/>
              </a:rPr>
              <a:t>최소제곱법</a:t>
            </a:r>
            <a:r>
              <a:rPr lang="en-US" altLang="ko-KR" sz="2000" dirty="0">
                <a:ea typeface="08서울남산체 EB" panose="02020603020101020101" pitchFamily="18" charset="-127"/>
              </a:rPr>
              <a:t>, </a:t>
            </a:r>
            <a:r>
              <a:rPr lang="ko-KR" altLang="en-US" sz="2000" dirty="0" err="1">
                <a:ea typeface="08서울남산체 EB" panose="02020603020101020101" pitchFamily="18" charset="-127"/>
              </a:rPr>
              <a:t>최대우도추정법으로</a:t>
            </a:r>
            <a:r>
              <a:rPr lang="ko-KR" altLang="en-US" sz="2000" dirty="0">
                <a:ea typeface="08서울남산체 EB" panose="02020603020101020101" pitchFamily="18" charset="-127"/>
              </a:rPr>
              <a:t> 찾을 수 있음</a:t>
            </a:r>
            <a:r>
              <a:rPr lang="en-US" altLang="ko-KR" sz="2000" dirty="0">
                <a:ea typeface="08서울남산체 EB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ea typeface="08서울남산체 EB" panose="02020603020101020101" pitchFamily="18" charset="-127"/>
              </a:rPr>
              <a:t>이후 </a:t>
            </a:r>
            <a:r>
              <a:rPr lang="en-US" altLang="ko-KR" sz="2000" dirty="0">
                <a:ea typeface="08서울남산체 EB" panose="02020603020101020101" pitchFamily="18" charset="-127"/>
              </a:rPr>
              <a:t>ARMA</a:t>
            </a:r>
            <a:r>
              <a:rPr lang="ko-KR" altLang="en-US" sz="2000" dirty="0">
                <a:ea typeface="08서울남산체 EB" panose="02020603020101020101" pitchFamily="18" charset="-127"/>
              </a:rPr>
              <a:t>모형과 비슷하게 나머지 </a:t>
            </a:r>
            <a:r>
              <a:rPr lang="ko-KR" altLang="en-US" sz="2000" dirty="0" err="1">
                <a:ea typeface="08서울남산체 EB" panose="02020603020101020101" pitchFamily="18" charset="-127"/>
              </a:rPr>
              <a:t>모수를</a:t>
            </a:r>
            <a:r>
              <a:rPr lang="ko-KR" altLang="en-US" sz="2000" dirty="0">
                <a:ea typeface="08서울남산체 EB" panose="02020603020101020101" pitchFamily="18" charset="-127"/>
              </a:rPr>
              <a:t> 추정</a:t>
            </a:r>
            <a:r>
              <a:rPr lang="en-US" altLang="ko-KR" sz="2000" dirty="0">
                <a:ea typeface="08서울남산체 EB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ea typeface="08서울남산체 EB" panose="02020603020101020101" pitchFamily="18" charset="-127"/>
              </a:rPr>
              <a:t>R</a:t>
            </a:r>
            <a:r>
              <a:rPr lang="ko-KR" altLang="en-US" sz="2000" dirty="0">
                <a:ea typeface="08서울남산체 EB" panose="02020603020101020101" pitchFamily="18" charset="-127"/>
              </a:rPr>
              <a:t>에선 </a:t>
            </a:r>
            <a:r>
              <a:rPr lang="en-US" altLang="ko-KR" sz="2000" dirty="0" err="1">
                <a:ea typeface="08서울남산체 EB" panose="02020603020101020101" pitchFamily="18" charset="-127"/>
              </a:rPr>
              <a:t>arfima</a:t>
            </a:r>
            <a:r>
              <a:rPr lang="en-US" altLang="ko-KR" sz="2000" dirty="0">
                <a:ea typeface="08서울남산체 EB" panose="02020603020101020101" pitchFamily="18" charset="-127"/>
              </a:rPr>
              <a:t>() </a:t>
            </a:r>
            <a:r>
              <a:rPr lang="ko-KR" altLang="en-US" sz="2000" dirty="0">
                <a:ea typeface="08서울남산체 EB" panose="02020603020101020101" pitchFamily="18" charset="-127"/>
              </a:rPr>
              <a:t>함수를 사용할 수 있음</a:t>
            </a:r>
            <a:r>
              <a:rPr lang="en-US" altLang="ko-KR" sz="2000" dirty="0">
                <a:ea typeface="08서울남산체 EB" panose="02020603020101020101" pitchFamily="18" charset="-127"/>
              </a:rPr>
              <a:t>.</a:t>
            </a:r>
            <a:endParaRPr lang="ko-KR" altLang="en-US" sz="2000" dirty="0"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80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mbria Math"/>
        <a:ea typeface="08서울남산체 EB (본문)"/>
        <a:cs typeface=""/>
      </a:majorFont>
      <a:minorFont>
        <a:latin typeface="Cambria Math"/>
        <a:ea typeface="08서울남산체 EB (본문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1792</Words>
  <Application>Microsoft Office PowerPoint</Application>
  <PresentationFormat>화면 슬라이드 쇼(4:3)</PresentationFormat>
  <Paragraphs>383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Arial</vt:lpstr>
      <vt:lpstr>Cambria Math</vt:lpstr>
      <vt:lpstr>08서울남산체 EB</vt:lpstr>
      <vt:lpstr>NanumSquare_ac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10sop04@naver.com</cp:lastModifiedBy>
  <cp:revision>111</cp:revision>
  <dcterms:created xsi:type="dcterms:W3CDTF">2015-04-15T04:21:45Z</dcterms:created>
  <dcterms:modified xsi:type="dcterms:W3CDTF">2021-03-25T03:01:23Z</dcterms:modified>
</cp:coreProperties>
</file>