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5"/>
  </p:notesMasterIdLst>
  <p:sldIdLst>
    <p:sldId id="267" r:id="rId2"/>
    <p:sldId id="259" r:id="rId3"/>
    <p:sldId id="474" r:id="rId4"/>
    <p:sldId id="479" r:id="rId5"/>
    <p:sldId id="480" r:id="rId6"/>
    <p:sldId id="433" r:id="rId7"/>
    <p:sldId id="453" r:id="rId8"/>
    <p:sldId id="517" r:id="rId9"/>
    <p:sldId id="502" r:id="rId10"/>
    <p:sldId id="489" r:id="rId11"/>
    <p:sldId id="490" r:id="rId12"/>
    <p:sldId id="491" r:id="rId13"/>
    <p:sldId id="492" r:id="rId14"/>
    <p:sldId id="494" r:id="rId15"/>
    <p:sldId id="493" r:id="rId16"/>
    <p:sldId id="501" r:id="rId17"/>
    <p:sldId id="495" r:id="rId18"/>
    <p:sldId id="500" r:id="rId19"/>
    <p:sldId id="503" r:id="rId20"/>
    <p:sldId id="504" r:id="rId21"/>
    <p:sldId id="499" r:id="rId22"/>
    <p:sldId id="518" r:id="rId23"/>
    <p:sldId id="498" r:id="rId24"/>
    <p:sldId id="264" r:id="rId25"/>
    <p:sldId id="271" r:id="rId26"/>
    <p:sldId id="289" r:id="rId27"/>
    <p:sldId id="296" r:id="rId28"/>
    <p:sldId id="295" r:id="rId29"/>
    <p:sldId id="286" r:id="rId30"/>
    <p:sldId id="288" r:id="rId31"/>
    <p:sldId id="287" r:id="rId32"/>
    <p:sldId id="291" r:id="rId33"/>
    <p:sldId id="292" r:id="rId34"/>
    <p:sldId id="297" r:id="rId35"/>
    <p:sldId id="520" r:id="rId36"/>
    <p:sldId id="519" r:id="rId37"/>
    <p:sldId id="521" r:id="rId38"/>
    <p:sldId id="293" r:id="rId39"/>
    <p:sldId id="505" r:id="rId40"/>
    <p:sldId id="506" r:id="rId41"/>
    <p:sldId id="507" r:id="rId42"/>
    <p:sldId id="508" r:id="rId43"/>
    <p:sldId id="509" r:id="rId44"/>
    <p:sldId id="290" r:id="rId45"/>
    <p:sldId id="278" r:id="rId46"/>
    <p:sldId id="279" r:id="rId47"/>
    <p:sldId id="276" r:id="rId48"/>
    <p:sldId id="312" r:id="rId49"/>
    <p:sldId id="299" r:id="rId50"/>
    <p:sldId id="280" r:id="rId51"/>
    <p:sldId id="282" r:id="rId52"/>
    <p:sldId id="283" r:id="rId53"/>
    <p:sldId id="284" r:id="rId54"/>
    <p:sldId id="281" r:id="rId55"/>
    <p:sldId id="510" r:id="rId56"/>
    <p:sldId id="511" r:id="rId57"/>
    <p:sldId id="512" r:id="rId58"/>
    <p:sldId id="298" r:id="rId59"/>
    <p:sldId id="285" r:id="rId60"/>
    <p:sldId id="513" r:id="rId61"/>
    <p:sldId id="514" r:id="rId62"/>
    <p:sldId id="294" r:id="rId63"/>
    <p:sldId id="300" r:id="rId64"/>
    <p:sldId id="301" r:id="rId65"/>
    <p:sldId id="515" r:id="rId66"/>
    <p:sldId id="302" r:id="rId67"/>
    <p:sldId id="303" r:id="rId68"/>
    <p:sldId id="305" r:id="rId69"/>
    <p:sldId id="304" r:id="rId70"/>
    <p:sldId id="307" r:id="rId71"/>
    <p:sldId id="310" r:id="rId72"/>
    <p:sldId id="311" r:id="rId73"/>
    <p:sldId id="268" r:id="rId74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76"/>
    </p:embeddedFont>
    <p:embeddedFont>
      <p:font typeface="Cambria Math" panose="02040503050406030204" pitchFamily="18" charset="0"/>
      <p:regular r:id="rId77"/>
    </p:embeddedFont>
    <p:embeddedFont>
      <p:font typeface="NanumSquare_ac" panose="020B0600000101010101" pitchFamily="50" charset="-127"/>
      <p:regular r:id="rId78"/>
    </p:embeddedFont>
    <p:embeddedFont>
      <p:font typeface="나눔스퀘어_ac" panose="020B0600000101010101" pitchFamily="50" charset="-127"/>
      <p:regular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박세령" initials="박" lastIdx="3" clrIdx="1">
    <p:extLst>
      <p:ext uri="{19B8F6BF-5375-455C-9EA6-DF929625EA0E}">
        <p15:presenceInfo xmlns:p15="http://schemas.microsoft.com/office/powerpoint/2012/main" userId="S::tpfud264@o365.skku.edu::080274fc-2382-407b-82c3-507fc064c0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A6A6A6"/>
    <a:srgbClr val="DDE8F7"/>
    <a:srgbClr val="CCDDF2"/>
    <a:srgbClr val="EEF4FB"/>
    <a:srgbClr val="F0D36C"/>
    <a:srgbClr val="F0E7E0"/>
    <a:srgbClr val="254061"/>
    <a:srgbClr val="B2C0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8" autoAdjust="0"/>
    <p:restoredTop sz="94660"/>
  </p:normalViewPr>
  <p:slideViewPr>
    <p:cSldViewPr showGuides="1">
      <p:cViewPr varScale="1">
        <p:scale>
          <a:sx n="66" d="100"/>
          <a:sy n="66" d="100"/>
        </p:scale>
        <p:origin x="72" y="47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2CAA3DA8-23D2-44BF-A254-8D95B182F3ED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1D20A23-0A92-4FDF-AFB9-A9CEB7B4CE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0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2.png"/><Relationship Id="rId5" Type="http://schemas.openxmlformats.org/officeDocument/2006/relationships/image" Target="../media/image32.png"/><Relationship Id="rId10" Type="http://schemas.openxmlformats.org/officeDocument/2006/relationships/image" Target="../media/image33.jp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13.png"/><Relationship Id="rId7" Type="http://schemas.openxmlformats.org/officeDocument/2006/relationships/image" Target="../media/image38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9.png"/><Relationship Id="rId9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2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microsoft.com/office/2007/relationships/hdphoto" Target="../media/hdphoto3.wdp"/><Relationship Id="rId4" Type="http://schemas.openxmlformats.org/officeDocument/2006/relationships/image" Target="NULL"/><Relationship Id="rId9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클린업 </a:t>
            </a:r>
            <a:r>
              <a:rPr lang="en-US" altLang="ko-KR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82F2B-E339-4864-B33E-934549926928}"/>
              </a:ext>
            </a:extLst>
          </p:cNvPr>
          <p:cNvSpPr txBox="1"/>
          <p:nvPr/>
        </p:nvSpPr>
        <p:spPr>
          <a:xfrm>
            <a:off x="2987824" y="4149080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시계열자료분석팀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염예빈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한유진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박세령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이정우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"/>
    </mc:Choice>
    <mc:Fallback xmlns="">
      <p:transition spd="slow" advTm="19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967406" cy="707886"/>
            <a:chOff x="2699792" y="1277259"/>
            <a:chExt cx="2967406" cy="70788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834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ACF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와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패턴</a:t>
              </a:r>
            </a:p>
            <a:p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B4DFCE-C350-4A13-87D2-61A439A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642"/>
              </p:ext>
            </p:extLst>
          </p:nvPr>
        </p:nvGraphicFramePr>
        <p:xfrm>
          <a:off x="930401" y="2852936"/>
          <a:ext cx="7261368" cy="2337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42">
                  <a:extLst>
                    <a:ext uri="{9D8B030D-6E8A-4147-A177-3AD203B41FA5}">
                      <a16:colId xmlns:a16="http://schemas.microsoft.com/office/drawing/2014/main" val="35163460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086883955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3418126539"/>
                    </a:ext>
                  </a:extLst>
                </a:gridCol>
                <a:gridCol w="1815342">
                  <a:extLst>
                    <a:ext uri="{9D8B030D-6E8A-4147-A177-3AD203B41FA5}">
                      <a16:colId xmlns:a16="http://schemas.microsoft.com/office/drawing/2014/main" val="1947961510"/>
                    </a:ext>
                  </a:extLst>
                </a:gridCol>
              </a:tblGrid>
              <a:tr h="672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AR(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MA(</a:t>
                      </a:r>
                      <a:r>
                        <a:rPr lang="en-US" sz="2400" kern="100" dirty="0">
                          <a:solidFill>
                            <a:srgbClr val="28517A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q</a:t>
                      </a:r>
                      <a:r>
                        <a:rPr lang="en-US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ARMA(</a:t>
                      </a:r>
                      <a:r>
                        <a:rPr lang="en-US" altLang="ko-KR" sz="2400" kern="100" dirty="0" err="1">
                          <a:solidFill>
                            <a:srgbClr val="C00000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ko-KR" sz="2400" kern="100" dirty="0" err="1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2400" kern="100" dirty="0" err="1">
                          <a:solidFill>
                            <a:srgbClr val="17375E"/>
                          </a:solidFill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33872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q+1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3995"/>
                  </a:ext>
                </a:extLst>
              </a:tr>
              <a:tr h="676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PACF</a:t>
                      </a:r>
                      <a:endParaRPr lang="ko-KR" sz="24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0D3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차부터 절단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p+1</a:t>
                      </a: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시점부터 </a:t>
                      </a:r>
                      <a:endParaRPr lang="en-US" alt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effectLst/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  <a:cs typeface="Arial" panose="020B0604020202020204" pitchFamily="34" charset="0"/>
                        </a:rPr>
                        <a:t>지수적으로 감소</a:t>
                      </a:r>
                      <a:endParaRPr lang="ko-KR" sz="1800" kern="100" dirty="0">
                        <a:effectLst/>
                        <a:latin typeface="08서울남산체 EB" panose="02020603020101020101" pitchFamily="18" charset="-127"/>
                        <a:ea typeface="08서울남산체 EB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71755" marB="71755" anchor="ctr">
                    <a:solidFill>
                      <a:srgbClr val="FA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332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B92AF6-0859-4272-B3D0-8DA19CC221B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B416B-B9E7-42F5-BB72-A75FB437DDED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87A1E-73E3-482F-988D-B309A3A1D91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1B59-31F7-4533-AD5E-8CAE365A403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CE9C9-661B-4136-803E-0F43F20CC2F1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9649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6"/>
    </mc:Choice>
    <mc:Fallback xmlns="">
      <p:transition spd="slow" advTm="339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 시계열 자료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식별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99725" y="5480342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DF9CE-469A-4B5B-9B5C-832EFB0E5D2E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0B78B-F50C-45CF-9256-F245680881E1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6A4F0F-888B-4FD7-8B5C-D6C85709E35B}"/>
              </a:ext>
            </a:extLst>
          </p:cNvPr>
          <p:cNvSpPr txBox="1"/>
          <p:nvPr/>
        </p:nvSpPr>
        <p:spPr>
          <a:xfrm>
            <a:off x="1259632" y="2967335"/>
            <a:ext cx="19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EEF4FB"/>
                </a:highlight>
                <a:latin typeface="Cambria Math" panose="02040503050406030204" pitchFamily="18" charset="0"/>
              </a:rPr>
              <a:t>차수</a:t>
            </a:r>
            <a:r>
              <a:rPr lang="en-US" altLang="ko-KR" dirty="0">
                <a:highlight>
                  <a:srgbClr val="EEF4FB"/>
                </a:highlight>
                <a:latin typeface="Cambria Math" panose="02040503050406030204" pitchFamily="18" charset="0"/>
              </a:rPr>
              <a:t> p , q </a:t>
            </a:r>
            <a:r>
              <a:rPr lang="ko-KR" altLang="en-US" dirty="0">
                <a:highlight>
                  <a:srgbClr val="EEF4FB"/>
                </a:highlight>
                <a:latin typeface="Cambria Math" panose="02040503050406030204" pitchFamily="18" charset="0"/>
              </a:rPr>
              <a:t>결정</a:t>
            </a:r>
            <a:endParaRPr lang="en-US" altLang="ko-KR" dirty="0">
              <a:highlight>
                <a:srgbClr val="EEF4FB"/>
              </a:highlight>
              <a:latin typeface="Cambria Math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4B204-34A5-40C3-9503-B2D9D924F9D4}"/>
              </a:ext>
            </a:extLst>
          </p:cNvPr>
          <p:cNvSpPr txBox="1"/>
          <p:nvPr/>
        </p:nvSpPr>
        <p:spPr>
          <a:xfrm>
            <a:off x="968322" y="3752824"/>
            <a:ext cx="21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DDE8F7"/>
                </a:highlight>
                <a:latin typeface="Cambria Math" panose="02040503050406030204" pitchFamily="18" charset="0"/>
              </a:rPr>
              <a:t>최대가능도추정법</a:t>
            </a:r>
            <a:r>
              <a:rPr lang="en-US" altLang="ko-KR" dirty="0">
                <a:highlight>
                  <a:srgbClr val="DDE8F7"/>
                </a:highlight>
                <a:latin typeface="Cambria Math" panose="02040503050406030204" pitchFamily="18" charset="0"/>
              </a:rPr>
              <a:t>, </a:t>
            </a:r>
          </a:p>
          <a:p>
            <a:r>
              <a:rPr lang="ko-KR" altLang="en-US" dirty="0" err="1">
                <a:highlight>
                  <a:srgbClr val="DDE8F7"/>
                </a:highlight>
                <a:latin typeface="Cambria Math" panose="02040503050406030204" pitchFamily="18" charset="0"/>
              </a:rPr>
              <a:t>최소제곱</a:t>
            </a:r>
            <a:r>
              <a:rPr lang="en-US" altLang="ko-KR" dirty="0">
                <a:highlight>
                  <a:srgbClr val="DDE8F7"/>
                </a:highlight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highlight>
                  <a:srgbClr val="DDE8F7"/>
                </a:highlight>
                <a:latin typeface="Cambria Math" panose="02040503050406030204" pitchFamily="18" charset="0"/>
              </a:rPr>
              <a:t>적률추정법</a:t>
            </a:r>
            <a:endParaRPr lang="en-US" altLang="ko-KR" dirty="0">
              <a:highlight>
                <a:srgbClr val="DDE8F7"/>
              </a:highlight>
              <a:latin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1CF1B-941B-4EF0-A8D5-766EE731EBE5}"/>
              </a:ext>
            </a:extLst>
          </p:cNvPr>
          <p:cNvSpPr txBox="1"/>
          <p:nvPr/>
        </p:nvSpPr>
        <p:spPr>
          <a:xfrm>
            <a:off x="796042" y="5051042"/>
            <a:ext cx="24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ighlight>
                  <a:srgbClr val="CCDDF2"/>
                </a:highlight>
                <a:latin typeface="Cambria Math" panose="02040503050406030204" pitchFamily="18" charset="0"/>
              </a:rPr>
              <a:t>잔차분석</a:t>
            </a:r>
            <a:r>
              <a:rPr lang="en-US" altLang="ko-KR" dirty="0">
                <a:highlight>
                  <a:srgbClr val="CCDDF2"/>
                </a:highlight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highlight>
                  <a:srgbClr val="CCDDF2"/>
                </a:highlight>
                <a:latin typeface="Cambria Math" panose="02040503050406030204" pitchFamily="18" charset="0"/>
              </a:rPr>
              <a:t>과대적합진단</a:t>
            </a:r>
            <a:endParaRPr lang="en-US" altLang="ko-KR" dirty="0">
              <a:highlight>
                <a:srgbClr val="CCDDF2"/>
              </a:highlight>
              <a:latin typeface="Cambria Math" panose="02040503050406030204" pitchFamily="18" charset="0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04E84A40-47CD-4A0D-81F9-8919426D6893}"/>
              </a:ext>
            </a:extLst>
          </p:cNvPr>
          <p:cNvCxnSpPr/>
          <p:nvPr/>
        </p:nvCxnSpPr>
        <p:spPr>
          <a:xfrm rot="10800000" flipV="1">
            <a:off x="2855651" y="2930517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2D3491C-E8DC-490C-8004-B4F3F4F13FC5}"/>
              </a:ext>
            </a:extLst>
          </p:cNvPr>
          <p:cNvCxnSpPr/>
          <p:nvPr/>
        </p:nvCxnSpPr>
        <p:spPr>
          <a:xfrm rot="10800000" flipV="1">
            <a:off x="2914176" y="3792657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4A9437A-CF00-457F-AB71-C53E015A1069}"/>
              </a:ext>
            </a:extLst>
          </p:cNvPr>
          <p:cNvCxnSpPr/>
          <p:nvPr/>
        </p:nvCxnSpPr>
        <p:spPr>
          <a:xfrm rot="10800000" flipV="1">
            <a:off x="2822159" y="4836693"/>
            <a:ext cx="669721" cy="229702"/>
          </a:xfrm>
          <a:prstGeom prst="curvedConnector3">
            <a:avLst/>
          </a:prstGeom>
          <a:ln w="25400">
            <a:solidFill>
              <a:srgbClr val="B9CD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E8917-42DD-4629-8C40-D0FF9854362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D25A7-3FB9-4D85-8D88-3C8BCC69179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1380C1-3A49-4E62-83D8-B0114B405D0B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159644-F468-40E0-A586-2CDC92A99E2D}"/>
              </a:ext>
            </a:extLst>
          </p:cNvPr>
          <p:cNvGrpSpPr/>
          <p:nvPr/>
        </p:nvGrpSpPr>
        <p:grpSpPr>
          <a:xfrm>
            <a:off x="278948" y="1528442"/>
            <a:ext cx="1906218" cy="400110"/>
            <a:chOff x="2699792" y="1277259"/>
            <a:chExt cx="1906218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12751C-7EDA-4D53-86E3-CAABF1B85689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13317D-195B-48F5-B51D-8066B493B5B0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773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 적합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Flow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8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000521" cy="400110"/>
            <a:chOff x="2699792" y="1277259"/>
            <a:chExt cx="100052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9D8507-8227-46DD-AB56-C3F0039801C1}"/>
              </a:ext>
            </a:extLst>
          </p:cNvPr>
          <p:cNvSpPr/>
          <p:nvPr/>
        </p:nvSpPr>
        <p:spPr>
          <a:xfrm>
            <a:off x="899592" y="3036146"/>
            <a:ext cx="2585412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ARMA(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p,q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F0959A3A-C480-4DEE-B5B1-0C6C315D3A2B}"/>
              </a:ext>
            </a:extLst>
          </p:cNvPr>
          <p:cNvSpPr>
            <a:spLocks noGrp="1" noChangeArrowheads="1"/>
          </p:cNvSpPr>
          <p:nvPr/>
        </p:nvSpPr>
        <p:spPr>
          <a:xfrm>
            <a:off x="1966766" y="4550465"/>
            <a:ext cx="5210467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즉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차분과정까지 포함한 모델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  <a:p>
            <a:pPr eaLnBrk="0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Trend(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추세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+ ARMA(</a:t>
            </a:r>
            <a:r>
              <a:rPr lang="en-US" altLang="ko-KR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형태가 있을 때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0D26F4-7D40-492F-BA1B-0236DBEE8FCD}"/>
              </a:ext>
            </a:extLst>
          </p:cNvPr>
          <p:cNvSpPr/>
          <p:nvPr/>
        </p:nvSpPr>
        <p:spPr>
          <a:xfrm>
            <a:off x="5746693" y="3048949"/>
            <a:ext cx="2584800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p,d,q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631C9-9FA3-440F-9D89-5CA6E288BA53}"/>
              </a:ext>
            </a:extLst>
          </p:cNvPr>
          <p:cNvSpPr txBox="1"/>
          <p:nvPr/>
        </p:nvSpPr>
        <p:spPr>
          <a:xfrm>
            <a:off x="-85957" y="2058146"/>
            <a:ext cx="784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Auto-Regressive Integrated Moving Average</a:t>
            </a:r>
            <a:endParaRPr lang="ko-KR" altLang="en-US" sz="28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AD9A-7570-4D2E-B095-96484AD4A9DD}"/>
              </a:ext>
            </a:extLst>
          </p:cNvPr>
          <p:cNvSpPr txBox="1"/>
          <p:nvPr/>
        </p:nvSpPr>
        <p:spPr>
          <a:xfrm>
            <a:off x="1002447" y="2609067"/>
            <a:ext cx="23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chemeClr val="tx1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 방법 중 차분 후</a:t>
            </a:r>
            <a:endParaRPr lang="en-US" altLang="ko-KR" sz="1800" dirty="0">
              <a:solidFill>
                <a:schemeClr val="tx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EEE119F0-B9D5-4503-A061-5AEEA35E9590}"/>
              </a:ext>
            </a:extLst>
          </p:cNvPr>
          <p:cNvSpPr/>
          <p:nvPr/>
        </p:nvSpPr>
        <p:spPr>
          <a:xfrm>
            <a:off x="4334500" y="3338694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01BCF-B76F-4A36-B2A2-591AA7EEDDB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99563-E761-4788-AE29-F781EE09B46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80590-153F-4D4E-8A89-E2DD29F07FDA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423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3"/>
    </mc:Choice>
    <mc:Fallback xmlns="">
      <p:transition spd="slow" advTm="217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619672" y="2575422"/>
                <a:ext cx="5760640" cy="1775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dirty="0"/>
                  <a:t>ARIMA(p, d, q) :</a:t>
                </a:r>
                <a:endParaRPr lang="ko-KR" altLang="ko-KR" dirty="0"/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75422"/>
                <a:ext cx="5760640" cy="1775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3D10F9-E343-4E1B-86D3-CCC58DD89794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DB518-3487-41E6-9A64-D9C8AEA13218}"/>
              </a:ext>
            </a:extLst>
          </p:cNvPr>
          <p:cNvSpPr txBox="1"/>
          <p:nvPr/>
        </p:nvSpPr>
        <p:spPr>
          <a:xfrm>
            <a:off x="1861264" y="2414147"/>
            <a:ext cx="551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</a:t>
            </a:r>
            <a:r>
              <a:rPr lang="ko-KR" altLang="en-US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누적</a:t>
            </a:r>
            <a:r>
              <a:rPr lang="en-US" altLang="ko-KR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(integrated)</a:t>
            </a:r>
            <a:r>
              <a:rPr lang="ko-KR" altLang="en-US" sz="3200" i="1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의미</a:t>
            </a:r>
            <a:endParaRPr lang="ko-KR" altLang="en-US" sz="3200" dirty="0"/>
          </a:p>
        </p:txBody>
      </p:sp>
      <p:pic>
        <p:nvPicPr>
          <p:cNvPr id="18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9CB970C6-7FFE-4EFE-BE44-E7F5732B51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6" y="1660049"/>
            <a:ext cx="948643" cy="974856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C1B1FB-5DAB-4867-9481-E81F359F8809}"/>
              </a:ext>
            </a:extLst>
          </p:cNvPr>
          <p:cNvSpPr txBox="1"/>
          <p:nvPr/>
        </p:nvSpPr>
        <p:spPr>
          <a:xfrm>
            <a:off x="2306608" y="1747969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무슨 뜻인가요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120">
            <a:extLst>
              <a:ext uri="{FF2B5EF4-FFF2-40B4-BE49-F238E27FC236}">
                <a16:creationId xmlns:a16="http://schemas.microsoft.com/office/drawing/2014/main" id="{85615601-8B75-48DD-BFBF-D10A0B56E635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3919880" y="3197048"/>
            <a:ext cx="1304238" cy="532298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FFF02E-AFEA-4E70-BE8C-E1725985C811}"/>
                  </a:ext>
                </a:extLst>
              </p:cNvPr>
              <p:cNvSpPr txBox="1"/>
              <p:nvPr/>
            </p:nvSpPr>
            <p:spPr>
              <a:xfrm>
                <a:off x="399522" y="4036244"/>
                <a:ext cx="8266826" cy="252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ϕ</m:t>
                    </m:r>
                    <m:d>
                      <m:d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에서</m:t>
                    </m:r>
                  </m:oMath>
                </a14:m>
                <a:endParaRPr lang="ko-KR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이라고</m:t>
                      </m:r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맑은 고딕" panose="020B0503020000020004" pitchFamily="50" charset="-127"/>
                        </a:rPr>
                        <m:t>한다면</m:t>
                      </m:r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맑은 고딕" panose="020B0503020000020004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나눔스퀘어_ac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sz="1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800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나눔스퀘어_ac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=…=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ko-KR" sz="18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  </a:t>
                </a:r>
                <a:r>
                  <a:rPr lang="ko-KR" altLang="ko-KR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∴</a:t>
                </a:r>
                <a:r>
                  <a:rPr lang="ko-KR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나눔스퀘어_ac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부분은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의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sz="1800" b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누적합</m:t>
                    </m:r>
                    <m:r>
                      <a:rPr lang="ko-KR" altLang="ko-KR" sz="1800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이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맑은 고딕" panose="020B0503020000020004" pitchFamily="50" charset="-127"/>
                      </a:rPr>
                      <m:t> </m:t>
                    </m:r>
                    <m:r>
                      <a:rPr lang="ko-KR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된다</m:t>
                    </m:r>
                    <m:r>
                      <a:rPr lang="en-US" altLang="ko-KR" sz="180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나눔스퀘어_ac"/>
                        <a:cs typeface="맑은 고딕" panose="020B0503020000020004" pitchFamily="50" charset="-127"/>
                      </a:rPr>
                      <m:t>.</m:t>
                    </m:r>
                  </m:oMath>
                </a14:m>
                <a:endParaRPr lang="ko-KR" altLang="ko-KR" sz="1800" kern="1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FFF02E-AFEA-4E70-BE8C-E1725985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2" y="4036244"/>
                <a:ext cx="8266826" cy="2529026"/>
              </a:xfrm>
              <a:prstGeom prst="rect">
                <a:avLst/>
              </a:prstGeom>
              <a:blipFill>
                <a:blip r:embed="rId4"/>
                <a:stretch>
                  <a:fillRect b="-8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2437A9A-FF80-45C5-B27D-C5621B76E7A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AD46E6-0C54-4D97-976D-819CEA9F8C5E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837DF2-177D-42C3-9890-A516BF87465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A23199-441E-4111-AA2C-8DF3A0794521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A09675-397E-4CBB-883A-7ED15142985F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96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172386" y="2391924"/>
                <a:ext cx="6799225" cy="3341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400" dirty="0"/>
                  <a:t>ARIMA(p, d, q) :</a:t>
                </a:r>
                <a:endParaRPr lang="ko-KR" altLang="ko-KR" sz="2400" dirty="0"/>
              </a:p>
              <a:p>
                <a:pPr lvl="3"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2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effectLst/>
                  <a:ea typeface="나눔스퀘어 Bold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6" y="2391924"/>
                <a:ext cx="6799225" cy="3341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0E161E-CD65-463E-A558-5B9A7105D238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CEB3E-DD63-41F0-B4AB-658BC64FD0DC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471D-03C8-46AF-AFEE-6B44BAFC5AE4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0CAB6-1FB3-4584-836B-E6C472432D9A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97D50-6C08-4DFD-931D-86D6288EB28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4605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829274" cy="400110"/>
            <a:chOff x="2699792" y="1277259"/>
            <a:chExt cx="1829274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표현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/>
              <p:nvPr/>
            </p:nvSpPr>
            <p:spPr>
              <a:xfrm>
                <a:off x="1172386" y="2435757"/>
                <a:ext cx="6799225" cy="407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400" dirty="0"/>
                  <a:t>ARIMA(p, d, q) :</a:t>
                </a:r>
                <a:endParaRPr lang="ko-KR" altLang="ko-KR" sz="2400" dirty="0"/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kern="100" smtClean="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2400" i="1" kern="1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400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effectLst/>
                          <a:latin typeface="Cambria Math" panose="02040503050406030204" pitchFamily="18" charset="0"/>
                          <a:ea typeface="나눔스퀘어 Bold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400" i="1">
                                  <a:effectLst/>
                                  <a:latin typeface="Cambria Math" panose="02040503050406030204" pitchFamily="18" charset="0"/>
                                  <a:ea typeface="나눔스퀘어 Bold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effectLst/>
                              <a:latin typeface="Cambria Math" panose="02040503050406030204" pitchFamily="18" charset="0"/>
                              <a:ea typeface="나눔스퀘어 Bold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effectLst/>
                  <a:ea typeface="나눔스퀘어 Bold"/>
                  <a:cs typeface="Times New Roman" panose="02020603050405020304" pitchFamily="18" charset="0"/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kern="100" dirty="0" err="1"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cf</a:t>
                </a:r>
                <a:r>
                  <a:rPr lang="en-US" altLang="ko-KR" sz="2400" kern="100" dirty="0">
                    <a:effectLst/>
                    <a:latin typeface="나눔스퀘어_ac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ARIMA(p, 0, q) = ARMA(p, q)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612C3-8331-4F16-BF3F-63B9AF17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6" y="2435757"/>
                <a:ext cx="6799225" cy="4079771"/>
              </a:xfrm>
              <a:prstGeom prst="rect">
                <a:avLst/>
              </a:prstGeom>
              <a:blipFill>
                <a:blip r:embed="rId2"/>
                <a:stretch>
                  <a:fillRect l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8182A9-8261-4FEE-B497-4C4A3F439C8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613A4-1E8B-42B9-B023-3EBFE1890ED5}"/>
              </a:ext>
            </a:extLst>
          </p:cNvPr>
          <p:cNvSpPr txBox="1"/>
          <p:nvPr/>
        </p:nvSpPr>
        <p:spPr>
          <a:xfrm>
            <a:off x="1280399" y="2113991"/>
            <a:ext cx="679922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ARIMA(</a:t>
            </a:r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 d, q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AR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차수</a:t>
            </a:r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차분을 몇 번 했는가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r>
              <a:rPr lang="en-US" altLang="ko-KR" sz="3200" dirty="0">
                <a:solidFill>
                  <a:srgbClr val="F0D36C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en-US" altLang="ko-KR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MA</a:t>
            </a:r>
            <a:r>
              <a:rPr lang="ko-KR" altLang="en-US" sz="3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차수</a:t>
            </a:r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3200" kern="100" dirty="0" err="1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cf</a:t>
            </a:r>
            <a:r>
              <a:rPr lang="en-US" altLang="ko-KR" sz="3200" kern="100" dirty="0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) ARIMA(p, 0, q) = ARMA(p, q)</a:t>
            </a:r>
            <a:endParaRPr lang="ko-KR" altLang="ko-KR" sz="3200" kern="100" dirty="0">
              <a:solidFill>
                <a:schemeClr val="bg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sz="3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E99F7-5555-4A48-884C-ECC9D5DF477B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B6AD9-A98E-42AF-97F9-4FC3A3F6BCC9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68DF7-56BE-4745-AE8F-F1594A551003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49770-8E4F-4381-AFF3-534600B025DB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4A17A-0EF2-4085-A58D-7CC1BAAC1AFB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8125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비정상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857B18-C4AF-4F30-9413-85982E1B760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B94F2-DC7C-4ACB-A67A-E5B47E7465E4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83279-1A60-4715-BA6E-F97D2B1D73B1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CC500-1D0F-4F82-9392-22281EECCCA6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62BAB-97A6-469F-8ECB-155CD1A39093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B1E3C5-3BDD-4FAC-A14F-4A9B2A2DB08E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C8B04E-6E45-4C15-A63A-C94F112FFE2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E4FB7C-5E64-4FCF-8B4B-486AAE18CDB1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2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2412269" cy="2166756"/>
            <a:chOff x="2999247" y="1697471"/>
            <a:chExt cx="2412269" cy="216675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1263639" y="2700075"/>
            <a:ext cx="675949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시계열 </a:t>
            </a:r>
            <a:r>
              <a:rPr lang="en-US" altLang="ko-KR" sz="2400" dirty="0"/>
              <a:t>plot</a:t>
            </a:r>
            <a:r>
              <a:rPr lang="ko-KR" altLang="en-US" sz="2400" dirty="0"/>
              <a:t>을 보았을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추세가 존재하는 것 처럼 보임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E5FA51-018E-496E-8CF6-2CEC5673C2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22" y="3372281"/>
            <a:ext cx="5062156" cy="308090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EAC894-DBBB-4267-9424-5513C1A39194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2CC171D-5232-4FA5-9EB6-41395EE796F5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ACF71B-4960-406D-AC4D-46F271A0A8AA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5A46A1-E6D7-4EDA-8378-D8C5EB9E221B}"/>
              </a:ext>
            </a:extLst>
          </p:cNvPr>
          <p:cNvCxnSpPr/>
          <p:nvPr/>
        </p:nvCxnSpPr>
        <p:spPr>
          <a:xfrm flipV="1">
            <a:off x="3573171" y="3741626"/>
            <a:ext cx="1152128" cy="1938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2662A0-4D67-440A-96CD-505F33498BA2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D51AFE-B4ED-4944-9872-D1EE380252AF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24346-ACEF-4BA1-B61E-6F83A5909C68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3251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3763598" cy="2676942"/>
            <a:chOff x="2999247" y="1697471"/>
            <a:chExt cx="3763598" cy="26769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B55EB-380C-4B32-B1AF-F3E9D586037E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0F497C6-89B1-4E13-BF62-048DC019FE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47" y="3206779"/>
            <a:ext cx="5760640" cy="35712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4FDFC0-A1FB-4A5E-97DA-143939DA7B29}"/>
              </a:ext>
            </a:extLst>
          </p:cNvPr>
          <p:cNvCxnSpPr/>
          <p:nvPr/>
        </p:nvCxnSpPr>
        <p:spPr>
          <a:xfrm>
            <a:off x="2476637" y="3437006"/>
            <a:ext cx="4987734" cy="2507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2132990" y="2700524"/>
            <a:ext cx="487802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추세가 존재한다면</a:t>
            </a:r>
            <a:r>
              <a:rPr lang="en-US" altLang="ko-KR" sz="2400" dirty="0"/>
              <a:t>, ACF</a:t>
            </a:r>
            <a:r>
              <a:rPr lang="ko-KR" altLang="en-US" sz="2400" dirty="0"/>
              <a:t>가 천천히 감소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F990D3-2CF5-4C9E-A77E-71D5EEF94687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960B1AC-FC58-4893-8531-FEFB9694A3B9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2A921-A653-45DA-A644-FE2C587E2E54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7F1C40-F9E2-4F6E-8A57-6B0DAD4A800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A495F-1CB3-46CE-8EDC-57C3B54C03E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506B5-A585-4BAA-85A5-1F4291ABF85D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698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E7B1-C9D7-4BAF-93E1-6A6D3E29B4ED}"/>
              </a:ext>
            </a:extLst>
          </p:cNvPr>
          <p:cNvSpPr txBox="1"/>
          <p:nvPr/>
        </p:nvSpPr>
        <p:spPr>
          <a:xfrm>
            <a:off x="2366649" y="2461893"/>
            <a:ext cx="4392488" cy="36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ARCH/GARCH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"/>
    </mc:Choice>
    <mc:Fallback xmlns="">
      <p:transition spd="slow" advTm="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5298FD-54AA-4AA7-8A9C-837D7DDE3444}"/>
              </a:ext>
            </a:extLst>
          </p:cNvPr>
          <p:cNvSpPr/>
          <p:nvPr/>
        </p:nvSpPr>
        <p:spPr>
          <a:xfrm>
            <a:off x="0" y="1482409"/>
            <a:ext cx="9144000" cy="53758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CEA43-4EDB-45CD-BFCE-4D01CF84E13A}"/>
              </a:ext>
            </a:extLst>
          </p:cNvPr>
          <p:cNvGrpSpPr/>
          <p:nvPr/>
        </p:nvGrpSpPr>
        <p:grpSpPr>
          <a:xfrm>
            <a:off x="3491880" y="1773431"/>
            <a:ext cx="3763598" cy="2676942"/>
            <a:chOff x="2999247" y="1697471"/>
            <a:chExt cx="3763598" cy="26769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048AD5-1C49-48C2-AB1D-C6BD68D1E36A}"/>
                </a:ext>
              </a:extLst>
            </p:cNvPr>
            <p:cNvSpPr/>
            <p:nvPr/>
          </p:nvSpPr>
          <p:spPr>
            <a:xfrm>
              <a:off x="2999247" y="1697471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시계열</a:t>
              </a:r>
              <a:r>
                <a:rPr lang="en-US" altLang="ko-KR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/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A4FE04-40FE-447B-BD29-7B15373E32CA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B55EB-380C-4B32-B1AF-F3E9D586037E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0F497C6-89B1-4E13-BF62-048DC019FE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47" y="3206779"/>
            <a:ext cx="5760640" cy="35712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4FDFC0-A1FB-4A5E-97DA-143939DA7B29}"/>
              </a:ext>
            </a:extLst>
          </p:cNvPr>
          <p:cNvCxnSpPr/>
          <p:nvPr/>
        </p:nvCxnSpPr>
        <p:spPr>
          <a:xfrm>
            <a:off x="2476637" y="3437006"/>
            <a:ext cx="4987734" cy="2507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407F91-41F1-4F4E-857D-AEB0EFC51B56}"/>
              </a:ext>
            </a:extLst>
          </p:cNvPr>
          <p:cNvSpPr/>
          <p:nvPr/>
        </p:nvSpPr>
        <p:spPr>
          <a:xfrm>
            <a:off x="2132990" y="2700524"/>
            <a:ext cx="4878020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추세가 존재한다면</a:t>
            </a:r>
            <a:r>
              <a:rPr lang="en-US" altLang="ko-KR" sz="2400" dirty="0"/>
              <a:t>, ACF</a:t>
            </a:r>
            <a:r>
              <a:rPr lang="ko-KR" altLang="en-US" sz="2400" dirty="0"/>
              <a:t>가 천천히 감소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B62171-8118-4128-9D2E-837170A3275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4777D5-2E96-40DD-9B3A-9544DB089D9F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9D118B-4911-422D-B8C9-F82C3BD8BE99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42B5A-1915-47F7-A244-21811F6725A1}"/>
              </a:ext>
            </a:extLst>
          </p:cNvPr>
          <p:cNvSpPr txBox="1"/>
          <p:nvPr/>
        </p:nvSpPr>
        <p:spPr>
          <a:xfrm>
            <a:off x="3200989" y="4534658"/>
            <a:ext cx="566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</a:rPr>
              <a:t>ARIMA </a:t>
            </a:r>
            <a:r>
              <a:rPr lang="ko-KR" altLang="en-US" sz="3600" dirty="0">
                <a:solidFill>
                  <a:srgbClr val="C00000"/>
                </a:solidFill>
              </a:rPr>
              <a:t>모형</a:t>
            </a:r>
            <a:r>
              <a:rPr lang="ko-KR" altLang="en-US" sz="3600" dirty="0">
                <a:solidFill>
                  <a:srgbClr val="FFFFFF"/>
                </a:solidFill>
              </a:rPr>
              <a:t>이 필요해 보임</a:t>
            </a:r>
            <a:r>
              <a:rPr lang="en-US" altLang="ko-KR" sz="3600" dirty="0">
                <a:solidFill>
                  <a:srgbClr val="FFFFFF"/>
                </a:solidFill>
              </a:rPr>
              <a:t>!!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76972D3-457E-4D42-92CD-460B80D44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2561">
            <a:off x="2663976" y="4130506"/>
            <a:ext cx="771294" cy="771294"/>
          </a:xfrm>
          <a:prstGeom prst="rect">
            <a:avLst/>
          </a:prstGeom>
        </p:spPr>
      </p:pic>
      <p:pic>
        <p:nvPicPr>
          <p:cNvPr id="10" name="그림 9" descr="실내, 침대, 고양이, 놓은이(가) 표시된 사진&#10;&#10;자동 생성된 설명">
            <a:extLst>
              <a:ext uri="{FF2B5EF4-FFF2-40B4-BE49-F238E27FC236}">
                <a16:creationId xmlns:a16="http://schemas.microsoft.com/office/drawing/2014/main" id="{FA1B0343-AEA4-4413-BC8A-D960DC618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30443" r="39153" b="22664"/>
          <a:stretch/>
        </p:blipFill>
        <p:spPr>
          <a:xfrm>
            <a:off x="328533" y="3565578"/>
            <a:ext cx="1780713" cy="2502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2E40F81-D1BA-4A64-8A37-18C3F3957418}"/>
              </a:ext>
            </a:extLst>
          </p:cNvPr>
          <p:cNvSpPr/>
          <p:nvPr/>
        </p:nvSpPr>
        <p:spPr>
          <a:xfrm>
            <a:off x="2546439" y="1781825"/>
            <a:ext cx="4482594" cy="2005404"/>
          </a:xfrm>
          <a:prstGeom prst="wedgeEllipseCallout">
            <a:avLst>
              <a:gd name="adj1" fmla="val -59461"/>
              <a:gd name="adj2" fmla="val 644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추세가 존재하는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비정상 시계열이네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??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9BA95-0BC3-434C-8449-BDBE3DD71A7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315106-5B47-49CC-BE67-B28CD6C0982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223C62-731E-41CD-9BDD-795226695BB7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488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3984001" y="2830832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EFB14A-FAC3-45A9-A4AE-68E872FEF25F}"/>
              </a:ext>
            </a:extLst>
          </p:cNvPr>
          <p:cNvSpPr/>
          <p:nvPr/>
        </p:nvSpPr>
        <p:spPr>
          <a:xfrm>
            <a:off x="-18882" y="1556876"/>
            <a:ext cx="9144000" cy="537584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13E39B-8881-4FDD-93B1-7A94F271D7DB}"/>
              </a:ext>
            </a:extLst>
          </p:cNvPr>
          <p:cNvSpPr/>
          <p:nvPr/>
        </p:nvSpPr>
        <p:spPr>
          <a:xfrm>
            <a:off x="3237628" y="3250050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차분을 통한 정상화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EADF24-B1D0-4A7F-9DA6-3CC3781EDD92}"/>
              </a:ext>
            </a:extLst>
          </p:cNvPr>
          <p:cNvSpPr/>
          <p:nvPr/>
        </p:nvSpPr>
        <p:spPr>
          <a:xfrm>
            <a:off x="1525207" y="2155420"/>
            <a:ext cx="5642420" cy="830997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일반적으로 </a:t>
            </a:r>
            <a:r>
              <a:rPr lang="en-US" altLang="ko-KR" sz="2400" dirty="0"/>
              <a:t>d=1 or 2</a:t>
            </a:r>
            <a:r>
              <a:rPr lang="ko-KR" altLang="en-US" sz="2400" dirty="0"/>
              <a:t> 낮은 차수를 많이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                      </a:t>
            </a:r>
            <a:r>
              <a:rPr lang="ko-KR" altLang="en-US" sz="2400" dirty="0">
                <a:solidFill>
                  <a:srgbClr val="C00000"/>
                </a:solidFill>
              </a:rPr>
              <a:t>과대 차분  </a:t>
            </a:r>
            <a:r>
              <a:rPr lang="ko-KR" altLang="en-US" sz="2400" dirty="0" err="1"/>
              <a:t>위험때문</a:t>
            </a:r>
            <a:r>
              <a:rPr lang="en-US" altLang="ko-KR" sz="2400" dirty="0"/>
              <a:t>!!!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C27E12-9BBA-443A-9987-72A6FACF0503}"/>
              </a:ext>
            </a:extLst>
          </p:cNvPr>
          <p:cNvSpPr/>
          <p:nvPr/>
        </p:nvSpPr>
        <p:spPr>
          <a:xfrm>
            <a:off x="3057500" y="2570918"/>
            <a:ext cx="1358259" cy="392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8F74C-6619-4998-BC82-699E70EEF6FB}"/>
              </a:ext>
            </a:extLst>
          </p:cNvPr>
          <p:cNvSpPr/>
          <p:nvPr/>
        </p:nvSpPr>
        <p:spPr>
          <a:xfrm>
            <a:off x="1221711" y="4685240"/>
            <a:ext cx="7022697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차분한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ARMA(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p,q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과정을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따르는지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살펴보고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ARIMA(</a:t>
            </a:r>
            <a:r>
              <a:rPr lang="en-US" altLang="ko-KR" sz="2400" b="1" dirty="0" err="1">
                <a:solidFill>
                  <a:srgbClr val="C00000"/>
                </a:solidFill>
                <a:latin typeface="+mn-ea"/>
              </a:rPr>
              <a:t>p,d,q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rgbClr val="C00000"/>
                </a:solidFill>
                <a:latin typeface="+mn-ea"/>
              </a:rPr>
              <a:t>에 적합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!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8A8FEE8-E1D2-4CFF-8CCB-82C694DC3212}"/>
              </a:ext>
            </a:extLst>
          </p:cNvPr>
          <p:cNvSpPr/>
          <p:nvPr/>
        </p:nvSpPr>
        <p:spPr>
          <a:xfrm>
            <a:off x="4215979" y="4113307"/>
            <a:ext cx="455569" cy="318103"/>
          </a:xfrm>
          <a:prstGeom prst="downArrow">
            <a:avLst/>
          </a:prstGeom>
          <a:solidFill>
            <a:srgbClr val="EEF4FB"/>
          </a:solidFill>
          <a:ln w="12700"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1DF52-F213-4A39-A7FC-5127DCBDFE3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26A8-28D5-49E6-AF25-747580F4FCBB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도형 64">
            <a:extLst>
              <a:ext uri="{FF2B5EF4-FFF2-40B4-BE49-F238E27FC236}">
                <a16:creationId xmlns:a16="http://schemas.microsoft.com/office/drawing/2014/main" id="{A8F7FF50-F731-40F3-B359-AF773A4B4AE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4543320"/>
            <a:ext cx="7778115" cy="1207002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8E6E5E6-7191-4D7D-A613-CF9854D7C10D}"/>
              </a:ext>
            </a:extLst>
          </p:cNvPr>
          <p:cNvGrpSpPr/>
          <p:nvPr/>
        </p:nvGrpSpPr>
        <p:grpSpPr>
          <a:xfrm>
            <a:off x="278948" y="1528442"/>
            <a:ext cx="2372692" cy="400110"/>
            <a:chOff x="2699792" y="1277259"/>
            <a:chExt cx="2372692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A05A6-9AFF-4974-B075-1F187517E66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6A79BC-5C54-4A7B-BCB0-B1311E3EF08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적합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E7BA34-1341-4EDD-9CC5-692E4AA3BFB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83D2A-FEDC-4E71-B894-3214E689FA4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00BA4C-9C8D-47D8-A1EF-1AAD9EA3527C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46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382592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14734"/>
              <a:ext cx="455569" cy="318103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3984001" y="2830832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EFB14A-FAC3-45A9-A4AE-68E872FEF25F}"/>
              </a:ext>
            </a:extLst>
          </p:cNvPr>
          <p:cNvSpPr/>
          <p:nvPr/>
        </p:nvSpPr>
        <p:spPr>
          <a:xfrm>
            <a:off x="-18882" y="1519169"/>
            <a:ext cx="9144000" cy="537584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13E39B-8881-4FDD-93B1-7A94F271D7DB}"/>
              </a:ext>
            </a:extLst>
          </p:cNvPr>
          <p:cNvSpPr/>
          <p:nvPr/>
        </p:nvSpPr>
        <p:spPr>
          <a:xfrm>
            <a:off x="3196201" y="3172602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차분을 통한 정상화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EADF24-B1D0-4A7F-9DA6-3CC3781EDD92}"/>
              </a:ext>
            </a:extLst>
          </p:cNvPr>
          <p:cNvSpPr/>
          <p:nvPr/>
        </p:nvSpPr>
        <p:spPr>
          <a:xfrm>
            <a:off x="1525207" y="2155420"/>
            <a:ext cx="5642420" cy="830997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일반적으로 </a:t>
            </a:r>
            <a:r>
              <a:rPr lang="en-US" altLang="ko-KR" sz="2400" dirty="0"/>
              <a:t>d=1 or 2</a:t>
            </a:r>
            <a:r>
              <a:rPr lang="ko-KR" altLang="en-US" sz="2400" dirty="0"/>
              <a:t> 낮은 차수를 많이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                      </a:t>
            </a:r>
            <a:r>
              <a:rPr lang="ko-KR" altLang="en-US" sz="2400" dirty="0">
                <a:solidFill>
                  <a:srgbClr val="C00000"/>
                </a:solidFill>
              </a:rPr>
              <a:t>과대 차분 </a:t>
            </a:r>
            <a:r>
              <a:rPr lang="ko-KR" altLang="en-US" sz="2400" dirty="0" err="1"/>
              <a:t>위험때문</a:t>
            </a:r>
            <a:r>
              <a:rPr lang="en-US" altLang="ko-KR" sz="2400" dirty="0"/>
              <a:t>!!!</a:t>
            </a:r>
          </a:p>
        </p:txBody>
      </p: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67A215C9-638B-40EB-BDAE-B1684444EFCD}"/>
              </a:ext>
            </a:extLst>
          </p:cNvPr>
          <p:cNvSpPr/>
          <p:nvPr/>
        </p:nvSpPr>
        <p:spPr>
          <a:xfrm>
            <a:off x="1411224" y="2570918"/>
            <a:ext cx="1646276" cy="2183771"/>
          </a:xfrm>
          <a:prstGeom prst="curvedRightArrow">
            <a:avLst>
              <a:gd name="adj1" fmla="val 23150"/>
              <a:gd name="adj2" fmla="val 45411"/>
              <a:gd name="adj3" fmla="val 38658"/>
            </a:avLst>
          </a:prstGeom>
          <a:solidFill>
            <a:srgbClr val="CCD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C27E12-9BBA-443A-9987-72A6FACF0503}"/>
              </a:ext>
            </a:extLst>
          </p:cNvPr>
          <p:cNvSpPr/>
          <p:nvPr/>
        </p:nvSpPr>
        <p:spPr>
          <a:xfrm>
            <a:off x="3057500" y="2570918"/>
            <a:ext cx="1358259" cy="392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69AA84-1F2E-4D58-B205-D030D24A8BC1}"/>
              </a:ext>
            </a:extLst>
          </p:cNvPr>
          <p:cNvSpPr/>
          <p:nvPr/>
        </p:nvSpPr>
        <p:spPr>
          <a:xfrm>
            <a:off x="2681119" y="4047217"/>
            <a:ext cx="5845546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C00000"/>
                </a:solidFill>
              </a:rPr>
              <a:t>과대차분</a:t>
            </a:r>
            <a:r>
              <a:rPr lang="ko-KR" altLang="en-US" sz="2400" dirty="0" err="1"/>
              <a:t>이란</a:t>
            </a:r>
            <a:r>
              <a:rPr lang="en-US" altLang="ko-KR" sz="2400" dirty="0"/>
              <a:t>? </a:t>
            </a:r>
          </a:p>
          <a:p>
            <a:r>
              <a:rPr lang="ko-KR" altLang="en-US" sz="2400" dirty="0"/>
              <a:t>이미 정상화가 된 경우에도 차분을 시도 하는 것</a:t>
            </a:r>
            <a:r>
              <a:rPr lang="en-US" altLang="ko-KR" sz="2400" dirty="0"/>
              <a:t>!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8F74C-6619-4998-BC82-699E70EEF6FB}"/>
              </a:ext>
            </a:extLst>
          </p:cNvPr>
          <p:cNvSpPr/>
          <p:nvPr/>
        </p:nvSpPr>
        <p:spPr>
          <a:xfrm>
            <a:off x="1192340" y="5459798"/>
            <a:ext cx="6950689" cy="830997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차분한</a:t>
            </a:r>
            <a:r>
              <a:rPr lang="en-US" altLang="ko-KR" sz="2400" dirty="0"/>
              <a:t> </a:t>
            </a:r>
            <a:r>
              <a:rPr lang="ko-KR" altLang="en-US" sz="2400" dirty="0"/>
              <a:t>시계열이 </a:t>
            </a:r>
            <a:r>
              <a:rPr lang="en-US" altLang="ko-KR" sz="2400" dirty="0"/>
              <a:t>ARMA(</a:t>
            </a:r>
            <a:r>
              <a:rPr lang="en-US" altLang="ko-KR" sz="2400" dirty="0" err="1"/>
              <a:t>p,q</a:t>
            </a:r>
            <a:r>
              <a:rPr lang="en-US" altLang="ko-KR" sz="2400" dirty="0"/>
              <a:t>) </a:t>
            </a:r>
            <a:r>
              <a:rPr lang="ko-KR" altLang="en-US" sz="2400" dirty="0"/>
              <a:t>과정을 </a:t>
            </a:r>
            <a:r>
              <a:rPr lang="ko-KR" altLang="en-US" sz="2400" dirty="0" err="1"/>
              <a:t>따르는지</a:t>
            </a:r>
            <a:r>
              <a:rPr lang="en-US" altLang="ko-KR" sz="2400" dirty="0"/>
              <a:t> </a:t>
            </a:r>
            <a:r>
              <a:rPr lang="ko-KR" altLang="en-US" sz="2400" dirty="0"/>
              <a:t>살펴보고 </a:t>
            </a:r>
            <a:r>
              <a:rPr lang="en-US" altLang="ko-KR" sz="2400" dirty="0">
                <a:solidFill>
                  <a:srgbClr val="C00000"/>
                </a:solidFill>
              </a:rPr>
              <a:t>ARIMA(</a:t>
            </a:r>
            <a:r>
              <a:rPr lang="en-US" altLang="ko-KR" sz="2400" dirty="0" err="1">
                <a:solidFill>
                  <a:srgbClr val="C00000"/>
                </a:solidFill>
              </a:rPr>
              <a:t>p,d,q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  <a:r>
              <a:rPr lang="ko-KR" altLang="en-US" sz="2400" dirty="0">
                <a:solidFill>
                  <a:srgbClr val="C00000"/>
                </a:solidFill>
              </a:rPr>
              <a:t>에 적합</a:t>
            </a:r>
            <a:r>
              <a:rPr lang="en-US" altLang="ko-KR" sz="24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8A8FEE8-E1D2-4CFF-8CCB-82C694DC3212}"/>
              </a:ext>
            </a:extLst>
          </p:cNvPr>
          <p:cNvSpPr/>
          <p:nvPr/>
        </p:nvSpPr>
        <p:spPr>
          <a:xfrm>
            <a:off x="4043958" y="4901557"/>
            <a:ext cx="455569" cy="318103"/>
          </a:xfrm>
          <a:prstGeom prst="downArrow">
            <a:avLst/>
          </a:prstGeom>
          <a:solidFill>
            <a:srgbClr val="EEF4FB"/>
          </a:solidFill>
          <a:ln w="12700"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1DF52-F213-4A39-A7FC-5127DCBDFE3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26A8-28D5-49E6-AF25-747580F4FCBB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도형 64">
            <a:extLst>
              <a:ext uri="{FF2B5EF4-FFF2-40B4-BE49-F238E27FC236}">
                <a16:creationId xmlns:a16="http://schemas.microsoft.com/office/drawing/2014/main" id="{A8F7FF50-F731-40F3-B359-AF773A4B4AE6}"/>
              </a:ext>
            </a:extLst>
          </p:cNvPr>
          <p:cNvSpPr>
            <a:spLocks noGrp="1" noChangeArrowheads="1"/>
          </p:cNvSpPr>
          <p:nvPr/>
        </p:nvSpPr>
        <p:spPr>
          <a:xfrm>
            <a:off x="653571" y="5317878"/>
            <a:ext cx="7778115" cy="1207002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8E6E5E6-7191-4D7D-A613-CF9854D7C10D}"/>
              </a:ext>
            </a:extLst>
          </p:cNvPr>
          <p:cNvGrpSpPr/>
          <p:nvPr/>
        </p:nvGrpSpPr>
        <p:grpSpPr>
          <a:xfrm>
            <a:off x="278948" y="1528442"/>
            <a:ext cx="2372692" cy="400110"/>
            <a:chOff x="2699792" y="1277259"/>
            <a:chExt cx="2372692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A05A6-9AFF-4974-B075-1F187517E66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6A79BC-5C54-4A7B-BCB0-B1311E3EF083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적합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BF4DC6-65B8-446A-A9C8-E2DAD8136904}"/>
              </a:ext>
            </a:extLst>
          </p:cNvPr>
          <p:cNvSpPr/>
          <p:nvPr/>
        </p:nvSpPr>
        <p:spPr>
          <a:xfrm>
            <a:off x="-8414" y="153533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BEE0A4-342E-40A9-8A96-AF32FA3F73B5}"/>
              </a:ext>
            </a:extLst>
          </p:cNvPr>
          <p:cNvSpPr/>
          <p:nvPr/>
        </p:nvSpPr>
        <p:spPr>
          <a:xfrm>
            <a:off x="1348969" y="2776496"/>
            <a:ext cx="5845546" cy="2308324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과대 차분이란</a:t>
            </a:r>
            <a:r>
              <a:rPr lang="en-US" altLang="ko-KR" sz="36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 </a:t>
            </a:r>
          </a:p>
          <a:p>
            <a:pPr algn="ctr"/>
            <a:endParaRPr lang="en-US" altLang="ko-KR" sz="36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 정상화가 된 경우에도 </a:t>
            </a:r>
            <a:endParaRPr lang="en-US" altLang="ko-KR" sz="3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차분을 시도 하는 것</a:t>
            </a:r>
            <a:r>
              <a:rPr lang="en-US" altLang="ko-KR" sz="3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E576C-FB9E-48D1-B2C5-2B77733B0FE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644307-BB7B-4368-8189-89B01F61A2A0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F56A2-90DA-4723-9CE7-5AA60D7E1D9C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68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9C6AF8-AA5F-4176-BC7B-CA58D1469DAD}"/>
              </a:ext>
            </a:extLst>
          </p:cNvPr>
          <p:cNvGrpSpPr/>
          <p:nvPr/>
        </p:nvGrpSpPr>
        <p:grpSpPr>
          <a:xfrm>
            <a:off x="3491880" y="1803506"/>
            <a:ext cx="3611198" cy="4619603"/>
            <a:chOff x="3151647" y="1879946"/>
            <a:chExt cx="3611198" cy="46196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9834A91-ADDF-4983-9E34-C50988327BBD}"/>
                </a:ext>
              </a:extLst>
            </p:cNvPr>
            <p:cNvSpPr/>
            <p:nvPr/>
          </p:nvSpPr>
          <p:spPr>
            <a:xfrm>
              <a:off x="3151647" y="187994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ACF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그래프로 정상성판단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F3A130E-E714-41EB-AA42-DF3C2123691D}"/>
                </a:ext>
              </a:extLst>
            </p:cNvPr>
            <p:cNvSpPr/>
            <p:nvPr/>
          </p:nvSpPr>
          <p:spPr>
            <a:xfrm>
              <a:off x="3156225" y="285293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차분을 통한 정상화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3ADE43-18F2-4378-877D-DB9D1FFC5423}"/>
                </a:ext>
              </a:extLst>
            </p:cNvPr>
            <p:cNvSpPr/>
            <p:nvPr/>
          </p:nvSpPr>
          <p:spPr>
            <a:xfrm>
              <a:off x="3151648" y="4007700"/>
              <a:ext cx="2412269" cy="364096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모수의</a:t>
              </a: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추정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068BF8-2CF7-4E44-BEAB-ED13B025C2B3}"/>
                </a:ext>
              </a:extLst>
            </p:cNvPr>
            <p:cNvSpPr/>
            <p:nvPr/>
          </p:nvSpPr>
          <p:spPr>
            <a:xfrm>
              <a:off x="3151648" y="479891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진단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8D335-E894-4BB9-AB2B-26BDB8369F7D}"/>
                </a:ext>
              </a:extLst>
            </p:cNvPr>
            <p:cNvSpPr/>
            <p:nvPr/>
          </p:nvSpPr>
          <p:spPr>
            <a:xfrm>
              <a:off x="3151648" y="5771906"/>
              <a:ext cx="2412269" cy="727643"/>
            </a:xfrm>
            <a:prstGeom prst="roundRect">
              <a:avLst>
                <a:gd name="adj" fmla="val 26219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예측모형으로 선택</a:t>
              </a:r>
              <a:endPara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AE7C6D09-23A8-44FC-9713-78D81859D0E9}"/>
                </a:ext>
              </a:extLst>
            </p:cNvPr>
            <p:cNvSpPr/>
            <p:nvPr/>
          </p:nvSpPr>
          <p:spPr>
            <a:xfrm>
              <a:off x="4150751" y="2577514"/>
              <a:ext cx="455569" cy="318103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A870E34C-F953-46C4-9F1F-4BC3E9C606EE}"/>
                </a:ext>
              </a:extLst>
            </p:cNvPr>
            <p:cNvSpPr/>
            <p:nvPr/>
          </p:nvSpPr>
          <p:spPr>
            <a:xfrm>
              <a:off x="4150751" y="3546124"/>
              <a:ext cx="455569" cy="318103"/>
            </a:xfrm>
            <a:prstGeom prst="downArrow">
              <a:avLst/>
            </a:prstGeom>
            <a:solidFill>
              <a:srgbClr val="EEF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ED9E3DB-8AE2-41E3-B079-1FF59B1190EA}"/>
                </a:ext>
              </a:extLst>
            </p:cNvPr>
            <p:cNvSpPr/>
            <p:nvPr/>
          </p:nvSpPr>
          <p:spPr>
            <a:xfrm>
              <a:off x="4150750" y="4594200"/>
              <a:ext cx="455569" cy="159172"/>
            </a:xfrm>
            <a:prstGeom prst="downArrow">
              <a:avLst/>
            </a:prstGeom>
            <a:solidFill>
              <a:srgbClr val="DD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12DB89F-104C-4F1C-BACE-C580D81C7AD9}"/>
                </a:ext>
              </a:extLst>
            </p:cNvPr>
            <p:cNvSpPr/>
            <p:nvPr/>
          </p:nvSpPr>
          <p:spPr>
            <a:xfrm>
              <a:off x="4150750" y="5484300"/>
              <a:ext cx="455569" cy="318103"/>
            </a:xfrm>
            <a:prstGeom prst="down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으로 구부러짐 7">
              <a:extLst>
                <a:ext uri="{FF2B5EF4-FFF2-40B4-BE49-F238E27FC236}">
                  <a16:creationId xmlns:a16="http://schemas.microsoft.com/office/drawing/2014/main" id="{F2C78BA6-1CF1-4CD9-A42C-733C8C18BBDA}"/>
                </a:ext>
              </a:extLst>
            </p:cNvPr>
            <p:cNvSpPr/>
            <p:nvPr/>
          </p:nvSpPr>
          <p:spPr>
            <a:xfrm rot="10800000">
              <a:off x="5554732" y="2987055"/>
              <a:ext cx="889476" cy="2330750"/>
            </a:xfrm>
            <a:prstGeom prst="curvedRightArrow">
              <a:avLst/>
            </a:prstGeom>
            <a:solidFill>
              <a:srgbClr val="CCD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0EB9D-DBCF-4675-AE12-9628D824D715}"/>
                </a:ext>
              </a:extLst>
            </p:cNvPr>
            <p:cNvSpPr txBox="1"/>
            <p:nvPr/>
          </p:nvSpPr>
          <p:spPr>
            <a:xfrm>
              <a:off x="4049286" y="5433071"/>
              <a:ext cx="58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F31219-FAB4-4B99-A270-D63BEE8B37BD}"/>
                </a:ext>
              </a:extLst>
            </p:cNvPr>
            <p:cNvSpPr txBox="1"/>
            <p:nvPr/>
          </p:nvSpPr>
          <p:spPr>
            <a:xfrm>
              <a:off x="6125571" y="4005081"/>
              <a:ext cx="637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01C2D6-9ED0-48C8-A70A-649467F2C355}"/>
              </a:ext>
            </a:extLst>
          </p:cNvPr>
          <p:cNvSpPr txBox="1"/>
          <p:nvPr/>
        </p:nvSpPr>
        <p:spPr>
          <a:xfrm>
            <a:off x="4284258" y="2449845"/>
            <a:ext cx="8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비정상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81B8ED-EA28-421C-8CA1-CDE573C85700}"/>
              </a:ext>
            </a:extLst>
          </p:cNvPr>
          <p:cNvSpPr/>
          <p:nvPr/>
        </p:nvSpPr>
        <p:spPr>
          <a:xfrm>
            <a:off x="0" y="1616634"/>
            <a:ext cx="9144000" cy="52413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9BB523-2EE7-482B-A83B-EB8A58566EDF}"/>
              </a:ext>
            </a:extLst>
          </p:cNvPr>
          <p:cNvSpPr/>
          <p:nvPr/>
        </p:nvSpPr>
        <p:spPr>
          <a:xfrm>
            <a:off x="3473934" y="3947650"/>
            <a:ext cx="2412269" cy="364096"/>
          </a:xfrm>
          <a:prstGeom prst="roundRect">
            <a:avLst>
              <a:gd name="adj" fmla="val 26219"/>
            </a:avLst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5E2690-CC3E-45CB-A1E4-3EDA2991AD2F}"/>
              </a:ext>
            </a:extLst>
          </p:cNvPr>
          <p:cNvSpPr/>
          <p:nvPr/>
        </p:nvSpPr>
        <p:spPr>
          <a:xfrm>
            <a:off x="3485785" y="473864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진단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35171F4-9E7D-47EB-B260-755AED0B442D}"/>
              </a:ext>
            </a:extLst>
          </p:cNvPr>
          <p:cNvSpPr/>
          <p:nvPr/>
        </p:nvSpPr>
        <p:spPr>
          <a:xfrm>
            <a:off x="3485785" y="5711636"/>
            <a:ext cx="2412269" cy="727643"/>
          </a:xfrm>
          <a:prstGeom prst="roundRect">
            <a:avLst>
              <a:gd name="adj" fmla="val 26219"/>
            </a:avLst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예측모형으로 선택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EC33DB21-76ED-4FFB-94D0-34CF1CF2D40B}"/>
              </a:ext>
            </a:extLst>
          </p:cNvPr>
          <p:cNvSpPr/>
          <p:nvPr/>
        </p:nvSpPr>
        <p:spPr>
          <a:xfrm>
            <a:off x="4364966" y="5571300"/>
            <a:ext cx="455569" cy="159172"/>
          </a:xfrm>
          <a:prstGeom prst="downArrow">
            <a:avLst/>
          </a:prstGeom>
          <a:solidFill>
            <a:srgbClr val="DD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A4D4-A7EB-42C9-8628-59CA772EE39C}"/>
              </a:ext>
            </a:extLst>
          </p:cNvPr>
          <p:cNvSpPr txBox="1"/>
          <p:nvPr/>
        </p:nvSpPr>
        <p:spPr>
          <a:xfrm>
            <a:off x="4382885" y="5376349"/>
            <a:ext cx="58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C4C637D-E015-4C4C-95F6-3C96ECD40CFE}"/>
              </a:ext>
            </a:extLst>
          </p:cNvPr>
          <p:cNvSpPr/>
          <p:nvPr/>
        </p:nvSpPr>
        <p:spPr>
          <a:xfrm>
            <a:off x="3539228" y="1845608"/>
            <a:ext cx="2281565" cy="461665"/>
          </a:xfrm>
          <a:prstGeom prst="rect">
            <a:avLst/>
          </a:prstGeom>
          <a:solidFill>
            <a:srgbClr val="F0D36C"/>
          </a:solidFill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ko-KR" altLang="en-US" sz="2400" dirty="0"/>
              <a:t>    적합 후에는</a:t>
            </a:r>
            <a:r>
              <a:rPr lang="en-US" altLang="ko-KR" sz="2400" dirty="0"/>
              <a:t>? 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4BDF6B0-5F7E-477E-9506-8B6E90742E41}"/>
              </a:ext>
            </a:extLst>
          </p:cNvPr>
          <p:cNvSpPr/>
          <p:nvPr/>
        </p:nvSpPr>
        <p:spPr>
          <a:xfrm>
            <a:off x="4364704" y="4438833"/>
            <a:ext cx="455569" cy="159172"/>
          </a:xfrm>
          <a:prstGeom prst="downArrow">
            <a:avLst/>
          </a:prstGeom>
          <a:solidFill>
            <a:srgbClr val="DD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1C4806-F16C-48B7-A39E-6D56461AA5D9}"/>
              </a:ext>
            </a:extLst>
          </p:cNvPr>
          <p:cNvSpPr/>
          <p:nvPr/>
        </p:nvSpPr>
        <p:spPr>
          <a:xfrm>
            <a:off x="5237042" y="3102168"/>
            <a:ext cx="3906958" cy="46166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r>
              <a:rPr lang="ko-KR" altLang="en-US" sz="2400" dirty="0">
                <a:solidFill>
                  <a:srgbClr val="C00000"/>
                </a:solidFill>
              </a:rPr>
              <a:t>주차 클린업</a:t>
            </a:r>
            <a:r>
              <a:rPr lang="ko-KR" altLang="en-US" sz="2400" dirty="0"/>
              <a:t>을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ko-KR" altLang="en-US" sz="2400" dirty="0"/>
              <a:t>참고해주세요</a:t>
            </a:r>
            <a:r>
              <a:rPr lang="en-US" altLang="ko-KR" sz="2400" dirty="0"/>
              <a:t>!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00BD3D2-5D48-4161-B31C-79563880546C}"/>
              </a:ext>
            </a:extLst>
          </p:cNvPr>
          <p:cNvSpPr/>
          <p:nvPr/>
        </p:nvSpPr>
        <p:spPr>
          <a:xfrm>
            <a:off x="6011399" y="4138853"/>
            <a:ext cx="547188" cy="2038663"/>
          </a:xfrm>
          <a:custGeom>
            <a:avLst/>
            <a:gdLst>
              <a:gd name="connsiteX0" fmla="*/ 0 w 749838"/>
              <a:gd name="connsiteY0" fmla="*/ 0 h 2038663"/>
              <a:gd name="connsiteX1" fmla="*/ 749508 w 749838"/>
              <a:gd name="connsiteY1" fmla="*/ 1019331 h 2038663"/>
              <a:gd name="connsiteX2" fmla="*/ 74951 w 749838"/>
              <a:gd name="connsiteY2" fmla="*/ 2038663 h 20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38" h="2038663">
                <a:moveTo>
                  <a:pt x="0" y="0"/>
                </a:moveTo>
                <a:cubicBezTo>
                  <a:pt x="368508" y="339777"/>
                  <a:pt x="737016" y="679554"/>
                  <a:pt x="749508" y="1019331"/>
                </a:cubicBezTo>
                <a:cubicBezTo>
                  <a:pt x="762000" y="1359108"/>
                  <a:pt x="418475" y="1698885"/>
                  <a:pt x="74951" y="2038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DCC4A756-0956-4739-84ED-11C61A2BB83D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558346" y="3628742"/>
            <a:ext cx="765599" cy="1529442"/>
          </a:xfrm>
          <a:prstGeom prst="curved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716A689-0B8D-4FB5-B7C8-AFCDFA18D13B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86D829-30A3-4A52-AEB8-29F86377FB92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CD1DA-5A23-47CC-BDA1-881C783F5BAF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DFA12-2B72-4A7C-B32C-11DA167FB18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표현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A7041-1FC7-4B8C-BAA8-937CCF16925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60777E-19F1-4E13-AC18-F8F1971F536A}"/>
              </a:ext>
            </a:extLst>
          </p:cNvPr>
          <p:cNvGrpSpPr/>
          <p:nvPr/>
        </p:nvGrpSpPr>
        <p:grpSpPr>
          <a:xfrm>
            <a:off x="278948" y="1528442"/>
            <a:ext cx="2363074" cy="400110"/>
            <a:chOff x="2699792" y="1277259"/>
            <a:chExt cx="2363074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4E0513-AADB-464E-A25D-06B66E779617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5D0DF1-41AF-4FE7-8887-E730FD18F1E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230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ARIMA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모형의 적합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5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4"/>
    </mc:Choice>
    <mc:Fallback xmlns="">
      <p:transition spd="slow" advTm="1585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731764" cy="400110"/>
            <a:chOff x="2699792" y="1277259"/>
            <a:chExt cx="273176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계절성을 가지는 시계열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2A52EF-9A41-482F-ACAA-00870DD9CAC3}"/>
                  </a:ext>
                </a:extLst>
              </p:cNvPr>
              <p:cNvSpPr/>
              <p:nvPr/>
            </p:nvSpPr>
            <p:spPr>
              <a:xfrm>
                <a:off x="3356992" y="2240755"/>
                <a:ext cx="2430016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000" b="1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A2A52EF-9A41-482F-ACAA-00870DD9C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92" y="2240755"/>
                <a:ext cx="24300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E03A9D97-272D-407C-B9CB-69E15BD7AEBE}"/>
              </a:ext>
            </a:extLst>
          </p:cNvPr>
          <p:cNvSpPr/>
          <p:nvPr/>
        </p:nvSpPr>
        <p:spPr>
          <a:xfrm>
            <a:off x="4241695" y="2224573"/>
            <a:ext cx="683187" cy="6463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도형 8">
            <a:extLst>
              <a:ext uri="{FF2B5EF4-FFF2-40B4-BE49-F238E27FC236}">
                <a16:creationId xmlns:a16="http://schemas.microsoft.com/office/drawing/2014/main" id="{D32F0DDD-E67D-451D-8713-5D0AFDEC4E8F}"/>
              </a:ext>
            </a:extLst>
          </p:cNvPr>
          <p:cNvSpPr>
            <a:spLocks noGrp="1" noChangeArrowheads="1"/>
          </p:cNvSpPr>
          <p:nvPr/>
        </p:nvSpPr>
        <p:spPr>
          <a:xfrm>
            <a:off x="450164" y="3097392"/>
            <a:ext cx="3726681" cy="2489887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5B417-25CE-480C-BC5E-7C6FDC20FFB5}"/>
              </a:ext>
            </a:extLst>
          </p:cNvPr>
          <p:cNvSpPr txBox="1"/>
          <p:nvPr/>
        </p:nvSpPr>
        <p:spPr>
          <a:xfrm>
            <a:off x="611560" y="2997526"/>
            <a:ext cx="372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결정적 계절성</a:t>
            </a:r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36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B56D-FEAC-42F1-8015-5070ACDD4DAC}"/>
              </a:ext>
            </a:extLst>
          </p:cNvPr>
          <p:cNvSpPr txBox="1"/>
          <p:nvPr/>
        </p:nvSpPr>
        <p:spPr>
          <a:xfrm>
            <a:off x="5133622" y="3007836"/>
            <a:ext cx="372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확률적 계절성</a:t>
            </a:r>
            <a:r>
              <a:rPr lang="en-US" altLang="ko-KR" sz="36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sz="36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FF03B-2844-47C7-A679-FAFCB92AF3B6}"/>
                  </a:ext>
                </a:extLst>
              </p:cNvPr>
              <p:cNvSpPr txBox="1"/>
              <p:nvPr/>
            </p:nvSpPr>
            <p:spPr>
              <a:xfrm>
                <a:off x="-10481" y="3895423"/>
                <a:ext cx="4593770" cy="1116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항상 식을 통해 도출되는</a:t>
                </a:r>
                <a:r>
                  <a:rPr lang="ko-KR" altLang="ko-KR" sz="1800" dirty="0">
                    <a:effectLst/>
                    <a:ea typeface="나눔스퀘어_ac" panose="020B0600000101010101" pitchFamily="50" charset="-127"/>
                    <a:cs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endParaRPr lang="en-US" altLang="ko-KR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6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ko-KR" sz="16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6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FF03B-2844-47C7-A679-FAFCB92A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1" y="3895423"/>
                <a:ext cx="4593770" cy="1116075"/>
              </a:xfrm>
              <a:prstGeom prst="rect">
                <a:avLst/>
              </a:prstGeom>
              <a:blipFill>
                <a:blip r:embed="rId3"/>
                <a:stretch>
                  <a:fillRect t="-2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B4A9A9-21F7-4559-A631-3D2DF638E851}"/>
                  </a:ext>
                </a:extLst>
              </p:cNvPr>
              <p:cNvSpPr txBox="1"/>
              <p:nvPr/>
            </p:nvSpPr>
            <p:spPr>
              <a:xfrm>
                <a:off x="4637490" y="4001344"/>
                <a:ext cx="459377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1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−</m:t>
                        </m:r>
                        <m:sSup>
                          <m:sSup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맑은 고딕" panose="020B0503020000020004" pitchFamily="50" charset="-127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맑은 고딕" panose="020B0503020000020004" pitchFamily="50" charset="-127"/>
                              </a:rPr>
                              <m:t>d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를 만족시키는 </a:t>
                </a:r>
                <a:endParaRPr lang="en-US" altLang="ko-KR" sz="18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맑은 고딕" panose="020B0503020000020004" pitchFamily="50" charset="-127"/>
                </a:endParaRPr>
              </a:p>
              <a:p>
                <a:pPr algn="ctr"/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확률과정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(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이때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는 정상적 확률과정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)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B4A9A9-21F7-4559-A631-3D2DF638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0" y="4001344"/>
                <a:ext cx="4593770" cy="681982"/>
              </a:xfrm>
              <a:prstGeom prst="rect">
                <a:avLst/>
              </a:prstGeom>
              <a:blipFill>
                <a:blip r:embed="rId4"/>
                <a:stretch>
                  <a:fillRect t="-89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도형 8">
            <a:extLst>
              <a:ext uri="{FF2B5EF4-FFF2-40B4-BE49-F238E27FC236}">
                <a16:creationId xmlns:a16="http://schemas.microsoft.com/office/drawing/2014/main" id="{8EEB7EF6-AC2F-46F7-BC47-ACAB26FC1A79}"/>
              </a:ext>
            </a:extLst>
          </p:cNvPr>
          <p:cNvSpPr>
            <a:spLocks noGrp="1" noChangeArrowheads="1"/>
          </p:cNvSpPr>
          <p:nvPr/>
        </p:nvSpPr>
        <p:spPr>
          <a:xfrm>
            <a:off x="5005298" y="3097392"/>
            <a:ext cx="3726681" cy="2489887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14196F3-EC20-4BEE-8D2A-E0E243D3B7DC}"/>
              </a:ext>
            </a:extLst>
          </p:cNvPr>
          <p:cNvSpPr/>
          <p:nvPr/>
        </p:nvSpPr>
        <p:spPr>
          <a:xfrm rot="5400000">
            <a:off x="6456903" y="5206502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B8C2C4-1E2A-4946-B1C1-CA622E487059}"/>
              </a:ext>
            </a:extLst>
          </p:cNvPr>
          <p:cNvSpPr txBox="1"/>
          <p:nvPr/>
        </p:nvSpPr>
        <p:spPr>
          <a:xfrm>
            <a:off x="5275147" y="5876036"/>
            <a:ext cx="318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 </a:t>
            </a:r>
            <a:r>
              <a:rPr lang="ko-KR" altLang="en-US" sz="2800" spc="3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84BE81-CADF-4C00-9E0F-1E9D712CC173}"/>
              </a:ext>
            </a:extLst>
          </p:cNvPr>
          <p:cNvSpPr/>
          <p:nvPr/>
        </p:nvSpPr>
        <p:spPr>
          <a:xfrm rot="5400000">
            <a:off x="1896697" y="5123466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AA1111-B225-4E02-878F-9A0407B7C697}"/>
                  </a:ext>
                </a:extLst>
              </p:cNvPr>
              <p:cNvSpPr txBox="1"/>
              <p:nvPr/>
            </p:nvSpPr>
            <p:spPr>
              <a:xfrm>
                <a:off x="35496" y="5752925"/>
                <a:ext cx="46373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회귀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평활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등을 통하여 </a:t>
                </a:r>
                <a:endPara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계절성분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분해하여 제거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AA1111-B225-4E02-878F-9A0407B7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752925"/>
                <a:ext cx="4637314" cy="646331"/>
              </a:xfrm>
              <a:prstGeom prst="rect">
                <a:avLst/>
              </a:prstGeom>
              <a:blipFill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065CCCF-CC16-4FD9-A018-9C31E4B4876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B4D7F-7F7E-46F7-A3B6-2D1980284DA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8E63E0-F4E0-45B1-A0FE-37AE47F61739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4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53933" cy="400110"/>
            <a:chOff x="2699792" y="1277259"/>
            <a:chExt cx="175393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2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D86765-B8E8-45C1-8657-951EE1200989}"/>
              </a:ext>
            </a:extLst>
          </p:cNvPr>
          <p:cNvSpPr/>
          <p:nvPr/>
        </p:nvSpPr>
        <p:spPr>
          <a:xfrm>
            <a:off x="419713" y="2649946"/>
            <a:ext cx="8304574" cy="2044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424CF6-6B9C-49A8-A8F5-6327F50BC989}"/>
                  </a:ext>
                </a:extLst>
              </p:cNvPr>
              <p:cNvSpPr txBox="1"/>
              <p:nvPr/>
            </p:nvSpPr>
            <p:spPr>
              <a:xfrm>
                <a:off x="966177" y="2564904"/>
                <a:ext cx="7143193" cy="1996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𝐀𝐑𝐈𝐌𝐀</m:t>
                      </m:r>
                      <m:sSub>
                        <m:sSubPr>
                          <m:ctrlPr>
                            <a:rPr lang="ko-KR" altLang="ko-KR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  <m:r>
                                <a:rPr lang="en-US" altLang="ko-KR" sz="2000" b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𝐃</m:t>
                              </m:r>
                              <m:r>
                                <a:rPr lang="en-US" altLang="ko-KR" sz="2000" b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ko-KR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혹은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𝑃𝑠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𝑄𝑠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424CF6-6B9C-49A8-A8F5-6327F50B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77" y="2564904"/>
                <a:ext cx="7143193" cy="1996572"/>
              </a:xfrm>
              <a:prstGeom prst="rect">
                <a:avLst/>
              </a:prstGeom>
              <a:blipFill>
                <a:blip r:embed="rId2"/>
                <a:stretch>
                  <a:fillRect b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D020004-AAF5-4122-855A-A6BBF2FC34E2}"/>
              </a:ext>
            </a:extLst>
          </p:cNvPr>
          <p:cNvSpPr txBox="1"/>
          <p:nvPr/>
        </p:nvSpPr>
        <p:spPr>
          <a:xfrm>
            <a:off x="835482" y="2122907"/>
            <a:ext cx="743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kern="1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시계열이 순수하게 계절형</a:t>
            </a:r>
            <a:r>
              <a:rPr lang="ko-KR" altLang="en-US" kern="1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 경우 때 적합할 수 있는 모형</a:t>
            </a:r>
            <a:r>
              <a:rPr lang="en-US" altLang="ko-KR" kern="1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8" name="도형 95">
            <a:extLst>
              <a:ext uri="{FF2B5EF4-FFF2-40B4-BE49-F238E27FC236}">
                <a16:creationId xmlns:a16="http://schemas.microsoft.com/office/drawing/2014/main" id="{F07B0E4F-58D0-4956-BE02-5DC86AFFC699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996769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96">
            <a:extLst>
              <a:ext uri="{FF2B5EF4-FFF2-40B4-BE49-F238E27FC236}">
                <a16:creationId xmlns:a16="http://schemas.microsoft.com/office/drawing/2014/main" id="{A8283BD8-01C0-4CA2-940B-5D39B7EBBBC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992324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9806A37-526B-4C71-85B4-0C4BA1D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224328"/>
            <a:ext cx="223404" cy="219641"/>
          </a:xfrm>
          <a:prstGeom prst="rect">
            <a:avLst/>
          </a:prstGeom>
          <a:noFill/>
        </p:spPr>
      </p:pic>
      <p:pic>
        <p:nvPicPr>
          <p:cNvPr id="31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A0A9CB5-FE4B-4C46-B975-0279D2234E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585623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56216-A213-424C-8439-CB9FF2077CCF}"/>
                  </a:ext>
                </a:extLst>
              </p:cNvPr>
              <p:cNvSpPr txBox="1"/>
              <p:nvPr/>
            </p:nvSpPr>
            <p:spPr>
              <a:xfrm>
                <a:off x="1266393" y="5161963"/>
                <a:ext cx="7136784" cy="106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spcAft>
                    <a:spcPts val="800"/>
                  </a:spcAft>
                </a:pP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현재의 관측치를 계절성을 고려하여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들로 설명</a:t>
                </a:r>
              </a:p>
              <a:p>
                <a:pPr lvl="0" algn="just" latinLnBrk="1">
                  <a:spcAft>
                    <a:spcPts val="800"/>
                  </a:spcAft>
                </a:pP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해당 주기 관측치는 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개를 고려하며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해당 주기 오차항은 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Q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개를 고려</a:t>
                </a:r>
              </a:p>
              <a:p>
                <a:pPr lvl="0" algn="just" latinLnBrk="1">
                  <a:spcAft>
                    <a:spcPts val="800"/>
                  </a:spcAft>
                </a:pPr>
                <a:r>
                  <a:rPr lang="ko-KR" altLang="en-US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오차</a:t>
                </a:r>
                <a:r>
                  <a:rPr lang="ko-KR" altLang="ko-KR" sz="16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백색잡음 </a:t>
                </a:r>
                <a:r>
                  <a:rPr lang="en-US" altLang="ko-KR" sz="16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D</a:t>
                </a:r>
                <a:r>
                  <a:rPr lang="ko-KR" altLang="ko-KR" sz="1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번 계절차분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56216-A213-424C-8439-CB9FF207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93" y="5161963"/>
                <a:ext cx="7136784" cy="1066959"/>
              </a:xfrm>
              <a:prstGeom prst="rect">
                <a:avLst/>
              </a:prstGeom>
              <a:blipFill>
                <a:blip r:embed="rId4"/>
                <a:stretch>
                  <a:fillRect l="-513" t="-1714" b="-3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D2C56B7C-50AE-4876-9621-DA57B113B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949280"/>
            <a:ext cx="223404" cy="21964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AF8A0C-2EC8-4A4C-90EF-AF8E5A9B8A9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36DC9-D569-41D5-8956-51661B9AB63A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45B8F-E7D1-4C9A-AE05-22E618AD669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72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53933" cy="400110"/>
            <a:chOff x="2699792" y="1277259"/>
            <a:chExt cx="175393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20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1" name="도형 95">
            <a:extLst>
              <a:ext uri="{FF2B5EF4-FFF2-40B4-BE49-F238E27FC236}">
                <a16:creationId xmlns:a16="http://schemas.microsoft.com/office/drawing/2014/main" id="{24070209-F9D1-472D-9B43-7E1A3F1679C7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2137301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D3B157B-A53D-4319-8BB2-E14C0C019F8B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2132856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94AAB803-C987-422B-9E9C-54DC33D4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2561287"/>
            <a:ext cx="223404" cy="21964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05005-2E67-44C0-8C6B-63D19560A330}"/>
              </a:ext>
            </a:extLst>
          </p:cNvPr>
          <p:cNvSpPr txBox="1"/>
          <p:nvPr/>
        </p:nvSpPr>
        <p:spPr>
          <a:xfrm>
            <a:off x="1423662" y="2379224"/>
            <a:ext cx="7287209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요소에 대한 부분을 전혀 고려하지 않기에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사용이 제한적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오차가 </a:t>
            </a:r>
            <a:r>
              <a:rPr lang="ko-KR" altLang="ko-KR" sz="18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백색잡음이므로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, </a:t>
            </a:r>
            <a:r>
              <a:rPr lang="ko-KR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계절주기에 해당되지 않는 시차의 </a:t>
            </a:r>
            <a:r>
              <a:rPr lang="en-US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ACF</a:t>
            </a:r>
            <a:r>
              <a:rPr lang="ko-KR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는 </a:t>
            </a:r>
            <a:r>
              <a:rPr lang="en-US" altLang="ko-KR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맑은 고딕" panose="020B0503020000020004" pitchFamily="50" charset="-127"/>
              </a:rPr>
              <a:t>0</a:t>
            </a:r>
            <a:endParaRPr lang="ko-KR" altLang="ko-KR" sz="1800" kern="100" dirty="0">
              <a:solidFill>
                <a:srgbClr val="C00000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B6CF9C9-7F5F-4938-8445-BB0F81C4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3090495"/>
            <a:ext cx="223404" cy="219641"/>
          </a:xfrm>
          <a:prstGeom prst="rect">
            <a:avLst/>
          </a:prstGeom>
          <a:noFill/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88DD37F9-A259-4A71-BB72-CDA1FB12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946CAEE-592C-416C-89BA-D40156CE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CCC494A-8BF0-4A1C-928D-4E098EDF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FC41BC-91E2-4DE1-A8CC-DF0CB4CB95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4" b="11431"/>
          <a:stretch/>
        </p:blipFill>
        <p:spPr bwMode="auto">
          <a:xfrm>
            <a:off x="318786" y="3921291"/>
            <a:ext cx="4176464" cy="2680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">
                <a:extLst>
                  <a:ext uri="{FF2B5EF4-FFF2-40B4-BE49-F238E27FC236}">
                    <a16:creationId xmlns:a16="http://schemas.microsoft.com/office/drawing/2014/main" id="{380C9F68-1E3C-432D-93DB-E8424131A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4941389" cy="485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ACF ]</a:t>
                </a:r>
                <a:endParaRPr 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텍스트 상자 2">
                <a:extLst>
                  <a:ext uri="{FF2B5EF4-FFF2-40B4-BE49-F238E27FC236}">
                    <a16:creationId xmlns:a16="http://schemas.microsoft.com/office/drawing/2014/main" id="{380C9F68-1E3C-432D-93DB-E8424131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17032"/>
                <a:ext cx="4941389" cy="485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B06B4AA-F51D-40D1-8A87-8B168F1FC3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1" t="-10801" r="-158" b="10801"/>
          <a:stretch/>
        </p:blipFill>
        <p:spPr bwMode="auto">
          <a:xfrm>
            <a:off x="4572446" y="3631334"/>
            <a:ext cx="4252767" cy="2985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527B24B7-6633-442C-8B57-86E5139D5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8134" y="3698929"/>
                <a:ext cx="4941389" cy="485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PACF ]</a:t>
                </a:r>
                <a:endParaRPr lang="ko-KR" sz="14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527B24B7-6633-442C-8B57-86E5139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134" y="3698929"/>
                <a:ext cx="4941389" cy="48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E975A0-2AFB-4833-A12D-A2ECFFF4116C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AC6F0-229D-4EA5-843E-6A5C97BE59CD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35A412-B0AF-429C-B7E6-AFC09381A53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52741" cy="400110"/>
            <a:chOff x="2699792" y="1277259"/>
            <a:chExt cx="325274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19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순수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9" name="Rectangle 9">
            <a:extLst>
              <a:ext uri="{FF2B5EF4-FFF2-40B4-BE49-F238E27FC236}">
                <a16:creationId xmlns:a16="http://schemas.microsoft.com/office/drawing/2014/main" id="{88DD37F9-A259-4A71-BB72-CDA1FB12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B946CAEE-592C-416C-89BA-D40156CE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CCC494A-8BF0-4A1C-928D-4E098EDF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1F478C-E14B-43DD-9E37-EABF8622CD8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3" b="14188"/>
          <a:stretch/>
        </p:blipFill>
        <p:spPr bwMode="auto">
          <a:xfrm>
            <a:off x="22263" y="2370940"/>
            <a:ext cx="4505669" cy="2282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2BA7B0-C05D-4229-B81B-CB877B0099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8" r="2008" b="12370"/>
          <a:stretch/>
        </p:blipFill>
        <p:spPr bwMode="auto">
          <a:xfrm>
            <a:off x="4527932" y="2448505"/>
            <a:ext cx="4577323" cy="2204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도형 95">
            <a:extLst>
              <a:ext uri="{FF2B5EF4-FFF2-40B4-BE49-F238E27FC236}">
                <a16:creationId xmlns:a16="http://schemas.microsoft.com/office/drawing/2014/main" id="{4303A1C8-6FB0-4F4A-BCCB-C19D752E46A0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833390"/>
            <a:ext cx="8029641" cy="147593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도형 96">
            <a:extLst>
              <a:ext uri="{FF2B5EF4-FFF2-40B4-BE49-F238E27FC236}">
                <a16:creationId xmlns:a16="http://schemas.microsoft.com/office/drawing/2014/main" id="{77E3F68A-B61F-4F57-89EF-907D22B473E1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828945"/>
            <a:ext cx="84348" cy="1475930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9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D8FCFC17-CEEC-46F3-80A7-DCDA6339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257376"/>
            <a:ext cx="223404" cy="219641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DC9DE6-EE93-4B9F-B199-78B55C74C1E4}"/>
              </a:ext>
            </a:extLst>
          </p:cNvPr>
          <p:cNvSpPr txBox="1"/>
          <p:nvPr/>
        </p:nvSpPr>
        <p:spPr>
          <a:xfrm>
            <a:off x="1423662" y="5115528"/>
            <a:ext cx="7287209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ARMA 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모형의 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ACF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PACF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 비슷함</a:t>
            </a:r>
            <a:endParaRPr lang="en-US" altLang="ko-KR" sz="18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단</a:t>
            </a:r>
            <a:r>
              <a:rPr lang="en-US" altLang="ko-KR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C00000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계절주기 차수에서만</a:t>
            </a:r>
            <a:r>
              <a:rPr lang="ko-KR" altLang="en-US" sz="18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자기상관성을 가짐</a:t>
            </a:r>
            <a:endParaRPr lang="ko-KR" altLang="ko-KR" sz="1800" kern="100" dirty="0">
              <a:solidFill>
                <a:srgbClr val="C00000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3718D97B-975A-423B-A774-E37DA07718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755" y="5786584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2">
                <a:extLst>
                  <a:ext uri="{FF2B5EF4-FFF2-40B4-BE49-F238E27FC236}">
                    <a16:creationId xmlns:a16="http://schemas.microsoft.com/office/drawing/2014/main" id="{C1CA1351-4BD0-4F94-B2E5-BDAF35A53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084" y="2114701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0, 0, 1</m:t>
                            </m:r>
                          </m:e>
                        </m:d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ACF ]</a:t>
                </a:r>
                <a:endParaRPr 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텍스트 상자 2">
                <a:extLst>
                  <a:ext uri="{FF2B5EF4-FFF2-40B4-BE49-F238E27FC236}">
                    <a16:creationId xmlns:a16="http://schemas.microsoft.com/office/drawing/2014/main" id="{C1CA1351-4BD0-4F94-B2E5-BDAF35A53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9084" y="2114701"/>
                <a:ext cx="2232025" cy="343535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2">
                <a:extLst>
                  <a:ext uri="{FF2B5EF4-FFF2-40B4-BE49-F238E27FC236}">
                    <a16:creationId xmlns:a16="http://schemas.microsoft.com/office/drawing/2014/main" id="{10E29E87-BC0C-48ED-8BEE-1CFD75BE3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144" y="2132856"/>
                <a:ext cx="223202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sSub>
                      <m:sSubPr>
                        <m:ctrlPr>
                          <a:rPr 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0, 0, 1</m:t>
                            </m:r>
                          </m:e>
                        </m:d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PACF]</a:t>
                </a:r>
                <a:endParaRPr lang="ko-KR" sz="12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텍스트 상자 2">
                <a:extLst>
                  <a:ext uri="{FF2B5EF4-FFF2-40B4-BE49-F238E27FC236}">
                    <a16:creationId xmlns:a16="http://schemas.microsoft.com/office/drawing/2014/main" id="{10E29E87-BC0C-48ED-8BEE-1CFD75BE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2132856"/>
                <a:ext cx="2232025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FEB59A9-0664-4547-9957-E6AB037FF9C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BB300-39A2-47DA-BD96-6B9C7131B21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B3EDE5-6C99-4250-A984-B667DD498167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0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FA18BF-0BC7-4D6C-931D-A316C7E5C5BD}"/>
              </a:ext>
            </a:extLst>
          </p:cNvPr>
          <p:cNvSpPr/>
          <p:nvPr/>
        </p:nvSpPr>
        <p:spPr>
          <a:xfrm>
            <a:off x="265386" y="2132856"/>
            <a:ext cx="8544775" cy="1211400"/>
          </a:xfrm>
          <a:prstGeom prst="roundRect">
            <a:avLst>
              <a:gd name="adj" fmla="val 15519"/>
            </a:avLst>
          </a:prstGeom>
          <a:solidFill>
            <a:srgbClr val="F0D36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826068" cy="400110"/>
            <a:chOff x="2699792" y="1277259"/>
            <a:chExt cx="182606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0E5B4E-75A2-4C46-AE3F-40FEAA349A79}"/>
                  </a:ext>
                </a:extLst>
              </p:cNvPr>
              <p:cNvSpPr txBox="1"/>
              <p:nvPr/>
            </p:nvSpPr>
            <p:spPr>
              <a:xfrm>
                <a:off x="-972616" y="2132856"/>
                <a:ext cx="11254704" cy="116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+12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𝑊𝑁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0E5B4E-75A2-4C46-AE3F-40FEAA34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616" y="2132856"/>
                <a:ext cx="11254704" cy="116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5443244" y="3084747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55BAB-759F-4E2A-B537-A8C394011A49}"/>
                  </a:ext>
                </a:extLst>
              </p:cNvPr>
              <p:cNvSpPr txBox="1"/>
              <p:nvPr/>
            </p:nvSpPr>
            <p:spPr>
              <a:xfrm>
                <a:off x="3347864" y="3975555"/>
                <a:ext cx="5627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800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백색잡음이 아니라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ARMA 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모형을 따를 수도 있음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!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55BAB-759F-4E2A-B537-A8C394011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975555"/>
                <a:ext cx="56279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4546124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4588789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4588789"/>
                <a:ext cx="5627914" cy="2008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289A611-41C2-4F3A-BB44-0F60BDC9A3F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060F3-7CB6-48CB-ADAB-01A4DB57185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1AF7A-9E10-4544-ABD6-F1834FA47446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4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예시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1988840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4187343" y="5048757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/>
              <p:nvPr/>
            </p:nvSpPr>
            <p:spPr>
              <a:xfrm>
                <a:off x="1475656" y="4043706"/>
                <a:ext cx="6840760" cy="269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차분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계절차분을 마친 상태의 시계열이라면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18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18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43706"/>
                <a:ext cx="6840760" cy="2697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DDCBA59-2667-4168-AFA9-B0334B823BEF}"/>
              </a:ext>
            </a:extLst>
          </p:cNvPr>
          <p:cNvSpPr txBox="1"/>
          <p:nvPr/>
        </p:nvSpPr>
        <p:spPr>
          <a:xfrm>
            <a:off x="4427984" y="2562533"/>
            <a:ext cx="2248258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6C6F-F2BA-45D6-9B81-53C2ACEA3432}"/>
              </a:ext>
            </a:extLst>
          </p:cNvPr>
          <p:cNvSpPr txBox="1"/>
          <p:nvPr/>
        </p:nvSpPr>
        <p:spPr>
          <a:xfrm>
            <a:off x="2179726" y="6145650"/>
            <a:ext cx="592074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05A8-51BF-4BE0-95D3-3063114EC569}"/>
              </a:ext>
            </a:extLst>
          </p:cNvPr>
          <p:cNvSpPr txBox="1"/>
          <p:nvPr/>
        </p:nvSpPr>
        <p:spPr>
          <a:xfrm>
            <a:off x="5780128" y="6122197"/>
            <a:ext cx="592074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274E57-CD17-4724-A1B9-0A0F1FF9B7C2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82B4-05E4-4089-BF3F-C92518B48056}"/>
                  </a:ext>
                </a:extLst>
              </p:cNvPr>
              <p:cNvSpPr txBox="1"/>
              <p:nvPr/>
            </p:nvSpPr>
            <p:spPr>
              <a:xfrm>
                <a:off x="833115" y="3577535"/>
                <a:ext cx="2551943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𝑊𝑁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ko-KR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FC82B4-05E4-4089-BF3F-C92518B48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5" y="3577535"/>
                <a:ext cx="25519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87D9D-84B7-4C04-80C9-DE2005F331EF}"/>
                  </a:ext>
                </a:extLst>
              </p:cNvPr>
              <p:cNvSpPr txBox="1"/>
              <p:nvPr/>
            </p:nvSpPr>
            <p:spPr>
              <a:xfrm>
                <a:off x="811908" y="5237669"/>
                <a:ext cx="2551943" cy="523220"/>
              </a:xfrm>
              <a:prstGeom prst="rect">
                <a:avLst/>
              </a:prstGeom>
              <a:solidFill>
                <a:srgbClr val="F0D36C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800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8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687D9D-84B7-4C04-80C9-DE2005F33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08" y="5237669"/>
                <a:ext cx="25519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D4484-A8BA-4EAC-9778-A4BAC81EA735}"/>
                  </a:ext>
                </a:extLst>
              </p:cNvPr>
              <p:cNvSpPr txBox="1"/>
              <p:nvPr/>
            </p:nvSpPr>
            <p:spPr>
              <a:xfrm>
                <a:off x="3957181" y="3581485"/>
                <a:ext cx="45937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5D4484-A8BA-4EAC-9778-A4BAC81E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81" y="3581485"/>
                <a:ext cx="45937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34B0A4-8187-4C8E-91C8-2049EF466E2B}"/>
                  </a:ext>
                </a:extLst>
              </p:cNvPr>
              <p:cNvSpPr txBox="1"/>
              <p:nvPr/>
            </p:nvSpPr>
            <p:spPr>
              <a:xfrm>
                <a:off x="3154568" y="5126068"/>
                <a:ext cx="6435267" cy="841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800" b="0" i="0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8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2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34B0A4-8187-4C8E-91C8-2049EF46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68" y="5126068"/>
                <a:ext cx="6435267" cy="841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AC32A92C-4615-428A-9465-73F5DE276ED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50" y="1669753"/>
            <a:ext cx="948643" cy="974856"/>
          </a:xfrm>
          <a:prstGeom prst="rect">
            <a:avLst/>
          </a:prstGeom>
          <a:noFill/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9B0CCA-5584-460E-9B43-9B4AF1418003}"/>
              </a:ext>
            </a:extLst>
          </p:cNvPr>
          <p:cNvCxnSpPr>
            <a:cxnSpLocks/>
          </p:cNvCxnSpPr>
          <p:nvPr/>
        </p:nvCxnSpPr>
        <p:spPr>
          <a:xfrm>
            <a:off x="6660232" y="5817008"/>
            <a:ext cx="2288246" cy="0"/>
          </a:xfrm>
          <a:prstGeom prst="line">
            <a:avLst/>
          </a:prstGeom>
          <a:ln w="57150">
            <a:solidFill>
              <a:srgbClr val="A4D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D16F7E-A8EF-4433-8936-936FB1816075}"/>
              </a:ext>
            </a:extLst>
          </p:cNvPr>
          <p:cNvSpPr txBox="1"/>
          <p:nvPr/>
        </p:nvSpPr>
        <p:spPr>
          <a:xfrm>
            <a:off x="1832138" y="2178103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 /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승법 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</a:t>
            </a:r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오차항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3D664-29D2-471B-ACE1-8038377E746D}"/>
              </a:ext>
            </a:extLst>
          </p:cNvPr>
          <p:cNvSpPr txBox="1"/>
          <p:nvPr/>
        </p:nvSpPr>
        <p:spPr>
          <a:xfrm>
            <a:off x="1329099" y="4110159"/>
            <a:ext cx="481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 SARIMA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1EDF2B-3799-4538-8BC2-6A6B7E7064DA}"/>
              </a:ext>
            </a:extLst>
          </p:cNvPr>
          <p:cNvSpPr txBox="1"/>
          <p:nvPr/>
        </p:nvSpPr>
        <p:spPr>
          <a:xfrm>
            <a:off x="1356509" y="5793117"/>
            <a:ext cx="481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승법 </a:t>
            </a:r>
            <a:r>
              <a:rPr lang="en-US" altLang="ko-KR" sz="18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8B9AA-44B0-442F-9889-9DA4688DAFA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6B5F63-1138-4A6C-BEC9-F6C6330AF3D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1A93C-0FA2-4EE6-A8CC-503190E46BE2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E66FDD0-AD42-4D23-B837-8CAE0C6F6F43}"/>
              </a:ext>
            </a:extLst>
          </p:cNvPr>
          <p:cNvCxnSpPr>
            <a:cxnSpLocks/>
          </p:cNvCxnSpPr>
          <p:nvPr/>
        </p:nvCxnSpPr>
        <p:spPr>
          <a:xfrm>
            <a:off x="7457965" y="4112521"/>
            <a:ext cx="570419" cy="0"/>
          </a:xfrm>
          <a:prstGeom prst="line">
            <a:avLst/>
          </a:prstGeom>
          <a:ln w="57150">
            <a:solidFill>
              <a:srgbClr val="A4D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72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826068" cy="400110"/>
            <a:chOff x="2699792" y="1277259"/>
            <a:chExt cx="1826068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FF8201-C5D6-4716-8A35-02F5AFEB7EF9}"/>
              </a:ext>
            </a:extLst>
          </p:cNvPr>
          <p:cNvSpPr/>
          <p:nvPr/>
        </p:nvSpPr>
        <p:spPr>
          <a:xfrm>
            <a:off x="260992" y="1988840"/>
            <a:ext cx="8544775" cy="1691187"/>
          </a:xfrm>
          <a:prstGeom prst="roundRect">
            <a:avLst>
              <a:gd name="adj" fmla="val 15519"/>
            </a:avLst>
          </a:prstGeom>
          <a:solidFill>
            <a:srgbClr val="F0D36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/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𝐴𝑅𝑀𝐴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,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나눔스퀘어_ac" panose="020B0600000101010101" pitchFamily="50" charset="-127"/>
                  <a:cs typeface="맑은 고딕" panose="020B0503020000020004" pitchFamily="50" charset="-127"/>
                </a:endParaRPr>
              </a:p>
              <a:p>
                <a:pPr marL="2540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42F756-E9EC-401B-8F17-160AFECE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43" y="2007341"/>
                <a:ext cx="5627914" cy="200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91E3E7-8579-46C5-9E36-99BE3F4C08BE}"/>
              </a:ext>
            </a:extLst>
          </p:cNvPr>
          <p:cNvSpPr/>
          <p:nvPr/>
        </p:nvSpPr>
        <p:spPr>
          <a:xfrm rot="5400000">
            <a:off x="4187343" y="4752256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/>
              <p:nvPr/>
            </p:nvSpPr>
            <p:spPr>
              <a:xfrm>
                <a:off x="1331640" y="3747205"/>
                <a:ext cx="6840760" cy="2726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맑은 고딕" panose="020B0503020000020004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차분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D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번 계절차분을 마친 상태의 시계열이라면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맑은 고딕" panose="020B0503020000020004" pitchFamily="50" charset="-127"/>
                  </a:rPr>
                  <a:t>, 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t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"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ϕ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0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맑은 고딕" panose="020B0503020000020004" pitchFamily="50" charset="-127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맑은 고딕" panose="020B0503020000020004" pitchFamily="50" charset="-127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맑은 고딕" panose="020B0503020000020004" pitchFamily="50" charset="-127"/>
                        </a:rPr>
                        <m:t>𝜃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맑은 고딕" panose="020B0503020000020004" pitchFamily="50" charset="-127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9F448-5AAB-4F3F-BDAB-810E0C439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47205"/>
                <a:ext cx="6840760" cy="2726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DDCBA59-2667-4168-AFA9-B0334B823BEF}"/>
              </a:ext>
            </a:extLst>
          </p:cNvPr>
          <p:cNvSpPr txBox="1"/>
          <p:nvPr/>
        </p:nvSpPr>
        <p:spPr>
          <a:xfrm>
            <a:off x="4427984" y="2562533"/>
            <a:ext cx="2248258" cy="506427"/>
          </a:xfrm>
          <a:prstGeom prst="rect">
            <a:avLst/>
          </a:prstGeom>
          <a:noFill/>
          <a:ln w="38100">
            <a:solidFill>
              <a:srgbClr val="97D5E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90CEE-413E-4B6E-AEC5-671D6661CF2C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23D23-3948-482A-8D15-8F2298ECAA9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454C5-2B9A-41F9-80E4-24D72948DDE5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841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A3E57B-F40A-47D4-95EF-7069F2AD7F67}"/>
              </a:ext>
            </a:extLst>
          </p:cNvPr>
          <p:cNvSpPr/>
          <p:nvPr/>
        </p:nvSpPr>
        <p:spPr>
          <a:xfrm>
            <a:off x="1979712" y="2924944"/>
            <a:ext cx="5184576" cy="49244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DEAFD5-3386-4BE4-84D2-101F7D8527E3}"/>
                  </a:ext>
                </a:extLst>
              </p:cNvPr>
              <p:cNvSpPr txBox="1"/>
              <p:nvPr/>
            </p:nvSpPr>
            <p:spPr>
              <a:xfrm>
                <a:off x="709659" y="2060848"/>
                <a:ext cx="7719257" cy="292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 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SARIMA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다르게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승법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SARIMA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비계절적 요소를 고려하는 모형</a:t>
                </a:r>
                <a:endParaRPr lang="en-US" altLang="ko-KR" sz="18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SARIMA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모형의 오차가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ARIMA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따름</a:t>
                </a:r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kern="100"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𝐴𝑅𝐼𝑀𝐴</m:t>
                      </m:r>
                      <m:sSub>
                        <m:sSubPr>
                          <m:ctrlPr>
                            <a:rPr lang="ko-KR" altLang="ko-KR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ko-KR" sz="2400" b="0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ko-KR" sz="2400" b="0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kern="10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0" i="1" kern="10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400" b="0" i="0" kern="100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 &amp;</m:t>
                      </m:r>
                      <m:sSub>
                        <m:sSubPr>
                          <m:ctrlPr>
                            <a:rPr lang="ko-KR" altLang="ko-KR" sz="24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2400" i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𝐴𝑅𝐼𝑀𝐴</m:t>
                      </m:r>
                      <m:d>
                        <m:dPr>
                          <m:ctrlPr>
                            <a:rPr lang="ko-KR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2400" b="0" i="1" kern="10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i="1" kern="1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순수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SARIMA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ARIMA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곱하기로 붙어서 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‘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승법</a:t>
                </a:r>
                <a:r>
                  <a:rPr lang="en-US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’</a:t>
                </a:r>
                <a:r>
                  <a:rPr lang="ko-KR" altLang="ko-KR" sz="1600" kern="100" dirty="0">
                    <a:solidFill>
                      <a:srgbClr val="A6A6A6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이라는 용어 사용</a:t>
                </a:r>
              </a:p>
              <a:p>
                <a:pPr algn="ctr"/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DEAFD5-3386-4BE4-84D2-101F7D85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9" y="2060848"/>
                <a:ext cx="7719257" cy="2923877"/>
              </a:xfrm>
              <a:prstGeom prst="rect">
                <a:avLst/>
              </a:prstGeo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4149080"/>
            <a:ext cx="8304574" cy="2188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401975" y="4077072"/>
                <a:ext cx="9942527" cy="21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 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𝑃𝑠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𝑄𝑠</m:t>
                          </m:r>
                        </m:sup>
                      </m:sSup>
                    </m:oMath>
                  </m:oMathPara>
                </a14:m>
                <a:endParaRPr lang="ko-KR" altLang="ko-K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ko-KR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75" y="4077072"/>
                <a:ext cx="9942527" cy="2122697"/>
              </a:xfrm>
              <a:prstGeom prst="rect">
                <a:avLst/>
              </a:prstGeom>
              <a:blipFill>
                <a:blip r:embed="rId3"/>
                <a:stretch>
                  <a:fillRect b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A5CA629-BABA-4914-9505-9FA9391FFB8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3C173-AB50-4169-B3EC-230DA66CB144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24242-07C3-4D10-9D7C-A9F65E68C7D1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3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90DBC7E-2012-43D8-9F37-04FE6F53F9BB}"/>
              </a:ext>
            </a:extLst>
          </p:cNvPr>
          <p:cNvSpPr txBox="1"/>
          <p:nvPr/>
        </p:nvSpPr>
        <p:spPr>
          <a:xfrm>
            <a:off x="3275856" y="3356992"/>
            <a:ext cx="864096" cy="360040"/>
          </a:xfrm>
          <a:prstGeom prst="rect">
            <a:avLst/>
          </a:prstGeom>
          <a:solidFill>
            <a:srgbClr val="A4D3DE">
              <a:alpha val="55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02D2D-9B91-4422-80F4-879B211931F2}"/>
              </a:ext>
            </a:extLst>
          </p:cNvPr>
          <p:cNvSpPr txBox="1"/>
          <p:nvPr/>
        </p:nvSpPr>
        <p:spPr>
          <a:xfrm>
            <a:off x="2195735" y="3356992"/>
            <a:ext cx="455613" cy="360040"/>
          </a:xfrm>
          <a:prstGeom prst="rect">
            <a:avLst/>
          </a:prstGeom>
          <a:solidFill>
            <a:srgbClr val="A4D3DE">
              <a:alpha val="55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45787-C819-4F01-A5F0-ABDC75F436B6}"/>
              </a:ext>
            </a:extLst>
          </p:cNvPr>
          <p:cNvSpPr txBox="1"/>
          <p:nvPr/>
        </p:nvSpPr>
        <p:spPr>
          <a:xfrm>
            <a:off x="5568023" y="3356992"/>
            <a:ext cx="588153" cy="360040"/>
          </a:xfrm>
          <a:prstGeom prst="rect">
            <a:avLst/>
          </a:prstGeom>
          <a:solidFill>
            <a:srgbClr val="A4D3DE">
              <a:alpha val="55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도형 95">
            <a:extLst>
              <a:ext uri="{FF2B5EF4-FFF2-40B4-BE49-F238E27FC236}">
                <a16:creationId xmlns:a16="http://schemas.microsoft.com/office/drawing/2014/main" id="{52C41A81-ED64-40D6-96E4-EF6D829B42E6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293096"/>
            <a:ext cx="8029641" cy="217960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96">
            <a:extLst>
              <a:ext uri="{FF2B5EF4-FFF2-40B4-BE49-F238E27FC236}">
                <a16:creationId xmlns:a16="http://schemas.microsoft.com/office/drawing/2014/main" id="{3F388740-BEB9-4A88-94BB-3398223176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288651"/>
            <a:ext cx="84348" cy="217960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2492895"/>
            <a:ext cx="8304574" cy="1654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399264" y="2512177"/>
                <a:ext cx="9942527" cy="1497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9264" y="2512177"/>
                <a:ext cx="9942527" cy="1497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210E211-C216-4457-9434-1D843DB74501}"/>
              </a:ext>
            </a:extLst>
          </p:cNvPr>
          <p:cNvSpPr txBox="1"/>
          <p:nvPr/>
        </p:nvSpPr>
        <p:spPr>
          <a:xfrm>
            <a:off x="1043608" y="4505299"/>
            <a:ext cx="7453577" cy="173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계절성과 추세를 고려한 모형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ARIMA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모형처럼 예측시점과 가까운 과거 자료를 이용할 뿐만 아니라</a:t>
            </a: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원자료의 주기적 특성을 반영하여 그 이전 주기의 자료를 추가적으로 활용</a:t>
            </a:r>
            <a:endParaRPr lang="ko-KR" altLang="ko-KR" sz="16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보다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모형과 혼합된 모형이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절약의 원칙에 따라 더 자주 사용됨</a:t>
            </a:r>
          </a:p>
        </p:txBody>
      </p:sp>
      <p:pic>
        <p:nvPicPr>
          <p:cNvPr id="18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A3D5CFF1-0E91-4563-A0D0-72F0DBA5F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4675328"/>
            <a:ext cx="223404" cy="219641"/>
          </a:xfrm>
          <a:prstGeom prst="rect">
            <a:avLst/>
          </a:prstGeom>
          <a:noFill/>
        </p:spPr>
      </p:pic>
      <p:pic>
        <p:nvPicPr>
          <p:cNvPr id="2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79D070B-BA1B-4EE3-AFD9-297BAD60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50" y="5082510"/>
            <a:ext cx="223404" cy="219641"/>
          </a:xfrm>
          <a:prstGeom prst="rect">
            <a:avLst/>
          </a:prstGeom>
          <a:noFill/>
        </p:spPr>
      </p:pic>
      <p:pic>
        <p:nvPicPr>
          <p:cNvPr id="23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682A0B26-F53D-47D9-ADEE-86097907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5949280"/>
            <a:ext cx="223404" cy="219641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69CB0E-73C6-4DA8-9959-C31A211C6C88}"/>
              </a:ext>
            </a:extLst>
          </p:cNvPr>
          <p:cNvSpPr txBox="1"/>
          <p:nvPr/>
        </p:nvSpPr>
        <p:spPr>
          <a:xfrm>
            <a:off x="2843808" y="3765511"/>
            <a:ext cx="1805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>
                <a:solidFill>
                  <a:srgbClr val="A6A6A6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 고려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33D9A-0FB2-4648-8A1E-34EF4EE936B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256AA-2152-430E-9802-CFD63E67EC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459E2-9E68-4F3F-87FB-404882297AA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61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96F0F3D-6343-407C-A1F3-D787CD2DEC30}"/>
              </a:ext>
            </a:extLst>
          </p:cNvPr>
          <p:cNvSpPr txBox="1"/>
          <p:nvPr/>
        </p:nvSpPr>
        <p:spPr>
          <a:xfrm>
            <a:off x="3436806" y="3878160"/>
            <a:ext cx="2788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요소가 고려 되었음을 그래프를 통해 확인 가능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!</a:t>
            </a:r>
            <a:endParaRPr lang="ko-KR" altLang="en-US" sz="1600" dirty="0">
              <a:solidFill>
                <a:srgbClr val="C00000"/>
              </a:solidFill>
              <a:highlight>
                <a:srgbClr val="F0D36C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83B93-1EF0-4AFB-A709-0FEFF1BABAD3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40378D-E0C2-4EBD-BC8A-29F529ACD13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EB8F0-3EC8-4B4A-8C22-E3DE5217DAF3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0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96F0F3D-6343-407C-A1F3-D787CD2DEC30}"/>
              </a:ext>
            </a:extLst>
          </p:cNvPr>
          <p:cNvSpPr txBox="1"/>
          <p:nvPr/>
        </p:nvSpPr>
        <p:spPr>
          <a:xfrm>
            <a:off x="3436806" y="3878160"/>
            <a:ext cx="2788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요소가 고려 되었음을 그래프를 통해 확인 가능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!</a:t>
            </a:r>
            <a:endParaRPr lang="ko-KR" altLang="en-US" sz="1600" dirty="0">
              <a:solidFill>
                <a:srgbClr val="C00000"/>
              </a:solidFill>
              <a:highlight>
                <a:srgbClr val="F0D36C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0F1BBD-0125-486B-8E3B-5C1E28226C11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 descr="실내, 침대, 고양이, 놓은이(가) 표시된 사진&#10;&#10;자동 생성된 설명">
            <a:extLst>
              <a:ext uri="{FF2B5EF4-FFF2-40B4-BE49-F238E27FC236}">
                <a16:creationId xmlns:a16="http://schemas.microsoft.com/office/drawing/2014/main" id="{69C483DA-89B3-4F10-9564-230EB3F8FC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25850" r="23399" b="46953"/>
          <a:stretch/>
        </p:blipFill>
        <p:spPr>
          <a:xfrm>
            <a:off x="716647" y="4149080"/>
            <a:ext cx="2374384" cy="1865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E69F80D7-24AD-4861-A104-583FF1A53942}"/>
              </a:ext>
            </a:extLst>
          </p:cNvPr>
          <p:cNvSpPr/>
          <p:nvPr/>
        </p:nvSpPr>
        <p:spPr>
          <a:xfrm>
            <a:off x="3661653" y="1947167"/>
            <a:ext cx="4283962" cy="2201913"/>
          </a:xfrm>
          <a:prstGeom prst="cloudCallout">
            <a:avLst>
              <a:gd name="adj1" fmla="val -60073"/>
              <a:gd name="adj2" fmla="val 83099"/>
            </a:avLst>
          </a:prstGeom>
          <a:solidFill>
            <a:srgbClr val="F0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어떻게 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확인하는데요</a:t>
            </a:r>
            <a:r>
              <a:rPr lang="en-US" altLang="ko-KR" sz="2200" dirty="0">
                <a:solidFill>
                  <a:schemeClr val="tx1"/>
                </a:solidFill>
                <a:latin typeface="+mn-ea"/>
              </a:rPr>
              <a:t>..??!</a:t>
            </a:r>
            <a:endParaRPr lang="ko-KR" altLang="en-US" sz="2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BDC87-F31E-4DA8-AF45-01E55996FBD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BCA58D-885A-4E1D-9D40-D0FA488D6EA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16B57-BB2D-4014-B4F2-4D4D1002ADA4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47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010D60B-D40A-453B-B8AE-6E2F0F7A26A5}"/>
              </a:ext>
            </a:extLst>
          </p:cNvPr>
          <p:cNvSpPr/>
          <p:nvPr/>
        </p:nvSpPr>
        <p:spPr>
          <a:xfrm>
            <a:off x="1419516" y="2381835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86AA16-F1DF-4CF7-B8EF-EEAFC807F3FF}"/>
              </a:ext>
            </a:extLst>
          </p:cNvPr>
          <p:cNvSpPr/>
          <p:nvPr/>
        </p:nvSpPr>
        <p:spPr>
          <a:xfrm>
            <a:off x="5245389" y="2381835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CCDA31-308A-4059-8BAD-B442831B1D6B}"/>
              </a:ext>
            </a:extLst>
          </p:cNvPr>
          <p:cNvSpPr/>
          <p:nvPr/>
        </p:nvSpPr>
        <p:spPr>
          <a:xfrm>
            <a:off x="0" y="4400244"/>
            <a:ext cx="9144000" cy="245775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BF40A0-099F-4899-90F4-F2B247C5D0BC}"/>
              </a:ext>
            </a:extLst>
          </p:cNvPr>
          <p:cNvSpPr/>
          <p:nvPr/>
        </p:nvSpPr>
        <p:spPr>
          <a:xfrm rot="5400000">
            <a:off x="1399140" y="4275369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55C983-25D3-4BB8-9BAC-D8CD8A630B21}"/>
              </a:ext>
            </a:extLst>
          </p:cNvPr>
          <p:cNvSpPr/>
          <p:nvPr/>
        </p:nvSpPr>
        <p:spPr>
          <a:xfrm rot="5400000">
            <a:off x="5274220" y="4275369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2C6B-B149-436A-A31E-A68162D88620}"/>
              </a:ext>
            </a:extLst>
          </p:cNvPr>
          <p:cNvSpPr txBox="1"/>
          <p:nvPr/>
        </p:nvSpPr>
        <p:spPr>
          <a:xfrm>
            <a:off x="654756" y="522920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cut-off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EAD1D-1F55-429F-B03F-48663BC6DBFE}"/>
              </a:ext>
            </a:extLst>
          </p:cNvPr>
          <p:cNvSpPr txBox="1"/>
          <p:nvPr/>
        </p:nvSpPr>
        <p:spPr>
          <a:xfrm>
            <a:off x="4511263" y="522920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C097FF-BA87-42C9-9436-397EB36CCE0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CD2B9-5201-4C4B-9F7C-74B79032167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96532-D560-470F-A0F2-927C05BDA968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443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3239917" cy="400110"/>
            <a:chOff x="2699792" y="1277259"/>
            <a:chExt cx="3239917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06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 – ACF, PACF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63F1C5-2E45-4EBF-8F7C-2142ABCCA8AD}"/>
              </a:ext>
            </a:extLst>
          </p:cNvPr>
          <p:cNvGrpSpPr/>
          <p:nvPr/>
        </p:nvGrpSpPr>
        <p:grpSpPr>
          <a:xfrm>
            <a:off x="984928" y="2339233"/>
            <a:ext cx="7588450" cy="2061012"/>
            <a:chOff x="0" y="0"/>
            <a:chExt cx="5822137" cy="205930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E45EE14-C0D9-4245-83B0-152263853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03"/>
            <a:stretch/>
          </p:blipFill>
          <p:spPr bwMode="auto">
            <a:xfrm>
              <a:off x="0" y="0"/>
              <a:ext cx="2950845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613FD82-2763-43CE-9CF5-6BA778C8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71"/>
            <a:stretch/>
          </p:blipFill>
          <p:spPr bwMode="auto">
            <a:xfrm>
              <a:off x="3006547" y="0"/>
              <a:ext cx="2815590" cy="20593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36D7A4-9D42-40B9-96AC-BA01ADCBB227}"/>
              </a:ext>
            </a:extLst>
          </p:cNvPr>
          <p:cNvGrpSpPr/>
          <p:nvPr/>
        </p:nvGrpSpPr>
        <p:grpSpPr>
          <a:xfrm>
            <a:off x="852939" y="4689285"/>
            <a:ext cx="7751509" cy="1970598"/>
            <a:chOff x="0" y="0"/>
            <a:chExt cx="5946928" cy="20790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CEDE37D-BB97-498D-B3CD-99CF24AD2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06"/>
            <a:stretch/>
          </p:blipFill>
          <p:spPr bwMode="auto">
            <a:xfrm>
              <a:off x="0" y="14631"/>
              <a:ext cx="3091180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E769F5E-4DCB-47F2-87EE-14B9118E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09"/>
            <a:stretch/>
          </p:blipFill>
          <p:spPr bwMode="auto">
            <a:xfrm>
              <a:off x="3013863" y="0"/>
              <a:ext cx="2933065" cy="20643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73F9968F-7541-4C1C-B497-A1F69BF8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6F63841-CA07-43C9-96A0-B2A47F49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9131A9A-EDDA-4653-8FF5-BC9BF3FC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텍스트 상자 2">
                <a:extLst>
                  <a:ext uri="{FF2B5EF4-FFF2-40B4-BE49-F238E27FC236}">
                    <a16:creationId xmlns:a16="http://schemas.microsoft.com/office/drawing/2014/main" id="{C2447203-AD78-40CD-995F-2529984C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2159563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SARIMA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1,0,0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텍스트 상자 2">
                <a:extLst>
                  <a:ext uri="{FF2B5EF4-FFF2-40B4-BE49-F238E27FC236}">
                    <a16:creationId xmlns:a16="http://schemas.microsoft.com/office/drawing/2014/main" id="{0549CF1E-F7C0-414B-BCBD-FE6608C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2136999"/>
                <a:ext cx="2232025" cy="343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1,0, 1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텍스트 상자 2">
                <a:extLst>
                  <a:ext uri="{FF2B5EF4-FFF2-40B4-BE49-F238E27FC236}">
                    <a16:creationId xmlns:a16="http://schemas.microsoft.com/office/drawing/2014/main" id="{BE06966E-0349-4072-B9F1-E1564409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973" y="4525625"/>
                <a:ext cx="2232025" cy="343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ARIMA</m:t>
                    </m:r>
                    <m:d>
                      <m:d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1,0, 0</m:t>
                        </m:r>
                      </m:e>
                    </m:d>
                    <m:sSub>
                      <m:sSubPr>
                        <m:ctrlPr>
                          <a:rPr lang="ko-KR" sz="11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ko-KR" sz="11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0,0,1</m:t>
                            </m:r>
                          </m:e>
                        </m:d>
                      </m:e>
                      <m:sub>
                        <m:r>
                          <a:rPr lang="en-US" sz="11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000" kern="100" dirty="0">
                    <a:effectLst/>
                    <a:latin typeface="나눔스퀘어_ac" panose="020B0600000101010101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PACF ]</a:t>
                </a:r>
                <a:endParaRPr lang="ko-KR" sz="1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40977AB2-9505-4811-A64E-EE27A3D9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3590" y="4495350"/>
                <a:ext cx="2232025" cy="34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CCDA31-308A-4059-8BAD-B442831B1D6B}"/>
              </a:ext>
            </a:extLst>
          </p:cNvPr>
          <p:cNvSpPr/>
          <p:nvPr/>
        </p:nvSpPr>
        <p:spPr>
          <a:xfrm>
            <a:off x="0" y="1917487"/>
            <a:ext cx="9144000" cy="245775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5BF40A0-099F-4899-90F4-F2B247C5D0BC}"/>
              </a:ext>
            </a:extLst>
          </p:cNvPr>
          <p:cNvSpPr/>
          <p:nvPr/>
        </p:nvSpPr>
        <p:spPr>
          <a:xfrm rot="16200000">
            <a:off x="1455274" y="3811321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55C983-25D3-4BB8-9BAC-D8CD8A630B21}"/>
              </a:ext>
            </a:extLst>
          </p:cNvPr>
          <p:cNvSpPr/>
          <p:nvPr/>
        </p:nvSpPr>
        <p:spPr>
          <a:xfrm rot="16200000">
            <a:off x="5181615" y="3743847"/>
            <a:ext cx="769313" cy="927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2C6B-B149-436A-A31E-A68162D88620}"/>
              </a:ext>
            </a:extLst>
          </p:cNvPr>
          <p:cNvSpPr txBox="1"/>
          <p:nvPr/>
        </p:nvSpPr>
        <p:spPr>
          <a:xfrm>
            <a:off x="760562" y="303326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BEAD1D-1F55-429F-B03F-48663BC6DBFE}"/>
              </a:ext>
            </a:extLst>
          </p:cNvPr>
          <p:cNvSpPr txBox="1"/>
          <p:nvPr/>
        </p:nvSpPr>
        <p:spPr>
          <a:xfrm>
            <a:off x="4561277" y="3046573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주기 내에서 </a:t>
            </a:r>
            <a:endParaRPr lang="en-US" altLang="ko-KR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tail-off</a:t>
            </a:r>
            <a:endParaRPr lang="ko-KR" altLang="en-US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0DE96E-52FF-4C5C-ABA8-4716AA8EFF6A}"/>
              </a:ext>
            </a:extLst>
          </p:cNvPr>
          <p:cNvSpPr/>
          <p:nvPr/>
        </p:nvSpPr>
        <p:spPr>
          <a:xfrm>
            <a:off x="1489387" y="4722481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D20B9C-B7D8-477B-A1B4-CE8A9511DDE2}"/>
              </a:ext>
            </a:extLst>
          </p:cNvPr>
          <p:cNvSpPr/>
          <p:nvPr/>
        </p:nvSpPr>
        <p:spPr>
          <a:xfrm>
            <a:off x="5203237" y="4697392"/>
            <a:ext cx="702506" cy="18098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5535E-3938-46E7-9D85-EAE1CC42E5B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7A41B-9F6B-475A-B336-FC9F140EDA3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E21AA-85ED-432C-81B3-27A4E8907F5E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74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95">
            <a:extLst>
              <a:ext uri="{FF2B5EF4-FFF2-40B4-BE49-F238E27FC236}">
                <a16:creationId xmlns:a16="http://schemas.microsoft.com/office/drawing/2014/main" id="{52C41A81-ED64-40D6-96E4-EF6D829B42E6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293096"/>
            <a:ext cx="8029641" cy="217960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96">
            <a:extLst>
              <a:ext uri="{FF2B5EF4-FFF2-40B4-BE49-F238E27FC236}">
                <a16:creationId xmlns:a16="http://schemas.microsoft.com/office/drawing/2014/main" id="{3F388740-BEB9-4A88-94BB-3398223176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288651"/>
            <a:ext cx="84348" cy="2179603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763551" cy="400110"/>
            <a:chOff x="2699792" y="1277259"/>
            <a:chExt cx="176355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승법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SARIMA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1B8AD9-F9E1-4E33-B405-72C10A6C990F}"/>
              </a:ext>
            </a:extLst>
          </p:cNvPr>
          <p:cNvSpPr/>
          <p:nvPr/>
        </p:nvSpPr>
        <p:spPr>
          <a:xfrm>
            <a:off x="419713" y="2492896"/>
            <a:ext cx="8304574" cy="1425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/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1800" b="1" i="1" kern="100" dirty="0"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EAF3A-10B1-403E-B8DF-1CD37B19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75" y="2564904"/>
                <a:ext cx="9942527" cy="1497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210E211-C216-4457-9434-1D843DB74501}"/>
              </a:ext>
            </a:extLst>
          </p:cNvPr>
          <p:cNvSpPr txBox="1"/>
          <p:nvPr/>
        </p:nvSpPr>
        <p:spPr>
          <a:xfrm>
            <a:off x="1043608" y="4505299"/>
            <a:ext cx="7453577" cy="173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계절성과 추세를 고려한 모형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ARIMA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모형처럼 예측시점과 가까운 과거 자료를 이용할 뿐만 아니라</a:t>
            </a:r>
            <a:r>
              <a:rPr lang="en-US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ko-KR" sz="1600" kern="10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anose="020B0604020202020204" pitchFamily="34" charset="0"/>
              </a:rPr>
              <a:t>원자료의 주기적 특성을 반영하여 그 이전 주기의 자료를 추가적으로 활용</a:t>
            </a:r>
            <a:endParaRPr lang="ko-KR" altLang="ko-KR" sz="1600" kern="100" dirty="0"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순수</a:t>
            </a:r>
            <a:r>
              <a:rPr lang="en-US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SARIMA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보다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모형과 혼합된 모형이 </a:t>
            </a:r>
            <a:r>
              <a:rPr lang="ko-KR" altLang="ko-KR" sz="1600" kern="100" dirty="0" err="1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모수절약의</a:t>
            </a:r>
            <a:r>
              <a:rPr lang="ko-KR" altLang="ko-KR" sz="1600" kern="100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원칙에 따라 더 자주 사용됨</a:t>
            </a:r>
          </a:p>
        </p:txBody>
      </p:sp>
      <p:pic>
        <p:nvPicPr>
          <p:cNvPr id="18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A3D5CFF1-0E91-4563-A0D0-72F0DBA5F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4675328"/>
            <a:ext cx="223404" cy="219641"/>
          </a:xfrm>
          <a:prstGeom prst="rect">
            <a:avLst/>
          </a:prstGeom>
          <a:noFill/>
        </p:spPr>
      </p:pic>
      <p:pic>
        <p:nvPicPr>
          <p:cNvPr id="20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E79D070B-BA1B-4EE3-AFD9-297BAD60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650" y="5082510"/>
            <a:ext cx="223404" cy="219641"/>
          </a:xfrm>
          <a:prstGeom prst="rect">
            <a:avLst/>
          </a:prstGeom>
          <a:noFill/>
        </p:spPr>
      </p:pic>
      <p:pic>
        <p:nvPicPr>
          <p:cNvPr id="23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682A0B26-F53D-47D9-ADEE-86097907B8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2580" y="5949280"/>
            <a:ext cx="223404" cy="219641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A971B8-4BB4-4D71-ADA7-86EE3B339B7A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BE106CC-AB4E-488B-AF55-9173E2C0D1C9}"/>
              </a:ext>
            </a:extLst>
          </p:cNvPr>
          <p:cNvSpPr/>
          <p:nvPr/>
        </p:nvSpPr>
        <p:spPr>
          <a:xfrm>
            <a:off x="278325" y="2092319"/>
            <a:ext cx="3933635" cy="4375935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2D0E23F-B673-42DA-9D7E-76466BD60B82}"/>
              </a:ext>
            </a:extLst>
          </p:cNvPr>
          <p:cNvSpPr/>
          <p:nvPr/>
        </p:nvSpPr>
        <p:spPr>
          <a:xfrm>
            <a:off x="4880287" y="2092319"/>
            <a:ext cx="3933635" cy="4375935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772A3-84C1-4554-99FA-873DF265897A}"/>
              </a:ext>
            </a:extLst>
          </p:cNvPr>
          <p:cNvSpPr txBox="1"/>
          <p:nvPr/>
        </p:nvSpPr>
        <p:spPr>
          <a:xfrm>
            <a:off x="969170" y="1877917"/>
            <a:ext cx="2551943" cy="52322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2C8AD-52AA-452B-B842-2370B6C63049}"/>
              </a:ext>
            </a:extLst>
          </p:cNvPr>
          <p:cNvSpPr txBox="1"/>
          <p:nvPr/>
        </p:nvSpPr>
        <p:spPr>
          <a:xfrm>
            <a:off x="5580112" y="1897668"/>
            <a:ext cx="2551943" cy="523220"/>
          </a:xfrm>
          <a:prstGeom prst="rect">
            <a:avLst/>
          </a:prstGeom>
          <a:solidFill>
            <a:srgbClr val="F0D36C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E0C969-BA53-4B66-A3AB-77A2A408990A}"/>
                  </a:ext>
                </a:extLst>
              </p:cNvPr>
              <p:cNvSpPr txBox="1"/>
              <p:nvPr/>
            </p:nvSpPr>
            <p:spPr>
              <a:xfrm>
                <a:off x="-268312" y="3913711"/>
                <a:ext cx="49693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i="1" kern="100" dirty="0">
                  <a:solidFill>
                    <a:schemeClr val="bg1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E0C969-BA53-4B66-A3AB-77A2A408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312" y="3913711"/>
                <a:ext cx="4969328" cy="707886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FEFE53-F315-4C7F-824D-AB92ADD0E851}"/>
                  </a:ext>
                </a:extLst>
              </p:cNvPr>
              <p:cNvSpPr txBox="1"/>
              <p:nvPr/>
            </p:nvSpPr>
            <p:spPr>
              <a:xfrm>
                <a:off x="4408444" y="3992592"/>
                <a:ext cx="496932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ko-KR" altLang="ko-KR" sz="2000" i="1" smtClean="0">
                              <a:solidFill>
                                <a:srgbClr val="A4D3D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000" i="1">
                                  <a:solidFill>
                                    <a:srgbClr val="A4D3D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rgbClr val="A4D3DE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ko-KR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FEFE53-F315-4C7F-824D-AB92ADD0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444" y="3992592"/>
                <a:ext cx="4969328" cy="713400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8B8AFAD-F095-4FC4-BF69-052A8AECC612}"/>
              </a:ext>
            </a:extLst>
          </p:cNvPr>
          <p:cNvSpPr txBox="1"/>
          <p:nvPr/>
        </p:nvSpPr>
        <p:spPr>
          <a:xfrm>
            <a:off x="-181218" y="5378452"/>
            <a:ext cx="496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비계절적 요소를 고려하지 않음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CABB9-33E3-4F90-A09A-7035B6076BCE}"/>
                  </a:ext>
                </a:extLst>
              </p:cNvPr>
              <p:cNvSpPr txBox="1"/>
              <p:nvPr/>
            </p:nvSpPr>
            <p:spPr>
              <a:xfrm>
                <a:off x="-307693" y="2911391"/>
                <a:ext cx="4969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𝑨𝑹𝑰𝑴𝑨</m:t>
                      </m:r>
                      <m:sSub>
                        <m:sSubPr>
                          <m:ctrlPr>
                            <a:rPr lang="ko-KR" altLang="ko-KR" sz="2400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ko-KR" sz="2400" b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r>
                                <a:rPr lang="en-US" altLang="ko-KR" sz="2400" b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CABB9-33E3-4F90-A09A-7035B607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693" y="2911391"/>
                <a:ext cx="4969328" cy="461665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DC8EE7-9128-4E3C-879F-169B751F92F8}"/>
                  </a:ext>
                </a:extLst>
              </p:cNvPr>
              <p:cNvSpPr txBox="1"/>
              <p:nvPr/>
            </p:nvSpPr>
            <p:spPr>
              <a:xfrm>
                <a:off x="4420074" y="2822215"/>
                <a:ext cx="4969328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d>
                        <m:dPr>
                          <m:ctrlPr>
                            <a:rPr lang="ko-KR" altLang="ko-KR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sSub>
                        <m:sSubPr>
                          <m:ctrlPr>
                            <a:rPr lang="ko-KR" altLang="ko-KR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b>
                          <m:r>
                            <a:rPr lang="en-US" altLang="ko-KR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ko-KR" sz="2000" b="1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나눔스퀘어_ac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DC8EE7-9128-4E3C-879F-169B751F9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74" y="2822215"/>
                <a:ext cx="4969328" cy="748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33E6-818C-4F0B-9E05-844E83DB4B53}"/>
                  </a:ext>
                </a:extLst>
              </p:cNvPr>
              <p:cNvSpPr txBox="1"/>
              <p:nvPr/>
            </p:nvSpPr>
            <p:spPr>
              <a:xfrm>
                <a:off x="4427984" y="5301208"/>
                <a:ext cx="496932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오차항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𝐴𝑅𝐼𝑀𝐴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chemeClr val="bg1"/>
                  </a:solidFill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800" dirty="0">
                    <a:solidFill>
                      <a:srgbClr val="A4D3DE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비계절적 요소</a:t>
                </a:r>
                <a:r>
                  <a:rPr lang="ko-KR" altLang="en-US" sz="1800" dirty="0">
                    <a:solidFill>
                      <a:schemeClr val="bg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고려함  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B733E6-818C-4F0B-9E05-844E83DB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301208"/>
                <a:ext cx="4969328" cy="646331"/>
              </a:xfrm>
              <a:prstGeom prst="rect">
                <a:avLst/>
              </a:prstGeom>
              <a:blipFill>
                <a:blip r:embed="rId8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9EB755-DC53-4194-A6CE-264469D3DC7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가지는 시계열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EEF12-46C0-44C9-9C71-54917A81EB7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 </a:t>
            </a:r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29097-FD0B-4DF4-9377-C99D78589C6D}"/>
              </a:ext>
            </a:extLst>
          </p:cNvPr>
          <p:cNvSpPr txBox="1"/>
          <p:nvPr/>
        </p:nvSpPr>
        <p:spPr>
          <a:xfrm>
            <a:off x="6742175" y="919161"/>
            <a:ext cx="22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승법 </a:t>
            </a:r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SARIMA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33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741CC9-C594-4A8E-8F99-F08A9070031C}"/>
              </a:ext>
            </a:extLst>
          </p:cNvPr>
          <p:cNvSpPr/>
          <p:nvPr/>
        </p:nvSpPr>
        <p:spPr>
          <a:xfrm>
            <a:off x="4872688" y="2071252"/>
            <a:ext cx="4013069" cy="384938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8DFA-2B6D-41FD-8A9D-A9E7991DE258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77FF5-8496-4630-BED0-FF65B5A11AF2}"/>
              </a:ext>
            </a:extLst>
          </p:cNvPr>
          <p:cNvSpPr txBox="1"/>
          <p:nvPr/>
        </p:nvSpPr>
        <p:spPr>
          <a:xfrm>
            <a:off x="397003" y="4077072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표본자기상관함수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(SACF)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/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39769AD-C775-4A76-82B4-989207F869F0}"/>
              </a:ext>
            </a:extLst>
          </p:cNvPr>
          <p:cNvSpPr/>
          <p:nvPr/>
        </p:nvSpPr>
        <p:spPr>
          <a:xfrm>
            <a:off x="4139952" y="3397153"/>
            <a:ext cx="864096" cy="927626"/>
          </a:xfrm>
          <a:prstGeom prst="rightArrow">
            <a:avLst/>
          </a:prstGeom>
          <a:gradFill flip="none" rotWithShape="1">
            <a:gsLst>
              <a:gs pos="0">
                <a:srgbClr val="B9CDE5"/>
              </a:gs>
              <a:gs pos="59000">
                <a:srgbClr val="EEEEEE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/>
              <p:nvPr/>
            </p:nvSpPr>
            <p:spPr>
              <a:xfrm>
                <a:off x="4679703" y="2274609"/>
                <a:ext cx="4593770" cy="345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자기상관함수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ACF)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자기상관관계가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존재하는지 나타내는 척도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서로 다른 두 시점</a:t>
                </a:r>
                <a:r>
                  <a:rPr lang="ko-KR" altLang="en-US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상호 연관관계를 나타</a:t>
                </a:r>
                <a:r>
                  <a:rPr lang="ko-KR" altLang="en-US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냄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3" y="2274609"/>
                <a:ext cx="4593770" cy="3457550"/>
              </a:xfrm>
              <a:prstGeom prst="rect">
                <a:avLst/>
              </a:prstGeom>
              <a:blipFill>
                <a:blip r:embed="rId4"/>
                <a:stretch>
                  <a:fillRect b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CC064-E27D-4EF1-BAA8-7C260924DBB4}"/>
              </a:ext>
            </a:extLst>
          </p:cNvPr>
          <p:cNvSpPr/>
          <p:nvPr/>
        </p:nvSpPr>
        <p:spPr>
          <a:xfrm>
            <a:off x="278948" y="1557520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8A027-8349-4A75-B925-DF3C87F5104A}"/>
              </a:ext>
            </a:extLst>
          </p:cNvPr>
          <p:cNvSpPr txBox="1"/>
          <p:nvPr/>
        </p:nvSpPr>
        <p:spPr>
          <a:xfrm>
            <a:off x="397003" y="1543740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자기상관계수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(Auto-Correlation </a:t>
            </a:r>
            <a:r>
              <a:rPr lang="en-US" altLang="ko-KR" sz="2000" dirty="0" err="1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Funciton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A463C5F-7EE5-4806-A15D-503E43071483}"/>
                  </a:ext>
                </a:extLst>
              </p:cNvPr>
              <p:cNvSpPr/>
              <p:nvPr/>
            </p:nvSpPr>
            <p:spPr>
              <a:xfrm>
                <a:off x="-1058798" y="2127547"/>
                <a:ext cx="5824517" cy="1606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ko-KR" altLang="en-US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ko-KR" alt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20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A463C5F-7EE5-4806-A15D-503E43071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798" y="2127547"/>
                <a:ext cx="5824517" cy="1606017"/>
              </a:xfrm>
              <a:prstGeom prst="rect">
                <a:avLst/>
              </a:prstGeom>
              <a:blipFill>
                <a:blip r:embed="rId5"/>
                <a:stretch>
                  <a:fillRect b="-4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51B01E3-563F-4998-995A-FD844814794A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597F6-44A7-4140-A20D-31B5EBF814ED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745BC-441D-4435-A897-870A14EEE89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9632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"/>
    </mc:Choice>
    <mc:Fallback xmlns="">
      <p:transition spd="slow" advTm="2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491-C935-4A2F-8751-32D0A2D340F8}"/>
              </a:ext>
            </a:extLst>
          </p:cNvPr>
          <p:cNvSpPr txBox="1"/>
          <p:nvPr/>
        </p:nvSpPr>
        <p:spPr>
          <a:xfrm>
            <a:off x="4248350" y="3820426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34" name="도형 64">
            <a:extLst>
              <a:ext uri="{FF2B5EF4-FFF2-40B4-BE49-F238E27FC236}">
                <a16:creationId xmlns:a16="http://schemas.microsoft.com/office/drawing/2014/main" id="{79644124-7FEB-4369-A230-B1BB23440ACD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B8DB9-03F6-41A2-8D20-F54668AD662D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32EA3-1CCA-4A6E-8B35-0165B4612E04}"/>
              </a:ext>
            </a:extLst>
          </p:cNvPr>
          <p:cNvSpPr txBox="1"/>
          <p:nvPr/>
        </p:nvSpPr>
        <p:spPr>
          <a:xfrm>
            <a:off x="402412" y="2085272"/>
            <a:ext cx="442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모형은 왜 필요할까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sz="28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4246E-D936-46DB-83F0-CA4F73D323E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DB712-5FBF-4FB4-84CF-431837559C8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D4E64-A0F8-43D4-A5D8-641DD37AE33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4083270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725306" y="2492896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56145" y="2619063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+mj-ea"/>
                <a:ea typeface="+mj-ea"/>
              </a:rPr>
              <a:t>ARIMA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7217" y="3645024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10641" y="3645024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2AC59-3367-44EC-9D20-B81C18FFD6A9}"/>
              </a:ext>
            </a:extLst>
          </p:cNvPr>
          <p:cNvSpPr/>
          <p:nvPr/>
        </p:nvSpPr>
        <p:spPr>
          <a:xfrm>
            <a:off x="-12955" y="1379108"/>
            <a:ext cx="4572000" cy="5478891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6" name="도형 120">
            <a:extLst>
              <a:ext uri="{FF2B5EF4-FFF2-40B4-BE49-F238E27FC236}">
                <a16:creationId xmlns:a16="http://schemas.microsoft.com/office/drawing/2014/main" id="{F832835E-83A6-4352-8ED8-F82DE4A05B43}"/>
              </a:ext>
            </a:extLst>
          </p:cNvPr>
          <p:cNvSpPr>
            <a:spLocks noGrp="1" noChangeArrowheads="1"/>
          </p:cNvSpPr>
          <p:nvPr/>
        </p:nvSpPr>
        <p:spPr>
          <a:xfrm rot="16200000">
            <a:off x="4196586" y="3485112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C28DA-9F75-4291-9134-209D18EA5F34}"/>
              </a:ext>
            </a:extLst>
          </p:cNvPr>
          <p:cNvSpPr txBox="1"/>
          <p:nvPr/>
        </p:nvSpPr>
        <p:spPr>
          <a:xfrm>
            <a:off x="-156845" y="3665949"/>
            <a:ext cx="4694904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기존의 모형들은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모양이 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기하급수적으로 감소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단기억</a:t>
            </a:r>
            <a:r>
              <a:rPr lang="ko-KR" altLang="en-US" sz="20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 확률과정</a:t>
            </a:r>
            <a:endParaRPr lang="en-US" altLang="ko-KR" sz="2000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62AF96-E5B7-4AD3-AF7F-246E86F009FF}"/>
              </a:ext>
            </a:extLst>
          </p:cNvPr>
          <p:cNvSpPr txBox="1"/>
          <p:nvPr/>
        </p:nvSpPr>
        <p:spPr>
          <a:xfrm>
            <a:off x="321984" y="5110021"/>
            <a:ext cx="4020227" cy="142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정상성을 만족하지만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 느리게 수렴하는 시계열 자료에는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좋은 적합이 아님</a:t>
            </a:r>
            <a:endParaRPr lang="en-US" altLang="ko-KR" sz="2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D9F843-3A7A-4260-8BEA-0FEB634FD9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2" y="1694097"/>
            <a:ext cx="3324138" cy="18584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7EC394-204D-424E-A914-F7304067861F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BF19-126F-4EA4-A933-E52F5616D797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AD0F5-1189-4FA5-80E3-3447BDF03E55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559902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0DDFBC27-88F8-4B2C-8A1D-199D0C45E3E3}"/>
              </a:ext>
            </a:extLst>
          </p:cNvPr>
          <p:cNvSpPr>
            <a:spLocks noGrp="1" noChangeArrowheads="1"/>
          </p:cNvSpPr>
          <p:nvPr/>
        </p:nvSpPr>
        <p:spPr>
          <a:xfrm>
            <a:off x="5691728" y="2692843"/>
            <a:ext cx="2208479" cy="3177419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415F0-CD93-4A7A-B440-44047321C57F}"/>
              </a:ext>
            </a:extLst>
          </p:cNvPr>
          <p:cNvSpPr txBox="1"/>
          <p:nvPr/>
        </p:nvSpPr>
        <p:spPr>
          <a:xfrm>
            <a:off x="5822567" y="2819010"/>
            <a:ext cx="1944216" cy="277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ARMA</a:t>
            </a: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ea typeface="08서울남산체 EB" panose="02020603020101020101" pitchFamily="18" charset="-127"/>
              </a:rPr>
              <a:t>ARIMA</a:t>
            </a:r>
            <a:endParaRPr lang="ko-KR" altLang="en-US" sz="3000" dirty="0"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B67B0420-1A64-4368-A856-6B8E9487EA7C}"/>
              </a:ext>
            </a:extLst>
          </p:cNvPr>
          <p:cNvSpPr>
            <a:spLocks noGrp="1" noChangeArrowheads="1"/>
          </p:cNvSpPr>
          <p:nvPr/>
        </p:nvSpPr>
        <p:spPr>
          <a:xfrm>
            <a:off x="1371900" y="3489569"/>
            <a:ext cx="2208479" cy="826332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2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3FD97-1DB2-4377-BCEE-5F92260923AA}"/>
              </a:ext>
            </a:extLst>
          </p:cNvPr>
          <p:cNvSpPr txBox="1"/>
          <p:nvPr/>
        </p:nvSpPr>
        <p:spPr>
          <a:xfrm>
            <a:off x="1505324" y="3489569"/>
            <a:ext cx="1944216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3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276FB-10FF-4E42-824C-9B8DFF3324C0}"/>
              </a:ext>
            </a:extLst>
          </p:cNvPr>
          <p:cNvSpPr/>
          <p:nvPr/>
        </p:nvSpPr>
        <p:spPr>
          <a:xfrm>
            <a:off x="4572000" y="1377734"/>
            <a:ext cx="4572000" cy="548026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5" name="도형 120">
            <a:extLst>
              <a:ext uri="{FF2B5EF4-FFF2-40B4-BE49-F238E27FC236}">
                <a16:creationId xmlns:a16="http://schemas.microsoft.com/office/drawing/2014/main" id="{B56850F9-FF99-4025-BE67-BF46579F30E9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4381230" y="3455929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FFBB82-7B82-4864-ACDD-D4F1122B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54" y="2022284"/>
            <a:ext cx="3500891" cy="14672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AE8AF6-4FC1-4BD0-9CA1-112A61DDD912}"/>
              </a:ext>
            </a:extLst>
          </p:cNvPr>
          <p:cNvSpPr txBox="1"/>
          <p:nvPr/>
        </p:nvSpPr>
        <p:spPr>
          <a:xfrm>
            <a:off x="4278656" y="4259444"/>
            <a:ext cx="5284743" cy="206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그 한계점을 보완한 모형이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+mj-ea"/>
                <a:ea typeface="+mj-ea"/>
              </a:rPr>
              <a:t>ARFIMA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ARFIMA</a:t>
            </a: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 모형의 </a:t>
            </a:r>
            <a:r>
              <a:rPr lang="en-US" altLang="ko-KR" sz="2200" dirty="0">
                <a:solidFill>
                  <a:srgbClr val="FFFFFF"/>
                </a:solidFill>
                <a:latin typeface="+mj-ea"/>
                <a:ea typeface="+mj-ea"/>
              </a:rPr>
              <a:t>ACF</a:t>
            </a:r>
            <a:r>
              <a:rPr lang="ko-KR" altLang="en-US" sz="2200" dirty="0">
                <a:solidFill>
                  <a:srgbClr val="FFFFFF"/>
                </a:solidFill>
                <a:latin typeface="+mj-ea"/>
                <a:ea typeface="+mj-ea"/>
              </a:rPr>
              <a:t>는 </a:t>
            </a:r>
            <a:endParaRPr lang="en-US" altLang="ko-KR" sz="22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+mj-ea"/>
                <a:ea typeface="+mj-ea"/>
              </a:rPr>
              <a:t>0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으로 느리게 수렴</a:t>
            </a:r>
            <a:endParaRPr lang="en-US" altLang="ko-KR" sz="2200" dirty="0">
              <a:solidFill>
                <a:srgbClr val="C000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200" dirty="0" err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장기억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 확률과정</a:t>
            </a:r>
            <a:endParaRPr lang="en-US" altLang="ko-KR" sz="2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6BB04-4E0E-4CA5-98D5-B2A6570D181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9E532-1B8A-4EF5-AAA5-696306F21510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295F4-7F8A-41F1-8892-84491CB8B033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967206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8"/>
            <a:ext cx="7778115" cy="401866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A1E69-C01B-419B-895A-B90280C1372B}"/>
              </a:ext>
            </a:extLst>
          </p:cNvPr>
          <p:cNvSpPr txBox="1"/>
          <p:nvPr/>
        </p:nvSpPr>
        <p:spPr>
          <a:xfrm>
            <a:off x="3433446" y="28525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ea typeface="08서울남산체 EB" panose="02020603020101020101" pitchFamily="18" charset="-127"/>
              </a:rPr>
              <a:t>유리수</a:t>
            </a:r>
          </a:p>
        </p:txBody>
      </p:sp>
      <p:sp>
        <p:nvSpPr>
          <p:cNvPr id="21" name="도형 8">
            <a:extLst>
              <a:ext uri="{FF2B5EF4-FFF2-40B4-BE49-F238E27FC236}">
                <a16:creationId xmlns:a16="http://schemas.microsoft.com/office/drawing/2014/main" id="{7610DFBC-984E-499F-9A00-BFA8350A218E}"/>
              </a:ext>
            </a:extLst>
          </p:cNvPr>
          <p:cNvSpPr>
            <a:spLocks noGrp="1" noChangeArrowheads="1"/>
          </p:cNvSpPr>
          <p:nvPr/>
        </p:nvSpPr>
        <p:spPr>
          <a:xfrm>
            <a:off x="1779679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7A34A-13E2-46C9-9103-E76A324651E9}"/>
              </a:ext>
            </a:extLst>
          </p:cNvPr>
          <p:cNvSpPr txBox="1"/>
          <p:nvPr/>
        </p:nvSpPr>
        <p:spPr>
          <a:xfrm>
            <a:off x="1810602" y="5218227"/>
            <a:ext cx="210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 : </a:t>
            </a:r>
            <a:r>
              <a:rPr lang="ko-KR" altLang="en-US" sz="2400" dirty="0">
                <a:latin typeface="+mj-lt"/>
              </a:rPr>
              <a:t>양의 정수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/>
              <p:nvPr/>
            </p:nvSpPr>
            <p:spPr>
              <a:xfrm>
                <a:off x="5551273" y="5142117"/>
                <a:ext cx="2101806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en-US" altLang="ko-KR" sz="24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+mj-lt"/>
                  </a:rPr>
                  <a:t> </a:t>
                </a:r>
                <a:endParaRPr lang="ko-KR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8A65EC-2567-4E38-B84C-BADED9F7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73" y="5142117"/>
                <a:ext cx="2101806" cy="624082"/>
              </a:xfrm>
              <a:prstGeom prst="rect">
                <a:avLst/>
              </a:prstGeom>
              <a:blipFill>
                <a:blip r:embed="rId2"/>
                <a:stretch>
                  <a:fillRect l="-1453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53BC3CE-ABB9-4131-AEF0-72F2B5554046}"/>
              </a:ext>
            </a:extLst>
          </p:cNvPr>
          <p:cNvSpPr txBox="1"/>
          <p:nvPr/>
        </p:nvSpPr>
        <p:spPr>
          <a:xfrm>
            <a:off x="4171261" y="4099794"/>
            <a:ext cx="57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ea typeface="08서울남산체 EB" panose="02020603020101020101" pitchFamily="18" charset="-127"/>
              </a:rPr>
              <a:t>VS</a:t>
            </a:r>
            <a:endParaRPr lang="ko-KR" altLang="en-US" sz="2800" dirty="0">
              <a:solidFill>
                <a:srgbClr val="C00000"/>
              </a:solidFill>
              <a:ea typeface="08서울남산체 EB" panose="02020603020101020101" pitchFamily="18" charset="-127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26DE478A-F087-4E89-8A67-CC7835285351}"/>
              </a:ext>
            </a:extLst>
          </p:cNvPr>
          <p:cNvSpPr>
            <a:spLocks noGrp="1" noChangeArrowheads="1"/>
          </p:cNvSpPr>
          <p:nvPr/>
        </p:nvSpPr>
        <p:spPr>
          <a:xfrm>
            <a:off x="5421467" y="3564871"/>
            <a:ext cx="1764196" cy="1597163"/>
          </a:xfrm>
          <a:prstGeom prst="ellipse">
            <a:avLst/>
          </a:prstGeom>
          <a:solidFill>
            <a:schemeClr val="bg1">
              <a:lumMod val="65000"/>
              <a:alpha val="2983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DCBE-4A2D-477D-B099-4DFC85B2C05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EAFAEA-BF0A-494C-81F8-6F6EA2F58E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0F982-668D-49E5-8621-9B7A80893AF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217598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15579"/>
            <a:ext cx="7778115" cy="3471960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84034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02" y="465042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142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2978182" y="340964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895991" y="396597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78" y="392241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257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594078" y="410478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30661" y="335510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591136" y="465314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6F2E0-F098-4A0E-9948-33E728AD0DCA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E93FA-9778-44AE-A770-6476B043C6F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E09EF-68FD-4AB7-9385-DEB940C3167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327AE-5CF7-46CB-984C-E3811BF02F3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12522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55FAC1-B9E1-4145-B239-0D774AFF6983}"/>
              </a:ext>
            </a:extLst>
          </p:cNvPr>
          <p:cNvSpPr txBox="1"/>
          <p:nvPr/>
        </p:nvSpPr>
        <p:spPr>
          <a:xfrm>
            <a:off x="945083" y="2497169"/>
            <a:ext cx="72734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2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F</a:t>
            </a:r>
            <a:r>
              <a:rPr lang="en-US" altLang="ko-KR" sz="22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ractionally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ntegrated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64">
            <a:extLst>
              <a:ext uri="{FF2B5EF4-FFF2-40B4-BE49-F238E27FC236}">
                <a16:creationId xmlns:a16="http://schemas.microsoft.com/office/drawing/2014/main" id="{0127ED15-6CC9-4FB7-A670-9CD8093CFF66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341874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/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86352-DA64-4F19-B981-6D73D459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93906"/>
                <a:ext cx="8290824" cy="689932"/>
              </a:xfrm>
              <a:prstGeom prst="rect">
                <a:avLst/>
              </a:prstGeom>
              <a:blipFill>
                <a:blip r:embed="rId2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/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= (1</a:t>
                </a:r>
                <a14:m>
                  <m:oMath xmlns:m="http://schemas.openxmlformats.org/officeDocument/2006/math">
                    <m:r>
                      <a:rPr lang="en-US" altLang="ko-KR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− </m:t>
                    </m:r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𝐵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⋯</a:t>
                </a:r>
                <a:r>
                  <a:rPr lang="en-US" altLang="ko-KR" sz="2000" b="0" i="0" u="none" strike="noStrike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endParaRPr lang="ko-KR" altLang="en-US" sz="2000" dirty="0"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3C6F8C-FDF2-4F54-9048-3D6F119B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8" y="4612894"/>
                <a:ext cx="5336343" cy="423770"/>
              </a:xfrm>
              <a:prstGeom prst="rect">
                <a:avLst/>
              </a:prstGeom>
              <a:blipFill>
                <a:blip r:embed="rId3"/>
                <a:stretch>
                  <a:fillRect l="-1257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4A4C20-5CFC-414B-871C-A33307B55163}"/>
              </a:ext>
            </a:extLst>
          </p:cNvPr>
          <p:cNvSpPr/>
          <p:nvPr/>
        </p:nvSpPr>
        <p:spPr>
          <a:xfrm>
            <a:off x="3011888" y="3372118"/>
            <a:ext cx="627840" cy="296716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8A56F7E8-23A9-40DC-B41A-2E422B848708}"/>
              </a:ext>
            </a:extLst>
          </p:cNvPr>
          <p:cNvSpPr/>
          <p:nvPr/>
        </p:nvSpPr>
        <p:spPr>
          <a:xfrm rot="16200000">
            <a:off x="1929697" y="3928445"/>
            <a:ext cx="461665" cy="705135"/>
          </a:xfrm>
          <a:prstGeom prst="downArrow">
            <a:avLst>
              <a:gd name="adj1" fmla="val 67449"/>
              <a:gd name="adj2" fmla="val 5883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/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(1 −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B−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−⋯−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ϕ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𝐵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)</a:t>
                </a:r>
                <a:r>
                  <a:rPr lang="en-US" altLang="ko-KR" sz="20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rgbClr val="000000"/>
                    </a:solidFill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7B704C-98BD-44E2-A0A0-5B2D00457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84887"/>
                <a:ext cx="5336343" cy="591572"/>
              </a:xfrm>
              <a:prstGeom prst="rect">
                <a:avLst/>
              </a:prstGeom>
              <a:blipFill>
                <a:blip r:embed="rId4"/>
                <a:stretch>
                  <a:fillRect l="-1143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FB34A-C895-4D5F-AECF-16047E46F900}"/>
              </a:ext>
            </a:extLst>
          </p:cNvPr>
          <p:cNvSpPr/>
          <p:nvPr/>
        </p:nvSpPr>
        <p:spPr>
          <a:xfrm>
            <a:off x="2627784" y="4067257"/>
            <a:ext cx="3240360" cy="391121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6E8827-2322-4D45-B36F-960551787537}"/>
              </a:ext>
            </a:extLst>
          </p:cNvPr>
          <p:cNvSpPr/>
          <p:nvPr/>
        </p:nvSpPr>
        <p:spPr>
          <a:xfrm>
            <a:off x="5564367" y="3317579"/>
            <a:ext cx="627840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E54F6-2D50-473F-AAAF-A536AB7A195E}"/>
              </a:ext>
            </a:extLst>
          </p:cNvPr>
          <p:cNvSpPr/>
          <p:nvPr/>
        </p:nvSpPr>
        <p:spPr>
          <a:xfrm>
            <a:off x="2624842" y="4615612"/>
            <a:ext cx="3099285" cy="391122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08서울남산체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7A1922-53C8-446E-A09D-A579FB7A5088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/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ARFIMA(p, d, q) :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ϕ(B)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−𝜇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 =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𝜃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𝐵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>
                            <a:solidFill>
                              <a:srgbClr val="000000"/>
                            </a:solidFill>
                            <a:ea typeface="NanumSquare_ac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, </a:t>
                </a:r>
                <a:r>
                  <a:rPr lang="ko-KR" altLang="en-US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이때 </a:t>
                </a:r>
                <a:r>
                  <a:rPr lang="en-US" altLang="ko-KR" sz="2000" b="0" i="0" u="none" strike="noStrike" baseline="0" dirty="0">
                    <a:solidFill>
                      <a:srgbClr val="000000"/>
                    </a:solidFill>
                    <a:latin typeface="+mj-lt"/>
                    <a:ea typeface="NanumSquare_ac" panose="020B0600000101010101" pitchFamily="50" charset="-127"/>
                  </a:rPr>
                  <a:t>0 &lt; d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baseline="-25000" dirty="0">
                  <a:latin typeface="Cambria Math" panose="02040503050406030204" pitchFamily="18" charset="0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7BF490-402A-48CA-A669-9CDE0FEA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75825"/>
                <a:ext cx="8290824" cy="689932"/>
              </a:xfrm>
              <a:prstGeom prst="rect">
                <a:avLst/>
              </a:prstGeom>
              <a:blipFill>
                <a:blip r:embed="rId5"/>
                <a:stretch>
                  <a:fillRect l="-735"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0262D95-9D2A-45F5-A368-FA01865AAF4E}"/>
              </a:ext>
            </a:extLst>
          </p:cNvPr>
          <p:cNvSpPr txBox="1"/>
          <p:nvPr/>
        </p:nvSpPr>
        <p:spPr>
          <a:xfrm>
            <a:off x="4390030" y="3270867"/>
            <a:ext cx="191769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D03FF9-434B-4AF0-9D7A-6F272E16F117}"/>
              </a:ext>
            </a:extLst>
          </p:cNvPr>
          <p:cNvSpPr/>
          <p:nvPr/>
        </p:nvSpPr>
        <p:spPr>
          <a:xfrm>
            <a:off x="1478255" y="4442134"/>
            <a:ext cx="6280516" cy="1048365"/>
          </a:xfrm>
          <a:prstGeom prst="roundRect">
            <a:avLst>
              <a:gd name="adj" fmla="val 15519"/>
            </a:avLst>
          </a:prstGeom>
          <a:solidFill>
            <a:srgbClr val="F0D36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15F48-F742-4AFF-BC42-6C61268EA983}"/>
              </a:ext>
            </a:extLst>
          </p:cNvPr>
          <p:cNvSpPr txBox="1"/>
          <p:nvPr/>
        </p:nvSpPr>
        <p:spPr>
          <a:xfrm>
            <a:off x="1464312" y="4460215"/>
            <a:ext cx="6592866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</a:rPr>
              <a:t>1. </a:t>
            </a:r>
            <a:r>
              <a:rPr lang="ko-KR" altLang="en-US" sz="2200" dirty="0">
                <a:latin typeface="+mn-ea"/>
              </a:rPr>
              <a:t>장기간 동안의 시계열 종속성 결정</a:t>
            </a:r>
            <a:endParaRPr lang="en-US" altLang="ko-KR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</a:rPr>
              <a:t>2. -0.5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일 경우 자기상관합이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이 되는 문제 발생</a:t>
            </a:r>
          </a:p>
        </p:txBody>
      </p:sp>
      <p:sp>
        <p:nvSpPr>
          <p:cNvPr id="30" name="도형 120">
            <a:extLst>
              <a:ext uri="{FF2B5EF4-FFF2-40B4-BE49-F238E27FC236}">
                <a16:creationId xmlns:a16="http://schemas.microsoft.com/office/drawing/2014/main" id="{3AFF9FDB-DBC3-461D-BEB3-DA4B5D76F45B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4328860" y="3793781"/>
            <a:ext cx="314108" cy="618602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D231E0-7EF5-440F-A548-AF7F8EFCE0C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D46DE-B05A-4630-AEAF-B7E8F67444A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58A18-DB44-4FBD-A246-8B9DC89DFB0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33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95">
            <a:extLst>
              <a:ext uri="{FF2B5EF4-FFF2-40B4-BE49-F238E27FC236}">
                <a16:creationId xmlns:a16="http://schemas.microsoft.com/office/drawing/2014/main" id="{CC718D81-BF24-43FA-9D34-5FDA7A83EE1E}"/>
              </a:ext>
            </a:extLst>
          </p:cNvPr>
          <p:cNvSpPr>
            <a:spLocks noGrp="1" noChangeArrowheads="1"/>
          </p:cNvSpPr>
          <p:nvPr/>
        </p:nvSpPr>
        <p:spPr>
          <a:xfrm>
            <a:off x="1514556" y="3215963"/>
            <a:ext cx="5936625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3A398B22-9343-42AB-900B-7469FDDD596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55467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67A72-7BC9-43E6-B46C-C95458A4FCEB}"/>
              </a:ext>
            </a:extLst>
          </p:cNvPr>
          <p:cNvSpPr txBox="1"/>
          <p:nvPr/>
        </p:nvSpPr>
        <p:spPr>
          <a:xfrm>
            <a:off x="1041667" y="2543773"/>
            <a:ext cx="502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장기억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확률과정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(long memory process)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18A40B-F328-48B2-AD84-033ACCB06E03}"/>
              </a:ext>
            </a:extLst>
          </p:cNvPr>
          <p:cNvSpPr txBox="1"/>
          <p:nvPr/>
        </p:nvSpPr>
        <p:spPr>
          <a:xfrm>
            <a:off x="1041667" y="4194616"/>
            <a:ext cx="5687670" cy="977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 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합이 무한대로 발산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ACF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dirty="0"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으로 </a:t>
            </a:r>
            <a:r>
              <a:rPr lang="ko-KR" altLang="en-US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빠르게 수렴하지 않음</a:t>
            </a:r>
            <a:r>
              <a:rPr lang="en-US" altLang="ko-KR" dirty="0">
                <a:solidFill>
                  <a:srgbClr val="25406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kern="100" dirty="0">
              <a:solidFill>
                <a:srgbClr val="25406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/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자기 상관 함수 </a:t>
                </a:r>
                <a:r>
                  <a:rPr lang="el-GR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ρ(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)~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08서울남산체 EB" panose="02020603020101020101" pitchFamily="18" charset="-127"/>
                  </a:rPr>
                  <a:t>→∞ (</a:t>
                </a:r>
                <a:r>
                  <a:rPr lang="ko-KR" altLang="en-US" b="0" i="0" u="none" strike="noStrike" baseline="0" dirty="0">
                    <a:solidFill>
                      <a:srgbClr val="000000"/>
                    </a:solidFill>
                    <a:latin typeface="NanumSquare_ac" panose="020B0600000101010101" pitchFamily="50" charset="-127"/>
                    <a:ea typeface="NanumSquare_ac" panose="020B0600000101010101" pitchFamily="50" charset="-127"/>
                  </a:rPr>
                  <a:t>단</a:t>
                </a:r>
                <a:r>
                  <a:rPr lang="en-US" altLang="ko-KR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, C&gt;0) </a:t>
                </a:r>
                <a:r>
                  <a:rPr lang="en-US" altLang="ko-KR" sz="14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NanumSquare_ac" panose="020B0600000101010101" pitchFamily="50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36F92E-F5FD-4B36-ACBF-AF04F0B0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525" y="3379012"/>
                <a:ext cx="6192688" cy="374270"/>
              </a:xfrm>
              <a:prstGeom prst="rect">
                <a:avLst/>
              </a:prstGeom>
              <a:blipFill>
                <a:blip r:embed="rId2"/>
                <a:stretch>
                  <a:fillRect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2E4328-C797-4146-88B4-7B99A064FE8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7D2CF-2421-4D3C-A4AA-6D1ABE497A1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5B02F-26D6-4F31-B2D0-F18315A05CC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149587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18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000" dirty="0">
                <a:ea typeface="08서울남산체 EB" panose="02020603020101020101" pitchFamily="18" charset="-127"/>
              </a:rPr>
              <a:t>d</a:t>
            </a:r>
            <a:r>
              <a:rPr lang="ko-KR" altLang="en-US" sz="2000" dirty="0">
                <a:ea typeface="08서울남산체 EB" panose="02020603020101020101" pitchFamily="18" charset="-127"/>
              </a:rPr>
              <a:t>는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000" dirty="0">
                <a:ea typeface="08서울남산체 EB" panose="02020603020101020101" pitchFamily="18" charset="-127"/>
              </a:rPr>
              <a:t>,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000" dirty="0">
                <a:ea typeface="08서울남산체 EB" panose="02020603020101020101" pitchFamily="18" charset="-127"/>
              </a:rPr>
              <a:t> 찾을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000" dirty="0">
                <a:ea typeface="08서울남산체 EB" panose="02020603020101020101" pitchFamily="18" charset="-127"/>
              </a:rPr>
              <a:t>ARMA</a:t>
            </a:r>
            <a:r>
              <a:rPr lang="ko-KR" altLang="en-US" sz="20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0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000" dirty="0">
                <a:ea typeface="08서울남산체 EB" panose="02020603020101020101" pitchFamily="18" charset="-127"/>
              </a:rPr>
              <a:t> 추정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ea typeface="08서울남산체 EB" panose="02020603020101020101" pitchFamily="18" charset="-127"/>
              </a:rPr>
              <a:t>R</a:t>
            </a:r>
            <a:r>
              <a:rPr lang="ko-KR" altLang="en-US" sz="20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0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000" dirty="0">
                <a:ea typeface="08서울남산체 EB" panose="02020603020101020101" pitchFamily="18" charset="-127"/>
              </a:rPr>
              <a:t>() </a:t>
            </a:r>
            <a:r>
              <a:rPr lang="ko-KR" altLang="en-US" sz="2000" dirty="0">
                <a:ea typeface="08서울남산체 EB" panose="02020603020101020101" pitchFamily="18" charset="-127"/>
              </a:rPr>
              <a:t>함수를 사용할 수 있음</a:t>
            </a:r>
            <a:r>
              <a:rPr lang="en-US" altLang="ko-KR" sz="2000" dirty="0">
                <a:ea typeface="08서울남산체 EB" panose="02020603020101020101" pitchFamily="18" charset="-127"/>
              </a:rPr>
              <a:t>.</a:t>
            </a:r>
            <a:endParaRPr lang="ko-KR" altLang="en-US" sz="2000" dirty="0"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F5732-3639-4BCE-A541-25982D1E7C82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9C79D-36F5-4BE8-8742-178A95DD9E1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D8AF-30AB-486D-918C-595EDC7AB0C5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928808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도형 64">
            <a:extLst>
              <a:ext uri="{FF2B5EF4-FFF2-40B4-BE49-F238E27FC236}">
                <a16:creationId xmlns:a16="http://schemas.microsoft.com/office/drawing/2014/main" id="{CB64E973-6018-48CE-9754-545ADCEA8392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591608"/>
            <a:ext cx="7778115" cy="3311951"/>
          </a:xfrm>
          <a:prstGeom prst="roundRect">
            <a:avLst/>
          </a:prstGeom>
          <a:noFill/>
          <a:ln w="25400" cap="flat" cmpd="sng">
            <a:solidFill>
              <a:srgbClr val="6086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4664A-C162-460F-BA65-9E21CD2C98EF}"/>
              </a:ext>
            </a:extLst>
          </p:cNvPr>
          <p:cNvSpPr txBox="1"/>
          <p:nvPr/>
        </p:nvSpPr>
        <p:spPr>
          <a:xfrm>
            <a:off x="539552" y="2849121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CCD63-F1FB-4899-AABB-9D21505B533E}"/>
              </a:ext>
            </a:extLst>
          </p:cNvPr>
          <p:cNvSpPr txBox="1"/>
          <p:nvPr/>
        </p:nvSpPr>
        <p:spPr>
          <a:xfrm>
            <a:off x="897414" y="3429000"/>
            <a:ext cx="756146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ARFIMA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에서 </a:t>
            </a:r>
            <a:r>
              <a:rPr lang="en-US" altLang="ko-KR" sz="2400" dirty="0">
                <a:ea typeface="08서울남산체 EB" panose="02020603020101020101" pitchFamily="18" charset="-127"/>
              </a:rPr>
              <a:t>d</a:t>
            </a:r>
            <a:r>
              <a:rPr lang="ko-KR" altLang="en-US" sz="2400" dirty="0">
                <a:ea typeface="08서울남산체 EB" panose="02020603020101020101" pitchFamily="18" charset="-127"/>
              </a:rPr>
              <a:t>는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최소제곱법</a:t>
            </a:r>
            <a:r>
              <a:rPr lang="en-US" altLang="ko-KR" sz="2400" dirty="0">
                <a:ea typeface="08서울남산체 EB" panose="02020603020101020101" pitchFamily="18" charset="-127"/>
              </a:rPr>
              <a:t>,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최대우도추정법으로</a:t>
            </a:r>
            <a:r>
              <a:rPr lang="ko-KR" altLang="en-US" sz="2400" dirty="0">
                <a:ea typeface="08서울남산체 EB" panose="02020603020101020101" pitchFamily="18" charset="-127"/>
              </a:rPr>
              <a:t> 찾을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ea typeface="08서울남산체 EB" panose="02020603020101020101" pitchFamily="18" charset="-127"/>
              </a:rPr>
              <a:t>이후 </a:t>
            </a:r>
            <a:r>
              <a:rPr lang="en-US" altLang="ko-KR" sz="2400" dirty="0">
                <a:ea typeface="08서울남산체 EB" panose="02020603020101020101" pitchFamily="18" charset="-127"/>
              </a:rPr>
              <a:t>ARMA</a:t>
            </a:r>
            <a:r>
              <a:rPr lang="ko-KR" altLang="en-US" sz="2400" dirty="0">
                <a:ea typeface="08서울남산체 EB" panose="02020603020101020101" pitchFamily="18" charset="-127"/>
              </a:rPr>
              <a:t>모형과 비슷하게 나머지 </a:t>
            </a:r>
            <a:r>
              <a:rPr lang="ko-KR" altLang="en-US" sz="2400" dirty="0" err="1">
                <a:ea typeface="08서울남산체 EB" panose="02020603020101020101" pitchFamily="18" charset="-127"/>
              </a:rPr>
              <a:t>모수를</a:t>
            </a:r>
            <a:r>
              <a:rPr lang="ko-KR" altLang="en-US" sz="2400" dirty="0">
                <a:ea typeface="08서울남산체 EB" panose="02020603020101020101" pitchFamily="18" charset="-127"/>
              </a:rPr>
              <a:t> 추정한다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ea typeface="08서울남산체 EB" panose="02020603020101020101" pitchFamily="18" charset="-127"/>
              </a:rPr>
              <a:t>R</a:t>
            </a:r>
            <a:r>
              <a:rPr lang="ko-KR" altLang="en-US" sz="2400" dirty="0">
                <a:ea typeface="08서울남산체 EB" panose="02020603020101020101" pitchFamily="18" charset="-127"/>
              </a:rPr>
              <a:t>에선 </a:t>
            </a:r>
            <a:r>
              <a:rPr lang="en-US" altLang="ko-KR" sz="2400" dirty="0" err="1">
                <a:ea typeface="08서울남산체 EB" panose="02020603020101020101" pitchFamily="18" charset="-127"/>
              </a:rPr>
              <a:t>arfima</a:t>
            </a:r>
            <a:r>
              <a:rPr lang="en-US" altLang="ko-KR" sz="2400" dirty="0">
                <a:ea typeface="08서울남산체 EB" panose="02020603020101020101" pitchFamily="18" charset="-127"/>
              </a:rPr>
              <a:t>() </a:t>
            </a:r>
            <a:r>
              <a:rPr lang="ko-KR" altLang="en-US" sz="2400" dirty="0">
                <a:ea typeface="08서울남산체 EB" panose="02020603020101020101" pitchFamily="18" charset="-127"/>
              </a:rPr>
              <a:t>함수를 사용할 수 있다</a:t>
            </a:r>
            <a:r>
              <a:rPr lang="en-US" altLang="ko-KR" sz="2400" dirty="0">
                <a:ea typeface="08서울남산체 EB" panose="02020603020101020101" pitchFamily="18" charset="-127"/>
              </a:rPr>
              <a:t>.</a:t>
            </a:r>
            <a:endParaRPr lang="ko-KR" altLang="en-US" sz="2400" dirty="0"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30F11-A26B-403F-B627-71470620EBC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D23EBD-74F3-4DB3-8502-4D1BB4FA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40" y="1784190"/>
            <a:ext cx="5455038" cy="2868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CA576-644E-4AFA-9B36-CE955E04035D}"/>
              </a:ext>
            </a:extLst>
          </p:cNvPr>
          <p:cNvSpPr txBox="1"/>
          <p:nvPr/>
        </p:nvSpPr>
        <p:spPr>
          <a:xfrm>
            <a:off x="3059832" y="4209733"/>
            <a:ext cx="57606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1786D-87E5-452C-BF57-F70C392341A4}"/>
              </a:ext>
            </a:extLst>
          </p:cNvPr>
          <p:cNvSpPr txBox="1"/>
          <p:nvPr/>
        </p:nvSpPr>
        <p:spPr>
          <a:xfrm>
            <a:off x="4777704" y="4228466"/>
            <a:ext cx="57606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0AE3E-7B14-4DDE-8211-2A4D6DD7C2ED}"/>
              </a:ext>
            </a:extLst>
          </p:cNvPr>
          <p:cNvSpPr txBox="1"/>
          <p:nvPr/>
        </p:nvSpPr>
        <p:spPr>
          <a:xfrm>
            <a:off x="1832258" y="4430142"/>
            <a:ext cx="867534" cy="200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54AE05C9-837F-4086-A1AC-0ED6FE62DF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2171" y="3981588"/>
            <a:ext cx="463435" cy="3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E3E57-5CEB-4087-BA0C-FA19EEDE3F30}"/>
              </a:ext>
            </a:extLst>
          </p:cNvPr>
          <p:cNvSpPr txBox="1"/>
          <p:nvPr/>
        </p:nvSpPr>
        <p:spPr>
          <a:xfrm>
            <a:off x="3303038" y="3388058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 </a:t>
            </a:r>
            <a:r>
              <a:rPr lang="ko-KR" altLang="en-US" dirty="0"/>
              <a:t>차수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3FC41-16AC-4BA2-A15B-B43720621EB3}"/>
              </a:ext>
            </a:extLst>
          </p:cNvPr>
          <p:cNvSpPr txBox="1"/>
          <p:nvPr/>
        </p:nvSpPr>
        <p:spPr>
          <a:xfrm>
            <a:off x="4597555" y="3376593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 </a:t>
            </a:r>
            <a:r>
              <a:rPr lang="ko-KR" altLang="en-US" dirty="0"/>
              <a:t>차수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7CAC93E-4A25-4C57-AA00-85FA1CD9A8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4342" y="3946259"/>
            <a:ext cx="538926" cy="1402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361627D-2EF0-4BE2-8BBD-C8DFEE407525}"/>
              </a:ext>
            </a:extLst>
          </p:cNvPr>
          <p:cNvCxnSpPr>
            <a:cxnSpLocks/>
          </p:cNvCxnSpPr>
          <p:nvPr/>
        </p:nvCxnSpPr>
        <p:spPr>
          <a:xfrm rot="5400000">
            <a:off x="1595534" y="4651410"/>
            <a:ext cx="376210" cy="327934"/>
          </a:xfrm>
          <a:prstGeom prst="curvedConnector3">
            <a:avLst>
              <a:gd name="adj1" fmla="val 50000"/>
            </a:avLst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0633E8-F606-4A21-9B23-D698F945E030}"/>
              </a:ext>
            </a:extLst>
          </p:cNvPr>
          <p:cNvSpPr txBox="1"/>
          <p:nvPr/>
        </p:nvSpPr>
        <p:spPr>
          <a:xfrm>
            <a:off x="1036549" y="4850266"/>
            <a:ext cx="12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d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B54112-798C-4B97-91B2-A9848F73C929}"/>
              </a:ext>
            </a:extLst>
          </p:cNvPr>
          <p:cNvSpPr txBox="1"/>
          <p:nvPr/>
        </p:nvSpPr>
        <p:spPr>
          <a:xfrm>
            <a:off x="2532445" y="5122920"/>
            <a:ext cx="462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ARFIMA(1, 0.2468, 2) </a:t>
            </a:r>
            <a:r>
              <a:rPr lang="ko-KR" altLang="en-US" sz="2800" dirty="0">
                <a:solidFill>
                  <a:schemeClr val="bg1"/>
                </a:solidFill>
              </a:rPr>
              <a:t>적합</a:t>
            </a:r>
          </a:p>
        </p:txBody>
      </p:sp>
      <p:sp>
        <p:nvSpPr>
          <p:cNvPr id="35" name="도형 120">
            <a:extLst>
              <a:ext uri="{FF2B5EF4-FFF2-40B4-BE49-F238E27FC236}">
                <a16:creationId xmlns:a16="http://schemas.microsoft.com/office/drawing/2014/main" id="{C4FA5B01-7184-44FD-BFCD-1F7474A6223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687126" y="4998233"/>
            <a:ext cx="597563" cy="802711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A3060-F9D1-4ECC-BB78-4AE63E570DB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E5BC7-5BC6-4B44-884F-BB9387D63F2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60F21-D32C-496D-BCD7-56855FFD64F1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ARFIMA </a:t>
            </a:r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9724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9429" cy="400110"/>
            <a:chOff x="2699792" y="1277259"/>
            <a:chExt cx="6609429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76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pic>
        <p:nvPicPr>
          <p:cNvPr id="27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10D187EB-A6DF-4284-8E28-FCB4FF4B8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7878635" y="4241211"/>
            <a:ext cx="960641" cy="700698"/>
          </a:xfrm>
          <a:prstGeom prst="rect">
            <a:avLst/>
          </a:prstGeom>
          <a:noFill/>
        </p:spPr>
      </p:pic>
      <p:pic>
        <p:nvPicPr>
          <p:cNvPr id="28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3DAFBC24-9D5E-4DA0-89FB-39BED9E6BE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303965" y="2665909"/>
            <a:ext cx="929526" cy="678003"/>
          </a:xfrm>
          <a:prstGeom prst="rect">
            <a:avLst/>
          </a:prstGeom>
          <a:noFill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4D2BEC-3DBA-4EA9-BAC7-095D8313A058}"/>
              </a:ext>
            </a:extLst>
          </p:cNvPr>
          <p:cNvSpPr/>
          <p:nvPr/>
        </p:nvSpPr>
        <p:spPr>
          <a:xfrm>
            <a:off x="755374" y="3520489"/>
            <a:ext cx="726137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변수를 제외한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변수의 영향을 제거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상태에서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lvl="0" algn="r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변수사이의 </a:t>
            </a:r>
            <a:r>
              <a:rPr lang="ko-KR" altLang="en-US" sz="24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순수한 상호연관관계</a:t>
            </a:r>
            <a:endParaRPr lang="en-US" altLang="ko-KR" sz="2400" dirty="0">
              <a:solidFill>
                <a:prstClr val="black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E5E387-66ED-41A4-8B97-8FFF136C7776}"/>
              </a:ext>
            </a:extLst>
          </p:cNvPr>
          <p:cNvSpPr/>
          <p:nvPr/>
        </p:nvSpPr>
        <p:spPr>
          <a:xfrm>
            <a:off x="1037875" y="2780928"/>
            <a:ext cx="1372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2457-2299-423B-A0A7-912B7DDFB9E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A51A0-4320-431D-871A-922B86CE2AA8}"/>
              </a:ext>
            </a:extLst>
          </p:cNvPr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46F89-2BC3-4A1C-B8A1-C47DD684DF3C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C7CA6-107C-470E-82D8-B464F7F41EC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5C79B-8708-4570-8B0F-98E2E58E4485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503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모형의 필요성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513088" y="3490805"/>
            <a:ext cx="2838828" cy="1373436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814141" y="3946251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500451" y="3490805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맞춤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가정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E1D37-BD8B-4779-8FC7-04D16A36364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A241D-693E-498B-A176-2164348B734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AE6FE-A4CE-4320-ADFA-901A9F03038B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20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373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E2200E-8342-4311-8E2E-AB3F68B997B8}"/>
              </a:ext>
            </a:extLst>
          </p:cNvPr>
          <p:cNvSpPr/>
          <p:nvPr/>
        </p:nvSpPr>
        <p:spPr>
          <a:xfrm>
            <a:off x="365020" y="2862036"/>
            <a:ext cx="283882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ARIMA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같은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도형 120">
            <a:extLst>
              <a:ext uri="{FF2B5EF4-FFF2-40B4-BE49-F238E27FC236}">
                <a16:creationId xmlns:a16="http://schemas.microsoft.com/office/drawing/2014/main" id="{47AFD85C-6F61-4E1D-ADDC-1F26846F2E6E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714001" y="3197728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도형 64">
            <a:extLst>
              <a:ext uri="{FF2B5EF4-FFF2-40B4-BE49-F238E27FC236}">
                <a16:creationId xmlns:a16="http://schemas.microsoft.com/office/drawing/2014/main" id="{5DC86A00-0331-4609-AE90-F5742797CFF2}"/>
              </a:ext>
            </a:extLst>
          </p:cNvPr>
          <p:cNvSpPr>
            <a:spLocks noGrp="1" noChangeArrowheads="1"/>
          </p:cNvSpPr>
          <p:nvPr/>
        </p:nvSpPr>
        <p:spPr>
          <a:xfrm>
            <a:off x="4445554" y="2742282"/>
            <a:ext cx="4333426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평균부분의 움직임에 초점을 맞춘다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등분산성을 가정한다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79451-3710-4A64-AA23-882358A7E9ED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06B5B-4BA6-4F16-B44F-67D9D85A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2" y="1921662"/>
            <a:ext cx="3854277" cy="2516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E0F49-8CAE-4E35-A0B5-1C7D4983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75" y="1921662"/>
            <a:ext cx="4143338" cy="2516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A4A5A3-B8C0-4DCA-AB72-D72ED0E5D52B}"/>
              </a:ext>
            </a:extLst>
          </p:cNvPr>
          <p:cNvSpPr txBox="1"/>
          <p:nvPr/>
        </p:nvSpPr>
        <p:spPr>
          <a:xfrm>
            <a:off x="1115789" y="4721435"/>
            <a:ext cx="7128446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금융관련 재무시계열 모형은 </a:t>
            </a:r>
            <a:r>
              <a:rPr lang="ko-KR" altLang="en-US" sz="2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불확실성을 의미하는 분산부분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관심이 있고</a:t>
            </a:r>
            <a:r>
              <a:rPr lang="en-US" altLang="ko-KR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분산이 과거자료에 의존</a:t>
            </a:r>
            <a:endParaRPr lang="en-US" altLang="ko-KR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120">
            <a:extLst>
              <a:ext uri="{FF2B5EF4-FFF2-40B4-BE49-F238E27FC236}">
                <a16:creationId xmlns:a16="http://schemas.microsoft.com/office/drawing/2014/main" id="{3DCBBC53-51C5-4453-B989-15008E161B0F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343571" y="5708421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E34E4-6545-4BE0-A704-F806CCDE1FB1}"/>
              </a:ext>
            </a:extLst>
          </p:cNvPr>
          <p:cNvSpPr txBox="1"/>
          <p:nvPr/>
        </p:nvSpPr>
        <p:spPr>
          <a:xfrm>
            <a:off x="2169424" y="5890926"/>
            <a:ext cx="55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전통적 시계열 모형은 좋은 적합이 아니다</a:t>
            </a:r>
            <a:r>
              <a:rPr lang="en-US" altLang="ko-KR" sz="2400" dirty="0">
                <a:solidFill>
                  <a:srgbClr val="A4D3D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  <a:endParaRPr lang="en-US" altLang="ko-KR" sz="22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664F5-2741-4652-ADDB-A08E20A28F8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ECB02C-E7CB-4C05-84C5-1A0BB7A3501F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F51B22-DCDC-42BF-BF56-491B1798595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19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모형의 필요성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682492" y="5089306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보여줌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EC6B7B-FD9A-478E-9824-F9DB76F5C75F}"/>
              </a:ext>
            </a:extLst>
          </p:cNvPr>
          <p:cNvSpPr/>
          <p:nvPr/>
        </p:nvSpPr>
        <p:spPr>
          <a:xfrm>
            <a:off x="3851919" y="3062018"/>
            <a:ext cx="540971" cy="166077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B42831-791B-43E6-8E63-BF3919ABC658}"/>
              </a:ext>
            </a:extLst>
          </p:cNvPr>
          <p:cNvSpPr/>
          <p:nvPr/>
        </p:nvSpPr>
        <p:spPr>
          <a:xfrm>
            <a:off x="5073311" y="3929396"/>
            <a:ext cx="794833" cy="772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307C1F-C5FB-478E-A8AB-88F15BDF021B}"/>
              </a:ext>
            </a:extLst>
          </p:cNvPr>
          <p:cNvSpPr/>
          <p:nvPr/>
        </p:nvSpPr>
        <p:spPr>
          <a:xfrm>
            <a:off x="2698419" y="3918238"/>
            <a:ext cx="433421" cy="7838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B25CAF-98FE-45D2-B3AF-89A5BEE6B65D}"/>
              </a:ext>
            </a:extLst>
          </p:cNvPr>
          <p:cNvSpPr/>
          <p:nvPr/>
        </p:nvSpPr>
        <p:spPr>
          <a:xfrm>
            <a:off x="3131840" y="4437112"/>
            <a:ext cx="72007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D89FAA-8DC0-4D66-BE25-A59AD96B20B7}"/>
              </a:ext>
            </a:extLst>
          </p:cNvPr>
          <p:cNvSpPr/>
          <p:nvPr/>
        </p:nvSpPr>
        <p:spPr>
          <a:xfrm>
            <a:off x="4391072" y="4432298"/>
            <a:ext cx="682239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E2199-B850-4320-9DB0-562FF38FB2A9}"/>
              </a:ext>
            </a:extLst>
          </p:cNvPr>
          <p:cNvSpPr/>
          <p:nvPr/>
        </p:nvSpPr>
        <p:spPr>
          <a:xfrm>
            <a:off x="5866327" y="4429551"/>
            <a:ext cx="217842" cy="264934"/>
          </a:xfrm>
          <a:prstGeom prst="rect">
            <a:avLst/>
          </a:prstGeom>
          <a:solidFill>
            <a:srgbClr val="1737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F972A-3AFA-4BC5-BC29-E6AF63E79EE9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AED6A-71A9-4B49-89CC-80848000396A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1CA06-6B65-4DBF-A886-463AF9E14D1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07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96D1B-D31C-49FC-B55D-4CFD711A270B}"/>
              </a:ext>
            </a:extLst>
          </p:cNvPr>
          <p:cNvSpPr txBox="1"/>
          <p:nvPr/>
        </p:nvSpPr>
        <p:spPr>
          <a:xfrm>
            <a:off x="402412" y="2085272"/>
            <a:ext cx="481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</a:t>
            </a:r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BC793-50D6-40EE-BE32-52EBF37C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65212"/>
            <a:ext cx="3954952" cy="2212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8BF6D-AB29-4B63-88E7-B5526DCE6CC4}"/>
              </a:ext>
            </a:extLst>
          </p:cNvPr>
          <p:cNvSpPr txBox="1"/>
          <p:nvPr/>
        </p:nvSpPr>
        <p:spPr>
          <a:xfrm>
            <a:off x="278948" y="5176324"/>
            <a:ext cx="7417160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 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한번 큰 값을 기록하면 상당시간 동안 큰 상태로 지속된 후 다시 작은 값들이 상당기간동안 지속되는 현상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 집중 현상은 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분산에 자기상관성이 존재함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보여준다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E2775-A616-43A7-A6FD-CE5201E27DEA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E5608B-17E5-464F-B2D4-674BD5C0E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9" y="2982495"/>
            <a:ext cx="1465862" cy="14658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AC893B-52AE-42C6-8ECA-BFE40CDDAF59}"/>
              </a:ext>
            </a:extLst>
          </p:cNvPr>
          <p:cNvSpPr txBox="1"/>
          <p:nvPr/>
        </p:nvSpPr>
        <p:spPr>
          <a:xfrm>
            <a:off x="2109830" y="3739189"/>
            <a:ext cx="5860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따라서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32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  <a:r>
              <a:rPr lang="ko-KR" altLang="en-US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필요</a:t>
            </a:r>
            <a:r>
              <a:rPr lang="en-US" altLang="ko-KR" sz="3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B6D01-3003-48C1-9C89-D61CD1FD752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5F142-E786-4F58-BCE2-9AAB1A8A869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CE9B2-DE28-424F-B5F3-D0808957C79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863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969344" y="2501129"/>
            <a:ext cx="7419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자기회귀 조건부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이분산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eteroskedasticity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048072" y="3781847"/>
            <a:ext cx="5261934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변동성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설명하기 위한 비선형 모델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2251907" y="4653136"/>
            <a:ext cx="4854264" cy="707886"/>
            <a:chOff x="1429233" y="4829071"/>
            <a:chExt cx="4854264" cy="707886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728612" y="464133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564244" y="4949971"/>
              <a:ext cx="90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429233" y="4829071"/>
              <a:ext cx="16289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/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4816429" y="4829071"/>
              <a:ext cx="14670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endParaRPr lang="en-US" altLang="ko-KR" sz="20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r>
                <a:rPr lang="ko-KR" altLang="en-US" sz="2000" dirty="0" err="1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0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7CC638-D17D-47CB-B53E-4ACE766375EB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611DB-8C92-4E22-A1D0-704F8FDA31B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A96B9-87CB-4097-9A38-F212256BD33F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76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09D4B70-45AD-41DE-93B6-5B02BB6F91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759E12-852E-4039-9B6F-C37E5C08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3BB8E7C-3526-478C-9BE7-9D38676BD80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0699C-9BF9-47C2-B2CC-DE5D02EFD1E0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D27DF-C70F-456E-BF74-C5CD6427C17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87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B3850-B2F1-46BC-B7DD-608B655B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05FB4D-8180-4A82-A88E-8C517BF0BB07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F71BB90-FAAE-4B39-BD25-5191BC2F5A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42088F-FEB0-4A0F-AEB8-F0041461E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5C99C7-44BC-4CFB-B8FC-90891792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5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9ECDFB-197B-4116-930D-418411926B25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0AF53A0-2435-4CC4-AEA2-ED5F3EA829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C7470F-1310-48B2-9494-3F04BEDAEF5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44797-F051-4E80-9E89-6567BBADD842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BD154-B312-4242-A9B4-00718286509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19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ARCH(2)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73D95A0-57F0-407E-9272-9C493E9178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1BE330-2141-4896-9DBF-CCAEAE05FC48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CCA427-2E87-4E98-80B1-26E603A0849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66FFD-8534-4E68-8784-3D32CB7D15A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003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3D142-BDBC-4018-9CFD-76F45DA70955}"/>
              </a:ext>
            </a:extLst>
          </p:cNvPr>
          <p:cNvSpPr txBox="1"/>
          <p:nvPr/>
        </p:nvSpPr>
        <p:spPr>
          <a:xfrm>
            <a:off x="1091226" y="2495835"/>
            <a:ext cx="689309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ARCH(p): t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r>
              <a:rPr lang="en-US" altLang="ko-KR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</a:t>
            </a: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</a:t>
            </a:r>
            <a:endParaRPr lang="en-US" altLang="ko-KR" sz="22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오차항들의 제곱으로 설명하는 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/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D4A565-F6BE-43A7-8EA2-0983FCDD5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3" y="4236859"/>
                <a:ext cx="630317" cy="49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55EC9-AFEF-405C-903B-E12BB1161992}"/>
              </a:ext>
            </a:extLst>
          </p:cNvPr>
          <p:cNvCxnSpPr>
            <a:cxnSpLocks/>
          </p:cNvCxnSpPr>
          <p:nvPr/>
        </p:nvCxnSpPr>
        <p:spPr>
          <a:xfrm>
            <a:off x="2297818" y="5428304"/>
            <a:ext cx="5152748" cy="0"/>
          </a:xfrm>
          <a:prstGeom prst="straightConnector1">
            <a:avLst/>
          </a:prstGeom>
          <a:ln w="38100">
            <a:solidFill>
              <a:srgbClr val="608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2957D-4646-4474-84B3-1D21F1AD2BED}"/>
              </a:ext>
            </a:extLst>
          </p:cNvPr>
          <p:cNvSpPr/>
          <p:nvPr/>
        </p:nvSpPr>
        <p:spPr>
          <a:xfrm>
            <a:off x="6503507" y="5331648"/>
            <a:ext cx="45719" cy="216020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/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8817E4-1852-4BD3-AA99-C65A23E39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48" y="5479857"/>
                <a:ext cx="122815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8AFC575-7874-444E-8F44-96C03DB76B32}"/>
              </a:ext>
            </a:extLst>
          </p:cNvPr>
          <p:cNvSpPr txBox="1"/>
          <p:nvPr/>
        </p:nvSpPr>
        <p:spPr>
          <a:xfrm>
            <a:off x="3672960" y="3699844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ARCH(p)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/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898E06-2864-4F94-BB49-DCE95559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95" y="5496608"/>
                <a:ext cx="461809" cy="323164"/>
              </a:xfrm>
              <a:prstGeom prst="rect">
                <a:avLst/>
              </a:prstGeom>
              <a:blipFill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D9A67-D3EB-4CE7-A573-613D451024F8}"/>
              </a:ext>
            </a:extLst>
          </p:cNvPr>
          <p:cNvSpPr/>
          <p:nvPr/>
        </p:nvSpPr>
        <p:spPr>
          <a:xfrm>
            <a:off x="4267781" y="5314348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D3522B-4B59-4C1D-B399-2FB362F24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518" y="5053067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/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443BF7-5FA2-4D2F-B24E-0FE8B91E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9" y="4258165"/>
                <a:ext cx="1434635" cy="374013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E33C4-A8ED-45DE-A551-E94FACF6833A}"/>
              </a:ext>
            </a:extLst>
          </p:cNvPr>
          <p:cNvSpPr txBox="1"/>
          <p:nvPr/>
        </p:nvSpPr>
        <p:spPr>
          <a:xfrm>
            <a:off x="6013976" y="4262367"/>
            <a:ext cx="3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/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275572-F229-45A3-A6AE-AE03FDFD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68" y="5475444"/>
                <a:ext cx="461809" cy="32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95C8B8-ECA3-4D74-968A-1AC3ECD77B7B}"/>
              </a:ext>
            </a:extLst>
          </p:cNvPr>
          <p:cNvSpPr/>
          <p:nvPr/>
        </p:nvSpPr>
        <p:spPr>
          <a:xfrm>
            <a:off x="5268954" y="5293184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30F79BC-EEC8-4B40-A727-8B807B1338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8691" y="5031903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/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35B0-EDDF-4A6A-9AAB-61B911F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07" y="4249665"/>
                <a:ext cx="1706837" cy="373500"/>
              </a:xfrm>
              <a:prstGeom prst="rect">
                <a:avLst/>
              </a:prstGeom>
              <a:blipFill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1D648A-B785-4919-81CD-DF8DCDFA32F4}"/>
              </a:ext>
            </a:extLst>
          </p:cNvPr>
          <p:cNvSpPr txBox="1"/>
          <p:nvPr/>
        </p:nvSpPr>
        <p:spPr>
          <a:xfrm>
            <a:off x="3306287" y="4848380"/>
            <a:ext cx="406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u="none" strike="noStrike" baseline="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⋯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/>
              <p:nvPr/>
            </p:nvSpPr>
            <p:spPr>
              <a:xfrm>
                <a:off x="2581917" y="5519505"/>
                <a:ext cx="461809" cy="34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500" kern="10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sz="1500" b="0" i="0" kern="10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sz="15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F2AAA9-5814-4CFE-B33C-E6A32C2D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17" y="5519505"/>
                <a:ext cx="461809" cy="340927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3D435E-BB60-4641-B5F0-09ADE438D24B}"/>
              </a:ext>
            </a:extLst>
          </p:cNvPr>
          <p:cNvSpPr/>
          <p:nvPr/>
        </p:nvSpPr>
        <p:spPr>
          <a:xfrm>
            <a:off x="2767103" y="5337245"/>
            <a:ext cx="45719" cy="227986"/>
          </a:xfrm>
          <a:prstGeom prst="rect">
            <a:avLst/>
          </a:prstGeom>
          <a:solidFill>
            <a:srgbClr val="60869F"/>
          </a:solidFill>
          <a:ln>
            <a:solidFill>
              <a:srgbClr val="608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EA79F08C-3701-47AF-A7EC-C126E60423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6840" y="5075964"/>
            <a:ext cx="696572" cy="4377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/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08서울남산체 EB" panose="02020603020101020101" pitchFamily="18" charset="-127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ko-KR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 </a:t>
                </a:r>
                <a:r>
                  <a:rPr lang="en-US" altLang="ko-KR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⋯ 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  <a:endParaRPr lang="ko-KR" alt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965183-B38E-438B-B1D8-8D7E14738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14" y="4268739"/>
                <a:ext cx="2708090" cy="803874"/>
              </a:xfrm>
              <a:prstGeom prst="rect">
                <a:avLst/>
              </a:prstGeom>
              <a:blipFill>
                <a:blip r:embed="rId9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C9496F7-0084-4B01-B930-1A174CEC64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6317" y="5087879"/>
            <a:ext cx="767397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1C157D-F12A-45CA-8E73-03E91E1FFB3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41953-8BD1-446E-8A0A-35A24493A76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4D67F-685C-4A3A-BCBD-A71A6A630E2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3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8FCC94-5043-4E29-BF57-57EF5C141EF3}"/>
              </a:ext>
            </a:extLst>
          </p:cNvPr>
          <p:cNvSpPr/>
          <p:nvPr/>
        </p:nvSpPr>
        <p:spPr>
          <a:xfrm>
            <a:off x="2195736" y="4956281"/>
            <a:ext cx="352839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158A73-98E8-4E77-AC50-B4BD42BA02AA}"/>
              </a:ext>
            </a:extLst>
          </p:cNvPr>
          <p:cNvSpPr/>
          <p:nvPr/>
        </p:nvSpPr>
        <p:spPr>
          <a:xfrm>
            <a:off x="1240997" y="3801136"/>
            <a:ext cx="479638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5FA5D8B-6AD0-4959-B81B-1F51B3B0996A}"/>
              </a:ext>
            </a:extLst>
          </p:cNvPr>
          <p:cNvSpPr/>
          <p:nvPr/>
        </p:nvSpPr>
        <p:spPr>
          <a:xfrm>
            <a:off x="2834731" y="4455273"/>
            <a:ext cx="3195780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97" y="3033448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4010581-2A0C-4989-B314-B5DFDEB8626F}"/>
              </a:ext>
            </a:extLst>
          </p:cNvPr>
          <p:cNvSpPr txBox="1"/>
          <p:nvPr/>
        </p:nvSpPr>
        <p:spPr>
          <a:xfrm>
            <a:off x="1619672" y="4285480"/>
            <a:ext cx="5948454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 오차항의 변동성을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 전의 오차항들의 제곱으로 설명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6DF48-81D7-42DF-AFB2-A6D3F484C1ED}"/>
              </a:ext>
            </a:extLst>
          </p:cNvPr>
          <p:cNvSpPr/>
          <p:nvPr/>
        </p:nvSpPr>
        <p:spPr>
          <a:xfrm>
            <a:off x="2956092" y="3779276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52674E-932F-49AA-9A65-C482B0FF660D}"/>
              </a:ext>
            </a:extLst>
          </p:cNvPr>
          <p:cNvSpPr/>
          <p:nvPr/>
        </p:nvSpPr>
        <p:spPr>
          <a:xfrm>
            <a:off x="4167175" y="3779275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69942B7-DB58-41F5-A3A9-F00CD2AE3D14}"/>
              </a:ext>
            </a:extLst>
          </p:cNvPr>
          <p:cNvSpPr/>
          <p:nvPr/>
        </p:nvSpPr>
        <p:spPr>
          <a:xfrm>
            <a:off x="5867860" y="3765949"/>
            <a:ext cx="585532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8A905272-694C-4B4D-8040-38E4138C88E3}"/>
              </a:ext>
            </a:extLst>
          </p:cNvPr>
          <p:cNvSpPr/>
          <p:nvPr/>
        </p:nvSpPr>
        <p:spPr>
          <a:xfrm rot="16200000">
            <a:off x="1298302" y="4475712"/>
            <a:ext cx="568642" cy="1026912"/>
          </a:xfrm>
          <a:prstGeom prst="downArrow">
            <a:avLst>
              <a:gd name="adj1" fmla="val 67450"/>
              <a:gd name="adj2" fmla="val 54183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94" y="2445723"/>
                <a:ext cx="3568738" cy="884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/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ARCH(p) ]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B628C5-F53D-4317-B21F-F5D1392E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6" y="2546224"/>
                <a:ext cx="3238546" cy="461665"/>
              </a:xfrm>
              <a:prstGeom prst="rect">
                <a:avLst/>
              </a:prstGeom>
              <a:blipFill>
                <a:blip r:embed="rId4"/>
                <a:stretch>
                  <a:fillRect l="-2825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108F9DB-C5B7-433D-A515-7B563467F32D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82FE7-AE22-4EB4-9341-75D249FF0AA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D66E8-6E95-4B0D-90E0-75A0A12AD08A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58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08537" cy="400110"/>
            <a:chOff x="2699792" y="1277259"/>
            <a:chExt cx="1008537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041667" y="2504591"/>
            <a:ext cx="50247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 회귀 모형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2186982" y="3807783"/>
            <a:ext cx="5024776" cy="523220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mbria Math" panose="02040503050406030204" pitchFamily="18" charset="0"/>
              </a:rPr>
              <a:t>자기 자신을 과거 시점에 회귀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BBD7A5-DB2C-4B67-A0C0-04302253AA6B}"/>
              </a:ext>
            </a:extLst>
          </p:cNvPr>
          <p:cNvGrpSpPr/>
          <p:nvPr/>
        </p:nvGrpSpPr>
        <p:grpSpPr>
          <a:xfrm>
            <a:off x="2025386" y="4502880"/>
            <a:ext cx="5894976" cy="1501730"/>
            <a:chOff x="1606860" y="4502880"/>
            <a:chExt cx="5894976" cy="1501730"/>
          </a:xfrm>
        </p:grpSpPr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F8375B49-4FD6-4FA1-81B4-7D53AE823775}"/>
                </a:ext>
              </a:extLst>
            </p:cNvPr>
            <p:cNvSpPr/>
            <p:nvPr/>
          </p:nvSpPr>
          <p:spPr>
            <a:xfrm rot="5400000">
              <a:off x="3963727" y="4376133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5578981F-86F8-485B-AF8A-8A5213C800A9}"/>
                </a:ext>
              </a:extLst>
            </p:cNvPr>
            <p:cNvSpPr/>
            <p:nvPr/>
          </p:nvSpPr>
          <p:spPr>
            <a:xfrm rot="5400000">
              <a:off x="3975872" y="5216466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742F2B-8E19-4AB3-8328-B72C97FDD553}"/>
                </a:ext>
              </a:extLst>
            </p:cNvPr>
            <p:cNvSpPr txBox="1"/>
            <p:nvPr/>
          </p:nvSpPr>
          <p:spPr>
            <a:xfrm>
              <a:off x="3829416" y="4507888"/>
              <a:ext cx="902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Cambria Math" panose="02040503050406030204" pitchFamily="18" charset="0"/>
                </a:rPr>
                <a:t>설명</a:t>
              </a:r>
              <a:r>
                <a:rPr lang="en-US" altLang="ko-KR" sz="2000" dirty="0">
                  <a:latin typeface="Cambria Math" panose="02040503050406030204" pitchFamily="18" charset="0"/>
                </a:rPr>
                <a:t>O</a:t>
              </a:r>
              <a:endParaRPr lang="ko-KR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2CECE2-1AB0-45B5-8FBE-6EC7F2D5E81B}"/>
                </a:ext>
              </a:extLst>
            </p:cNvPr>
            <p:cNvSpPr txBox="1"/>
            <p:nvPr/>
          </p:nvSpPr>
          <p:spPr>
            <a:xfrm>
              <a:off x="5384054" y="5481390"/>
              <a:ext cx="2117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atin typeface="Cambria Math" panose="02040503050406030204" pitchFamily="18" charset="0"/>
                </a:rPr>
                <a:t>오차항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8C3FD6-6AF2-405F-A3FB-4BBB4004D823}"/>
                </a:ext>
              </a:extLst>
            </p:cNvPr>
            <p:cNvSpPr txBox="1"/>
            <p:nvPr/>
          </p:nvSpPr>
          <p:spPr>
            <a:xfrm>
              <a:off x="3839534" y="5398046"/>
              <a:ext cx="1057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Cambria Math" panose="02040503050406030204" pitchFamily="18" charset="0"/>
                </a:rPr>
                <a:t>설명</a:t>
              </a:r>
              <a:r>
                <a:rPr lang="en-US" altLang="ko-KR" sz="2000" dirty="0">
                  <a:latin typeface="Cambria Math" panose="02040503050406030204" pitchFamily="18" charset="0"/>
                </a:rPr>
                <a:t>X</a:t>
              </a:r>
              <a:endParaRPr lang="ko-KR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00029-023F-4E12-BAE6-E36816E9813A}"/>
                </a:ext>
              </a:extLst>
            </p:cNvPr>
            <p:cNvSpPr txBox="1"/>
            <p:nvPr/>
          </p:nvSpPr>
          <p:spPr>
            <a:xfrm>
              <a:off x="5647917" y="4738720"/>
              <a:ext cx="73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i="0" u="none" strike="noStrike" baseline="0" dirty="0">
                  <a:solidFill>
                    <a:srgbClr val="C00000"/>
                  </a:solidFill>
                  <a:latin typeface="Cambria Math" panose="02040503050406030204" pitchFamily="18" charset="0"/>
                </a:rPr>
                <a:t>+</a:t>
              </a:r>
              <a:endParaRPr lang="ko-KR" altLang="en-US" sz="4800" b="1" dirty="0">
                <a:solidFill>
                  <a:srgbClr val="C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AEDAB-AAB7-4D40-9C43-8A358063399C}"/>
                </a:ext>
              </a:extLst>
            </p:cNvPr>
            <p:cNvSpPr txBox="1"/>
            <p:nvPr/>
          </p:nvSpPr>
          <p:spPr>
            <a:xfrm>
              <a:off x="1606860" y="4961662"/>
              <a:ext cx="1891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현재의 자료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535B11-63C8-473A-99EF-AFFD489DCE1F}"/>
                </a:ext>
              </a:extLst>
            </p:cNvPr>
            <p:cNvSpPr txBox="1"/>
            <p:nvPr/>
          </p:nvSpPr>
          <p:spPr>
            <a:xfrm>
              <a:off x="4983760" y="4502880"/>
              <a:ext cx="1898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과거의 자료</a:t>
              </a:r>
              <a:endParaRPr lang="ko-KR" altLang="en-US" sz="28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822129-9A21-4D03-A802-BA4CBF0A565E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1AFC1F-196F-41F3-B757-4200543F7733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9C4C4-8EF0-47A4-AD93-07A220A71260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2683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445847" y="4884671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58EFDD1-1D00-4975-85BE-15FCB30E79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021" y="4611161"/>
            <a:ext cx="19008" cy="1126332"/>
          </a:xfrm>
          <a:prstGeom prst="bentConnector3">
            <a:avLst>
              <a:gd name="adj1" fmla="val 1809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D7AFE8-5A72-4D6C-A7F2-BE2FAFAD0388}"/>
              </a:ext>
            </a:extLst>
          </p:cNvPr>
          <p:cNvSpPr txBox="1"/>
          <p:nvPr/>
        </p:nvSpPr>
        <p:spPr>
          <a:xfrm>
            <a:off x="1009352" y="4674750"/>
            <a:ext cx="144016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재귀적으로 계산해보면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/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400" b="0" i="0" dirty="0" smtClean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400" dirty="0">
                                      <a:solidFill>
                                        <a:srgbClr val="000000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4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400" dirty="0"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ED9D6-2C8B-4A9B-ADC3-C0FF3556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12" y="5190310"/>
                <a:ext cx="5451244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486D3D7-D648-4AE9-A568-36272E9B30F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0227F-2C1F-4120-8700-FC258AD4C896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11F4B-9E80-497F-93FB-0A36BBA9CF3A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04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/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ARCH(1)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b="0" i="0" u="none" strike="noStrike" baseline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CEE078-5EDD-476E-BFC2-5044973E2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5638"/>
                <a:ext cx="7394974" cy="467820"/>
              </a:xfrm>
              <a:prstGeom prst="rect">
                <a:avLst/>
              </a:prstGeom>
              <a:blipFill>
                <a:blip r:embed="rId2"/>
                <a:stretch>
                  <a:fillRect l="-1319"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/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6F9DC6-E79D-4FE2-9032-53FE89B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34710"/>
                <a:ext cx="7394974" cy="464101"/>
              </a:xfrm>
              <a:prstGeom prst="rect">
                <a:avLst/>
              </a:prstGeom>
              <a:blipFill>
                <a:blip r:embed="rId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/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81C778-6EE9-4CCD-8648-96585DC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3797736"/>
                <a:ext cx="7394974" cy="467820"/>
              </a:xfrm>
              <a:prstGeom prst="rect">
                <a:avLst/>
              </a:prstGeom>
              <a:blipFill>
                <a:blip r:embed="rId4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/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9CAE91-0E1C-4F5F-9E50-1D8BE33F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76" y="4317464"/>
                <a:ext cx="7394974" cy="467820"/>
              </a:xfrm>
              <a:prstGeom prst="rect">
                <a:avLst/>
              </a:prstGeom>
              <a:blipFill>
                <a:blip r:embed="rId5"/>
                <a:stretch>
                  <a:fillRect l="-1236" t="-14286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/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ko-KR" altLang="en-US" sz="2400" dirty="0">
                        <a:solidFill>
                          <a:srgbClr val="000000"/>
                        </a:solidFill>
                        <a:latin typeface="+mj-lt"/>
                        <a:ea typeface="08서울남산체 EB" panose="02020603020101020101" pitchFamily="18" charset="-127"/>
                      </a:rPr>
                      <m:t>∙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dirty="0">
                  <a:latin typeface="+mj-lt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080DF8-2C3C-4C5E-A0F8-00B93931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4837192"/>
                <a:ext cx="7394974" cy="468590"/>
              </a:xfrm>
              <a:prstGeom prst="rect">
                <a:avLst/>
              </a:prstGeom>
              <a:blipFill>
                <a:blip r:embed="rId6"/>
                <a:stretch>
                  <a:fillRect l="-1236"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A448D8-9F18-40C4-8204-06349B9C6820}"/>
              </a:ext>
            </a:extLst>
          </p:cNvPr>
          <p:cNvSpPr/>
          <p:nvPr/>
        </p:nvSpPr>
        <p:spPr>
          <a:xfrm>
            <a:off x="2341748" y="3264959"/>
            <a:ext cx="391960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E5E56F-BE9D-430F-A12E-62FC95DF591E}"/>
              </a:ext>
            </a:extLst>
          </p:cNvPr>
          <p:cNvSpPr/>
          <p:nvPr/>
        </p:nvSpPr>
        <p:spPr>
          <a:xfrm>
            <a:off x="4211960" y="3842497"/>
            <a:ext cx="576064" cy="461665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CD1C81-CF05-4D56-9F74-E617F4460232}"/>
              </a:ext>
            </a:extLst>
          </p:cNvPr>
          <p:cNvSpPr/>
          <p:nvPr/>
        </p:nvSpPr>
        <p:spPr>
          <a:xfrm>
            <a:off x="5508620" y="4861256"/>
            <a:ext cx="647555" cy="464101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F59730-339E-4C75-B8C5-F08F7F7F80CE}"/>
              </a:ext>
            </a:extLst>
          </p:cNvPr>
          <p:cNvSpPr/>
          <p:nvPr/>
        </p:nvSpPr>
        <p:spPr>
          <a:xfrm>
            <a:off x="3023920" y="3293761"/>
            <a:ext cx="434654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9C8CA0-5A11-4F4F-814E-46171EABBF98}"/>
              </a:ext>
            </a:extLst>
          </p:cNvPr>
          <p:cNvSpPr/>
          <p:nvPr/>
        </p:nvSpPr>
        <p:spPr>
          <a:xfrm>
            <a:off x="4341336" y="4409687"/>
            <a:ext cx="590703" cy="399692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26772-8670-4750-BCE6-CEF238532D7C}"/>
              </a:ext>
            </a:extLst>
          </p:cNvPr>
          <p:cNvSpPr txBox="1"/>
          <p:nvPr/>
        </p:nvSpPr>
        <p:spPr>
          <a:xfrm>
            <a:off x="4954287" y="5174327"/>
            <a:ext cx="486192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08서울남산체 EB" panose="02020603020101020101" pitchFamily="18" charset="-127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/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…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ko-KR" sz="24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ko-KR" altLang="en-US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lang="en-US" altLang="ko-KR" sz="2400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…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7270A8-04AE-43E6-976B-E41F2014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08" y="5578686"/>
                <a:ext cx="5759405" cy="571247"/>
              </a:xfrm>
              <a:prstGeom prst="rect">
                <a:avLst/>
              </a:prstGeom>
              <a:blipFill>
                <a:blip r:embed="rId7"/>
                <a:stretch>
                  <a:fillRect l="-1587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8FB1C6-570D-47EB-BC8B-83181D8D819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78550-A0A9-4C86-802F-AAD8CAF04B47}"/>
              </a:ext>
            </a:extLst>
          </p:cNvPr>
          <p:cNvSpPr txBox="1"/>
          <p:nvPr/>
        </p:nvSpPr>
        <p:spPr>
          <a:xfrm>
            <a:off x="3275099" y="2544561"/>
            <a:ext cx="2165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ARCH(1) ]</a:t>
            </a:r>
            <a:endParaRPr lang="ko-KR" altLang="en-US" sz="3000" dirty="0">
              <a:solidFill>
                <a:srgbClr val="A4D3D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/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32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b="0" i="1" u="none" strike="noStrike" baseline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3200" dirty="0">
                            <a:solidFill>
                              <a:schemeClr val="bg1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의 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비선형적 형태</a:t>
                </a:r>
                <a:endParaRPr lang="en-US" altLang="ko-KR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30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따라서 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ARCH</a:t>
                </a:r>
                <a:r>
                  <a:rPr lang="ko-KR" altLang="en-US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는 비선형 모델</a:t>
                </a:r>
                <a:r>
                  <a:rPr lang="en-US" altLang="ko-KR" sz="3000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endParaRPr lang="ko-KR" altLang="en-US" sz="3000" dirty="0">
                  <a:solidFill>
                    <a:srgbClr val="C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3000" dirty="0">
                  <a:solidFill>
                    <a:srgbClr val="A4D3D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D33202-0D74-4143-976C-84F9A7C3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4228558"/>
                <a:ext cx="5240196" cy="1968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도형 120">
            <a:extLst>
              <a:ext uri="{FF2B5EF4-FFF2-40B4-BE49-F238E27FC236}">
                <a16:creationId xmlns:a16="http://schemas.microsoft.com/office/drawing/2014/main" id="{4E1D54A8-0BB1-4C42-A228-DD5C07C7F0EB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430813" y="4625220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/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800" b="0" i="0" dirty="0" smtClean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2800" dirty="0">
                                      <a:solidFill>
                                        <a:schemeClr val="bg1"/>
                                      </a:solidFill>
                                      <a:latin typeface="08서울남산체 EB" panose="02020603020101020101" pitchFamily="18" charset="-127"/>
                                      <a:ea typeface="08서울남산체 EB" panose="02020603020101020101" pitchFamily="18" charset="-127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altLang="ko-KR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ko-KR" altLang="en-US" sz="2800" dirty="0">
                                  <a:solidFill>
                                    <a:schemeClr val="bg1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nor/>
                        </m:rPr>
                        <a:rPr lang="en-US" altLang="ko-KR" sz="2800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…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800" dirty="0">
                              <a:solidFill>
                                <a:schemeClr val="bg1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8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9DFF57-8240-47BD-8A9C-BC281D50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25" y="3052843"/>
                <a:ext cx="5086350" cy="1317348"/>
              </a:xfrm>
              <a:prstGeom prst="rect">
                <a:avLst/>
              </a:prstGeom>
              <a:blipFill>
                <a:blip r:embed="rId10"/>
                <a:stretch>
                  <a:fillRect r="-25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1F5B9CB-C23C-4388-9BA0-8FA274C02E7E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6F601-41E0-4E02-AFFD-3F934546C7F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DCE4D-DDA1-481B-BE69-8C3676E99708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372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b="1" dirty="0">
                    <a:solidFill>
                      <a:srgbClr val="C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ko-KR" altLang="en-US" sz="2200" b="1">
                            <a:solidFill>
                              <a:srgbClr val="C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𝑹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b="1" dirty="0">
                            <a:solidFill>
                              <a:srgbClr val="C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1" i="1" u="none" strike="noStrike" baseline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𝟐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</a:t>
                </a:r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l"/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68E3-0ED3-4263-91E9-7472AF6B302F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BE844-F343-4F40-8006-F1E23BA666B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F37AE-97A9-4166-B740-F370AFD876E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905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176463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/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Ljung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-Box Q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ARCH(p)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가 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AR(p)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모형을 따름을 이용</a:t>
                </a:r>
                <a:endParaRPr lang="el-GR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BEB6EF-7EC4-482E-9D40-0ACBF2AE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81" y="4583575"/>
                <a:ext cx="7288315" cy="147963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/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- LM(</a:t>
                </a:r>
                <a:r>
                  <a:rPr lang="en-US" altLang="ko-KR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largrange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multiplier) 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2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검정통계량</a:t>
                </a:r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ko-KR" altLang="en-US" sz="2200" i="0" u="none" strike="noStrike" baseline="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∙ </m:t>
                        </m:r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l-GR" altLang="ko-KR" sz="2200" dirty="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sub>
                      <m:sup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anumSquare_ac" panose="020B0600000101010101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sz="22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anumSquare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은 점근적으로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el-GR" altLang="ko-KR" sz="2200"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를 따른다는 성질을 활용하여 검정</a:t>
                </a:r>
                <a:r>
                  <a:rPr lang="en-US" altLang="ko-KR" sz="22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.</a:t>
                </a:r>
                <a:endParaRPr lang="ko-KR" altLang="en-US" sz="2200" b="0" i="0" u="none" strike="noStrike" baseline="0" dirty="0">
                  <a:solidFill>
                    <a:srgbClr val="000000"/>
                  </a:solidFill>
                  <a:latin typeface="NanumSquare_ac" panose="020B0600000101010101" pitchFamily="50" charset="-127"/>
                  <a:ea typeface="NanumSquare_ac" panose="020B0600000101010101" pitchFamily="50" charset="-127"/>
                </a:endParaRPr>
              </a:p>
              <a:p>
                <a:r>
                  <a:rPr lang="ko-KR" altLang="en-US" sz="2400" b="1" dirty="0">
                    <a:solidFill>
                      <a:srgbClr val="4F81BD">
                        <a:lumMod val="50000"/>
                      </a:srgbClr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endParaRPr lang="en-US" altLang="ko-KR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5231BE-3CD9-40BD-9CF7-0CD5701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0" y="3904440"/>
                <a:ext cx="7778115" cy="1161280"/>
              </a:xfrm>
              <a:prstGeom prst="rect">
                <a:avLst/>
              </a:prstGeom>
              <a:blipFill>
                <a:blip r:embed="rId3"/>
                <a:stretch>
                  <a:fillRect l="-1019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도형 95">
            <a:extLst>
              <a:ext uri="{FF2B5EF4-FFF2-40B4-BE49-F238E27FC236}">
                <a16:creationId xmlns:a16="http://schemas.microsoft.com/office/drawing/2014/main" id="{77E63E9F-F927-4B6D-AB9F-56095A2DEED4}"/>
              </a:ext>
            </a:extLst>
          </p:cNvPr>
          <p:cNvSpPr>
            <a:spLocks noGrp="1" noChangeArrowheads="1"/>
          </p:cNvSpPr>
          <p:nvPr/>
        </p:nvSpPr>
        <p:spPr>
          <a:xfrm>
            <a:off x="2049096" y="3023500"/>
            <a:ext cx="5045806" cy="706573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/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귀무가설</a:t>
                </a:r>
                <a:r>
                  <a:rPr lang="en-US" altLang="ko-KR" sz="24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=…=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/>
                          <m:t>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12DE9-DB7C-4495-A722-F61048368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6" y="2849133"/>
                <a:ext cx="5113516" cy="720647"/>
              </a:xfrm>
              <a:prstGeom prst="rect">
                <a:avLst/>
              </a:prstGeom>
              <a:blipFill>
                <a:blip r:embed="rId4"/>
                <a:stretch>
                  <a:fillRect l="-178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BCFF76-2259-4C18-BD42-497CD3C526EB}"/>
              </a:ext>
            </a:extLst>
          </p:cNvPr>
          <p:cNvSpPr txBox="1"/>
          <p:nvPr/>
        </p:nvSpPr>
        <p:spPr>
          <a:xfrm>
            <a:off x="1115616" y="249846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400" b="1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검정</a:t>
            </a:r>
            <a:endParaRPr lang="en-US" altLang="ko-KR" sz="2400" b="1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12E5D-D676-44A1-B430-A46469598301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7022A4-6884-4957-8EBD-2DD3D418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51" y="2153056"/>
            <a:ext cx="6135201" cy="2558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CD91C5-B1B0-4B53-B7CD-66717711F8D4}"/>
              </a:ext>
            </a:extLst>
          </p:cNvPr>
          <p:cNvSpPr txBox="1"/>
          <p:nvPr/>
        </p:nvSpPr>
        <p:spPr>
          <a:xfrm>
            <a:off x="602486" y="1593361"/>
            <a:ext cx="28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[ </a:t>
            </a:r>
            <a:r>
              <a:rPr lang="en-US" altLang="ko-KR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Ljung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Box 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검정 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F30BB-FC7F-404D-9E03-3341F1D76A57}"/>
              </a:ext>
            </a:extLst>
          </p:cNvPr>
          <p:cNvSpPr txBox="1"/>
          <p:nvPr/>
        </p:nvSpPr>
        <p:spPr>
          <a:xfrm rot="10800000">
            <a:off x="4629599" y="2292190"/>
            <a:ext cx="148162" cy="3169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B2E4C91-4F75-4735-B4AF-A971969AE560}"/>
              </a:ext>
            </a:extLst>
          </p:cNvPr>
          <p:cNvCxnSpPr>
            <a:cxnSpLocks/>
          </p:cNvCxnSpPr>
          <p:nvPr/>
        </p:nvCxnSpPr>
        <p:spPr>
          <a:xfrm rot="5400000">
            <a:off x="4421568" y="2888744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77040-D513-4E9D-9EB1-95CC69C11ACB}"/>
              </a:ext>
            </a:extLst>
          </p:cNvPr>
          <p:cNvSpPr txBox="1"/>
          <p:nvPr/>
        </p:nvSpPr>
        <p:spPr>
          <a:xfrm>
            <a:off x="4098293" y="316292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ARCH(4)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9EDF4-AB23-449B-A650-4FF5D563FE23}"/>
              </a:ext>
            </a:extLst>
          </p:cNvPr>
          <p:cNvSpPr txBox="1"/>
          <p:nvPr/>
        </p:nvSpPr>
        <p:spPr>
          <a:xfrm rot="10800000">
            <a:off x="5722055" y="4240809"/>
            <a:ext cx="824510" cy="328096"/>
          </a:xfrm>
          <a:prstGeom prst="rect">
            <a:avLst/>
          </a:prstGeom>
          <a:noFill/>
          <a:ln w="38100">
            <a:solidFill>
              <a:srgbClr val="F0D36C"/>
            </a:solidFill>
          </a:ln>
        </p:spPr>
        <p:txBody>
          <a:bodyPr wrap="square" rtlCol="0">
            <a:spAutoFit/>
          </a:bodyPr>
          <a:lstStyle/>
          <a:p>
            <a:endParaRPr lang="ko-KR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04263FA-2032-491D-9448-B710211E2321}"/>
              </a:ext>
            </a:extLst>
          </p:cNvPr>
          <p:cNvCxnSpPr>
            <a:cxnSpLocks/>
          </p:cNvCxnSpPr>
          <p:nvPr/>
        </p:nvCxnSpPr>
        <p:spPr>
          <a:xfrm rot="5400000">
            <a:off x="5784520" y="4836635"/>
            <a:ext cx="576924" cy="12700"/>
          </a:xfrm>
          <a:prstGeom prst="curvedConnector3">
            <a:avLst>
              <a:gd name="adj1" fmla="val 50000"/>
            </a:avLst>
          </a:prstGeom>
          <a:ln w="114300">
            <a:solidFill>
              <a:srgbClr val="F0D3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4254CD-4A6C-4493-8D2F-F1ABC1DA11C9}"/>
              </a:ext>
            </a:extLst>
          </p:cNvPr>
          <p:cNvSpPr txBox="1"/>
          <p:nvPr/>
        </p:nvSpPr>
        <p:spPr>
          <a:xfrm>
            <a:off x="4043271" y="5236306"/>
            <a:ext cx="394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귀무가설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기각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 ARCH</a:t>
            </a:r>
            <a:r>
              <a:rPr lang="ko-KR" altLang="en-US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모형이 유의하다</a:t>
            </a:r>
            <a:r>
              <a:rPr lang="en-US" altLang="ko-KR" sz="24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2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299A5-D9A3-4FA2-A113-C476DC9A04A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7881B-457D-4EEA-8121-6C3EE47C7061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20878-62BE-4AF2-B4D9-048D4730FC07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453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많음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떨어짐</a:t>
            </a:r>
            <a:endParaRPr lang="en-US" altLang="ko-KR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어려움</a:t>
            </a: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16F5DE-3DC8-4862-B624-EB2786B81A56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BD828-2042-47C1-A519-72A2A0B5015C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C1BE5-9EAB-4FAC-9F8D-E80ADED433DE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277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D1A8F6-B536-47B0-A78E-78CFF713CD2A}"/>
              </a:ext>
            </a:extLst>
          </p:cNvPr>
          <p:cNvSpPr/>
          <p:nvPr/>
        </p:nvSpPr>
        <p:spPr>
          <a:xfrm>
            <a:off x="1794598" y="2797256"/>
            <a:ext cx="5873746" cy="631744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i="0" u="none" strike="noStrike" baseline="0" dirty="0">
              <a:solidFill>
                <a:srgbClr val="0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E956C7-8E91-4B68-8C95-7636189A78D8}"/>
              </a:ext>
            </a:extLst>
          </p:cNvPr>
          <p:cNvSpPr/>
          <p:nvPr/>
        </p:nvSpPr>
        <p:spPr>
          <a:xfrm>
            <a:off x="391497" y="4019288"/>
            <a:ext cx="2817440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추정해야 할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모수가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 많아진다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2" name="도형 120">
            <a:extLst>
              <a:ext uri="{FF2B5EF4-FFF2-40B4-BE49-F238E27FC236}">
                <a16:creationId xmlns:a16="http://schemas.microsoft.com/office/drawing/2014/main" id="{BFD594C4-8901-45C7-937E-ABD75E9180B3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3617766" y="4354980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13" name="도형 64">
            <a:extLst>
              <a:ext uri="{FF2B5EF4-FFF2-40B4-BE49-F238E27FC236}">
                <a16:creationId xmlns:a16="http://schemas.microsoft.com/office/drawing/2014/main" id="{1D6C7893-E7D0-4E1A-83EC-6BFF584E344F}"/>
              </a:ext>
            </a:extLst>
          </p:cNvPr>
          <p:cNvSpPr>
            <a:spLocks noGrp="1" noChangeArrowheads="1"/>
          </p:cNvSpPr>
          <p:nvPr/>
        </p:nvSpPr>
        <p:spPr>
          <a:xfrm>
            <a:off x="4185012" y="3942896"/>
            <a:ext cx="4713285" cy="1373436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추정량의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정확도가 떨어진다</a:t>
            </a:r>
            <a:r>
              <a:rPr lang="en-US" altLang="ko-KR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비음조건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(non-negative)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만족하기 어렵다</a:t>
            </a:r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347E6-7847-42DB-B1E7-F32292A9620E}"/>
              </a:ext>
            </a:extLst>
          </p:cNvPr>
          <p:cNvSpPr txBox="1"/>
          <p:nvPr/>
        </p:nvSpPr>
        <p:spPr>
          <a:xfrm>
            <a:off x="402412" y="2085272"/>
            <a:ext cx="368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r>
              <a:rPr lang="ko-KR" altLang="en-US" sz="28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/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</a:t>
                </a:r>
                <a:endParaRPr lang="en-US" altLang="ko-KR" sz="24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DABB9D-EDE9-408B-9EDE-20013FCE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705210"/>
                <a:ext cx="5760640" cy="987963"/>
              </a:xfrm>
              <a:prstGeom prst="rect">
                <a:avLst/>
              </a:prstGeom>
              <a:blipFill>
                <a:blip r:embed="rId2"/>
                <a:stretch>
                  <a:fillRect r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413759-CABF-413D-882A-B534188AB0E4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B1163-85DC-4922-87EE-DE8A693C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15" y="3176541"/>
            <a:ext cx="1660748" cy="10883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CC23D7-4A6B-4461-8453-28A714C418F6}"/>
              </a:ext>
            </a:extLst>
          </p:cNvPr>
          <p:cNvSpPr txBox="1"/>
          <p:nvPr/>
        </p:nvSpPr>
        <p:spPr>
          <a:xfrm>
            <a:off x="1936174" y="2695848"/>
            <a:ext cx="52287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추정해야 할 </a:t>
            </a:r>
            <a:r>
              <a:rPr lang="ko-KR" altLang="en-US" sz="32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모수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많아지는 문제를 해결하려면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BE2DD-A9F1-4A47-A4EF-602BA2F1E83A}"/>
              </a:ext>
            </a:extLst>
          </p:cNvPr>
          <p:cNvSpPr txBox="1"/>
          <p:nvPr/>
        </p:nvSpPr>
        <p:spPr>
          <a:xfrm>
            <a:off x="978221" y="4374395"/>
            <a:ext cx="6467536" cy="58477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일반화된 모형이 필요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</a:rPr>
              <a:t>! </a:t>
            </a:r>
            <a:r>
              <a:rPr lang="en-US" altLang="ko-KR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3200" dirty="0">
                <a:solidFill>
                  <a:srgbClr val="17375E"/>
                </a:solidFill>
                <a:latin typeface="+mn-ea"/>
                <a:sym typeface="Wingdings" panose="05000000000000000000" pitchFamily="2" charset="2"/>
              </a:rPr>
              <a:t> GARCH </a:t>
            </a:r>
            <a:r>
              <a:rPr lang="ko-KR" altLang="en-US" sz="3200" dirty="0">
                <a:solidFill>
                  <a:srgbClr val="17375E"/>
                </a:solidFill>
                <a:latin typeface="Cambria Math" panose="02040503050406030204" pitchFamily="18" charset="0"/>
                <a:sym typeface="Wingdings" panose="05000000000000000000" pitchFamily="2" charset="2"/>
              </a:rPr>
              <a:t>모형</a:t>
            </a:r>
            <a:endParaRPr lang="en-US" altLang="ko-KR" sz="3200" dirty="0">
              <a:solidFill>
                <a:srgbClr val="17375E"/>
              </a:solidFill>
              <a:latin typeface="Cambria Math" panose="020405030504060302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A2CC984-3CC7-49E2-8705-F6655560C1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5" y="2401073"/>
            <a:ext cx="1465862" cy="14658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216887-DEF2-43DA-8020-7698B52DD35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A20EF-2A7D-4CFA-B907-B6A2EEF1FB25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ADF6D-2E65-4D42-9A6F-09626CC11868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524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365020" y="2296301"/>
            <a:ext cx="8527460" cy="3679269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749F1-BB53-4F33-A0A1-77BF38D3B736}"/>
              </a:ext>
            </a:extLst>
          </p:cNvPr>
          <p:cNvSpPr txBox="1"/>
          <p:nvPr/>
        </p:nvSpPr>
        <p:spPr>
          <a:xfrm>
            <a:off x="502420" y="2521473"/>
            <a:ext cx="8355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일반화 자기 회귀 </a:t>
            </a:r>
            <a:r>
              <a:rPr lang="ko-KR" altLang="en-US" sz="2400" dirty="0" err="1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이분산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모형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G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eneralized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C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onditional 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H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eteroskedastic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5D543-9C3A-46B2-911E-56FEE54916D4}"/>
              </a:ext>
            </a:extLst>
          </p:cNvPr>
          <p:cNvSpPr txBox="1"/>
          <p:nvPr/>
        </p:nvSpPr>
        <p:spPr>
          <a:xfrm>
            <a:off x="2180029" y="3656464"/>
            <a:ext cx="4897441" cy="461665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모형을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일반화한 모형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774A2-0B4D-48AF-90F0-77358175419E}"/>
              </a:ext>
            </a:extLst>
          </p:cNvPr>
          <p:cNvGrpSpPr/>
          <p:nvPr/>
        </p:nvGrpSpPr>
        <p:grpSpPr>
          <a:xfrm>
            <a:off x="1379019" y="4479967"/>
            <a:ext cx="6965936" cy="1136145"/>
            <a:chOff x="1263465" y="4691563"/>
            <a:chExt cx="7194454" cy="1136145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FF43B71-388F-4E2C-AF9E-6870320A07FA}"/>
                </a:ext>
              </a:extLst>
            </p:cNvPr>
            <p:cNvSpPr/>
            <p:nvPr/>
          </p:nvSpPr>
          <p:spPr>
            <a:xfrm rot="5400000">
              <a:off x="3939227" y="4757361"/>
              <a:ext cx="360040" cy="1057459"/>
            </a:xfrm>
            <a:prstGeom prst="downArrow">
              <a:avLst>
                <a:gd name="adj1" fmla="val 67450"/>
                <a:gd name="adj2" fmla="val 5883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54E33-2F46-44CC-AE5A-BCF326F4BFAF}"/>
                </a:ext>
              </a:extLst>
            </p:cNvPr>
            <p:cNvSpPr txBox="1"/>
            <p:nvPr/>
          </p:nvSpPr>
          <p:spPr>
            <a:xfrm>
              <a:off x="3888812" y="4921404"/>
              <a:ext cx="90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76EB78-E896-47C9-8574-D940AB74FE9B}"/>
                </a:ext>
              </a:extLst>
            </p:cNvPr>
            <p:cNvSpPr txBox="1"/>
            <p:nvPr/>
          </p:nvSpPr>
          <p:spPr>
            <a:xfrm>
              <a:off x="1263465" y="4691563"/>
              <a:ext cx="1980416" cy="1136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현재 시점의</a:t>
              </a:r>
              <a:endPara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변동성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6104AD-59C1-423E-A588-062DC4262755}"/>
                </a:ext>
              </a:extLst>
            </p:cNvPr>
            <p:cNvSpPr txBox="1"/>
            <p:nvPr/>
          </p:nvSpPr>
          <p:spPr>
            <a:xfrm>
              <a:off x="5014390" y="4764490"/>
              <a:ext cx="3443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과거 시점의 </a:t>
              </a:r>
              <a:r>
                <a:rPr lang="ko-KR" altLang="en-US" sz="2400" dirty="0" err="1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오차항</a:t>
              </a:r>
              <a:r>
                <a:rPr lang="ko-KR" altLang="en-US" sz="2400" dirty="0">
                  <a:solidFill>
                    <a:srgbClr val="17375E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j-cs"/>
                </a:rPr>
                <a:t> 제곱</a:t>
              </a:r>
              <a:endPara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6F71D0-FC26-4D20-AC69-3D42DD90CEAA}"/>
              </a:ext>
            </a:extLst>
          </p:cNvPr>
          <p:cNvSpPr txBox="1"/>
          <p:nvPr/>
        </p:nvSpPr>
        <p:spPr>
          <a:xfrm>
            <a:off x="5010803" y="5110048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 시점의 </a:t>
            </a:r>
            <a:r>
              <a:rPr lang="ko-KR" altLang="en-US" sz="2400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변동성</a:t>
            </a:r>
            <a:endParaRPr lang="ko-KR" altLang="en-US" sz="2400" dirty="0">
              <a:solidFill>
                <a:srgbClr val="17375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13401F-06D5-4012-9251-7B7B3A6F0835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A3C9-B4AC-476B-817F-F43AC8DCA2E8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0AF7-5D93-4BD4-96AD-6B520098BBD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988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425866-2315-4386-97BE-0F197DC52AEA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1EB9B2-40C2-48BC-A569-577BFFADFB0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EF632-BBC5-4238-A497-E58AD0ECEC5C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3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365B86-FCCB-417E-B172-BA074E0B8A18}"/>
              </a:ext>
            </a:extLst>
          </p:cNvPr>
          <p:cNvSpPr/>
          <p:nvPr/>
        </p:nvSpPr>
        <p:spPr>
          <a:xfrm>
            <a:off x="0" y="1511274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B1A33F-52C6-4303-AB17-DDF94B9D6D2B}"/>
              </a:ext>
            </a:extLst>
          </p:cNvPr>
          <p:cNvGrpSpPr/>
          <p:nvPr/>
        </p:nvGrpSpPr>
        <p:grpSpPr>
          <a:xfrm>
            <a:off x="1264949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B3EA56-3915-4B9A-A2C6-E7A4287AF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5A7D79-A99E-4A9B-A10A-C2170893E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315F19-CD54-4CA7-91A6-A2D9D3E5927C}"/>
              </a:ext>
            </a:extLst>
          </p:cNvPr>
          <p:cNvSpPr/>
          <p:nvPr/>
        </p:nvSpPr>
        <p:spPr>
          <a:xfrm>
            <a:off x="1871384" y="4782312"/>
            <a:ext cx="1980537" cy="1100558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7754A-308F-4D85-A640-2E7C92E985FF}"/>
              </a:ext>
            </a:extLst>
          </p:cNvPr>
          <p:cNvSpPr txBox="1"/>
          <p:nvPr/>
        </p:nvSpPr>
        <p:spPr>
          <a:xfrm>
            <a:off x="2402852" y="4328123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60DDC9-8123-4562-A1B2-97E97D652C93}"/>
              </a:ext>
            </a:extLst>
          </p:cNvPr>
          <p:cNvSpPr/>
          <p:nvPr/>
        </p:nvSpPr>
        <p:spPr>
          <a:xfrm>
            <a:off x="4203121" y="4772390"/>
            <a:ext cx="1368709" cy="1100557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F1DB5-6E1E-4F11-A562-41D389464B65}"/>
              </a:ext>
            </a:extLst>
          </p:cNvPr>
          <p:cNvSpPr txBox="1"/>
          <p:nvPr/>
        </p:nvSpPr>
        <p:spPr>
          <a:xfrm>
            <a:off x="4048763" y="4316434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/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4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1431F3-ED33-4F0D-88E9-F5DC11D6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5124475"/>
                <a:ext cx="488380" cy="464101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/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7D045B-0312-495F-8C2D-43557DF7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32" y="2530278"/>
                <a:ext cx="3976643" cy="461665"/>
              </a:xfrm>
              <a:prstGeom prst="rect">
                <a:avLst/>
              </a:prstGeom>
              <a:blipFill>
                <a:blip r:embed="rId11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18CAA60-1722-4417-90F1-E1B986C35C31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44E75-D1D2-43DE-B9BE-23888E4C1837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E10385-AE80-4A7C-A629-4FB43156EE74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95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3"/>
            <a:ext cx="7778115" cy="3698698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+</a:t>
                </a: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1541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:r>
                  <a:rPr lang="ko-KR" altLang="en-US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표현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</a:t>
                </a:r>
                <a:r>
                  <a:rPr lang="en-US" altLang="ko-KR" sz="2400" dirty="0" err="1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p,q</a:t>
                </a:r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/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+ ⋯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l-GR" altLang="ko-KR" sz="2400">
                            <a:latin typeface="+mj-lt"/>
                          </a:rPr>
                          <m:t>	 </m:t>
                        </m:r>
                      </m:e>
                      <m: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400" dirty="0">
                            <a:solidFill>
                              <a:srgbClr val="000000"/>
                            </a:solidFill>
                            <a:latin typeface="+mj-lt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400" i="0" u="none" strike="noStrike" baseline="0" dirty="0">
                  <a:solidFill>
                    <a:srgbClr val="000000"/>
                  </a:solidFill>
                  <a:latin typeface="+mj-lt"/>
                  <a:ea typeface="08서울남산체 EB" panose="02020603020101020101" pitchFamily="18" charset="-127"/>
                </a:endParaRPr>
              </a:p>
              <a:p>
                <a:r>
                  <a:rPr lang="ko-KR" altLang="en-US" sz="1800" b="0" i="0" u="none" strike="noStrike" baseline="0" dirty="0">
                    <a:solidFill>
                      <a:srgbClr val="000000"/>
                    </a:solidFill>
                    <a:latin typeface="+mj-lt"/>
                    <a:ea typeface="08서울남산체 EB" panose="0202060302010102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D4B4A0-5F05-4AB1-9BFE-340E1857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52" y="4063414"/>
                <a:ext cx="5760640" cy="1049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E901E-3D88-4D8C-9CA3-653BE00520F2}"/>
              </a:ext>
            </a:extLst>
          </p:cNvPr>
          <p:cNvSpPr/>
          <p:nvPr/>
        </p:nvSpPr>
        <p:spPr>
          <a:xfrm>
            <a:off x="2439793" y="3801305"/>
            <a:ext cx="4148431" cy="430887"/>
          </a:xfrm>
          <a:prstGeom prst="rect">
            <a:avLst/>
          </a:prstGeom>
          <a:solidFill>
            <a:srgbClr val="CCB09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DE25D-ABDB-4D2C-86C2-C91061CF38C8}"/>
              </a:ext>
            </a:extLst>
          </p:cNvPr>
          <p:cNvSpPr txBox="1"/>
          <p:nvPr/>
        </p:nvSpPr>
        <p:spPr>
          <a:xfrm>
            <a:off x="6538786" y="3778869"/>
            <a:ext cx="134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400" b="1" dirty="0">
              <a:solidFill>
                <a:srgbClr val="C0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3ADE4-5B7C-4A57-8735-5F62D30272D9}"/>
              </a:ext>
            </a:extLst>
          </p:cNvPr>
          <p:cNvSpPr/>
          <p:nvPr/>
        </p:nvSpPr>
        <p:spPr>
          <a:xfrm>
            <a:off x="2439794" y="4343350"/>
            <a:ext cx="4211530" cy="430888"/>
          </a:xfrm>
          <a:prstGeom prst="rect">
            <a:avLst/>
          </a:prstGeom>
          <a:solidFill>
            <a:srgbClr val="002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95BE5-B97A-43DF-A6FF-DD97DBDE0ACD}"/>
              </a:ext>
            </a:extLst>
          </p:cNvPr>
          <p:cNvSpPr txBox="1"/>
          <p:nvPr/>
        </p:nvSpPr>
        <p:spPr>
          <a:xfrm>
            <a:off x="6741413" y="4307267"/>
            <a:ext cx="178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7375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추가된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B5C1D6-92B1-47DE-8768-C5177EE2083A}"/>
              </a:ext>
            </a:extLst>
          </p:cNvPr>
          <p:cNvGrpSpPr/>
          <p:nvPr/>
        </p:nvGrpSpPr>
        <p:grpSpPr>
          <a:xfrm>
            <a:off x="1265518" y="4789788"/>
            <a:ext cx="5151486" cy="1142364"/>
            <a:chOff x="1265518" y="4789788"/>
            <a:chExt cx="5151486" cy="1142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/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=</m:t>
                        </m:r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ko-KR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l-GR" altLang="ko-KR" sz="2400" dirty="0">
                                <a:solidFill>
                                  <a:srgbClr val="000000"/>
                                </a:solidFill>
                                <a:latin typeface="08서울남산체 EB" panose="02020603020101020101" pitchFamily="18" charset="-127"/>
                                <a:ea typeface="08서울남산체 EB" panose="02020603020101020101" pitchFamily="18" charset="-127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+mj-lt"/>
                              </a:rPr>
                              <m:t>i</m:t>
                            </m:r>
                            <m:sSubSup>
                              <m:sSubSupPr>
                                <m:ctrlP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altLang="ko-KR" sz="24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99818CA-041E-4B9C-BBD3-31FB8A89E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18" y="4811959"/>
                  <a:ext cx="3276955" cy="11005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ko-KR" sz="24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ko-KR" altLang="en-US" sz="2400" dirty="0">
                                    <a:solidFill>
                                      <a:srgbClr val="000000"/>
                                    </a:solidFill>
                                    <a:ea typeface="08서울남산체 EB" panose="02020603020101020101" pitchFamily="18" charset="-127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34" y="4789788"/>
                  <a:ext cx="2940570" cy="11423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2AA31-5544-4B11-B1E6-6FB1ACB14799}"/>
              </a:ext>
            </a:extLst>
          </p:cNvPr>
          <p:cNvSpPr/>
          <p:nvPr/>
        </p:nvSpPr>
        <p:spPr>
          <a:xfrm>
            <a:off x="-1" y="1410872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F68F0-8A0A-4E48-8891-89D0CBBD4A33}"/>
              </a:ext>
            </a:extLst>
          </p:cNvPr>
          <p:cNvSpPr txBox="1"/>
          <p:nvPr/>
        </p:nvSpPr>
        <p:spPr>
          <a:xfrm>
            <a:off x="1691679" y="4398263"/>
            <a:ext cx="576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GARCH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모형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은 왜 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모형보다 추정해야 할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모수가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적을까</a:t>
            </a:r>
            <a:r>
              <a:rPr lang="en-US" altLang="ko-KR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?</a:t>
            </a:r>
          </a:p>
          <a:p>
            <a:endParaRPr lang="ko-KR" altLang="en-US" dirty="0">
              <a:latin typeface="Cambria Math" panose="020405030504060302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51DC4FA-4B48-425B-8E98-B66888D9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852" y="2071363"/>
            <a:ext cx="3309935" cy="2169171"/>
          </a:xfrm>
          <a:prstGeom prst="rect">
            <a:avLst/>
          </a:prstGeom>
        </p:spPr>
      </p:pic>
      <p:pic>
        <p:nvPicPr>
          <p:cNvPr id="33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86A0CE8B-C5B7-4B5A-8E2C-6566CB6DB1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" y="4178102"/>
            <a:ext cx="948643" cy="974856"/>
          </a:xfrm>
          <a:prstGeom prst="rect">
            <a:avLst/>
          </a:prstGeom>
          <a:noFill/>
        </p:spPr>
      </p:pic>
      <p:sp>
        <p:nvSpPr>
          <p:cNvPr id="34" name="도형 120">
            <a:extLst>
              <a:ext uri="{FF2B5EF4-FFF2-40B4-BE49-F238E27FC236}">
                <a16:creationId xmlns:a16="http://schemas.microsoft.com/office/drawing/2014/main" id="{4325D0BD-1749-4340-91BE-7E97C614435C}"/>
              </a:ext>
            </a:extLst>
          </p:cNvPr>
          <p:cNvSpPr>
            <a:spLocks noGrp="1" noChangeArrowheads="1"/>
          </p:cNvSpPr>
          <p:nvPr/>
        </p:nvSpPr>
        <p:spPr>
          <a:xfrm rot="5400000">
            <a:off x="1173351" y="5829578"/>
            <a:ext cx="597563" cy="802711"/>
          </a:xfrm>
          <a:prstGeom prst="upArrow">
            <a:avLst/>
          </a:prstGeom>
          <a:solidFill>
            <a:srgbClr val="F0D36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FCB5B-F291-41A0-9A92-72A2618C5F8D}"/>
              </a:ext>
            </a:extLst>
          </p:cNvPr>
          <p:cNvSpPr txBox="1"/>
          <p:nvPr/>
        </p:nvSpPr>
        <p:spPr>
          <a:xfrm>
            <a:off x="1861145" y="5807176"/>
            <a:ext cx="5760640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+mn-ea"/>
              </a:rPr>
              <a:t>GARCH(1,1)</a:t>
            </a:r>
            <a:r>
              <a:rPr lang="ko-KR" altLang="en-US" sz="3200" dirty="0">
                <a:solidFill>
                  <a:schemeClr val="bg1"/>
                </a:solidFill>
                <a:latin typeface="Cambria Math" panose="02040503050406030204" pitchFamily="18" charset="0"/>
              </a:rPr>
              <a:t>의 예시로 알아보자</a:t>
            </a:r>
            <a:r>
              <a:rPr lang="en-US" altLang="ko-KR" sz="3200" dirty="0">
                <a:solidFill>
                  <a:schemeClr val="bg1"/>
                </a:solidFill>
                <a:latin typeface="Cambria Math" panose="02040503050406030204" pitchFamily="18" charset="0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50327-CC6A-40F4-B642-C24B8D9A72D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2DFF0-D818-463C-B005-1D39927775F3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783DD-5529-42E1-8D79-D9E80351B872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3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091893" cy="400110"/>
            <a:chOff x="2699792" y="1277259"/>
            <a:chExt cx="109189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54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이동 평균 모형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707886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현재의 </a:t>
            </a:r>
            <a:r>
              <a:rPr lang="ko-KR" altLang="en-US" sz="2000" dirty="0" err="1">
                <a:solidFill>
                  <a:srgbClr val="C00000"/>
                </a:solidFill>
                <a:latin typeface="Cambria Math" panose="02040503050406030204" pitchFamily="18" charset="0"/>
              </a:rPr>
              <a:t>관측값이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r>
              <a:rPr lang="ko-KR" altLang="en-US" sz="2000" dirty="0">
                <a:latin typeface="Cambria Math" panose="02040503050406030204" pitchFamily="18" charset="0"/>
              </a:rPr>
              <a:t>현재와 과거의 설명해 주지 못하는 부분</a:t>
            </a:r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오차</a:t>
            </a:r>
            <a:r>
              <a:rPr lang="en-US" altLang="ko-KR" sz="2000" dirty="0">
                <a:latin typeface="Cambria Math" panose="02040503050406030204" pitchFamily="18" charset="0"/>
              </a:rPr>
              <a:t>)</a:t>
            </a:r>
            <a:r>
              <a:rPr lang="ko-KR" altLang="en-US" sz="2000" dirty="0">
                <a:latin typeface="Cambria Math" panose="02040503050406030204" pitchFamily="18" charset="0"/>
              </a:rPr>
              <a:t>의 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선형결합</a:t>
            </a:r>
            <a:r>
              <a:rPr lang="ko-KR" altLang="en-US" sz="2000" dirty="0">
                <a:latin typeface="Cambria Math" panose="02040503050406030204" pitchFamily="18" charset="0"/>
              </a:rPr>
              <a:t>으로 표시되는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78981F-86F8-485B-AF8A-8A5213C800A9}"/>
              </a:ext>
            </a:extLst>
          </p:cNvPr>
          <p:cNvSpPr/>
          <p:nvPr/>
        </p:nvSpPr>
        <p:spPr>
          <a:xfrm rot="5400000">
            <a:off x="4044200" y="4318871"/>
            <a:ext cx="707887" cy="1566251"/>
          </a:xfrm>
          <a:prstGeom prst="downArrow">
            <a:avLst>
              <a:gd name="adj1" fmla="val 67450"/>
              <a:gd name="adj2" fmla="val 58837"/>
            </a:avLst>
          </a:prstGeom>
          <a:gradFill>
            <a:gsLst>
              <a:gs pos="0">
                <a:srgbClr val="FFFFFF"/>
              </a:gs>
              <a:gs pos="55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rgbClr val="A6A6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AEDAB-AAB7-4D40-9C43-8A358063399C}"/>
              </a:ext>
            </a:extLst>
          </p:cNvPr>
          <p:cNvSpPr txBox="1"/>
          <p:nvPr/>
        </p:nvSpPr>
        <p:spPr>
          <a:xfrm>
            <a:off x="1494848" y="4836497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현재의 자료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35B11-63C8-473A-99EF-AFFD489DCE1F}"/>
              </a:ext>
            </a:extLst>
          </p:cNvPr>
          <p:cNvSpPr txBox="1"/>
          <p:nvPr/>
        </p:nvSpPr>
        <p:spPr>
          <a:xfrm>
            <a:off x="5409574" y="4643248"/>
            <a:ext cx="2329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과거의 자료의 </a:t>
            </a:r>
            <a:endParaRPr lang="en-US" altLang="ko-KR" sz="2800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 algn="ctr"/>
            <a:r>
              <a:rPr lang="ko-KR" altLang="en-US" sz="28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오차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0029-023F-4E12-BAE6-E36816E9813A}"/>
              </a:ext>
            </a:extLst>
          </p:cNvPr>
          <p:cNvSpPr txBox="1"/>
          <p:nvPr/>
        </p:nvSpPr>
        <p:spPr>
          <a:xfrm>
            <a:off x="3903913" y="4887797"/>
            <a:ext cx="160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none" strike="noStrike" baseline="0" dirty="0">
                <a:solidFill>
                  <a:srgbClr val="28517A"/>
                </a:solidFill>
                <a:latin typeface="Cambria Math" panose="02040503050406030204" pitchFamily="18" charset="0"/>
              </a:rPr>
              <a:t>선형결합</a:t>
            </a:r>
            <a:endParaRPr lang="ko-KR" altLang="en-US" sz="2000" b="1" dirty="0">
              <a:solidFill>
                <a:srgbClr val="28517A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94109-EB8D-47B4-A47B-7433A2041ED5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9AAE4-2B36-46B3-8275-F7AA05AF1459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9F591-B020-4865-B41D-E5658A22E229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0003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D7348A-85AF-46F5-AF82-3E7D1CDF6967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F436-CF74-47AC-ABD9-4982B02613A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FE656-31DB-4C98-85F2-BE755C3EAF7D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337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{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8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𝜈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~ 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rgbClr val="000000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m:t>(0,1)</m:t>
                      </m:r>
                    </m:oMath>
                  </m:oMathPara>
                </a14:m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91D320-E556-4F83-8736-25B14F82C813}"/>
              </a:ext>
            </a:extLst>
          </p:cNvPr>
          <p:cNvSpPr/>
          <p:nvPr/>
        </p:nvSpPr>
        <p:spPr>
          <a:xfrm>
            <a:off x="-11660" y="1498480"/>
            <a:ext cx="9157884" cy="539546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E97FE4-5DE1-44D2-8CF5-5B17C67AD3FE}"/>
              </a:ext>
            </a:extLst>
          </p:cNvPr>
          <p:cNvGrpSpPr/>
          <p:nvPr/>
        </p:nvGrpSpPr>
        <p:grpSpPr>
          <a:xfrm>
            <a:off x="1943709" y="5330958"/>
            <a:ext cx="4242237" cy="1053686"/>
            <a:chOff x="1739443" y="4699976"/>
            <a:chExt cx="4242237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/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791C12-5C1C-431A-9547-5186F1312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10" y="4699976"/>
                  <a:ext cx="2940570" cy="10536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/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B5929C-5503-4F19-A84A-AADB5BA10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43" y="4857029"/>
                  <a:ext cx="2940570" cy="65255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/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ARCH(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4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1B695-58B5-49EA-B9E4-554A268C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09" y="5576684"/>
                <a:ext cx="2622586" cy="461665"/>
              </a:xfrm>
              <a:prstGeom prst="rect">
                <a:avLst/>
              </a:prstGeom>
              <a:blipFill>
                <a:blip r:embed="rId11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/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722E41-0AF7-4AA3-B4CA-262C6E19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61310"/>
                <a:ext cx="3976643" cy="461665"/>
              </a:xfrm>
              <a:prstGeom prst="rect">
                <a:avLst/>
              </a:prstGeom>
              <a:blipFill>
                <a:blip r:embed="rId12"/>
                <a:stretch>
                  <a:fillRect l="-245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9B9F38-8DB3-455B-ACAE-4F54AB9C15B0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E6C29-A59B-4189-ABDC-ED40F7A8F1EE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CFF961-8C25-443F-ACB4-12D3A1304C96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09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이분산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시계열 모형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C9C96-0560-4084-9D22-D28FF867F524}"/>
              </a:ext>
            </a:extLst>
          </p:cNvPr>
          <p:cNvSpPr txBox="1"/>
          <p:nvPr/>
        </p:nvSpPr>
        <p:spPr>
          <a:xfrm>
            <a:off x="411924" y="1528442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49A74C-2715-4546-9137-B4C5AADC00BA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도형 64">
            <a:extLst>
              <a:ext uri="{FF2B5EF4-FFF2-40B4-BE49-F238E27FC236}">
                <a16:creationId xmlns:a16="http://schemas.microsoft.com/office/drawing/2014/main" id="{E6BC5DC2-6651-4498-8A54-AB50FFEDCA27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4248471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/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l-GR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∙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200" i="1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=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+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/>
                          <m:t>β</m:t>
                        </m:r>
                        <m:r>
                          <m:rPr>
                            <m:nor/>
                          </m:rPr>
                          <a:rPr lang="el-GR" altLang="ko-KR" sz="2200"/>
                          <m:t>	 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(1-</a:t>
                </a:r>
                <a:r>
                  <a:rPr lang="el-GR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200"/>
                      <m:t>β</m:t>
                    </m:r>
                    <m:r>
                      <m:rPr>
                        <m:nor/>
                      </m:rPr>
                      <a:rPr lang="en-US" altLang="ko-KR" sz="2200" b="0" i="0" smtClean="0"/>
                      <m:t>L</m:t>
                    </m:r>
                    <m:r>
                      <m:rPr>
                        <m:nor/>
                      </m:rPr>
                      <a:rPr lang="en-US" altLang="ko-KR" sz="2200" b="0" i="0" smtClean="0"/>
                      <m:t>)</m:t>
                    </m:r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ko-KR" altLang="en-US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</a:t>
                </a:r>
                <a:r>
                  <a:rPr lang="en-US" altLang="ko-KR" sz="2200" dirty="0">
                    <a:solidFill>
                      <a:srgbClr val="000000"/>
                    </a:solidFill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altLang="ko-KR" sz="22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solidFill>
                    <a:srgbClr val="000000"/>
                  </a:solidFill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50965-0993-4905-9058-79210C66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7" y="3007889"/>
                <a:ext cx="5760640" cy="2131802"/>
              </a:xfrm>
              <a:prstGeom prst="rect">
                <a:avLst/>
              </a:prstGeom>
              <a:blipFill>
                <a:blip r:embed="rId2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/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solidFill>
                <a:srgbClr val="CCB097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𝜈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}</m:t>
                    </m:r>
                    <m:r>
                      <m:rPr>
                        <m:nor/>
                      </m:rPr>
                      <a:rPr lang="en-US" altLang="ko-KR" sz="1800" b="0" i="0" dirty="0" smtClean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 : </m:t>
                    </m:r>
                    <m:r>
                      <a:rPr lang="ko-KR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08서울남산체 EB" panose="02020603020101020101" pitchFamily="18" charset="-127"/>
                      </a:rPr>
                      <m:t>가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우시안 백색잡음</a:t>
                </a:r>
                <a:endParaRPr lang="en-US" altLang="ko-KR" sz="180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 dirty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</m:e>
                      <m:sub>
                        <m:r>
                          <a:rPr lang="en-US" altLang="ko-KR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≥0,</a:t>
                </a:r>
                <a:r>
                  <a:rPr lang="el-GR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mtClean="0">
                        <a:solidFill>
                          <a:schemeClr val="tx1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US" altLang="ko-KR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dirty="0" smtClean="0">
                        <a:solidFill>
                          <a:schemeClr val="tx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≥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000000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m:t>0</m:t>
                    </m:r>
                  </m:oMath>
                </a14:m>
                <a:endParaRPr lang="en-US" altLang="ko-KR" sz="18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𝑗 </a:t>
                </a:r>
                <a:r>
                  <a:rPr lang="en-US" altLang="ko-KR" sz="18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= 1, …, </a:t>
                </a:r>
                <a:r>
                  <a:rPr lang="ko-KR" altLang="en-US" sz="2000" i="0" u="none" strike="noStrike" baseline="0" dirty="0">
                    <a:solidFill>
                      <a:srgbClr val="00000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𝑝</a:t>
                </a:r>
                <a:endParaRPr lang="en-US" altLang="ko-KR" sz="2000" i="0" u="none" strike="noStrike" baseline="0" dirty="0">
                  <a:solidFill>
                    <a:srgbClr val="00000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4E52C3B-8F5A-42D6-8679-83C487E9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65" y="2432041"/>
                <a:ext cx="3349941" cy="1071953"/>
              </a:xfrm>
              <a:prstGeom prst="rect">
                <a:avLst/>
              </a:prstGeom>
              <a:blipFill>
                <a:blip r:embed="rId3"/>
                <a:stretch>
                  <a:fillRect b="-5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/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rgbClr val="17375E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ε</m:t>
                        </m:r>
                      </m:e>
                      <m:sub>
                        <m:r>
                          <a:rPr lang="en-US" altLang="ko-KR" sz="2400" b="0" i="1" u="none" strike="noStrike" baseline="0" smtClean="0">
                            <a:solidFill>
                              <a:srgbClr val="1737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17375E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~ GARCH(1,1) 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1F3C6-7F65-49F9-9FCE-192397D8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5" y="2546224"/>
                <a:ext cx="3976643" cy="461665"/>
              </a:xfrm>
              <a:prstGeom prst="rect">
                <a:avLst/>
              </a:prstGeom>
              <a:blipFill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E34107-6518-49FF-9538-94686487F76C}"/>
              </a:ext>
            </a:extLst>
          </p:cNvPr>
          <p:cNvGrpSpPr/>
          <p:nvPr/>
        </p:nvGrpSpPr>
        <p:grpSpPr>
          <a:xfrm>
            <a:off x="2303840" y="5340429"/>
            <a:ext cx="3882106" cy="1053686"/>
            <a:chOff x="1703438" y="4678990"/>
            <a:chExt cx="3882106" cy="1053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/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200" b="0" i="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l-GR" altLang="ko-KR" sz="2200" dirty="0" smtClean="0">
                            <a:solidFill>
                              <a:srgbClr val="000000"/>
                            </a:solidFill>
                            <a:latin typeface="08서울남산체 EB" panose="02020603020101020101" pitchFamily="18" charset="-127"/>
                            <a:ea typeface="08서울남산체 EB" panose="02020603020101020101" pitchFamily="18" charset="-127"/>
                          </a:rPr>
                          <m:t>α</m:t>
                        </m:r>
                        <m:r>
                          <a:rPr lang="el-GR" altLang="ko-KR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08서울남산체 EB" panose="02020603020101020101" pitchFamily="18" charset="-127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pt-BR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200"/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ko-KR" sz="2200" dirty="0">
                                    <a:solidFill>
                                      <a:srgbClr val="000000"/>
                                    </a:solidFill>
                                    <a:latin typeface="08서울남산체 EB" panose="02020603020101020101" pitchFamily="18" charset="-127"/>
                                    <a:ea typeface="08서울남산체 EB" panose="02020603020101020101" pitchFamily="18" charset="-127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408AFF-A21D-4A2E-B2E1-89FC34625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974" y="4678990"/>
                  <a:ext cx="2940570" cy="10536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/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2C8AE5-9588-495C-86AC-5A98455E4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438" y="4833207"/>
                  <a:ext cx="2940570" cy="652551"/>
                </a:xfrm>
                <a:prstGeom prst="rect">
                  <a:avLst/>
                </a:prstGeom>
                <a:blipFill>
                  <a:blip r:embed="rId6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614C06-5D6E-4079-B574-3BC1195C8CDC}"/>
              </a:ext>
            </a:extLst>
          </p:cNvPr>
          <p:cNvGrpSpPr/>
          <p:nvPr/>
        </p:nvGrpSpPr>
        <p:grpSpPr>
          <a:xfrm>
            <a:off x="1907704" y="4688674"/>
            <a:ext cx="4670282" cy="666763"/>
            <a:chOff x="1140583" y="4756298"/>
            <a:chExt cx="4670282" cy="666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/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dirty="0"/>
                    <a:t>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altLang="ko-KR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ε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2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1A140A-3187-4146-86AE-8012F6ACC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95" y="4756298"/>
                  <a:ext cx="2940570" cy="652551"/>
                </a:xfrm>
                <a:prstGeom prst="rect">
                  <a:avLst/>
                </a:prstGeom>
                <a:blipFill>
                  <a:blip r:embed="rId7"/>
                  <a:stretch>
                    <a:fillRect l="-26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/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ko-KR" altLang="en-US" sz="2200" dirty="0">
                              <a:solidFill>
                                <a:srgbClr val="000000"/>
                              </a:solidFill>
                              <a:latin typeface="08서울남산체 EB" panose="02020603020101020101" pitchFamily="18" charset="-127"/>
                              <a:ea typeface="08서울남산체 EB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200" dirty="0">
                      <a:solidFill>
                        <a:srgbClr val="000000"/>
                      </a:solidFill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sz="2200" dirty="0">
                      <a:solidFill>
                        <a:srgbClr val="000000"/>
                      </a:solidFill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=</a:t>
                  </a:r>
                  <a:r>
                    <a:rPr lang="en-US" altLang="ko-KR" sz="22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200" dirty="0">
                                  <a:solidFill>
                                    <a:srgbClr val="000000"/>
                                  </a:solidFill>
                                  <a:latin typeface="08서울남산체 EB" panose="02020603020101020101" pitchFamily="18" charset="-127"/>
                                  <a:ea typeface="08서울남산체 EB" panose="02020603020101020101" pitchFamily="18" charset="-127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200" dirty="0">
                              <a:solidFill>
                                <a:srgbClr val="000000"/>
                              </a:solidFill>
                              <a:ea typeface="08서울남산체 EB" panose="02020603020101020101" pitchFamily="18" charset="-127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l-GR" altLang="ko-KR" sz="2200" dirty="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2200"/>
                            <m:t>β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L</m:t>
                          </m:r>
                          <m:r>
                            <m:rPr>
                              <m:nor/>
                            </m:rPr>
                            <a:rPr lang="en-US" altLang="ko-KR" sz="2200"/>
                            <m:t>)</m:t>
                          </m:r>
                        </m:den>
                      </m:f>
                    </m:oMath>
                  </a14:m>
                  <a:r>
                    <a:rPr lang="ko-KR" altLang="en-US" sz="22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4F7A10D-5E91-4FCE-A714-DB66142CD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583" y="4770510"/>
                  <a:ext cx="2940570" cy="6525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E82117-FEF0-4E72-9C0F-20EEBFA2E4A2}"/>
              </a:ext>
            </a:extLst>
          </p:cNvPr>
          <p:cNvSpPr/>
          <p:nvPr/>
        </p:nvSpPr>
        <p:spPr>
          <a:xfrm>
            <a:off x="0" y="1401968"/>
            <a:ext cx="9144000" cy="5456032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3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40C0174A-B2CA-4A58-BEB3-C89835E545E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996879" y="2436285"/>
            <a:ext cx="1422530" cy="1037604"/>
          </a:xfrm>
          <a:prstGeom prst="rect">
            <a:avLst/>
          </a:prstGeom>
          <a:noFill/>
        </p:spPr>
      </p:pic>
      <p:pic>
        <p:nvPicPr>
          <p:cNvPr id="25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26FEF902-A395-4D95-A11D-A7FDE0E930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6551124" y="3476170"/>
            <a:ext cx="1422530" cy="103760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E06970-96AC-4809-B8AC-4A53C953EED4}"/>
              </a:ext>
            </a:extLst>
          </p:cNvPr>
          <p:cNvSpPr txBox="1"/>
          <p:nvPr/>
        </p:nvSpPr>
        <p:spPr>
          <a:xfrm>
            <a:off x="1817753" y="2985956"/>
            <a:ext cx="522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ARCH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에서 많은 </a:t>
            </a:r>
            <a:r>
              <a:rPr lang="ko-KR" altLang="en-US" sz="3200" dirty="0" err="1">
                <a:solidFill>
                  <a:srgbClr val="FFFFFF"/>
                </a:solidFill>
                <a:latin typeface="Cambria Math" panose="02040503050406030204" pitchFamily="18" charset="0"/>
              </a:rPr>
              <a:t>모수들을</a:t>
            </a:r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 </a:t>
            </a:r>
            <a:endParaRPr lang="en-US" altLang="ko-KR" sz="3200" dirty="0">
              <a:solidFill>
                <a:srgbClr val="FFFFFF"/>
              </a:solidFill>
              <a:latin typeface="Cambria Math" panose="02040503050406030204" pitchFamily="18" charset="0"/>
            </a:endParaRPr>
          </a:p>
          <a:p>
            <a:pPr algn="ctr"/>
            <a:r>
              <a:rPr lang="ko-KR" altLang="en-US" sz="3200" dirty="0">
                <a:solidFill>
                  <a:srgbClr val="FFFFFF"/>
                </a:solidFill>
                <a:latin typeface="Cambria Math" panose="02040503050406030204" pitchFamily="18" charset="0"/>
              </a:rPr>
              <a:t>추정해야 했던 </a:t>
            </a:r>
            <a:r>
              <a:rPr lang="ko-KR" altLang="en-US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문제를 해결</a:t>
            </a:r>
            <a:r>
              <a:rPr lang="en-US" altLang="ko-KR" sz="3200" dirty="0">
                <a:solidFill>
                  <a:srgbClr val="C00000"/>
                </a:solidFill>
                <a:latin typeface="Cambria Math" panose="02040503050406030204" pitchFamily="18" charset="0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/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GARCH(1, 1) = ARCH(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3200" dirty="0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)</a:t>
                </a:r>
                <a:endParaRPr lang="ko-KR" altLang="en-US" sz="3200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81C74-8CCF-45EE-82B1-F37757D2C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6" y="4513774"/>
                <a:ext cx="7656326" cy="584775"/>
              </a:xfrm>
              <a:prstGeom prst="rect">
                <a:avLst/>
              </a:prstGeom>
              <a:blipFill>
                <a:blip r:embed="rId11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F47C064-8161-4716-A744-C459BC1E13A4}"/>
              </a:ext>
            </a:extLst>
          </p:cNvPr>
          <p:cNvSpPr txBox="1"/>
          <p:nvPr/>
        </p:nvSpPr>
        <p:spPr>
          <a:xfrm>
            <a:off x="487860" y="931905"/>
            <a:ext cx="259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필요성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2DE2D-03B0-437C-94BB-2A063BE781BB}"/>
              </a:ext>
            </a:extLst>
          </p:cNvPr>
          <p:cNvSpPr txBox="1"/>
          <p:nvPr/>
        </p:nvSpPr>
        <p:spPr>
          <a:xfrm>
            <a:off x="4014311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ARCH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1E5F5-8908-4888-9A95-8979529B25D0}"/>
              </a:ext>
            </a:extLst>
          </p:cNvPr>
          <p:cNvSpPr txBox="1"/>
          <p:nvPr/>
        </p:nvSpPr>
        <p:spPr>
          <a:xfrm>
            <a:off x="6742175" y="919161"/>
            <a:ext cx="237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GARCH</a:t>
            </a:r>
            <a:endParaRPr lang="ko-KR" altLang="en-US" sz="20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52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4" name="그림 13" descr="고양이, 실내, 놓은, 잠자는이(가) 표시된 사진&#10;&#10;자동 생성된 설명">
            <a:extLst>
              <a:ext uri="{FF2B5EF4-FFF2-40B4-BE49-F238E27FC236}">
                <a16:creationId xmlns:a16="http://schemas.microsoft.com/office/drawing/2014/main" id="{3FA49DA1-F435-4926-848E-78ECE13CDB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5831" r="-724" b="42047"/>
          <a:stretch/>
        </p:blipFill>
        <p:spPr>
          <a:xfrm rot="21186171">
            <a:off x="716407" y="4394421"/>
            <a:ext cx="3534721" cy="2097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 descr="고양이, 바닥, 실내, 하얀색이(가) 표시된 사진&#10;&#10;자동 생성된 설명">
            <a:extLst>
              <a:ext uri="{FF2B5EF4-FFF2-40B4-BE49-F238E27FC236}">
                <a16:creationId xmlns:a16="http://schemas.microsoft.com/office/drawing/2014/main" id="{FD4A463E-77D5-4621-903C-4D532B2011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5" t="8099" r="-960" b="34376"/>
          <a:stretch/>
        </p:blipFill>
        <p:spPr>
          <a:xfrm>
            <a:off x="6677874" y="291269"/>
            <a:ext cx="1944216" cy="1641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 descr="개, 실내, 포유류, 사무실이(가) 표시된 사진&#10;&#10;자동 생성된 설명">
            <a:extLst>
              <a:ext uri="{FF2B5EF4-FFF2-40B4-BE49-F238E27FC236}">
                <a16:creationId xmlns:a16="http://schemas.microsoft.com/office/drawing/2014/main" id="{DEE0196D-2F35-48B3-B143-B21534435E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14357"/>
          <a:stretch/>
        </p:blipFill>
        <p:spPr>
          <a:xfrm rot="11242498">
            <a:off x="5678019" y="4720001"/>
            <a:ext cx="2596626" cy="177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도형 64">
            <a:extLst>
              <a:ext uri="{FF2B5EF4-FFF2-40B4-BE49-F238E27FC236}">
                <a16:creationId xmlns:a16="http://schemas.microsoft.com/office/drawing/2014/main" id="{82D28997-18FF-4F63-9F78-45B0E120BE93}"/>
              </a:ext>
            </a:extLst>
          </p:cNvPr>
          <p:cNvSpPr>
            <a:spLocks noGrp="1" noChangeArrowheads="1"/>
          </p:cNvSpPr>
          <p:nvPr/>
        </p:nvSpPr>
        <p:spPr>
          <a:xfrm>
            <a:off x="682942" y="2276872"/>
            <a:ext cx="7778115" cy="3964305"/>
          </a:xfrm>
          <a:prstGeom prst="roundRect">
            <a:avLst/>
          </a:prstGeom>
          <a:noFill/>
          <a:ln w="25400" cap="flat" cmpd="sng">
            <a:solidFill>
              <a:srgbClr val="002E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235900-2D34-440C-90C9-5E354CD4A04D}"/>
              </a:ext>
            </a:extLst>
          </p:cNvPr>
          <p:cNvGrpSpPr/>
          <p:nvPr/>
        </p:nvGrpSpPr>
        <p:grpSpPr>
          <a:xfrm>
            <a:off x="278948" y="1528442"/>
            <a:ext cx="1534322" cy="400110"/>
            <a:chOff x="2699792" y="1277259"/>
            <a:chExt cx="1534322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0E315A-2355-4528-A99E-F9C02BD1CB0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35579F-09CD-44AE-BD56-6B2B5129DFD2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1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ARMA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모형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9A613C-E3C1-4961-8C4D-B41487DE25E2}"/>
              </a:ext>
            </a:extLst>
          </p:cNvPr>
          <p:cNvSpPr txBox="1"/>
          <p:nvPr/>
        </p:nvSpPr>
        <p:spPr>
          <a:xfrm>
            <a:off x="1187624" y="2562885"/>
            <a:ext cx="7056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자기 회귀 이동 평균 모형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  <a:p>
            <a:pPr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uto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egressive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M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oving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A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verage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505EC-3CBC-4C4E-90EA-A32C1843B6A2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02B0-23C0-4DB0-81FE-359104BC5D3D}"/>
              </a:ext>
            </a:extLst>
          </p:cNvPr>
          <p:cNvSpPr txBox="1"/>
          <p:nvPr/>
        </p:nvSpPr>
        <p:spPr>
          <a:xfrm>
            <a:off x="1219517" y="3691847"/>
            <a:ext cx="6698117" cy="400110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 </a:t>
            </a:r>
            <a:r>
              <a:rPr lang="ko-KR" altLang="en-US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차수 </a:t>
            </a:r>
            <a:r>
              <a:rPr lang="en-US" altLang="ko-KR" sz="2000" dirty="0">
                <a:solidFill>
                  <a:srgbClr val="C00000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모형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2117-22FD-4C83-9B4D-12F2FD7311B2}"/>
              </a:ext>
            </a:extLst>
          </p:cNvPr>
          <p:cNvSpPr txBox="1"/>
          <p:nvPr/>
        </p:nvSpPr>
        <p:spPr>
          <a:xfrm>
            <a:off x="1043897" y="4807842"/>
            <a:ext cx="741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 </a:t>
            </a:r>
            <a:r>
              <a:rPr lang="en-US" altLang="ko-KR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</a:t>
            </a:r>
            <a:r>
              <a:rPr lang="ko-KR" altLang="en-US" sz="18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동시에 사용한다면 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추정해야 할 </a:t>
            </a:r>
            <a:r>
              <a:rPr lang="ko-KR" altLang="en-US" sz="18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모수의</a:t>
            </a:r>
            <a:r>
              <a:rPr lang="ko-KR" altLang="en-US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개수를 줄일 수 있다</a:t>
            </a:r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55988-108A-4430-B228-648F045541A4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4F2B4-F25E-45E4-8FA0-E395D711690C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BBE62-8A32-466E-9D9B-C83B54ABC12E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10520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spd="slow" advTm="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776101" cy="400110"/>
            <a:chOff x="2699792" y="1277259"/>
            <a:chExt cx="776101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3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정리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B3145F1-C913-43F1-AE09-D5083AFEEB50}"/>
              </a:ext>
            </a:extLst>
          </p:cNvPr>
          <p:cNvSpPr txBox="1"/>
          <p:nvPr/>
        </p:nvSpPr>
        <p:spPr>
          <a:xfrm>
            <a:off x="2771800" y="19753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E72D23-6A7D-4BB3-A31E-5382E665AA8E}"/>
              </a:ext>
            </a:extLst>
          </p:cNvPr>
          <p:cNvSpPr txBox="1"/>
          <p:nvPr/>
        </p:nvSpPr>
        <p:spPr>
          <a:xfrm>
            <a:off x="833115" y="11663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92688-C378-4A59-AE51-F0411F9112BD}"/>
              </a:ext>
            </a:extLst>
          </p:cNvPr>
          <p:cNvSpPr txBox="1"/>
          <p:nvPr/>
        </p:nvSpPr>
        <p:spPr>
          <a:xfrm>
            <a:off x="637332" y="2401866"/>
            <a:ext cx="221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정상성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인과성</a:t>
            </a: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9C2750-C705-4207-9AE1-0F8A35123B00}"/>
              </a:ext>
            </a:extLst>
          </p:cNvPr>
          <p:cNvSpPr txBox="1"/>
          <p:nvPr/>
        </p:nvSpPr>
        <p:spPr>
          <a:xfrm>
            <a:off x="4081361" y="2405445"/>
            <a:ext cx="98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가역성</a:t>
            </a:r>
            <a:endParaRPr lang="en-US" altLang="ko-KR" sz="2400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A7D40D-51D9-4544-AAFC-F5F455D5AFDA}"/>
              </a:ext>
            </a:extLst>
          </p:cNvPr>
          <p:cNvSpPr txBox="1"/>
          <p:nvPr/>
        </p:nvSpPr>
        <p:spPr>
          <a:xfrm>
            <a:off x="6158897" y="2408875"/>
            <a:ext cx="264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 만족 </a:t>
            </a:r>
            <a:r>
              <a:rPr lang="ko-KR" altLang="en-US" sz="2400" dirty="0" err="1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해야해</a:t>
            </a:r>
            <a:r>
              <a:rPr lang="en-US" altLang="ko-KR" sz="24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5AB29B-BF9D-40BD-A735-ED7E69B0B379}"/>
              </a:ext>
            </a:extLst>
          </p:cNvPr>
          <p:cNvSpPr txBox="1"/>
          <p:nvPr/>
        </p:nvSpPr>
        <p:spPr>
          <a:xfrm>
            <a:off x="102441" y="4824995"/>
            <a:ext cx="3151964" cy="369332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Φ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D7C14B-CDD8-430B-B1E5-C0E3863AE584}"/>
              </a:ext>
            </a:extLst>
          </p:cNvPr>
          <p:cNvSpPr txBox="1"/>
          <p:nvPr/>
        </p:nvSpPr>
        <p:spPr>
          <a:xfrm>
            <a:off x="3405260" y="4824996"/>
            <a:ext cx="3079490" cy="369332"/>
          </a:xfrm>
          <a:prstGeom prst="rect">
            <a:avLst/>
          </a:prstGeom>
          <a:solidFill>
            <a:srgbClr val="F0D36C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“</a:t>
            </a:r>
            <a:r>
              <a:rPr lang="el-GR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θ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(B) = 0 </a:t>
            </a:r>
            <a:r>
              <a:rPr lang="ko-KR" altLang="en-US" dirty="0">
                <a:solidFill>
                  <a:srgbClr val="FFFFFF"/>
                </a:solidFill>
                <a:latin typeface="Cambria Math" panose="02040503050406030204" pitchFamily="18" charset="0"/>
              </a:rPr>
              <a:t>의  근의 절댓값</a:t>
            </a:r>
            <a:r>
              <a:rPr lang="en-US" altLang="ko-KR" dirty="0">
                <a:solidFill>
                  <a:srgbClr val="FFFFFF"/>
                </a:solidFill>
                <a:latin typeface="Cambria Math" panose="02040503050406030204" pitchFamily="18" charset="0"/>
              </a:rPr>
              <a:t>” </a:t>
            </a:r>
            <a:r>
              <a:rPr lang="en-US" altLang="ko-KR" dirty="0">
                <a:solidFill>
                  <a:srgbClr val="C00000"/>
                </a:solidFill>
                <a:latin typeface="Cambria Math" panose="02040503050406030204" pitchFamily="18" charset="0"/>
              </a:rPr>
              <a:t>&gt; 1</a:t>
            </a:r>
          </a:p>
        </p:txBody>
      </p:sp>
      <p:sp>
        <p:nvSpPr>
          <p:cNvPr id="54" name="도형 120">
            <a:extLst>
              <a:ext uri="{FF2B5EF4-FFF2-40B4-BE49-F238E27FC236}">
                <a16:creationId xmlns:a16="http://schemas.microsoft.com/office/drawing/2014/main" id="{87F5917A-A6B5-411E-80EA-E91C543E7702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1483745" y="4222091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55" name="도형 120">
            <a:extLst>
              <a:ext uri="{FF2B5EF4-FFF2-40B4-BE49-F238E27FC236}">
                <a16:creationId xmlns:a16="http://schemas.microsoft.com/office/drawing/2014/main" id="{672160FE-60D3-42DE-A106-48E420E6DE8D}"/>
              </a:ext>
            </a:extLst>
          </p:cNvPr>
          <p:cNvSpPr>
            <a:spLocks noGrp="1" noChangeArrowheads="1"/>
          </p:cNvSpPr>
          <p:nvPr/>
        </p:nvSpPr>
        <p:spPr>
          <a:xfrm rot="10800000">
            <a:off x="4377321" y="4239927"/>
            <a:ext cx="389357" cy="462544"/>
          </a:xfrm>
          <a:prstGeom prst="upArrow">
            <a:avLst/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B5B612F-ECBC-4F39-B23B-99FDEE72595C}"/>
              </a:ext>
            </a:extLst>
          </p:cNvPr>
          <p:cNvSpPr/>
          <p:nvPr/>
        </p:nvSpPr>
        <p:spPr>
          <a:xfrm>
            <a:off x="569180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AR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93A1328-DA40-4512-9171-656CF3807F66}"/>
              </a:ext>
            </a:extLst>
          </p:cNvPr>
          <p:cNvSpPr/>
          <p:nvPr/>
        </p:nvSpPr>
        <p:spPr>
          <a:xfrm>
            <a:off x="3465256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MA 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26F4C1-C5DF-49B4-A6D9-02435B7941CF}"/>
              </a:ext>
            </a:extLst>
          </p:cNvPr>
          <p:cNvSpPr/>
          <p:nvPr/>
        </p:nvSpPr>
        <p:spPr>
          <a:xfrm>
            <a:off x="6371988" y="2947803"/>
            <a:ext cx="2218488" cy="1133928"/>
          </a:xfrm>
          <a:prstGeom prst="roundRect">
            <a:avLst>
              <a:gd name="adj" fmla="val 262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ARMA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59" name="더하기 기호 58">
            <a:extLst>
              <a:ext uri="{FF2B5EF4-FFF2-40B4-BE49-F238E27FC236}">
                <a16:creationId xmlns:a16="http://schemas.microsoft.com/office/drawing/2014/main" id="{2B22CFFC-E94D-4093-8B35-82885E299BF7}"/>
              </a:ext>
            </a:extLst>
          </p:cNvPr>
          <p:cNvSpPr/>
          <p:nvPr/>
        </p:nvSpPr>
        <p:spPr>
          <a:xfrm>
            <a:off x="2858320" y="3253157"/>
            <a:ext cx="546940" cy="523220"/>
          </a:xfrm>
          <a:prstGeom prst="mathPlus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같음 기호 59">
            <a:extLst>
              <a:ext uri="{FF2B5EF4-FFF2-40B4-BE49-F238E27FC236}">
                <a16:creationId xmlns:a16="http://schemas.microsoft.com/office/drawing/2014/main" id="{C41DFCF3-D07B-47F6-AB51-827156AB7EA7}"/>
              </a:ext>
            </a:extLst>
          </p:cNvPr>
          <p:cNvSpPr/>
          <p:nvPr/>
        </p:nvSpPr>
        <p:spPr>
          <a:xfrm>
            <a:off x="5787196" y="3283118"/>
            <a:ext cx="562696" cy="463298"/>
          </a:xfrm>
          <a:prstGeom prst="mathEqual">
            <a:avLst/>
          </a:prstGeom>
          <a:solidFill>
            <a:srgbClr val="60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E03E92-F3DB-4FBD-A1B2-7C860FEB9677}"/>
              </a:ext>
            </a:extLst>
          </p:cNvPr>
          <p:cNvSpPr txBox="1"/>
          <p:nvPr/>
        </p:nvSpPr>
        <p:spPr>
          <a:xfrm>
            <a:off x="487861" y="93190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A6A6A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ACF/PACF</a:t>
            </a:r>
            <a:endParaRPr lang="ko-KR" altLang="en-US" sz="2000" dirty="0">
              <a:solidFill>
                <a:srgbClr val="A6A6A6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1C241-6BB0-414A-B6D7-D86E2D252B22}"/>
              </a:ext>
            </a:extLst>
          </p:cNvPr>
          <p:cNvSpPr txBox="1"/>
          <p:nvPr/>
        </p:nvSpPr>
        <p:spPr>
          <a:xfrm>
            <a:off x="3615018" y="9191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25406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AR/MA/ARMA</a:t>
            </a:r>
            <a:endParaRPr lang="ko-KR" altLang="en-US" sz="2000" dirty="0">
              <a:solidFill>
                <a:srgbClr val="25406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C1B21-B07A-4E17-8790-A0F9FC895787}"/>
              </a:ext>
            </a:extLst>
          </p:cNvPr>
          <p:cNvSpPr txBox="1"/>
          <p:nvPr/>
        </p:nvSpPr>
        <p:spPr>
          <a:xfrm>
            <a:off x="6855939" y="92065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모형의 적합</a:t>
            </a:r>
          </a:p>
        </p:txBody>
      </p:sp>
    </p:spTree>
    <p:extLst>
      <p:ext uri="{BB962C8B-B14F-4D97-AF65-F5344CB8AC3E}">
        <p14:creationId xmlns:p14="http://schemas.microsoft.com/office/powerpoint/2010/main" val="3447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43"/>
    </mc:Choice>
    <mc:Fallback xmlns="">
      <p:transition spd="slow" advTm="2174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mbria Math"/>
        <a:ea typeface="08서울남산체 EB"/>
        <a:cs typeface=""/>
      </a:majorFont>
      <a:minorFont>
        <a:latin typeface="Cambria Math"/>
        <a:ea typeface="08서울남산체 E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4046</Words>
  <Application>Microsoft Office PowerPoint</Application>
  <PresentationFormat>화면 슬라이드 쇼(4:3)</PresentationFormat>
  <Paragraphs>1011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0" baseType="lpstr">
      <vt:lpstr>Cambria Math</vt:lpstr>
      <vt:lpstr>맑은 고딕</vt:lpstr>
      <vt:lpstr>NanumSquare_ac</vt:lpstr>
      <vt:lpstr>08서울남산체 EB</vt:lpstr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220</cp:revision>
  <dcterms:created xsi:type="dcterms:W3CDTF">2015-04-15T04:21:45Z</dcterms:created>
  <dcterms:modified xsi:type="dcterms:W3CDTF">2021-03-26T06:54:04Z</dcterms:modified>
</cp:coreProperties>
</file>