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70"/>
    <p:restoredTop sz="94660"/>
  </p:normalViewPr>
  <p:slideViewPr>
    <p:cSldViewPr snapToGrid="0">
      <p:cViewPr>
        <p:scale>
          <a:sx n="70" d="100"/>
          <a:sy n="70" d="100"/>
        </p:scale>
        <p:origin x="792" y="588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6B7C756-E87B-422A-B4A9-9DBA624205D8}" type="datetime1">
              <a:rPr lang="ko-KR" altLang="en-US"/>
              <a:pPr lvl="0">
                <a:defRPr/>
              </a:pPr>
              <a:t>2017-10-12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4FFD6FE-E94D-45D4-AD30-009350752B4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서울한강체 B" panose="02020603020101020101" pitchFamily="18" charset="-127"/>
                <a:ea typeface="서울한강체 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서울한강체 B" panose="02020603020101020101" pitchFamily="18" charset="-127"/>
                <a:ea typeface="서울한강체 B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서울한강체 B" panose="02020603020101020101" pitchFamily="18" charset="-127"/>
                <a:ea typeface="서울한강체 B" panose="02020603020101020101" pitchFamily="18" charset="-127"/>
              </a:defRPr>
            </a:lvl1pPr>
          </a:lstStyle>
          <a:p>
            <a:fld id="{1EA97030-A255-4496-A3A2-90AA255ACC1E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서울한강체 B" panose="02020603020101020101" pitchFamily="18" charset="-127"/>
                <a:ea typeface="서울한강체 B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서울한강체 B" panose="02020603020101020101" pitchFamily="18" charset="-127"/>
                <a:ea typeface="서울한강체 B" panose="02020603020101020101" pitchFamily="18" charset="-127"/>
              </a:defRPr>
            </a:lvl1pPr>
          </a:lstStyle>
          <a:p>
            <a:fld id="{E72A8051-DE02-4C0D-A107-2245CEE09F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0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3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서울한강체 B" panose="02020603020101020101" pitchFamily="18" charset="-127"/>
                <a:ea typeface="서울한강체 B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서울한강체 B" panose="02020603020101020101" pitchFamily="18" charset="-127"/>
                <a:ea typeface="서울한강체 B" panose="02020603020101020101" pitchFamily="18" charset="-127"/>
              </a:defRPr>
            </a:lvl1pPr>
            <a:lvl2pPr>
              <a:defRPr>
                <a:latin typeface="서울한강체 B" panose="02020603020101020101" pitchFamily="18" charset="-127"/>
                <a:ea typeface="서울한강체 B" panose="02020603020101020101" pitchFamily="18" charset="-127"/>
              </a:defRPr>
            </a:lvl2pPr>
            <a:lvl3pPr>
              <a:defRPr>
                <a:latin typeface="서울한강체 B" panose="02020603020101020101" pitchFamily="18" charset="-127"/>
                <a:ea typeface="서울한강체 B" panose="02020603020101020101" pitchFamily="18" charset="-127"/>
              </a:defRPr>
            </a:lvl3pPr>
            <a:lvl4pPr>
              <a:defRPr>
                <a:latin typeface="서울한강체 B" panose="02020603020101020101" pitchFamily="18" charset="-127"/>
                <a:ea typeface="서울한강체 B" panose="02020603020101020101" pitchFamily="18" charset="-127"/>
              </a:defRPr>
            </a:lvl4pPr>
            <a:lvl5pPr>
              <a:defRPr>
                <a:latin typeface="서울한강체 B" panose="02020603020101020101" pitchFamily="18" charset="-127"/>
                <a:ea typeface="서울한강체 B" panose="02020603020101020101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서울한강체 B" panose="02020603020101020101" pitchFamily="18" charset="-127"/>
                <a:ea typeface="서울한강체 B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서울한강체 B" panose="02020603020101020101" pitchFamily="18" charset="-127"/>
                <a:ea typeface="서울한강체 B" panose="02020603020101020101" pitchFamily="18" charset="-127"/>
              </a:defRPr>
            </a:lvl1pPr>
          </a:lstStyle>
          <a:p>
            <a:fld id="{1EA97030-A255-4496-A3A2-90AA255ACC1E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서울한강체 B" panose="02020603020101020101" pitchFamily="18" charset="-127"/>
                <a:ea typeface="서울한강체 B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서울한강체 B" panose="02020603020101020101" pitchFamily="18" charset="-127"/>
                <a:ea typeface="서울한강체 B" panose="02020603020101020101" pitchFamily="18" charset="-127"/>
              </a:defRPr>
            </a:lvl1pPr>
          </a:lstStyle>
          <a:p>
            <a:fld id="{E72A8051-DE02-4C0D-A107-2245CEE09F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3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7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2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4631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defRPr>
            </a:lvl1pPr>
          </a:lstStyle>
          <a:p>
            <a:fld id="{1EA97030-A255-4496-A3A2-90AA255ACC1E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defRPr>
            </a:lvl1pPr>
          </a:lstStyle>
          <a:p>
            <a:fld id="{E72A8051-DE02-4C0D-A107-2245CEE09F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1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서울한강체 B" panose="02020603020101020101" pitchFamily="18" charset="-127"/>
          <a:ea typeface="서울한강체 B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서울한강체 B" panose="02020603020101020101" pitchFamily="18" charset="-127"/>
          <a:ea typeface="서울한강체 B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서울한강체 B" panose="02020603020101020101" pitchFamily="18" charset="-127"/>
          <a:ea typeface="서울한강체 B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서울한강체 B" panose="02020603020101020101" pitchFamily="18" charset="-127"/>
          <a:ea typeface="서울한강체 B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서울한강체 B" panose="02020603020101020101" pitchFamily="18" charset="-127"/>
          <a:ea typeface="서울한강체 B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서울한강체 B" panose="02020603020101020101" pitchFamily="18" charset="-127"/>
          <a:ea typeface="서울한강체 B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9873" y="1655975"/>
            <a:ext cx="649197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서울한강체 B"/>
              <a:ea typeface="서울한강체 B"/>
            </a:endParaRPr>
          </a:p>
        </p:txBody>
      </p:sp>
      <p:sp>
        <p:nvSpPr>
          <p:cNvPr id="13" name="직사각형 12"/>
          <p:cNvSpPr/>
          <p:nvPr/>
        </p:nvSpPr>
        <p:spPr>
          <a:xfrm rot="16200000">
            <a:off x="10183356" y="171839"/>
            <a:ext cx="48768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6200000">
            <a:off x="9401864" y="6034856"/>
            <a:ext cx="822018" cy="14215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ko-KR" altLang="en-US">
              <a:latin typeface="서울한강체 B"/>
              <a:ea typeface="서울한강체 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39958" y="2212986"/>
            <a:ext cx="5339466" cy="1004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  <a:cs typeface="맑은 고딕 Semilight"/>
              </a:rPr>
              <a:t>창의적공학설계</a:t>
            </a:r>
            <a:endParaRPr lang="ko-KR" altLang="en-US" sz="6000">
              <a:solidFill>
                <a:schemeClr val="tx1">
                  <a:lumMod val="65000"/>
                  <a:lumOff val="35000"/>
                </a:schemeClr>
              </a:solidFill>
              <a:latin typeface="서울한강체 B"/>
              <a:ea typeface="서울한강체 B"/>
              <a:cs typeface="맑은 고딕 Semiligh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1" y="4185747"/>
            <a:ext cx="516255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767363" y="3935675"/>
            <a:ext cx="842087" cy="1913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서울한강체 B"/>
                <a:ea typeface="서울한강체 B"/>
              </a:rPr>
              <a:t>박보람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서울한강체 B"/>
              <a:ea typeface="서울한강체 B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서울한강체 B"/>
                <a:ea typeface="서울한강체 B"/>
              </a:rPr>
              <a:t>임하영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서울한강체 B"/>
              <a:ea typeface="서울한강체 B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서울한강체 B"/>
                <a:ea typeface="서울한강체 B"/>
              </a:rPr>
              <a:t>최민경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서울한강체 B"/>
              <a:ea typeface="서울한강체 B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서울한강체 B"/>
                <a:ea typeface="서울한강체 B"/>
              </a:rPr>
              <a:t>유현지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서울한강체 B"/>
              <a:ea typeface="서울한강체 B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서울한강체 B"/>
                <a:ea typeface="서울한강체 B"/>
              </a:rPr>
              <a:t>안정연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서울한강체 B"/>
              <a:ea typeface="서울한강체 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95259" y="3322641"/>
            <a:ext cx="11734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FEAT. 6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조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서울한강체 B"/>
              <a:ea typeface="서울한강체 B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64471" y="1828885"/>
            <a:ext cx="2680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서울한강체 B"/>
                <a:ea typeface="서울한강체 B"/>
              </a:rPr>
              <a:t>공학설계기초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서울한강체 B"/>
              <a:ea typeface="서울한강체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Consolas"/>
              <a:ea typeface="서울한강체 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28060" y="1006258"/>
            <a:ext cx="5126355" cy="696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아이디어에 접목할 기술</a:t>
            </a:r>
            <a:endParaRPr lang="ko-KR" altLang="en-US" sz="4000" b="0" spc="100">
              <a:solidFill>
                <a:schemeClr val="tx1">
                  <a:lumMod val="65000"/>
                  <a:lumOff val="35000"/>
                </a:schemeClr>
              </a:solidFill>
              <a:latin typeface="서울한강체 B"/>
              <a:ea typeface="서울한강체 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21609" y="500194"/>
            <a:ext cx="16786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0" spc="100">
                <a:solidFill>
                  <a:schemeClr val="bg1"/>
                </a:solidFill>
                <a:latin typeface="Consolas"/>
                <a:ea typeface="서울한강체 B"/>
              </a:rPr>
              <a:t> 03 CONTENTS</a:t>
            </a:r>
            <a:endParaRPr lang="ko-KR" altLang="en-US" sz="1600" b="0" spc="100">
              <a:solidFill>
                <a:schemeClr val="bg1"/>
              </a:solidFill>
              <a:latin typeface="Consolas"/>
              <a:ea typeface="서울한강체 B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524246" y="1766702"/>
            <a:ext cx="514368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92500" y="2641495"/>
            <a:ext cx="6388499" cy="237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0000" indent="-370000">
              <a:lnSpc>
                <a:spcPct val="150000"/>
              </a:lnSpc>
              <a:buAutoNum type="circleNumDbPlain"/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은행 어플리케이션에서 입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/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출금 알람이 뜨면               자동으로 가계부를 기록하는 기술                          → 문자열과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if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문을 활용해 입금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/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출금 여부 확인          → 문자열을 활용해 금액 확인                                 → 가계부 기록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1869" y="2417364"/>
            <a:ext cx="3183335" cy="3183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Consolas"/>
              <a:ea typeface="서울한강체 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28060" y="1006258"/>
            <a:ext cx="5126355" cy="696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아이디어에 접목할 기술</a:t>
            </a:r>
            <a:endParaRPr lang="ko-KR" altLang="en-US" sz="4000" b="0" spc="100">
              <a:solidFill>
                <a:schemeClr val="tx1">
                  <a:lumMod val="65000"/>
                  <a:lumOff val="35000"/>
                </a:schemeClr>
              </a:solidFill>
              <a:latin typeface="서울한강체 B"/>
              <a:ea typeface="서울한강체 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21609" y="500194"/>
            <a:ext cx="16786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0" spc="100">
                <a:solidFill>
                  <a:schemeClr val="bg1"/>
                </a:solidFill>
                <a:latin typeface="Consolas"/>
                <a:ea typeface="서울한강체 B"/>
              </a:rPr>
              <a:t> 03 CONTENTS</a:t>
            </a:r>
            <a:endParaRPr lang="ko-KR" altLang="en-US" sz="1600" b="0" spc="100">
              <a:solidFill>
                <a:schemeClr val="bg1"/>
              </a:solidFill>
              <a:latin typeface="Consolas"/>
              <a:ea typeface="서울한강체 B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524246" y="1766702"/>
            <a:ext cx="514368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92500" y="2641495"/>
            <a:ext cx="6388499" cy="237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0000" indent="-370000">
              <a:lnSpc>
                <a:spcPct val="150000"/>
              </a:lnSpc>
              <a:buNone/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②  설정소비량에 근접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/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초과하면 알람을 띄우는 기술     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  <a:p>
            <a:pPr marL="370000" indent="-370000">
              <a:lnSpc>
                <a:spcPct val="150000"/>
              </a:lnSpc>
              <a:buNone/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    →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if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문을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 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활용한다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  <a:p>
            <a:pPr marL="370000" indent="-370000">
              <a:lnSpc>
                <a:spcPct val="150000"/>
              </a:lnSpc>
              <a:buNone/>
              <a:defRPr/>
            </a:pP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    ex) 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소비할 때마다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 sum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에 저장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  <a:p>
            <a:pPr marL="370000" indent="-370000">
              <a:lnSpc>
                <a:spcPct val="150000"/>
              </a:lnSpc>
              <a:buNone/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       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if ) sum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이 설정소비량의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70%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이면 근접 알람 출력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  <a:p>
            <a:pPr marL="370000" indent="-370000">
              <a:lnSpc>
                <a:spcPct val="150000"/>
              </a:lnSpc>
              <a:buNone/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       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if ) sum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이 설정소비량을 초과하면 초과 알람 출력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1869" y="2417364"/>
            <a:ext cx="3183335" cy="3183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Consolas"/>
              <a:ea typeface="서울한강체 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28060" y="1006258"/>
            <a:ext cx="5126355" cy="696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아이디어에 접목할 기술</a:t>
            </a:r>
            <a:endParaRPr lang="ko-KR" altLang="en-US" sz="4000" b="0" spc="100">
              <a:solidFill>
                <a:schemeClr val="tx1">
                  <a:lumMod val="65000"/>
                  <a:lumOff val="35000"/>
                </a:schemeClr>
              </a:solidFill>
              <a:latin typeface="서울한강체 B"/>
              <a:ea typeface="서울한강체 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21609" y="500194"/>
            <a:ext cx="16786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0" spc="100">
                <a:solidFill>
                  <a:schemeClr val="bg1"/>
                </a:solidFill>
                <a:latin typeface="Consolas"/>
                <a:ea typeface="서울한강체 B"/>
              </a:rPr>
              <a:t> 03 CONTENTS</a:t>
            </a:r>
            <a:endParaRPr lang="ko-KR" altLang="en-US" sz="1600" b="0" spc="100">
              <a:solidFill>
                <a:schemeClr val="bg1"/>
              </a:solidFill>
              <a:latin typeface="Consolas"/>
              <a:ea typeface="서울한강체 B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524246" y="1766702"/>
            <a:ext cx="514368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92500" y="2641495"/>
            <a:ext cx="6388499" cy="1919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0000" indent="-370000">
              <a:lnSpc>
                <a:spcPct val="150000"/>
              </a:lnSpc>
              <a:buNone/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③  영수증 사진을 찍으면 내역을 스캔하여 저장하는 기술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  <a:p>
            <a:pPr marL="370000" indent="-370000">
              <a:lnSpc>
                <a:spcPct val="150000"/>
              </a:lnSpc>
              <a:buNone/>
              <a:defRPr/>
            </a:pP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   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[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접목시키려는 이유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]</a:t>
            </a:r>
            <a:endParaRPr lang="en-US" altLang="ko-KR" sz="2000">
              <a:solidFill>
                <a:srgbClr val="525354"/>
              </a:solidFill>
              <a:latin typeface="서울한강체 B"/>
              <a:ea typeface="서울한강체 B"/>
            </a:endParaRPr>
          </a:p>
          <a:p>
            <a:pPr marL="740000" indent="-370000">
              <a:lnSpc>
                <a:spcPct val="150000"/>
              </a:lnSpc>
              <a:buAutoNum type="arabicPeriod"/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현금을 사용했을 때 일일이 내역을 입력하기 힘듦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  <a:p>
            <a:pPr marL="740000" indent="-370000">
              <a:lnSpc>
                <a:spcPct val="150000"/>
              </a:lnSpc>
              <a:buAutoNum type="arabicPeriod"/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스마트폰 이용이 어려운 고연령층도 쉽게 이용 가능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1869" y="2417364"/>
            <a:ext cx="3183335" cy="3183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Consolas"/>
              <a:ea typeface="서울한강체 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28060" y="1006258"/>
            <a:ext cx="5126355" cy="696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아이디어에 접목할 기술</a:t>
            </a:r>
            <a:endParaRPr lang="ko-KR" altLang="en-US" sz="4000" b="0" spc="100">
              <a:solidFill>
                <a:schemeClr val="tx1">
                  <a:lumMod val="65000"/>
                  <a:lumOff val="35000"/>
                </a:schemeClr>
              </a:solidFill>
              <a:latin typeface="서울한강체 B"/>
              <a:ea typeface="서울한강체 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21609" y="500194"/>
            <a:ext cx="16786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0" spc="100">
                <a:solidFill>
                  <a:schemeClr val="bg1"/>
                </a:solidFill>
                <a:latin typeface="Consolas"/>
                <a:ea typeface="서울한강체 B"/>
              </a:rPr>
              <a:t> 03 CONTENTS</a:t>
            </a:r>
            <a:endParaRPr lang="ko-KR" altLang="en-US" sz="1600" b="0" spc="100">
              <a:solidFill>
                <a:schemeClr val="bg1"/>
              </a:solidFill>
              <a:latin typeface="Consolas"/>
              <a:ea typeface="서울한강체 B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524246" y="1766702"/>
            <a:ext cx="514368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92501" y="2641495"/>
            <a:ext cx="7055248" cy="237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0000" indent="-370000">
              <a:lnSpc>
                <a:spcPct val="150000"/>
              </a:lnSpc>
              <a:buNone/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④  소비할 때마다 금액의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5%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를 저축하는 기술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  <a:p>
            <a:pPr marL="370000" indent="-370000">
              <a:lnSpc>
                <a:spcPct val="150000"/>
              </a:lnSpc>
              <a:buNone/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    → 은행과 연동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(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X ) 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은행 어플리케이션 연결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(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O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)</a:t>
            </a:r>
            <a:endParaRPr lang="en-US" altLang="ko-KR" sz="2000">
              <a:solidFill>
                <a:srgbClr val="525354"/>
              </a:solidFill>
              <a:latin typeface="서울한강체 B"/>
              <a:ea typeface="서울한강체 B"/>
            </a:endParaRPr>
          </a:p>
          <a:p>
            <a:pPr marL="370000" indent="-370000">
              <a:lnSpc>
                <a:spcPct val="150000"/>
              </a:lnSpc>
              <a:buNone/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   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[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이유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]</a:t>
            </a:r>
            <a:endParaRPr lang="en-US" altLang="ko-KR" sz="2000">
              <a:solidFill>
                <a:srgbClr val="525354"/>
              </a:solidFill>
              <a:latin typeface="서울한강체 B"/>
              <a:ea typeface="서울한강체 B"/>
            </a:endParaRPr>
          </a:p>
          <a:p>
            <a:pPr marL="370000" indent="-370000">
              <a:lnSpc>
                <a:spcPct val="150000"/>
              </a:lnSpc>
              <a:buNone/>
              <a:defRPr/>
            </a:pP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   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 은행과 연동하기에는 복잡함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  <a:p>
            <a:pPr marL="370000" indent="-370000">
              <a:lnSpc>
                <a:spcPct val="150000"/>
              </a:lnSpc>
              <a:buNone/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    → 연동이 아니라 은행 어플리케이션 앱으로 연결만 해주면 됨 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1869" y="2417364"/>
            <a:ext cx="3183335" cy="3183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3818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Consolas"/>
              <a:ea typeface="서울한강체 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18660" y="1015783"/>
            <a:ext cx="3135630" cy="696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앞으로의 계획</a:t>
            </a:r>
            <a:endParaRPr lang="ko-KR" altLang="en-US" sz="4000" b="0" spc="100">
              <a:solidFill>
                <a:schemeClr val="tx1">
                  <a:lumMod val="65000"/>
                  <a:lumOff val="35000"/>
                </a:schemeClr>
              </a:solidFill>
              <a:latin typeface="서울한강체 B"/>
              <a:ea typeface="서울한강체 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21609" y="505175"/>
            <a:ext cx="16786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0" spc="100">
                <a:solidFill>
                  <a:schemeClr val="bg1"/>
                </a:solidFill>
                <a:latin typeface="Consolas"/>
                <a:ea typeface="서울한강체 B"/>
              </a:rPr>
              <a:t> 04 CONTENTS</a:t>
            </a:r>
            <a:endParaRPr lang="ko-KR" altLang="en-US" sz="1600" b="0" spc="100">
              <a:solidFill>
                <a:schemeClr val="bg1"/>
              </a:solidFill>
              <a:latin typeface="Consolas"/>
              <a:ea typeface="서울한강체 B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561401" y="1775626"/>
            <a:ext cx="3058726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45708" y="2015097"/>
            <a:ext cx="3100584" cy="310058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028652" y="5440253"/>
            <a:ext cx="4277385" cy="1034158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서울한강체 B"/>
              <a:ea typeface="서울한강체 B"/>
            </a:endParaRPr>
          </a:p>
        </p:txBody>
      </p:sp>
      <p:sp>
        <p:nvSpPr>
          <p:cNvPr id="32" name="직사각형 27"/>
          <p:cNvSpPr/>
          <p:nvPr/>
        </p:nvSpPr>
        <p:spPr>
          <a:xfrm>
            <a:off x="6868385" y="5436019"/>
            <a:ext cx="4277385" cy="1034158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서울한강체 B"/>
              <a:ea typeface="서울한강체 B"/>
            </a:endParaRPr>
          </a:p>
        </p:txBody>
      </p:sp>
      <p:sp>
        <p:nvSpPr>
          <p:cNvPr id="31" name="TextBox 6"/>
          <p:cNvSpPr txBox="1"/>
          <p:nvPr/>
        </p:nvSpPr>
        <p:spPr>
          <a:xfrm>
            <a:off x="7465596" y="5595054"/>
            <a:ext cx="3114082" cy="699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한계점을 극복하기 위한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방안 탐색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1182624" y="5610929"/>
            <a:ext cx="3991431" cy="6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기획을 바탕으로 구체적으로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  <a:p>
            <a:pPr algn="ctr"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어떤 기술을 접목할 것인지 설계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</p:txBody>
      </p:sp>
      <p:sp>
        <p:nvSpPr>
          <p:cNvPr id="33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"/>
          <p:cNvSpPr/>
          <p:nvPr/>
        </p:nvSpPr>
        <p:spPr>
          <a:xfrm>
            <a:off x="5742214" y="5596363"/>
            <a:ext cx="707571" cy="707571"/>
          </a:xfrm>
          <a:prstGeom prst="mathPlus">
            <a:avLst>
              <a:gd name="adj1" fmla="val 23520"/>
            </a:avLst>
          </a:prstGeom>
          <a:solidFill>
            <a:srgbClr val="8c8e8d"/>
          </a:solidFill>
          <a:ln w="762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1"/>
      <p:bldP spid="31" grpId="2"/>
      <p:bldP spid="32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9873" y="1890867"/>
            <a:ext cx="649197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6200000">
            <a:off x="10183356" y="171839"/>
            <a:ext cx="48768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rot="16200000">
            <a:off x="8395449" y="4543205"/>
            <a:ext cx="822018" cy="14215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16958" y="2801347"/>
            <a:ext cx="5339466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dist"/>
            <a:r>
              <a:rPr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서울한강체 B" panose="02020603020101020101" pitchFamily="18" charset="-127"/>
                <a:cs typeface="맑은 고딕 Semilight" panose="020B0502040204020203" pitchFamily="50" charset="-127"/>
              </a:rPr>
              <a:t>THANK YOU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서울한강체 B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1" y="4185747"/>
            <a:ext cx="516255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0011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23858" y="928904"/>
            <a:ext cx="2525632" cy="6979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ea typeface="서울한강체 B"/>
              </a:rPr>
              <a:t>CONTENTS</a:t>
            </a:r>
            <a:endParaRPr lang="ko-KR" altLang="en-US" sz="4000" b="0" spc="100">
              <a:solidFill>
                <a:schemeClr val="tx1">
                  <a:lumMod val="65000"/>
                  <a:lumOff val="35000"/>
                </a:schemeClr>
              </a:solidFill>
              <a:latin typeface="Consolas"/>
              <a:ea typeface="서울한강체 B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01510" y="2559681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서울한강체 B"/>
              <a:ea typeface="서울한강체 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4355" y="2173502"/>
            <a:ext cx="467760" cy="3868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01</a:t>
            </a:r>
            <a:endParaRPr lang="ko-KR" altLang="en-US" sz="2000" b="0" spc="100">
              <a:solidFill>
                <a:schemeClr val="tx1">
                  <a:lumMod val="65000"/>
                  <a:lumOff val="35000"/>
                </a:schemeClr>
              </a:solidFill>
              <a:latin typeface="서울한강체 B"/>
              <a:ea typeface="서울한강체 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4036" y="2186019"/>
            <a:ext cx="169447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아이디어 소개</a:t>
            </a:r>
            <a:endParaRPr lang="ko-KR" altLang="en-US" sz="2000" b="0" spc="100">
              <a:solidFill>
                <a:schemeClr val="tx1">
                  <a:lumMod val="65000"/>
                  <a:lumOff val="35000"/>
                </a:schemeClr>
              </a:solidFill>
              <a:latin typeface="서울한강체 B"/>
              <a:ea typeface="서울한강체 B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89457" y="3620854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서울한강체 B"/>
              <a:ea typeface="서울한강체 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21827" y="3234675"/>
            <a:ext cx="466794" cy="39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02</a:t>
            </a:r>
            <a:endParaRPr lang="ko-KR" altLang="en-US" sz="2000" b="0" spc="100">
              <a:solidFill>
                <a:schemeClr val="tx1">
                  <a:lumMod val="65000"/>
                  <a:lumOff val="35000"/>
                </a:schemeClr>
              </a:solidFill>
              <a:latin typeface="서울한강체 B"/>
              <a:ea typeface="서울한강체 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94860" y="3253725"/>
            <a:ext cx="3440430" cy="39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어플리케이션의 주요기능 소개</a:t>
            </a:r>
            <a:endParaRPr lang="ko-KR" altLang="en-US" sz="2000" b="0" spc="100">
              <a:solidFill>
                <a:schemeClr val="tx1">
                  <a:lumMod val="65000"/>
                  <a:lumOff val="35000"/>
                </a:schemeClr>
              </a:solidFill>
              <a:latin typeface="서울한강체 B"/>
              <a:ea typeface="서울한강체 B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78962" y="4720299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서울한강체 B"/>
              <a:ea typeface="서울한강체 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01808" y="4334120"/>
            <a:ext cx="466893" cy="388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03</a:t>
            </a:r>
            <a:endParaRPr lang="ko-KR" altLang="en-US" sz="2000" b="0" spc="100">
              <a:solidFill>
                <a:schemeClr val="tx1">
                  <a:lumMod val="65000"/>
                  <a:lumOff val="35000"/>
                </a:schemeClr>
              </a:solidFill>
              <a:latin typeface="서울한강체 B"/>
              <a:ea typeface="서울한강체 B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85846" y="4346538"/>
            <a:ext cx="261175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아이디어의 변화</a:t>
            </a:r>
            <a:r>
              <a:rPr lang="en-US" altLang="ko-KR" sz="2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&amp;</a:t>
            </a:r>
            <a:r>
              <a:rPr lang="ko-KR" altLang="en-US" sz="2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발전</a:t>
            </a:r>
            <a:endParaRPr lang="ko-KR" altLang="en-US" sz="2000" b="0" spc="100">
              <a:solidFill>
                <a:schemeClr val="tx1">
                  <a:lumMod val="65000"/>
                  <a:lumOff val="35000"/>
                </a:schemeClr>
              </a:solidFill>
              <a:latin typeface="서울한강체 B"/>
              <a:ea typeface="서울한강체 B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9598" y="5827986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서울한강체 B"/>
              <a:ea typeface="서울한강체 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72443" y="5441807"/>
            <a:ext cx="46679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04</a:t>
            </a:r>
            <a:endParaRPr lang="ko-KR" altLang="en-US" sz="2000" b="0" spc="100">
              <a:solidFill>
                <a:schemeClr val="tx1">
                  <a:lumMod val="65000"/>
                  <a:lumOff val="35000"/>
                </a:schemeClr>
              </a:solidFill>
              <a:latin typeface="서울한강체 B"/>
              <a:ea typeface="서울한강체 B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67627" y="5446926"/>
            <a:ext cx="1700886" cy="3901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앞으로의 계획</a:t>
            </a:r>
            <a:endParaRPr lang="ko-KR" altLang="en-US" sz="2000" b="0" spc="100">
              <a:solidFill>
                <a:schemeClr val="tx1">
                  <a:lumMod val="65000"/>
                  <a:lumOff val="35000"/>
                </a:schemeClr>
              </a:solidFill>
              <a:latin typeface="서울한강체 B"/>
              <a:ea typeface="서울한강체 B"/>
            </a:endParaRPr>
          </a:p>
        </p:txBody>
      </p:sp>
      <p:sp>
        <p:nvSpPr>
          <p:cNvPr id="40" name="직사각형 39"/>
          <p:cNvSpPr/>
          <p:nvPr/>
        </p:nvSpPr>
        <p:spPr>
          <a:xfrm rot="16200000">
            <a:off x="2559328" y="343712"/>
            <a:ext cx="843800" cy="1563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" y="5227595"/>
            <a:ext cx="97155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917940" y="1538812"/>
            <a:ext cx="127406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070288" y="2656815"/>
            <a:ext cx="3944463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461242" y="1870075"/>
            <a:ext cx="4567936" cy="1713297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461242" y="3577677"/>
            <a:ext cx="4567936" cy="186059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786789" y="2507307"/>
            <a:ext cx="3048851" cy="4247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b="0" spc="100">
                <a:solidFill>
                  <a:schemeClr val="bg1"/>
                </a:solidFill>
                <a:latin typeface="서울한강체 B"/>
                <a:ea typeface="서울한강체 B"/>
              </a:rPr>
              <a:t>과소비 방지를 위한 자산관리</a:t>
            </a:r>
            <a:endParaRPr lang="en-US" altLang="ko-KR" b="0" spc="100">
              <a:solidFill>
                <a:schemeClr val="bg1"/>
              </a:solidFill>
              <a:latin typeface="서울한강체 B"/>
              <a:ea typeface="서울한강체 B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90107" y="2296441"/>
            <a:ext cx="855015" cy="855015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80582" y="4040801"/>
            <a:ext cx="818243" cy="90052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7895698" y="4299715"/>
            <a:ext cx="283237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b="0" spc="100">
                <a:solidFill>
                  <a:schemeClr val="bg1"/>
                </a:solidFill>
                <a:latin typeface="서울한강체 B"/>
                <a:ea typeface="서울한강체 B"/>
              </a:rPr>
              <a:t>사회초년을 위한 자산관리</a:t>
            </a:r>
            <a:endParaRPr lang="ko-KR" altLang="en-US" b="0" spc="100">
              <a:solidFill>
                <a:schemeClr val="bg1"/>
              </a:solidFill>
              <a:latin typeface="서울한강체 B"/>
              <a:ea typeface="서울한강체 B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4212" y="571408"/>
            <a:ext cx="4636614" cy="2884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9687" y="2826537"/>
            <a:ext cx="2868327" cy="4353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525354"/>
                </a:solidFill>
                <a:latin typeface="Consolas"/>
                <a:ea typeface="서울한강체 B"/>
              </a:rPr>
              <a:t>M</a:t>
            </a:r>
            <a:r>
              <a:rPr lang="en-US" altLang="ko-KR" sz="2800">
                <a:solidFill>
                  <a:srgbClr val="525354"/>
                </a:solidFill>
                <a:latin typeface="Consolas"/>
                <a:ea typeface="서울한강체 B"/>
              </a:rPr>
              <a:t> : MONEY</a:t>
            </a:r>
            <a:endParaRPr lang="en-US" altLang="ko-KR" sz="2800">
              <a:solidFill>
                <a:srgbClr val="525354"/>
              </a:solidFill>
              <a:latin typeface="Consolas"/>
              <a:ea typeface="서울한강체 B"/>
            </a:endParaRPr>
          </a:p>
          <a:p>
            <a:pPr lvl="0">
              <a:defRPr/>
            </a:pPr>
            <a:endParaRPr lang="en-US" altLang="ko-KR" sz="2800">
              <a:solidFill>
                <a:srgbClr val="525354"/>
              </a:solidFill>
              <a:latin typeface="Consolas"/>
              <a:ea typeface="서울한강체 B"/>
            </a:endParaRPr>
          </a:p>
          <a:p>
            <a:pPr lvl="0">
              <a:defRPr/>
            </a:pPr>
            <a:r>
              <a:rPr lang="en-US" altLang="ko-KR" sz="2800" b="1">
                <a:solidFill>
                  <a:srgbClr val="525354"/>
                </a:solidFill>
                <a:latin typeface="Consolas"/>
                <a:ea typeface="서울한강체 B"/>
              </a:rPr>
              <a:t>U</a:t>
            </a:r>
            <a:r>
              <a:rPr lang="en-US" altLang="ko-KR" sz="2800">
                <a:solidFill>
                  <a:srgbClr val="525354"/>
                </a:solidFill>
                <a:latin typeface="Consolas"/>
                <a:ea typeface="서울한강체 B"/>
              </a:rPr>
              <a:t> : USING</a:t>
            </a:r>
            <a:endParaRPr lang="en-US" altLang="ko-KR" sz="2800">
              <a:solidFill>
                <a:srgbClr val="525354"/>
              </a:solidFill>
              <a:latin typeface="Consolas"/>
              <a:ea typeface="서울한강체 B"/>
            </a:endParaRPr>
          </a:p>
          <a:p>
            <a:pPr lvl="0">
              <a:defRPr/>
            </a:pPr>
            <a:endParaRPr lang="en-US" altLang="ko-KR" sz="2800">
              <a:solidFill>
                <a:srgbClr val="525354"/>
              </a:solidFill>
              <a:latin typeface="Consolas"/>
              <a:ea typeface="서울한강체 B"/>
            </a:endParaRPr>
          </a:p>
          <a:p>
            <a:pPr lvl="0">
              <a:defRPr/>
            </a:pPr>
            <a:r>
              <a:rPr lang="en-US" altLang="ko-KR" sz="2800" b="1">
                <a:solidFill>
                  <a:srgbClr val="525354"/>
                </a:solidFill>
                <a:latin typeface="Consolas"/>
                <a:ea typeface="서울한강체 B"/>
              </a:rPr>
              <a:t>S</a:t>
            </a:r>
            <a:r>
              <a:rPr lang="en-US" altLang="ko-KR" sz="2800">
                <a:solidFill>
                  <a:srgbClr val="525354"/>
                </a:solidFill>
                <a:latin typeface="Consolas"/>
                <a:ea typeface="서울한강체 B"/>
              </a:rPr>
              <a:t> : SPECIAL</a:t>
            </a:r>
            <a:endParaRPr lang="en-US" altLang="ko-KR" sz="2800">
              <a:solidFill>
                <a:srgbClr val="525354"/>
              </a:solidFill>
              <a:latin typeface="Consolas"/>
              <a:ea typeface="서울한강체 B"/>
            </a:endParaRPr>
          </a:p>
          <a:p>
            <a:pPr lvl="0">
              <a:defRPr/>
            </a:pPr>
            <a:endParaRPr lang="en-US" altLang="ko-KR" sz="2800">
              <a:solidFill>
                <a:srgbClr val="525354"/>
              </a:solidFill>
              <a:latin typeface="Consolas"/>
              <a:ea typeface="서울한강체 B"/>
            </a:endParaRPr>
          </a:p>
          <a:p>
            <a:pPr lvl="0">
              <a:defRPr/>
            </a:pPr>
            <a:r>
              <a:rPr lang="en-US" altLang="ko-KR" sz="2800" b="1">
                <a:solidFill>
                  <a:srgbClr val="525354"/>
                </a:solidFill>
                <a:latin typeface="Consolas"/>
                <a:ea typeface="서울한강체 B"/>
              </a:rPr>
              <a:t>T</a:t>
            </a:r>
            <a:r>
              <a:rPr lang="en-US" altLang="ko-KR" sz="2800">
                <a:solidFill>
                  <a:srgbClr val="525354"/>
                </a:solidFill>
                <a:latin typeface="Consolas"/>
                <a:ea typeface="서울한강체 B"/>
              </a:rPr>
              <a:t> : TRAINING</a:t>
            </a:r>
            <a:endParaRPr lang="en-US" altLang="ko-KR" sz="2800">
              <a:solidFill>
                <a:srgbClr val="525354"/>
              </a:solidFill>
              <a:latin typeface="Consolas"/>
              <a:ea typeface="서울한강체 B"/>
            </a:endParaRPr>
          </a:p>
          <a:p>
            <a:pPr lvl="0">
              <a:defRPr/>
            </a:pPr>
            <a:endParaRPr lang="ko-KR" altLang="en-US" sz="2800">
              <a:solidFill>
                <a:srgbClr val="525354"/>
              </a:solidFill>
              <a:latin typeface="Consolas"/>
              <a:ea typeface="서울한강체 B"/>
            </a:endParaRPr>
          </a:p>
          <a:p>
            <a:pPr lvl="0">
              <a:defRPr/>
            </a:pPr>
            <a:endParaRPr lang="ko-KR" altLang="en-US" sz="2800">
              <a:solidFill>
                <a:srgbClr val="525354"/>
              </a:solidFill>
              <a:latin typeface="Consolas"/>
              <a:ea typeface="서울한강체 B"/>
            </a:endParaRPr>
          </a:p>
          <a:p>
            <a:pPr lvl="0">
              <a:defRPr/>
            </a:pPr>
            <a:endParaRPr lang="ko-KR" altLang="en-US" sz="2800">
              <a:solidFill>
                <a:srgbClr val="525354"/>
              </a:solidFill>
              <a:latin typeface="Consolas"/>
              <a:ea typeface="서울한강체 B"/>
            </a:endParaRPr>
          </a:p>
        </p:txBody>
      </p:sp>
      <p:sp>
        <p:nvSpPr>
          <p:cNvPr id="44" name="직사각형 43"/>
          <p:cNvSpPr/>
          <p:nvPr/>
        </p:nvSpPr>
        <p:spPr>
          <a:xfrm rot="16200000">
            <a:off x="5953082" y="-163225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Consola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12556" y="497639"/>
            <a:ext cx="1678666" cy="338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0" spc="100">
                <a:solidFill>
                  <a:schemeClr val="bg1"/>
                </a:solidFill>
                <a:latin typeface="Consolas"/>
                <a:ea typeface="서울한강체 B"/>
              </a:rPr>
              <a:t> 01 CONTENTS</a:t>
            </a:r>
            <a:endParaRPr lang="ko-KR" altLang="en-US" sz="1600" b="0" spc="100">
              <a:solidFill>
                <a:schemeClr val="bg1"/>
              </a:solidFill>
              <a:latin typeface="Consolas"/>
              <a:ea typeface="서울한강체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7" grpId="1"/>
      <p:bldP spid="70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nsolas" panose="020B0609020204030204" pitchFamily="49" charset="0"/>
              <a:ea typeface="서울한강체 B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40343" y="1295011"/>
            <a:ext cx="6311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과소비 방지를 위한 세가지 기능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13220" y="497922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Consolas" panose="020B0609020204030204" pitchFamily="49" charset="0"/>
                <a:ea typeface="서울한강체 B" panose="02020603020101020101" pitchFamily="18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Consolas" panose="020B0609020204030204" pitchFamily="49" charset="0"/>
              <a:ea typeface="서울한강체 B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097894" y="213385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4184562" y="3662641"/>
            <a:ext cx="188514" cy="1310122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 rot="16200000">
            <a:off x="5961567" y="1876947"/>
            <a:ext cx="202139" cy="3754277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55770" y="505285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100" dirty="0">
                <a:solidFill>
                  <a:srgbClr val="525354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가계부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55123" y="3924111"/>
            <a:ext cx="764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저축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268406" y="2768517"/>
            <a:ext cx="314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설정소비량 초과 알림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3896" y="5456685"/>
            <a:ext cx="345289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소비항목을 카테고리 별로 분류하여 자동으로 가계부 작성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458743" y="4365664"/>
            <a:ext cx="346501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지출의 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5%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를 자동으로 저축하여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과소비 견제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270879" y="3261931"/>
            <a:ext cx="340657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하루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,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일주일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,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한달 별로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소비량을 설정하여 초과시 알림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541074-17AC-4EE7-A169-00C26894AB79}"/>
              </a:ext>
            </a:extLst>
          </p:cNvPr>
          <p:cNvSpPr/>
          <p:nvPr/>
        </p:nvSpPr>
        <p:spPr>
          <a:xfrm>
            <a:off x="7991324" y="2485640"/>
            <a:ext cx="188514" cy="137509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989FBF-EE9D-488D-98B2-6A39CE3F24E2}"/>
              </a:ext>
            </a:extLst>
          </p:cNvPr>
          <p:cNvSpPr/>
          <p:nvPr/>
        </p:nvSpPr>
        <p:spPr>
          <a:xfrm rot="16200000">
            <a:off x="9768329" y="699947"/>
            <a:ext cx="202139" cy="375427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59E8E9-32D9-43B3-94F8-ACBC4F705269}"/>
              </a:ext>
            </a:extLst>
          </p:cNvPr>
          <p:cNvSpPr/>
          <p:nvPr/>
        </p:nvSpPr>
        <p:spPr>
          <a:xfrm>
            <a:off x="380858" y="4780249"/>
            <a:ext cx="188514" cy="13597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F45EE4-C4A7-4352-990D-7275CAAECA94}"/>
              </a:ext>
            </a:extLst>
          </p:cNvPr>
          <p:cNvSpPr/>
          <p:nvPr/>
        </p:nvSpPr>
        <p:spPr>
          <a:xfrm rot="16200000">
            <a:off x="2157863" y="2994555"/>
            <a:ext cx="202139" cy="375427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26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6" grpId="0"/>
      <p:bldP spid="107" grpId="0"/>
      <p:bldP spid="110" grpId="0"/>
      <p:bldP spid="111" grpId="0"/>
      <p:bldP spid="1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nsolas" panose="020B0609020204030204" pitchFamily="49" charset="0"/>
              <a:ea typeface="서울한강체 B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25389" y="1025505"/>
            <a:ext cx="4341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주요기능</a:t>
            </a:r>
            <a:r>
              <a:rPr lang="en-US" altLang="ko-KR" sz="4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1 : </a:t>
            </a:r>
            <a:r>
              <a:rPr lang="ko-KR" altLang="en-US" sz="4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가계부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18473" y="501347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Consolas" panose="020B0609020204030204" pitchFamily="49" charset="0"/>
                <a:ea typeface="서울한강체 B" panose="02020603020101020101" pitchFamily="18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Consolas" panose="020B0609020204030204" pitchFamily="49" charset="0"/>
              <a:ea typeface="서울한강체 B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4113" y="176217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88" y="2484380"/>
            <a:ext cx="2798513" cy="27985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1860" y="2452475"/>
            <a:ext cx="60492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rgbClr val="525354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은행 </a:t>
            </a:r>
            <a:r>
              <a:rPr lang="ko-KR" altLang="en-US" sz="2000" dirty="0" err="1">
                <a:solidFill>
                  <a:srgbClr val="525354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어플에서</a:t>
            </a:r>
            <a:r>
              <a:rPr lang="ko-KR" altLang="en-US" sz="2000" dirty="0">
                <a:solidFill>
                  <a:srgbClr val="525354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 제공되는 카드 사용 내역 바탕        → 가계부가 자동으로 기록됨</a:t>
            </a:r>
            <a:endParaRPr lang="en-US" altLang="ko-KR" sz="2000" dirty="0">
              <a:solidFill>
                <a:srgbClr val="525354"/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rgbClr val="525354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여러 개의 카드 사용 내역을 한 눈에 볼 수 있음         </a:t>
            </a:r>
            <a:r>
              <a:rPr lang="en-US" altLang="ko-KR" sz="2000" dirty="0">
                <a:solidFill>
                  <a:srgbClr val="525354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        </a:t>
            </a:r>
            <a:r>
              <a:rPr lang="ko-KR" altLang="en-US" sz="2000" dirty="0">
                <a:solidFill>
                  <a:srgbClr val="525354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→ 흩어져 있는 자산 한눈에 확인가능</a:t>
            </a:r>
            <a:endParaRPr lang="en-US" altLang="ko-KR" sz="2000" dirty="0">
              <a:solidFill>
                <a:srgbClr val="525354"/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rgbClr val="525354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영수증 인식 기능 이용                                               → 현금을 사용했을 때도 소비 내역 저장 가능 </a:t>
            </a:r>
          </a:p>
        </p:txBody>
      </p:sp>
    </p:spTree>
    <p:extLst>
      <p:ext uri="{BB962C8B-B14F-4D97-AF65-F5344CB8AC3E}">
        <p14:creationId xmlns:p14="http://schemas.microsoft.com/office/powerpoint/2010/main" val="299272204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6685" y="1025505"/>
            <a:ext cx="4259580" cy="6966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주요기능</a:t>
            </a:r>
            <a:r>
              <a:rPr lang="en-US" altLang="ko-KR" sz="4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1 : </a:t>
            </a:r>
            <a:r>
              <a:rPr lang="ko-KR" altLang="en-US" sz="4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가계부</a:t>
            </a:r>
            <a:endParaRPr lang="ko-KR" altLang="en-US" sz="4000" b="0" spc="100">
              <a:solidFill>
                <a:schemeClr val="tx1">
                  <a:lumMod val="65000"/>
                  <a:lumOff val="35000"/>
                </a:schemeClr>
              </a:solidFill>
              <a:latin typeface="서울한강체 B"/>
              <a:ea typeface="서울한강체 B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4113" y="178122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0350" y="2497770"/>
            <a:ext cx="2823078" cy="28230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62381" y="2708980"/>
            <a:ext cx="6058183" cy="2375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유명 브랜드는 카테고리가 기본적으로 저장 되어있음                   → 보다 편리한 이용 가능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                               ex)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파리바게트 → 음식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 / 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나이키 → 의류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카테고리가 저장 되어있지 않은 소비항목              → 한 번 수동으로 저장하면 이후 자동 분류</a:t>
            </a:r>
            <a:endParaRPr lang="en-US" altLang="ko-KR" sz="2000">
              <a:solidFill>
                <a:srgbClr val="525354"/>
              </a:solidFill>
              <a:latin typeface="서울한강체 B"/>
              <a:ea typeface="서울한강체 B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5953084" y="-163363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Consolas"/>
              <a:ea typeface="서울한강체 B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8473" y="497083"/>
            <a:ext cx="16786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0" spc="100">
                <a:solidFill>
                  <a:schemeClr val="bg1"/>
                </a:solidFill>
                <a:latin typeface="Consolas"/>
                <a:ea typeface="서울한강체 B"/>
              </a:rPr>
              <a:t> 02 CONTENTS</a:t>
            </a:r>
            <a:endParaRPr lang="ko-KR" altLang="en-US" sz="1600" b="0" spc="100">
              <a:solidFill>
                <a:schemeClr val="bg1"/>
              </a:solidFill>
              <a:latin typeface="Consolas"/>
              <a:ea typeface="서울한강체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Consolas"/>
              <a:ea typeface="서울한강체 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04335" y="1025505"/>
            <a:ext cx="3764279" cy="6966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주요기능</a:t>
            </a:r>
            <a:r>
              <a:rPr lang="en-US" altLang="ko-KR" sz="4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2 : </a:t>
            </a:r>
            <a:r>
              <a:rPr lang="ko-KR" altLang="en-US" sz="4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저축</a:t>
            </a:r>
            <a:endParaRPr lang="ko-KR" altLang="en-US" sz="4000" b="0" spc="100">
              <a:solidFill>
                <a:schemeClr val="tx1">
                  <a:lumMod val="65000"/>
                  <a:lumOff val="35000"/>
                </a:schemeClr>
              </a:solidFill>
              <a:latin typeface="서울한강체 B"/>
              <a:ea typeface="서울한강체 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8473" y="501347"/>
            <a:ext cx="16786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0" spc="100">
                <a:solidFill>
                  <a:schemeClr val="bg1"/>
                </a:solidFill>
                <a:latin typeface="Consolas"/>
                <a:ea typeface="서울한강체 B"/>
              </a:rPr>
              <a:t> 02 CONTENTS</a:t>
            </a:r>
            <a:endParaRPr lang="ko-KR" altLang="en-US" sz="1600" b="0" spc="100">
              <a:solidFill>
                <a:schemeClr val="bg1"/>
              </a:solidFill>
              <a:latin typeface="Consolas"/>
              <a:ea typeface="서울한강체 B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237006" y="1778147"/>
            <a:ext cx="3675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30459" y="2306373"/>
            <a:ext cx="3006772" cy="30067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72630" y="2567539"/>
            <a:ext cx="6624700" cy="283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7200" indent="-370000">
              <a:lnSpc>
                <a:spcPct val="150000"/>
              </a:lnSpc>
              <a:buAutoNum type="circleNumDbPlain"/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어플리케이션 접속                                          → 이용하는 은행 어플리케이션으로 연결               → 지출의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5%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를 자동적으로 저축함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  <a:p>
            <a:pPr marL="827200" indent="-370000">
              <a:lnSpc>
                <a:spcPct val="150000"/>
              </a:lnSpc>
              <a:buAutoNum type="circleNumDbPlain"/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목돈 마련 목적의 저축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( X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)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                              → 과소비에 대한 경각심을 일깨우는 목적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(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O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)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    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ex) 10,000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원 소비 →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500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원 저축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(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생활에 큰 영향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X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)</a:t>
            </a:r>
            <a:endParaRPr lang="en-US" altLang="ko-KR" sz="2000">
              <a:solidFill>
                <a:srgbClr val="525354"/>
              </a:solidFill>
              <a:latin typeface="서울한강체 B"/>
              <a:ea typeface="서울한강체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Consolas"/>
              <a:ea typeface="서울한강체 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13635" y="1025505"/>
            <a:ext cx="7345680" cy="6966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주요기능</a:t>
            </a:r>
            <a:r>
              <a:rPr lang="en-US" altLang="ko-KR" sz="4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3 : </a:t>
            </a:r>
            <a:r>
              <a:rPr lang="ko-KR" altLang="en-US" sz="4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설정소비량 초과 알림</a:t>
            </a:r>
            <a:endParaRPr lang="ko-KR" altLang="en-US" sz="4000" b="0" spc="100">
              <a:solidFill>
                <a:schemeClr val="tx1">
                  <a:lumMod val="65000"/>
                  <a:lumOff val="35000"/>
                </a:schemeClr>
              </a:solidFill>
              <a:latin typeface="서울한강체 B"/>
              <a:ea typeface="서울한강체 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8473" y="501347"/>
            <a:ext cx="16786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0" spc="100">
                <a:solidFill>
                  <a:schemeClr val="bg1"/>
                </a:solidFill>
                <a:latin typeface="Consolas"/>
                <a:ea typeface="서울한강체 B"/>
              </a:rPr>
              <a:t> 02 CONTENTS</a:t>
            </a:r>
            <a:endParaRPr lang="ko-KR" altLang="en-US" sz="1600" b="0" spc="100">
              <a:solidFill>
                <a:schemeClr val="bg1"/>
              </a:solidFill>
              <a:latin typeface="Consolas"/>
              <a:ea typeface="서울한강체 B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447262" y="1771794"/>
            <a:ext cx="7377894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5737" y="2531487"/>
            <a:ext cx="2675780" cy="2675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98888" y="2829869"/>
            <a:ext cx="5938488" cy="191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0000" indent="-370000">
              <a:lnSpc>
                <a:spcPct val="150000"/>
              </a:lnSpc>
              <a:buAutoNum type="circleNumDbPlain"/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하루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, 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일주일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, 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한달별로 소비량을 설정                 → 설정소비량 근접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/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초과시 알림바에 경고문구 알림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       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*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소리 모드일 경우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: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소리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 + 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진동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       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*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매너모드일 경우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: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 진동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/>
          <p:cNvSpPr/>
          <p:nvPr/>
        </p:nvSpPr>
        <p:spPr>
          <a:xfrm>
            <a:off x="7004042" y="5464076"/>
            <a:ext cx="3183041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서울한강체 B"/>
              <a:ea typeface="서울한강체 B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79338" y="5447278"/>
            <a:ext cx="3183041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서울한강체 B"/>
              <a:ea typeface="서울한강체 B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004042" y="4162517"/>
            <a:ext cx="3183041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서울한강체 B"/>
              <a:ea typeface="서울한강체 B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079339" y="4142979"/>
            <a:ext cx="3183041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서울한강체 B"/>
              <a:ea typeface="서울한강체 B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011672" y="2885032"/>
            <a:ext cx="3183041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서울한강체 B"/>
              <a:ea typeface="서울한강체 B"/>
            </a:endParaRPr>
          </a:p>
        </p:txBody>
      </p:sp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Consolas"/>
              <a:ea typeface="서울한강체 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51860" y="1006258"/>
            <a:ext cx="5269230" cy="696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0" spc="1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B"/>
                <a:ea typeface="서울한강체 B"/>
              </a:rPr>
              <a:t>아이디어의 변화 및 발전</a:t>
            </a:r>
            <a:endParaRPr lang="ko-KR" altLang="en-US" sz="4000" b="0" spc="100">
              <a:solidFill>
                <a:schemeClr val="tx1">
                  <a:lumMod val="65000"/>
                  <a:lumOff val="35000"/>
                </a:schemeClr>
              </a:solidFill>
              <a:latin typeface="서울한강체 B"/>
              <a:ea typeface="서울한강체 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21609" y="500194"/>
            <a:ext cx="16786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0" spc="100">
                <a:solidFill>
                  <a:schemeClr val="bg1"/>
                </a:solidFill>
                <a:latin typeface="Consolas"/>
                <a:ea typeface="서울한강체 B"/>
              </a:rPr>
              <a:t> 03 CONTENTS</a:t>
            </a:r>
            <a:endParaRPr lang="ko-KR" altLang="en-US" sz="1600" b="0" spc="100">
              <a:solidFill>
                <a:schemeClr val="bg1"/>
              </a:solidFill>
              <a:latin typeface="Consolas"/>
              <a:ea typeface="서울한강체 B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396799" y="1766702"/>
            <a:ext cx="5376861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079340" y="2879086"/>
            <a:ext cx="3183041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서울한강체 B"/>
              <a:ea typeface="서울한강체 B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5496" y="2902174"/>
            <a:ext cx="781007" cy="7810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8051" y="3059287"/>
            <a:ext cx="3599848" cy="388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올바른 소비습관형성 목적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4097" y="3067561"/>
            <a:ext cx="2358190" cy="388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과소비 방지 목적 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0024" y="4325009"/>
            <a:ext cx="2995903" cy="387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복잡하고 다양한 기능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5496" y="4165339"/>
            <a:ext cx="781007" cy="781007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5496" y="5515775"/>
            <a:ext cx="781007" cy="7810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4509" y="4342588"/>
            <a:ext cx="2810577" cy="389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편하고 간소한 기능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22432" y="5627949"/>
            <a:ext cx="2869329" cy="38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전 연령층 대상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72443" y="5644747"/>
            <a:ext cx="3436220" cy="392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사회초년생 </a:t>
            </a:r>
            <a:r>
              <a:rPr lang="en-US" altLang="ko-KR" sz="2000">
                <a:solidFill>
                  <a:srgbClr val="525354"/>
                </a:solidFill>
                <a:latin typeface="서울한강체 B"/>
                <a:ea typeface="서울한강체 B"/>
              </a:rPr>
              <a:t>2030 </a:t>
            </a:r>
            <a:r>
              <a:rPr lang="ko-KR" altLang="en-US" sz="2000">
                <a:solidFill>
                  <a:srgbClr val="525354"/>
                </a:solidFill>
                <a:latin typeface="서울한강체 B"/>
                <a:ea typeface="서울한강체 B"/>
              </a:rPr>
              <a:t>대상</a:t>
            </a:r>
            <a:endParaRPr lang="ko-KR" altLang="en-US" sz="2000">
              <a:solidFill>
                <a:srgbClr val="525354"/>
              </a:solidFill>
              <a:latin typeface="서울한강체 B"/>
              <a:ea typeface="서울한강체 B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45838" y="2082720"/>
            <a:ext cx="585403" cy="58540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77484" y="2092245"/>
            <a:ext cx="620490" cy="62049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16966" y="2127087"/>
            <a:ext cx="1280795" cy="518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rgbClr val="525354"/>
                </a:solidFill>
                <a:latin typeface="서울한강체 B"/>
                <a:ea typeface="서울한강체 B"/>
              </a:rPr>
              <a:t>광범위</a:t>
            </a:r>
            <a:endParaRPr lang="ko-KR" altLang="en-US" sz="2800">
              <a:solidFill>
                <a:srgbClr val="525354"/>
              </a:solidFill>
              <a:latin typeface="서울한강체 B"/>
              <a:ea typeface="서울한강체 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39311" y="2146137"/>
            <a:ext cx="2232530" cy="518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rgbClr val="525354"/>
                </a:solidFill>
                <a:latin typeface="서울한강체 B"/>
                <a:ea typeface="서울한강체 B"/>
              </a:rPr>
              <a:t>선택과 집중</a:t>
            </a:r>
            <a:endParaRPr lang="ko-KR" altLang="en-US" sz="2800">
              <a:solidFill>
                <a:srgbClr val="525354"/>
              </a:solidFill>
              <a:latin typeface="서울한강체 B"/>
              <a:ea typeface="서울한강체 B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28" grpId="1" animBg="1"/>
      <p:bldP spid="7" grpId="2"/>
      <p:bldP spid="9" grpId="3"/>
      <p:bldP spid="90" grpId="4" animBg="1"/>
      <p:bldP spid="91" grpId="5" animBg="1"/>
      <p:bldP spid="11" grpId="6"/>
      <p:bldP spid="13" grpId="7"/>
      <p:bldP spid="93" grpId="8" animBg="1"/>
      <p:bldP spid="89" grpId="9" animBg="1"/>
      <p:bldP spid="14" grpId="10"/>
      <p:bldP spid="16" grpId="1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HP</ep:Company>
  <ep:Words>469</ep:Words>
  <ep:PresentationFormat>와이드스크린</ep:PresentationFormat>
  <ep:Paragraphs>100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2017-10-09T06:18:45.000</dcterms:created>
  <dc:creator>HP</dc:creator>
  <cp:lastModifiedBy>유현지</cp:lastModifiedBy>
  <dcterms:modified xsi:type="dcterms:W3CDTF">2017-10-11T16:54:57.792</dcterms:modified>
  <cp:revision>126</cp:revision>
  <dc:title>PowerPoint 프레젠테이션</dc:title>
  <cp:version>0906.0100.01</cp:version>
</cp:coreProperties>
</file>