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6D141-8A1C-4347-98BD-3F1418616F53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5CFDD-C6DA-4036-9A40-DEEDE20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28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58BFC-F682-BC5F-8B54-0C89BF367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ED1BD6-B881-58BE-AB33-1B031333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59075-C725-C384-F884-B7FC911A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632F8-7713-19E2-F884-22F19450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C2C4F-04D3-8369-805F-BAA84EC0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6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AE777-632F-C895-805F-8B8318A3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C5BDC-4E52-9BE2-92E6-48D40C4D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5B548-6B67-9B5E-FFF7-21B7E5F1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97184-8FE0-A4B7-048B-DD31CC82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B0990-0FAB-2E88-3A10-92DD5C39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8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2F2CEF-7C1B-9F76-A25A-0E7F1DE88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5B40D5-2C5C-9425-D215-405D50790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A283D-55C0-04A0-124E-CC66EA1D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6D75C-E45C-4E00-0E50-53C57FCD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65AD8-C078-0FD0-95D0-7A5D52EE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0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17908-005D-BBB5-0457-9E6895F6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06293-B18A-F6A3-2A74-14E3E785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BD76A-196F-3CAD-3BBF-88BCF6B7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0924A-E23B-6700-F1D7-85313E83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6A273-BA13-58D2-44CB-72E39627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66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A58C5-E9CB-F977-4866-4B64B893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A8052-C6E2-B682-9606-BD5311C9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4B38A-F51D-5079-CF8D-A0AFED62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C832F-0A8E-BBC9-A218-55CC6BD0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15E43-2A47-16A1-CF59-D7E5040E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1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D320D-CA0E-D88A-55B5-40ED763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C4601-4ADB-8F15-19BD-06B0726DA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43FDF-1C4E-157D-A66F-81F2ED148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3AB24E-D19F-2FE3-D0EF-377C5176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EE2B0-4C27-6015-A0AD-28EB5A3B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E0CEE-7619-AC96-CCC6-4C8756C5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7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6412C-181A-4FAC-A326-7DF7C98B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6D4FC-449F-25CA-A348-7966E0816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A5715-687F-55E7-2B58-F43E5C085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0AB75-83C4-CDF8-A8DB-1BCA72902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16866-6806-EB41-2EBF-7850FB7BE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E27907-F1F0-210B-B2B2-B81CBBB5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919EE-9F7A-9A79-25D3-0CAB9E73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8AB04-A7CD-924F-3286-DC5EF268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44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1122-FDE1-AE8F-CF0D-78646454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FDFDF3-622F-CCCA-73C5-45A9A619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5BD2B7-1DA9-D850-82B6-1D060A24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E3E9FD-6A97-5185-63F3-FCD91474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7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47FF64-ED54-EEA5-DE27-3CA5262A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398D34-573D-D207-9E43-1F7A1616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0FB85-B962-C230-5263-A5BD651B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9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506D7-EEBA-96EE-5399-4EA9A4CA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BC9E0-FA55-99BE-887F-F81B0D399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32F80-C146-7AF8-71F0-573E179DD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E2232-7251-F873-4557-C2780517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4C6FB-91D0-C5C9-4702-E3A7DDA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54774F-CC69-AC6E-2480-6FB129C6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7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B50D0-429C-06DA-3FB7-B2DC4D24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E372A-2BFF-BA5D-8FC1-B3680E29B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54555-572A-C9E2-3540-1378CF6A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D6499-6096-5B3C-8791-1F6A070B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ADD049-569B-B93B-BD1F-D7345BE7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F2E3C-FEB2-3427-2077-A2101017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88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581118-F6FF-0A23-5931-731FBBC2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EC8CD-E6A4-A558-DE49-08CB3BFE6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50D0F-3431-1B2C-A02C-4AF1E141B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A3D91-9A12-4799-9669-D9FAD51E79BB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DD766-C93F-05F3-0C88-199D93D99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C646E8-7B9B-A9C8-8717-1F9963EBA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17EF-D89C-4AC8-91C7-4A8891CA7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5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27D2D9B-9268-520D-D8E3-E8674FB80546}"/>
              </a:ext>
            </a:extLst>
          </p:cNvPr>
          <p:cNvSpPr/>
          <p:nvPr/>
        </p:nvSpPr>
        <p:spPr>
          <a:xfrm>
            <a:off x="637309" y="252340"/>
            <a:ext cx="10917382" cy="6077527"/>
          </a:xfrm>
          <a:prstGeom prst="roundRect">
            <a:avLst>
              <a:gd name="adj" fmla="val 4661"/>
            </a:avLst>
          </a:prstGeom>
          <a:pattFill prst="dkUp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원, 그래픽, 다채로움, 그래픽 디자인이(가) 표시된 사진&#10;&#10;자동 생성된 설명">
            <a:extLst>
              <a:ext uri="{FF2B5EF4-FFF2-40B4-BE49-F238E27FC236}">
                <a16:creationId xmlns:a16="http://schemas.microsoft.com/office/drawing/2014/main" id="{F5CD329A-E860-7E63-4F5A-DFBED9BB70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75" y="1047749"/>
            <a:ext cx="4762500" cy="4762500"/>
          </a:xfrm>
          <a:prstGeom prst="rect">
            <a:avLst/>
          </a:prstGeom>
        </p:spPr>
      </p:pic>
      <p:pic>
        <p:nvPicPr>
          <p:cNvPr id="7" name="그림 6" descr="원, 그래픽, 다채로움, 그래픽 디자인이(가) 표시된 사진&#10;&#10;자동 생성된 설명">
            <a:extLst>
              <a:ext uri="{FF2B5EF4-FFF2-40B4-BE49-F238E27FC236}">
                <a16:creationId xmlns:a16="http://schemas.microsoft.com/office/drawing/2014/main" id="{3139C56A-7456-F06B-C377-472F868685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22" y="1647824"/>
            <a:ext cx="2514601" cy="2514601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06A47DD-0496-3713-1910-73D5FD7E0787}"/>
              </a:ext>
            </a:extLst>
          </p:cNvPr>
          <p:cNvSpPr/>
          <p:nvPr/>
        </p:nvSpPr>
        <p:spPr>
          <a:xfrm>
            <a:off x="6371359" y="1490661"/>
            <a:ext cx="3562350" cy="35623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8DABC-C48B-6B30-81F2-F409C0BF1155}"/>
              </a:ext>
            </a:extLst>
          </p:cNvPr>
          <p:cNvSpPr txBox="1"/>
          <p:nvPr/>
        </p:nvSpPr>
        <p:spPr>
          <a:xfrm>
            <a:off x="945356" y="613498"/>
            <a:ext cx="1867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blipFill>
                  <a:blip r:embed="rId5"/>
                  <a:tile tx="0" ty="0" sx="100000" sy="100000" flip="none" algn="tl"/>
                </a:blipFill>
                <a:latin typeface="Arial Black" panose="020B0A04020102020204" pitchFamily="34" charset="0"/>
                <a:cs typeface="Arial" panose="020B0604020202020204" pitchFamily="34" charset="0"/>
              </a:rPr>
              <a:t>KOR</a:t>
            </a:r>
            <a:endParaRPr lang="ko-KR" altLang="en-US" b="1" dirty="0">
              <a:blipFill>
                <a:blip r:embed="rId5"/>
                <a:tile tx="0" ty="0" sx="100000" sy="100000" flip="none" algn="tl"/>
              </a:blip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3E58D-B88E-E501-5673-7D8D2225B7EC}"/>
              </a:ext>
            </a:extLst>
          </p:cNvPr>
          <p:cNvSpPr txBox="1"/>
          <p:nvPr/>
        </p:nvSpPr>
        <p:spPr>
          <a:xfrm>
            <a:off x="2809514" y="726322"/>
            <a:ext cx="216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외국인등록증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0726D-70AC-8C31-C642-CB23DA2EBE36}"/>
              </a:ext>
            </a:extLst>
          </p:cNvPr>
          <p:cNvSpPr txBox="1"/>
          <p:nvPr/>
        </p:nvSpPr>
        <p:spPr>
          <a:xfrm>
            <a:off x="2809514" y="1164138"/>
            <a:ext cx="216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RESIDENCE CARD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B5FB9C-96EB-C2F0-36A3-1D7C236CCD2C}"/>
              </a:ext>
            </a:extLst>
          </p:cNvPr>
          <p:cNvCxnSpPr>
            <a:cxnSpLocks/>
          </p:cNvCxnSpPr>
          <p:nvPr/>
        </p:nvCxnSpPr>
        <p:spPr>
          <a:xfrm>
            <a:off x="546966" y="1731696"/>
            <a:ext cx="45250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E24047-2BE2-8427-30EA-FBCA7430150A}"/>
              </a:ext>
            </a:extLst>
          </p:cNvPr>
          <p:cNvSpPr txBox="1"/>
          <p:nvPr/>
        </p:nvSpPr>
        <p:spPr>
          <a:xfrm>
            <a:off x="727652" y="214817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외국인등록번호</a:t>
            </a:r>
            <a:endParaRPr lang="en-US" altLang="ko-KR" dirty="0"/>
          </a:p>
          <a:p>
            <a:r>
              <a:rPr lang="en-US" altLang="ko-KR" dirty="0"/>
              <a:t>Registration No.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53A8B3-6604-76E0-FEB6-EC8CF793D155}"/>
              </a:ext>
            </a:extLst>
          </p:cNvPr>
          <p:cNvSpPr txBox="1"/>
          <p:nvPr/>
        </p:nvSpPr>
        <p:spPr>
          <a:xfrm>
            <a:off x="807244" y="2864302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성명</a:t>
            </a:r>
            <a:endParaRPr lang="en-US" altLang="ko-KR" dirty="0"/>
          </a:p>
          <a:p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DDC3FE-FABF-1F11-7F4F-00649BE247A3}"/>
              </a:ext>
            </a:extLst>
          </p:cNvPr>
          <p:cNvSpPr txBox="1"/>
          <p:nvPr/>
        </p:nvSpPr>
        <p:spPr>
          <a:xfrm>
            <a:off x="824346" y="3580429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국가 </a:t>
            </a:r>
            <a:r>
              <a:rPr lang="en-US" altLang="ko-KR" dirty="0"/>
              <a:t>/ </a:t>
            </a:r>
            <a:r>
              <a:rPr lang="ko-KR" altLang="en-US" dirty="0"/>
              <a:t>지역</a:t>
            </a:r>
            <a:endParaRPr lang="en-US" altLang="ko-KR" dirty="0"/>
          </a:p>
          <a:p>
            <a:r>
              <a:rPr lang="en-US" altLang="ko-KR" dirty="0"/>
              <a:t>Country / Region</a:t>
            </a:r>
            <a:endParaRPr lang="ko-KR" altLang="en-US" dirty="0"/>
          </a:p>
        </p:txBody>
      </p:sp>
      <p:pic>
        <p:nvPicPr>
          <p:cNvPr id="20" name="그림 19" descr="인간의 얼굴, 사람, 눈썹, 인물사진이(가) 표시된 사진&#10;&#10;자동 생성된 설명">
            <a:extLst>
              <a:ext uri="{FF2B5EF4-FFF2-40B4-BE49-F238E27FC236}">
                <a16:creationId xmlns:a16="http://schemas.microsoft.com/office/drawing/2014/main" id="{71456A7E-17B5-5446-3523-53674147B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203" y="957154"/>
            <a:ext cx="3705742" cy="46679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ACBF7-3F5E-B966-AAB6-5B2D4F8E34BF}"/>
              </a:ext>
            </a:extLst>
          </p:cNvPr>
          <p:cNvSpPr txBox="1"/>
          <p:nvPr/>
        </p:nvSpPr>
        <p:spPr>
          <a:xfrm>
            <a:off x="824346" y="457355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체류자격</a:t>
            </a:r>
            <a:endParaRPr lang="en-US" altLang="ko-KR" dirty="0"/>
          </a:p>
          <a:p>
            <a:r>
              <a:rPr lang="en-US" altLang="ko-KR" dirty="0"/>
              <a:t>Status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44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116CC792-55E6-8B92-5C8A-A771070238EC}"/>
              </a:ext>
            </a:extLst>
          </p:cNvPr>
          <p:cNvGrpSpPr/>
          <p:nvPr/>
        </p:nvGrpSpPr>
        <p:grpSpPr>
          <a:xfrm>
            <a:off x="716607" y="278363"/>
            <a:ext cx="11012766" cy="6301274"/>
            <a:chOff x="626784" y="298490"/>
            <a:chExt cx="11012766" cy="6301274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10C54D9-07F8-F197-555D-EF3B2C498AD2}"/>
                </a:ext>
              </a:extLst>
            </p:cNvPr>
            <p:cNvGrpSpPr/>
            <p:nvPr/>
          </p:nvGrpSpPr>
          <p:grpSpPr>
            <a:xfrm>
              <a:off x="637309" y="298490"/>
              <a:ext cx="10917382" cy="6292810"/>
              <a:chOff x="546966" y="390236"/>
              <a:chExt cx="10917382" cy="6077527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727D2D9B-9268-520D-D8E3-E8674FB80546}"/>
                  </a:ext>
                </a:extLst>
              </p:cNvPr>
              <p:cNvSpPr/>
              <p:nvPr/>
            </p:nvSpPr>
            <p:spPr>
              <a:xfrm>
                <a:off x="546966" y="390236"/>
                <a:ext cx="10917382" cy="6077527"/>
              </a:xfrm>
              <a:prstGeom prst="roundRect">
                <a:avLst>
                  <a:gd name="adj" fmla="val 4661"/>
                </a:avLst>
              </a:prstGeom>
              <a:pattFill prst="dkUpDiag">
                <a:fgClr>
                  <a:schemeClr val="accent5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" name="그림 5" descr="원, 그래픽, 다채로움, 그래픽 디자인이(가) 표시된 사진&#10;&#10;자동 생성된 설명">
                <a:extLst>
                  <a:ext uri="{FF2B5EF4-FFF2-40B4-BE49-F238E27FC236}">
                    <a16:creationId xmlns:a16="http://schemas.microsoft.com/office/drawing/2014/main" id="{F5CD329A-E860-7E63-4F5A-DFBED9BB7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16317" y="1321310"/>
                <a:ext cx="4324684" cy="4324684"/>
              </a:xfrm>
              <a:prstGeom prst="rect">
                <a:avLst/>
              </a:prstGeom>
            </p:spPr>
          </p:pic>
          <p:pic>
            <p:nvPicPr>
              <p:cNvPr id="7" name="그림 6" descr="원, 그래픽, 다채로움, 그래픽 디자인이(가) 표시된 사진&#10;&#10;자동 생성된 설명">
                <a:extLst>
                  <a:ext uri="{FF2B5EF4-FFF2-40B4-BE49-F238E27FC236}">
                    <a16:creationId xmlns:a16="http://schemas.microsoft.com/office/drawing/2014/main" id="{3139C56A-7456-F06B-C377-472F868685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4293" y="2171698"/>
                <a:ext cx="2514601" cy="2514601"/>
              </a:xfrm>
              <a:prstGeom prst="rect">
                <a:avLst/>
              </a:prstGeom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06A47DD-0496-3713-1910-73D5FD7E0787}"/>
                  </a:ext>
                </a:extLst>
              </p:cNvPr>
              <p:cNvSpPr/>
              <p:nvPr/>
            </p:nvSpPr>
            <p:spPr>
              <a:xfrm>
                <a:off x="6536223" y="1933628"/>
                <a:ext cx="2990740" cy="2990740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C8DABC-C48B-6B30-81F2-F409C0BF1155}"/>
                </a:ext>
              </a:extLst>
            </p:cNvPr>
            <p:cNvSpPr txBox="1"/>
            <p:nvPr/>
          </p:nvSpPr>
          <p:spPr>
            <a:xfrm>
              <a:off x="1072535" y="674090"/>
              <a:ext cx="1867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400" b="1" dirty="0">
                  <a:blipFill>
                    <a:blip r:embed="rId5"/>
                    <a:tile tx="0" ty="0" sx="100000" sy="100000" flip="none" algn="tl"/>
                  </a:blipFill>
                  <a:latin typeface="Arial Black" panose="020B0A04020102020204" pitchFamily="34" charset="0"/>
                  <a:cs typeface="Arial" panose="020B0604020202020204" pitchFamily="34" charset="0"/>
                </a:rPr>
                <a:t>KOR</a:t>
              </a:r>
              <a:endParaRPr lang="ko-KR" altLang="en-US" b="1" dirty="0">
                <a:blipFill>
                  <a:blip r:embed="rId5"/>
                  <a:tile tx="0" ty="0" sx="100000" sy="100000" flip="none" algn="tl"/>
                </a:blipFill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DD14E8D-B555-FA45-40E2-9A3682C2959D}"/>
                </a:ext>
              </a:extLst>
            </p:cNvPr>
            <p:cNvGrpSpPr/>
            <p:nvPr/>
          </p:nvGrpSpPr>
          <p:grpSpPr>
            <a:xfrm>
              <a:off x="2949516" y="741647"/>
              <a:ext cx="2387512" cy="829222"/>
              <a:chOff x="2809514" y="726322"/>
              <a:chExt cx="2387512" cy="82922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03E58D-B88E-E501-5673-7D8D2225B7EC}"/>
                  </a:ext>
                </a:extLst>
              </p:cNvPr>
              <p:cNvSpPr txBox="1"/>
              <p:nvPr/>
            </p:nvSpPr>
            <p:spPr>
              <a:xfrm>
                <a:off x="2809514" y="726322"/>
                <a:ext cx="23875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외국인등록증</a:t>
                </a:r>
                <a:endParaRPr lang="ko-KR" altLang="en-US" sz="2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70726D-70AC-8C31-C642-CB23DA2EBE36}"/>
                  </a:ext>
                </a:extLst>
              </p:cNvPr>
              <p:cNvSpPr txBox="1"/>
              <p:nvPr/>
            </p:nvSpPr>
            <p:spPr>
              <a:xfrm>
                <a:off x="2809514" y="1186212"/>
                <a:ext cx="2286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ko-KR" b="1" dirty="0">
                    <a:solidFill>
                      <a:schemeClr val="accent1">
                        <a:lumMod val="75000"/>
                      </a:schemeClr>
                    </a:solidFill>
                  </a:rPr>
                  <a:t>RESIDENCE CARD</a:t>
                </a:r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4B5FB9C-96EB-C2F0-36A3-1D7C236CCD2C}"/>
                </a:ext>
              </a:extLst>
            </p:cNvPr>
            <p:cNvCxnSpPr>
              <a:cxnSpLocks/>
            </p:cNvCxnSpPr>
            <p:nvPr/>
          </p:nvCxnSpPr>
          <p:spPr>
            <a:xfrm>
              <a:off x="686968" y="1747021"/>
              <a:ext cx="5682383" cy="0"/>
            </a:xfrm>
            <a:prstGeom prst="line">
              <a:avLst/>
            </a:prstGeom>
            <a:ln w="28575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E24047-2BE2-8427-30EA-FBCA7430150A}"/>
                </a:ext>
              </a:extLst>
            </p:cNvPr>
            <p:cNvSpPr txBox="1"/>
            <p:nvPr/>
          </p:nvSpPr>
          <p:spPr>
            <a:xfrm>
              <a:off x="791263" y="2109538"/>
              <a:ext cx="207808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/>
                <a:t>외국인등록번호</a:t>
              </a:r>
              <a:endParaRPr lang="en-US" altLang="ko-KR" sz="2000" b="1" dirty="0"/>
            </a:p>
            <a:p>
              <a:pPr algn="r"/>
              <a:r>
                <a:rPr lang="en-US" altLang="ko-KR" sz="2000" dirty="0"/>
                <a:t>Registration No.</a:t>
              </a: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53A8B3-6604-76E0-FEB6-EC8CF793D155}"/>
                </a:ext>
              </a:extLst>
            </p:cNvPr>
            <p:cNvSpPr txBox="1"/>
            <p:nvPr/>
          </p:nvSpPr>
          <p:spPr>
            <a:xfrm>
              <a:off x="941025" y="2852646"/>
              <a:ext cx="1905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/>
                <a:t>성명</a:t>
              </a:r>
              <a:endParaRPr lang="en-US" altLang="ko-KR" sz="2000" b="1" dirty="0"/>
            </a:p>
            <a:p>
              <a:pPr algn="r"/>
              <a:r>
                <a:rPr lang="en-US" altLang="ko-KR" sz="2000" dirty="0"/>
                <a:t>Name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DC3FE-FABF-1F11-7F4F-00649BE247A3}"/>
                </a:ext>
              </a:extLst>
            </p:cNvPr>
            <p:cNvSpPr txBox="1"/>
            <p:nvPr/>
          </p:nvSpPr>
          <p:spPr>
            <a:xfrm>
              <a:off x="791263" y="3800854"/>
              <a:ext cx="207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>
                  <a:latin typeface="+mn-ea"/>
                </a:rPr>
                <a:t>국가 </a:t>
              </a:r>
              <a:r>
                <a:rPr lang="en-US" altLang="ko-KR" b="1" dirty="0">
                  <a:latin typeface="+mn-ea"/>
                </a:rPr>
                <a:t>/ </a:t>
              </a:r>
              <a:r>
                <a:rPr lang="ko-KR" altLang="en-US" b="1" dirty="0">
                  <a:latin typeface="+mn-ea"/>
                </a:rPr>
                <a:t>지역</a:t>
              </a:r>
              <a:endParaRPr lang="en-US" altLang="ko-KR" b="1" dirty="0">
                <a:latin typeface="+mn-ea"/>
              </a:endParaRPr>
            </a:p>
            <a:p>
              <a:pPr algn="r"/>
              <a:r>
                <a:rPr lang="en-US" altLang="ko-KR" dirty="0"/>
                <a:t>Country / Region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ACBF7-3F5E-B966-AAB6-5B2D4F8E34BF}"/>
                </a:ext>
              </a:extLst>
            </p:cNvPr>
            <p:cNvSpPr txBox="1"/>
            <p:nvPr/>
          </p:nvSpPr>
          <p:spPr>
            <a:xfrm>
              <a:off x="964348" y="4629457"/>
              <a:ext cx="19050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b="1" dirty="0"/>
                <a:t>체류자격</a:t>
              </a:r>
              <a:endParaRPr lang="en-US" altLang="ko-KR" sz="2000" b="1" dirty="0"/>
            </a:p>
            <a:p>
              <a:pPr algn="r"/>
              <a:r>
                <a:rPr lang="en-US" altLang="ko-KR" sz="2000" dirty="0"/>
                <a:t>Status</a:t>
              </a:r>
              <a:endParaRPr lang="ko-KR" altLang="en-US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F3ED9B-9B1F-129D-391D-2C728701BD4D}"/>
                </a:ext>
              </a:extLst>
            </p:cNvPr>
            <p:cNvSpPr txBox="1"/>
            <p:nvPr/>
          </p:nvSpPr>
          <p:spPr>
            <a:xfrm>
              <a:off x="3235626" y="2109538"/>
              <a:ext cx="31337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921015-6249105</a:t>
              </a:r>
              <a:endParaRPr lang="ko-KR" altLang="en-US" sz="28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F9689C-31D6-BACE-9E11-7285A15A8B81}"/>
                </a:ext>
              </a:extLst>
            </p:cNvPr>
            <p:cNvSpPr txBox="1"/>
            <p:nvPr/>
          </p:nvSpPr>
          <p:spPr>
            <a:xfrm rot="5400000">
              <a:off x="10217404" y="2889639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958571</a:t>
              </a:r>
              <a:endParaRPr lang="ko-KR" alt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3F388A-4F4A-851D-683E-887672A77859}"/>
                </a:ext>
              </a:extLst>
            </p:cNvPr>
            <p:cNvSpPr txBox="1"/>
            <p:nvPr/>
          </p:nvSpPr>
          <p:spPr>
            <a:xfrm>
              <a:off x="3235626" y="2821868"/>
              <a:ext cx="31337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/>
                <a:t>Sophia Moore</a:t>
              </a:r>
            </a:p>
            <a:p>
              <a:r>
                <a:rPr lang="en-US" altLang="ko-KR" sz="2400" b="1" dirty="0"/>
                <a:t>(</a:t>
              </a:r>
              <a:r>
                <a:rPr lang="ko-KR" altLang="en-US" sz="2400" b="1" dirty="0"/>
                <a:t>소피아 무어</a:t>
              </a:r>
              <a:r>
                <a:rPr lang="en-US" altLang="ko-KR" sz="2400" b="1" dirty="0"/>
                <a:t>)</a:t>
              </a:r>
              <a:endParaRPr lang="ko-KR" altLang="en-US" sz="2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38C408-6A8D-FF68-8EFF-A81E5A9EFCE2}"/>
                </a:ext>
              </a:extLst>
            </p:cNvPr>
            <p:cNvSpPr txBox="1"/>
            <p:nvPr/>
          </p:nvSpPr>
          <p:spPr>
            <a:xfrm>
              <a:off x="3235625" y="3890572"/>
              <a:ext cx="325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i="0" dirty="0">
                  <a:solidFill>
                    <a:srgbClr val="202124"/>
                  </a:solidFill>
                  <a:effectLst/>
                </a:rPr>
                <a:t>Dominion of Canada</a:t>
              </a:r>
              <a:endParaRPr lang="ko-KR" altLang="en-US" sz="2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DF2F54-902E-8316-A0D5-3D8439D29776}"/>
                </a:ext>
              </a:extLst>
            </p:cNvPr>
            <p:cNvSpPr txBox="1"/>
            <p:nvPr/>
          </p:nvSpPr>
          <p:spPr>
            <a:xfrm>
              <a:off x="3235624" y="4678270"/>
              <a:ext cx="3133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/>
                <a:t>회화지도</a:t>
              </a:r>
              <a:r>
                <a:rPr lang="en-US" altLang="ko-KR" sz="2400" b="1" dirty="0"/>
                <a:t>(E-2)</a:t>
              </a:r>
              <a:endParaRPr lang="ko-KR" altLang="en-US" sz="2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53D50D-C6FE-7352-ABCF-56912E48F2C8}"/>
                </a:ext>
              </a:extLst>
            </p:cNvPr>
            <p:cNvSpPr txBox="1"/>
            <p:nvPr/>
          </p:nvSpPr>
          <p:spPr>
            <a:xfrm>
              <a:off x="5611590" y="5198991"/>
              <a:ext cx="4110213" cy="1233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ko-KR" altLang="en-US" dirty="0"/>
                <a:t>발급일자 </a:t>
              </a:r>
              <a:r>
                <a:rPr lang="en-US" altLang="ko-KR" dirty="0"/>
                <a:t>Issue Date </a:t>
              </a:r>
              <a:r>
                <a:rPr lang="en-US" altLang="ko-KR" sz="2400" dirty="0"/>
                <a:t>2022.12.23.</a:t>
              </a:r>
              <a:endParaRPr lang="en-US" altLang="ko-KR" dirty="0"/>
            </a:p>
            <a:p>
              <a:pPr algn="r">
                <a:lnSpc>
                  <a:spcPct val="120000"/>
                </a:lnSpc>
              </a:pPr>
              <a:r>
                <a:rPr lang="ko-KR" altLang="en-US" sz="2300" dirty="0"/>
                <a:t>서울출입국</a:t>
              </a:r>
              <a:r>
                <a:rPr lang="en-US" altLang="ko-KR" sz="2300" b="0" i="0" dirty="0">
                  <a:solidFill>
                    <a:srgbClr val="373A3C"/>
                  </a:solidFill>
                  <a:effectLst/>
                  <a:latin typeface="Open Sans" panose="020B0606030504020204" pitchFamily="34" charset="0"/>
                </a:rPr>
                <a:t>·</a:t>
              </a:r>
              <a:r>
                <a:rPr lang="ko-KR" altLang="en-US" sz="2300" b="0" i="0" dirty="0">
                  <a:solidFill>
                    <a:srgbClr val="373A3C"/>
                  </a:solidFill>
                  <a:effectLst/>
                  <a:latin typeface="Open Sans" panose="020B0606030504020204" pitchFamily="34" charset="0"/>
                </a:rPr>
                <a:t>외국인청장</a:t>
              </a:r>
              <a:endParaRPr lang="en-US" altLang="ko-KR" sz="2300" b="0" i="0" dirty="0">
                <a:solidFill>
                  <a:srgbClr val="373A3C"/>
                </a:solidFill>
                <a:effectLst/>
                <a:latin typeface="Open Sans" panose="020B0606030504020204" pitchFamily="34" charset="0"/>
              </a:endParaRPr>
            </a:p>
            <a:p>
              <a:pPr algn="r">
                <a:lnSpc>
                  <a:spcPct val="120000"/>
                </a:lnSpc>
              </a:pPr>
              <a:r>
                <a:rPr lang="en-US" altLang="ko-KR" sz="1600" dirty="0">
                  <a:solidFill>
                    <a:srgbClr val="373A3C"/>
                  </a:solidFill>
                  <a:latin typeface="Open Sans" panose="020B0606030504020204" pitchFamily="34" charset="0"/>
                </a:rPr>
                <a:t>CHIEF, SEOUL IMMIGRATION OFFICE</a:t>
              </a:r>
              <a:endParaRPr lang="ko-KR" altLang="en-US" sz="1600" dirty="0"/>
            </a:p>
          </p:txBody>
        </p:sp>
        <p:pic>
          <p:nvPicPr>
            <p:cNvPr id="28" name="그림 27" descr="스크린샷, 블랙이(가) 표시된 사진&#10;&#10;자동 생성된 설명">
              <a:extLst>
                <a:ext uri="{FF2B5EF4-FFF2-40B4-BE49-F238E27FC236}">
                  <a16:creationId xmlns:a16="http://schemas.microsoft.com/office/drawing/2014/main" id="{735788E0-00B3-E9B9-E311-7C5254B4E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5790" y="5317194"/>
              <a:ext cx="1058823" cy="1058823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DDCAD42-91D5-8EC9-D688-E3350448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5017" y="5424289"/>
              <a:ext cx="2178147" cy="929139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D7E93C8-C3D9-D67E-524B-1DF35CE7338D}"/>
                </a:ext>
              </a:extLst>
            </p:cNvPr>
            <p:cNvSpPr/>
            <p:nvPr/>
          </p:nvSpPr>
          <p:spPr>
            <a:xfrm rot="10800000">
              <a:off x="3566932" y="1203309"/>
              <a:ext cx="4669320" cy="4431815"/>
            </a:xfrm>
            <a:prstGeom prst="rect">
              <a:avLst/>
            </a:prstGeom>
            <a:noFill/>
            <a:effectLst>
              <a:outerShdw blurRad="50800" dist="50800" dir="5400000" algn="ctr" rotWithShape="0">
                <a:srgbClr val="000000"/>
              </a:outerShdw>
            </a:effectLst>
          </p:spPr>
          <p:txBody>
            <a:bodyPr wrap="square" lIns="91440" tIns="45720" rIns="91440" bIns="45720">
              <a:prstTxWarp prst="textCircle">
                <a:avLst>
                  <a:gd name="adj" fmla="val 12188866"/>
                </a:avLst>
              </a:prstTxWarp>
              <a:spAutoFit/>
            </a:bodyPr>
            <a:lstStyle/>
            <a:p>
              <a:pPr algn="ctr"/>
              <a:r>
                <a:rPr lang="en-US" altLang="ko-KR" sz="1400" dirty="0">
                  <a:ln w="0"/>
                  <a:solidFill>
                    <a:schemeClr val="tx1">
                      <a:alpha val="16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53000"/>
                      </a:schemeClr>
                    </a:outerShdw>
                  </a:effectLst>
                </a:rPr>
                <a:t>REPUBLIC OF KOREA SEOUL IMMIGRATION OFFICE REPUBLIC OF KOREA SEOUL IIMIGRATION OFFICE REPUBLIC OF KOREA SEOUL IMMIGRATION OFFIC</a:t>
              </a:r>
              <a:endParaRPr lang="ko-KR" altLang="en-US" sz="1400" b="0" cap="none" spc="0" dirty="0">
                <a:ln w="0"/>
                <a:solidFill>
                  <a:schemeClr val="tx1">
                    <a:alpha val="16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53000"/>
                    </a:schemeClr>
                  </a:outerShdw>
                </a:effectLst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E68B1F9-8F76-DDFE-3FC7-8626D4885717}"/>
                </a:ext>
              </a:extLst>
            </p:cNvPr>
            <p:cNvSpPr txBox="1"/>
            <p:nvPr/>
          </p:nvSpPr>
          <p:spPr>
            <a:xfrm>
              <a:off x="657225" y="1819275"/>
              <a:ext cx="10982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60000"/>
                      <a:lumOff val="40000"/>
                      <a:alpha val="20000"/>
                    </a:schemeClr>
                  </a:solidFill>
                </a:rPr>
                <a:t>REPUBLIC OF KOREA SEOUL IMMIGRATION OFFICE REPUBLIC OF KOREA SEOUL IMMIGRATION OFFICE</a:t>
              </a:r>
              <a:endParaRPr lang="ko-KR" altLang="en-US" i="1" dirty="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A9B9B7-EC60-55D8-8F9E-121D1B6285D3}"/>
                </a:ext>
              </a:extLst>
            </p:cNvPr>
            <p:cNvSpPr txBox="1"/>
            <p:nvPr/>
          </p:nvSpPr>
          <p:spPr>
            <a:xfrm>
              <a:off x="637309" y="2699425"/>
              <a:ext cx="10982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60000"/>
                      <a:lumOff val="40000"/>
                      <a:alpha val="20000"/>
                    </a:schemeClr>
                  </a:solidFill>
                </a:rPr>
                <a:t>REPUBLIC OF KOREA SEOUL IMMIGRATION OFFICE REPUBLIC OF KOREA SEOUL IMMIGRATION OFFICE</a:t>
              </a:r>
              <a:endParaRPr lang="ko-KR" altLang="en-US" i="1" dirty="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686DF6-F6CE-9223-AEF7-4D4E60FFF4F1}"/>
                </a:ext>
              </a:extLst>
            </p:cNvPr>
            <p:cNvSpPr txBox="1"/>
            <p:nvPr/>
          </p:nvSpPr>
          <p:spPr>
            <a:xfrm>
              <a:off x="655469" y="3334308"/>
              <a:ext cx="10982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60000"/>
                      <a:lumOff val="40000"/>
                      <a:alpha val="20000"/>
                    </a:schemeClr>
                  </a:solidFill>
                </a:rPr>
                <a:t>REPUBLIC OF KOREA SEOUL IMMIGRATION OFFICE REPUBLIC OF KOREA SEOUL IMMIGRATION OFFICE</a:t>
              </a:r>
              <a:endParaRPr lang="ko-KR" altLang="en-US" i="1" dirty="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C2B8C79-F513-6B40-CCCE-1F33D7509420}"/>
                </a:ext>
              </a:extLst>
            </p:cNvPr>
            <p:cNvSpPr txBox="1"/>
            <p:nvPr/>
          </p:nvSpPr>
          <p:spPr>
            <a:xfrm>
              <a:off x="655468" y="4213690"/>
              <a:ext cx="10982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60000"/>
                      <a:lumOff val="40000"/>
                      <a:alpha val="20000"/>
                    </a:schemeClr>
                  </a:solidFill>
                </a:rPr>
                <a:t>REPUBLIC OF KOREA SEOUL IMMIGRATION OFFICE REPUBLIC OF KOREA SEOUL IMMIGRATION OFFICE</a:t>
              </a:r>
              <a:endParaRPr lang="ko-KR" altLang="en-US" i="1" dirty="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14619C-A05C-26D7-ACAC-69AC7D934AC4}"/>
                </a:ext>
              </a:extLst>
            </p:cNvPr>
            <p:cNvSpPr txBox="1"/>
            <p:nvPr/>
          </p:nvSpPr>
          <p:spPr>
            <a:xfrm>
              <a:off x="655469" y="4914441"/>
              <a:ext cx="10982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60000"/>
                      <a:lumOff val="40000"/>
                      <a:alpha val="20000"/>
                    </a:schemeClr>
                  </a:solidFill>
                </a:rPr>
                <a:t>REPUBLIC OF KOREA SEOUL IMMIGRATION OFFICE REPUBLIC OF KOREA SEOUL IMMIGRATION OFFICE</a:t>
              </a:r>
              <a:endParaRPr lang="ko-KR" altLang="en-US" i="1" dirty="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17463EC-C542-ECEB-CDE8-C321F2BF7C4E}"/>
                </a:ext>
              </a:extLst>
            </p:cNvPr>
            <p:cNvSpPr txBox="1"/>
            <p:nvPr/>
          </p:nvSpPr>
          <p:spPr>
            <a:xfrm>
              <a:off x="626784" y="6230432"/>
              <a:ext cx="10982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60000"/>
                      <a:lumOff val="40000"/>
                      <a:alpha val="20000"/>
                    </a:schemeClr>
                  </a:solidFill>
                </a:rPr>
                <a:t>REPUBLIC OF KOREA SEOUL IMMIGRATION OFFICE REPUBLIC OF KOREA SEOUL IMMIGRATION OFFICE</a:t>
              </a:r>
              <a:endParaRPr lang="ko-KR" altLang="en-US" i="1" dirty="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1E4D804B-406E-06C4-93D0-1A3D7B474810}"/>
                </a:ext>
              </a:extLst>
            </p:cNvPr>
            <p:cNvSpPr/>
            <p:nvPr/>
          </p:nvSpPr>
          <p:spPr>
            <a:xfrm>
              <a:off x="692853" y="1485804"/>
              <a:ext cx="10867723" cy="2298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6E3C8E6-2A7C-66EC-DE78-632D1D2F30DE}"/>
                </a:ext>
              </a:extLst>
            </p:cNvPr>
            <p:cNvSpPr/>
            <p:nvPr/>
          </p:nvSpPr>
          <p:spPr>
            <a:xfrm>
              <a:off x="631424" y="3162025"/>
              <a:ext cx="10867723" cy="14290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C868826-5161-79E3-47D3-770CFCABCEA8}"/>
                </a:ext>
              </a:extLst>
            </p:cNvPr>
            <p:cNvSpPr/>
            <p:nvPr/>
          </p:nvSpPr>
          <p:spPr>
            <a:xfrm>
              <a:off x="689910" y="2485482"/>
              <a:ext cx="10867723" cy="14290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B7B103B-FFE6-7C78-FE05-24C7922CBAE0}"/>
                </a:ext>
              </a:extLst>
            </p:cNvPr>
            <p:cNvSpPr/>
            <p:nvPr/>
          </p:nvSpPr>
          <p:spPr>
            <a:xfrm>
              <a:off x="655468" y="4181200"/>
              <a:ext cx="10867723" cy="14290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DDD8D2D-FB9F-93C6-2A2F-33F85B5C1BB5}"/>
                </a:ext>
              </a:extLst>
            </p:cNvPr>
            <p:cNvSpPr/>
            <p:nvPr/>
          </p:nvSpPr>
          <p:spPr>
            <a:xfrm>
              <a:off x="662138" y="5132415"/>
              <a:ext cx="10867723" cy="14290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008246C-14BF-A66A-1EC3-A33CCA693A72}"/>
                </a:ext>
              </a:extLst>
            </p:cNvPr>
            <p:cNvSpPr/>
            <p:nvPr/>
          </p:nvSpPr>
          <p:spPr>
            <a:xfrm>
              <a:off x="7067174" y="890496"/>
              <a:ext cx="3600481" cy="4195867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  <a:effectLst>
              <a:outerShdw blurRad="63500" dist="50800" dir="5400000" algn="ctr" rotWithShape="0">
                <a:schemeClr val="bg1">
                  <a:lumMod val="65000"/>
                  <a:alpha val="21000"/>
                </a:scheme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 descr="인간의 얼굴, 사람, 눈썹, 인물사진이(가) 표시된 사진&#10;&#10;자동 생성된 설명">
              <a:extLst>
                <a:ext uri="{FF2B5EF4-FFF2-40B4-BE49-F238E27FC236}">
                  <a16:creationId xmlns:a16="http://schemas.microsoft.com/office/drawing/2014/main" id="{70734869-45FD-C161-80F8-25BBF7AAF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678" y="710302"/>
              <a:ext cx="3705742" cy="4493564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535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C8CABA-50B8-CC72-9B72-42E97E31CB06}"/>
              </a:ext>
            </a:extLst>
          </p:cNvPr>
          <p:cNvSpPr/>
          <p:nvPr/>
        </p:nvSpPr>
        <p:spPr>
          <a:xfrm>
            <a:off x="473595" y="276788"/>
            <a:ext cx="10917382" cy="6077527"/>
          </a:xfrm>
          <a:prstGeom prst="roundRect">
            <a:avLst>
              <a:gd name="adj" fmla="val 4661"/>
            </a:avLst>
          </a:prstGeom>
          <a:pattFill prst="dkHorz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  <a:ln w="50800" cmpd="sng">
            <a:solidFill>
              <a:schemeClr val="accent1">
                <a:alpha val="32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23843B-D357-4935-BD1A-2F5956107D85}"/>
              </a:ext>
            </a:extLst>
          </p:cNvPr>
          <p:cNvGrpSpPr/>
          <p:nvPr/>
        </p:nvGrpSpPr>
        <p:grpSpPr>
          <a:xfrm>
            <a:off x="497307" y="283165"/>
            <a:ext cx="10917382" cy="6077527"/>
            <a:chOff x="546966" y="390236"/>
            <a:chExt cx="10917382" cy="607752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CEB53E1-2779-C0AE-8090-B39E16B290BD}"/>
                </a:ext>
              </a:extLst>
            </p:cNvPr>
            <p:cNvSpPr/>
            <p:nvPr/>
          </p:nvSpPr>
          <p:spPr>
            <a:xfrm>
              <a:off x="546966" y="390236"/>
              <a:ext cx="10917382" cy="6077527"/>
            </a:xfrm>
            <a:prstGeom prst="roundRect">
              <a:avLst>
                <a:gd name="adj" fmla="val 4661"/>
              </a:avLst>
            </a:prstGeom>
            <a:pattFill prst="dkUpDiag">
              <a:fgClr>
                <a:schemeClr val="accent5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원, 그래픽, 다채로움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0DD5BF69-EC1E-949F-D794-EA2AAD930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317" y="1321310"/>
              <a:ext cx="4324684" cy="4324684"/>
            </a:xfrm>
            <a:prstGeom prst="rect">
              <a:avLst/>
            </a:prstGeom>
          </p:spPr>
        </p:pic>
        <p:pic>
          <p:nvPicPr>
            <p:cNvPr id="13" name="그림 12" descr="원, 그래픽, 다채로움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A0C066A5-76C5-0D85-5919-4310A4742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4293" y="2171698"/>
              <a:ext cx="2514601" cy="2514601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4B4E63-B04F-5602-3667-EBDC4DDFD1EF}"/>
                </a:ext>
              </a:extLst>
            </p:cNvPr>
            <p:cNvSpPr/>
            <p:nvPr/>
          </p:nvSpPr>
          <p:spPr>
            <a:xfrm>
              <a:off x="6536223" y="1933628"/>
              <a:ext cx="2990740" cy="2990740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61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154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Arial Black</vt:lpstr>
      <vt:lpstr>Open Sans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박준하</dc:creator>
  <cp:lastModifiedBy>박준하</cp:lastModifiedBy>
  <cp:revision>16</cp:revision>
  <dcterms:created xsi:type="dcterms:W3CDTF">2023-09-08T00:34:58Z</dcterms:created>
  <dcterms:modified xsi:type="dcterms:W3CDTF">2023-09-08T04:33:04Z</dcterms:modified>
</cp:coreProperties>
</file>