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3422127" y="1393154"/>
            <a:ext cx="5132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PLSQL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</a:rPr>
              <a:t> 모듈화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45F13-7DFF-FA21-4971-2C5F5D3DA090}"/>
              </a:ext>
            </a:extLst>
          </p:cNvPr>
          <p:cNvSpPr txBox="1"/>
          <p:nvPr/>
        </p:nvSpPr>
        <p:spPr>
          <a:xfrm>
            <a:off x="6443233" y="5023860"/>
            <a:ext cx="4717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</a:rPr>
              <a:t>2360340009 </a:t>
            </a:r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박준하</a:t>
            </a: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실행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3181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Insert </a:t>
            </a:r>
            <a:r>
              <a:rPr lang="ko-KR" altLang="en-US" sz="1600" dirty="0">
                <a:solidFill>
                  <a:schemeClr val="bg1"/>
                </a:solidFill>
              </a:rPr>
              <a:t>프로시저에 대한 실행 결과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322546-BC8D-D270-196E-D1C6A8D3C01A}"/>
              </a:ext>
            </a:extLst>
          </p:cNvPr>
          <p:cNvGrpSpPr/>
          <p:nvPr/>
        </p:nvGrpSpPr>
        <p:grpSpPr>
          <a:xfrm>
            <a:off x="790601" y="1480589"/>
            <a:ext cx="715470" cy="679923"/>
            <a:chOff x="1278428" y="1977901"/>
            <a:chExt cx="1168400" cy="11140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D98E6C-03D0-4BCF-BF77-515B8F696D15}"/>
                </a:ext>
              </a:extLst>
            </p:cNvPr>
            <p:cNvSpPr/>
            <p:nvPr/>
          </p:nvSpPr>
          <p:spPr>
            <a:xfrm>
              <a:off x="1278428" y="2047946"/>
              <a:ext cx="1168400" cy="10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AC2140-FCFB-49CA-9BC6-24C2B219AD9D}"/>
                </a:ext>
              </a:extLst>
            </p:cNvPr>
            <p:cNvSpPr txBox="1"/>
            <p:nvPr/>
          </p:nvSpPr>
          <p:spPr>
            <a:xfrm>
              <a:off x="1624421" y="1977901"/>
              <a:ext cx="476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1619667" y="1592509"/>
            <a:ext cx="785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+mj-ea"/>
                <a:ea typeface="+mj-ea"/>
              </a:rPr>
              <a:t>오류 발생 시 </a:t>
            </a:r>
            <a:r>
              <a:rPr lang="en-US" altLang="ko-KR" sz="2400" b="1" spc="-150" dirty="0">
                <a:latin typeface="+mj-ea"/>
                <a:ea typeface="+mj-ea"/>
              </a:rPr>
              <a:t>log </a:t>
            </a:r>
            <a:r>
              <a:rPr lang="ko-KR" altLang="en-US" sz="2400" b="1" spc="-150" dirty="0">
                <a:latin typeface="+mj-ea"/>
                <a:ea typeface="+mj-ea"/>
              </a:rPr>
              <a:t>테이블에만 기록</a:t>
            </a:r>
            <a:r>
              <a:rPr lang="en-US" altLang="ko-KR" sz="2400" b="1" spc="-150" dirty="0">
                <a:latin typeface="+mj-ea"/>
                <a:ea typeface="+mj-ea"/>
              </a:rPr>
              <a:t>(autonomous transaction)</a:t>
            </a:r>
            <a:endParaRPr lang="ko-KR" altLang="en-US" sz="2400" b="1" spc="-15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A3783A-26A0-419B-E616-3B47FAD5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41" y="2330024"/>
            <a:ext cx="8535591" cy="781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AB3F6E9-A9AE-0F09-5A89-7AF808DE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3" y="3072604"/>
            <a:ext cx="10593278" cy="933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324C95-7F17-FE29-8798-9B52C4388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1" y="4982188"/>
            <a:ext cx="10440857" cy="7049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3F2FAD-9C87-6149-91F8-AD9A329E2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28" y="5753059"/>
            <a:ext cx="4248743" cy="8097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F0C857-0107-05FF-4754-08DD014DEB02}"/>
              </a:ext>
            </a:extLst>
          </p:cNvPr>
          <p:cNvSpPr txBox="1"/>
          <p:nvPr/>
        </p:nvSpPr>
        <p:spPr>
          <a:xfrm>
            <a:off x="790528" y="4174312"/>
            <a:ext cx="626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+mj-ea"/>
                <a:ea typeface="+mj-ea"/>
              </a:rPr>
              <a:t>정상적으로 수행 시</a:t>
            </a:r>
            <a:r>
              <a:rPr lang="en-US" altLang="ko-KR" sz="2400" b="1" spc="-150" dirty="0">
                <a:latin typeface="+mj-ea"/>
                <a:ea typeface="+mj-ea"/>
              </a:rPr>
              <a:t>, </a:t>
            </a:r>
            <a:r>
              <a:rPr lang="ko-KR" altLang="en-US" sz="2400" b="1" spc="-150" dirty="0">
                <a:latin typeface="+mj-ea"/>
                <a:ea typeface="+mj-ea"/>
              </a:rPr>
              <a:t>생일 쿠폰 테이블에도 삽입</a:t>
            </a: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실행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3289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update </a:t>
            </a:r>
            <a:r>
              <a:rPr lang="ko-KR" altLang="en-US" sz="1600" dirty="0">
                <a:solidFill>
                  <a:schemeClr val="bg1"/>
                </a:solidFill>
              </a:rPr>
              <a:t>프로시저에 대한 실행 결과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322546-BC8D-D270-196E-D1C6A8D3C01A}"/>
              </a:ext>
            </a:extLst>
          </p:cNvPr>
          <p:cNvGrpSpPr/>
          <p:nvPr/>
        </p:nvGrpSpPr>
        <p:grpSpPr>
          <a:xfrm>
            <a:off x="790601" y="1480589"/>
            <a:ext cx="715470" cy="679923"/>
            <a:chOff x="1278428" y="1977901"/>
            <a:chExt cx="1168400" cy="11140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D98E6C-03D0-4BCF-BF77-515B8F696D15}"/>
                </a:ext>
              </a:extLst>
            </p:cNvPr>
            <p:cNvSpPr/>
            <p:nvPr/>
          </p:nvSpPr>
          <p:spPr>
            <a:xfrm>
              <a:off x="1278428" y="2047946"/>
              <a:ext cx="1168400" cy="10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AC2140-FCFB-49CA-9BC6-24C2B219AD9D}"/>
                </a:ext>
              </a:extLst>
            </p:cNvPr>
            <p:cNvSpPr txBox="1"/>
            <p:nvPr/>
          </p:nvSpPr>
          <p:spPr>
            <a:xfrm>
              <a:off x="1624421" y="1977901"/>
              <a:ext cx="476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1619667" y="1592509"/>
            <a:ext cx="785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+mj-ea"/>
                <a:ea typeface="+mj-ea"/>
              </a:rPr>
              <a:t>오류 발생 시 </a:t>
            </a:r>
            <a:r>
              <a:rPr lang="en-US" altLang="ko-KR" sz="2400" b="1" spc="-150" dirty="0">
                <a:latin typeface="+mj-ea"/>
                <a:ea typeface="+mj-ea"/>
              </a:rPr>
              <a:t>log </a:t>
            </a:r>
            <a:r>
              <a:rPr lang="ko-KR" altLang="en-US" sz="2400" b="1" spc="-150" dirty="0">
                <a:latin typeface="+mj-ea"/>
                <a:ea typeface="+mj-ea"/>
              </a:rPr>
              <a:t>테이블에만 기록</a:t>
            </a:r>
            <a:r>
              <a:rPr lang="en-US" altLang="ko-KR" sz="2400" b="1" spc="-150" dirty="0">
                <a:latin typeface="+mj-ea"/>
                <a:ea typeface="+mj-ea"/>
              </a:rPr>
              <a:t>(autonomous transaction)</a:t>
            </a:r>
            <a:endParaRPr lang="ko-KR" altLang="en-US" sz="2400" b="1" spc="-15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0C857-0107-05FF-4754-08DD014DEB02}"/>
              </a:ext>
            </a:extLst>
          </p:cNvPr>
          <p:cNvSpPr txBox="1"/>
          <p:nvPr/>
        </p:nvSpPr>
        <p:spPr>
          <a:xfrm>
            <a:off x="790528" y="4174312"/>
            <a:ext cx="824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+mj-ea"/>
                <a:ea typeface="+mj-ea"/>
              </a:rPr>
              <a:t>이전 슬라이드에서 생성했던 </a:t>
            </a:r>
            <a:r>
              <a:rPr lang="en-US" altLang="ko-KR" sz="2400" b="1" spc="-150" dirty="0">
                <a:latin typeface="+mj-ea"/>
                <a:ea typeface="+mj-ea"/>
              </a:rPr>
              <a:t>Id</a:t>
            </a:r>
            <a:r>
              <a:rPr lang="ko-KR" altLang="en-US" sz="2400" b="1" spc="-150" dirty="0">
                <a:latin typeface="+mj-ea"/>
                <a:ea typeface="+mj-ea"/>
              </a:rPr>
              <a:t>가 </a:t>
            </a:r>
            <a:r>
              <a:rPr lang="en-US" altLang="ko-KR" sz="2400" b="1" spc="-150" dirty="0">
                <a:latin typeface="+mj-ea"/>
                <a:ea typeface="+mj-ea"/>
              </a:rPr>
              <a:t>test01</a:t>
            </a:r>
            <a:r>
              <a:rPr lang="ko-KR" altLang="en-US" sz="2400" b="1" spc="-150" dirty="0">
                <a:latin typeface="+mj-ea"/>
                <a:ea typeface="+mj-ea"/>
              </a:rPr>
              <a:t>인 고객의 정보 </a:t>
            </a:r>
            <a:r>
              <a:rPr lang="en-US" altLang="ko-KR" sz="2400" b="1" spc="-150" dirty="0">
                <a:latin typeface="+mj-ea"/>
                <a:ea typeface="+mj-ea"/>
              </a:rPr>
              <a:t>update</a:t>
            </a:r>
            <a:endParaRPr lang="ko-KR" altLang="en-US" sz="2400" b="1" spc="-15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1B2B11-C4B7-FDBF-2672-0C5092EF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41" y="2397268"/>
            <a:ext cx="4315427" cy="15479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9DC569-544E-141D-7551-6EE2FA0F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49" y="2590295"/>
            <a:ext cx="6266459" cy="1047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FE7592-8191-FC47-B132-403AAF454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00" y="4986476"/>
            <a:ext cx="1026938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실행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3222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delete </a:t>
            </a:r>
            <a:r>
              <a:rPr lang="ko-KR" altLang="en-US" sz="1600" dirty="0">
                <a:solidFill>
                  <a:schemeClr val="bg1"/>
                </a:solidFill>
              </a:rPr>
              <a:t>프로시저에 대한 실행 결과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322546-BC8D-D270-196E-D1C6A8D3C01A}"/>
              </a:ext>
            </a:extLst>
          </p:cNvPr>
          <p:cNvGrpSpPr/>
          <p:nvPr/>
        </p:nvGrpSpPr>
        <p:grpSpPr>
          <a:xfrm>
            <a:off x="790527" y="1235779"/>
            <a:ext cx="715470" cy="679923"/>
            <a:chOff x="1278428" y="1977901"/>
            <a:chExt cx="1168400" cy="11140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D98E6C-03D0-4BCF-BF77-515B8F696D15}"/>
                </a:ext>
              </a:extLst>
            </p:cNvPr>
            <p:cNvSpPr/>
            <p:nvPr/>
          </p:nvSpPr>
          <p:spPr>
            <a:xfrm>
              <a:off x="1278428" y="2047946"/>
              <a:ext cx="1168400" cy="10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AC2140-FCFB-49CA-9BC6-24C2B219AD9D}"/>
                </a:ext>
              </a:extLst>
            </p:cNvPr>
            <p:cNvSpPr txBox="1"/>
            <p:nvPr/>
          </p:nvSpPr>
          <p:spPr>
            <a:xfrm>
              <a:off x="1624421" y="1977901"/>
              <a:ext cx="476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1626269" y="1300371"/>
            <a:ext cx="785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+mj-ea"/>
                <a:ea typeface="+mj-ea"/>
              </a:rPr>
              <a:t>오류 발생 시 </a:t>
            </a:r>
            <a:r>
              <a:rPr lang="en-US" altLang="ko-KR" sz="2400" b="1" spc="-150" dirty="0">
                <a:latin typeface="+mj-ea"/>
                <a:ea typeface="+mj-ea"/>
              </a:rPr>
              <a:t>log </a:t>
            </a:r>
            <a:r>
              <a:rPr lang="ko-KR" altLang="en-US" sz="2400" b="1" spc="-150" dirty="0">
                <a:latin typeface="+mj-ea"/>
                <a:ea typeface="+mj-ea"/>
              </a:rPr>
              <a:t>테이블에만 기록</a:t>
            </a:r>
            <a:r>
              <a:rPr lang="en-US" altLang="ko-KR" sz="2400" b="1" spc="-150" dirty="0">
                <a:latin typeface="+mj-ea"/>
                <a:ea typeface="+mj-ea"/>
              </a:rPr>
              <a:t>(autonomous transaction)</a:t>
            </a:r>
            <a:endParaRPr lang="ko-KR" altLang="en-US" sz="2400" b="1" spc="-15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0C857-0107-05FF-4754-08DD014DEB02}"/>
              </a:ext>
            </a:extLst>
          </p:cNvPr>
          <p:cNvSpPr txBox="1"/>
          <p:nvPr/>
        </p:nvSpPr>
        <p:spPr>
          <a:xfrm>
            <a:off x="805841" y="3453916"/>
            <a:ext cx="10393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+mj-ea"/>
                <a:ea typeface="+mj-ea"/>
              </a:rPr>
              <a:t>정상적으로 수행 시</a:t>
            </a:r>
            <a:r>
              <a:rPr lang="en-US" altLang="ko-KR" sz="2000" b="1" spc="-150" dirty="0">
                <a:latin typeface="+mj-ea"/>
                <a:ea typeface="+mj-ea"/>
              </a:rPr>
              <a:t>, [1]</a:t>
            </a:r>
            <a:r>
              <a:rPr lang="ko-KR" altLang="en-US" sz="2000" b="1" spc="-150" dirty="0">
                <a:latin typeface="+mj-ea"/>
                <a:ea typeface="+mj-ea"/>
              </a:rPr>
              <a:t>테이블에서 삭제와 동시에 </a:t>
            </a:r>
            <a:r>
              <a:rPr lang="en-US" altLang="ko-KR" sz="2000" b="1" spc="-150" dirty="0">
                <a:latin typeface="+mj-ea"/>
                <a:ea typeface="+mj-ea"/>
              </a:rPr>
              <a:t>trigger </a:t>
            </a:r>
            <a:r>
              <a:rPr lang="ko-KR" altLang="en-US" sz="2000" b="1" spc="-150" dirty="0">
                <a:latin typeface="+mj-ea"/>
                <a:ea typeface="+mj-ea"/>
              </a:rPr>
              <a:t>동작하여 </a:t>
            </a:r>
            <a:r>
              <a:rPr lang="en-US" altLang="ko-KR" sz="2000" b="1" spc="-150" dirty="0">
                <a:latin typeface="+mj-ea"/>
                <a:ea typeface="+mj-ea"/>
              </a:rPr>
              <a:t>[2]</a:t>
            </a:r>
            <a:r>
              <a:rPr lang="en-US" altLang="ko-KR" sz="2000" b="1" spc="-150" dirty="0" err="1">
                <a:latin typeface="+mj-ea"/>
                <a:ea typeface="+mj-ea"/>
              </a:rPr>
              <a:t>old_customer</a:t>
            </a:r>
            <a:r>
              <a:rPr lang="en-US" altLang="ko-KR" sz="2000" b="1" spc="-150" dirty="0"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latin typeface="+mj-ea"/>
                <a:ea typeface="+mj-ea"/>
              </a:rPr>
              <a:t>테이블에 삽입</a:t>
            </a:r>
            <a:endParaRPr lang="en-US" altLang="ko-KR" sz="2000" b="1" spc="-150" dirty="0">
              <a:latin typeface="+mj-ea"/>
              <a:ea typeface="+mj-ea"/>
            </a:endParaRPr>
          </a:p>
          <a:p>
            <a:r>
              <a:rPr lang="en-US" altLang="ko-KR" sz="2000" b="1" spc="-150" dirty="0">
                <a:latin typeface="+mj-ea"/>
                <a:ea typeface="+mj-ea"/>
              </a:rPr>
              <a:t>[3]</a:t>
            </a:r>
            <a:r>
              <a:rPr lang="ko-KR" altLang="en-US" sz="2000" b="1" spc="-150" dirty="0">
                <a:latin typeface="+mj-ea"/>
                <a:ea typeface="+mj-ea"/>
              </a:rPr>
              <a:t>생일 쿠폰 테이블에서도 해당 고객 삭제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2275D7-F008-B47F-AB12-652F3F1E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7" y="2035701"/>
            <a:ext cx="4248743" cy="1284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1B33E7-E399-D36D-4A6E-4939E503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450" y="2005913"/>
            <a:ext cx="6425023" cy="15051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8DCA11-FEC6-0052-1055-07A4230D7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41" y="4210024"/>
            <a:ext cx="9497750" cy="6463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AA6F22E-96C0-0DAC-8962-255A2B06D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27" y="4781107"/>
            <a:ext cx="10145541" cy="14519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7AFD212-6731-3DF4-DA2C-2E6E95AAC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41" y="6205833"/>
            <a:ext cx="3581900" cy="6668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9B107A-2B28-0F5E-A89B-43A96B17ADEC}"/>
              </a:ext>
            </a:extLst>
          </p:cNvPr>
          <p:cNvSpPr txBox="1"/>
          <p:nvPr/>
        </p:nvSpPr>
        <p:spPr>
          <a:xfrm>
            <a:off x="158050" y="4329953"/>
            <a:ext cx="537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spc="-150" dirty="0">
                <a:latin typeface="+mj-ea"/>
                <a:ea typeface="+mj-ea"/>
              </a:rPr>
              <a:t>[1]</a:t>
            </a:r>
          </a:p>
          <a:p>
            <a:endParaRPr lang="en-US" altLang="ko-KR" b="1" spc="-150" dirty="0">
              <a:latin typeface="+mj-ea"/>
              <a:ea typeface="+mj-ea"/>
            </a:endParaRPr>
          </a:p>
          <a:p>
            <a:endParaRPr lang="en-US" altLang="ko-KR" b="1" spc="-150" dirty="0">
              <a:latin typeface="+mj-ea"/>
              <a:ea typeface="+mj-ea"/>
            </a:endParaRPr>
          </a:p>
          <a:p>
            <a:r>
              <a:rPr lang="en-US" altLang="ko-KR" sz="1800" b="1" spc="-150" dirty="0">
                <a:latin typeface="+mj-ea"/>
                <a:ea typeface="+mj-ea"/>
              </a:rPr>
              <a:t>[2]</a:t>
            </a:r>
          </a:p>
          <a:p>
            <a:endParaRPr lang="en-US" altLang="ko-KR" b="1" spc="-150" dirty="0">
              <a:latin typeface="+mj-ea"/>
              <a:ea typeface="+mj-ea"/>
            </a:endParaRPr>
          </a:p>
          <a:p>
            <a:endParaRPr lang="en-US" altLang="ko-KR" b="1" spc="-150" dirty="0">
              <a:latin typeface="+mj-ea"/>
              <a:ea typeface="+mj-ea"/>
            </a:endParaRPr>
          </a:p>
          <a:p>
            <a:endParaRPr lang="en-US" altLang="ko-KR" b="1" spc="-150" dirty="0">
              <a:latin typeface="+mj-ea"/>
              <a:ea typeface="+mj-ea"/>
            </a:endParaRPr>
          </a:p>
          <a:p>
            <a:r>
              <a:rPr lang="en-US" altLang="ko-KR" sz="1800" b="1" spc="-150" dirty="0">
                <a:latin typeface="+mj-ea"/>
                <a:ea typeface="+mj-ea"/>
              </a:rPr>
              <a:t>[3]</a:t>
            </a:r>
            <a:endParaRPr lang="en-US" altLang="ko-KR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497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138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박준하</cp:lastModifiedBy>
  <cp:revision>14</cp:revision>
  <dcterms:created xsi:type="dcterms:W3CDTF">2020-10-04T10:36:58Z</dcterms:created>
  <dcterms:modified xsi:type="dcterms:W3CDTF">2023-06-05T07:27:46Z</dcterms:modified>
</cp:coreProperties>
</file>