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59"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showGuides="1">
      <p:cViewPr varScale="1">
        <p:scale>
          <a:sx n="131" d="100"/>
          <a:sy n="13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ko-KR" altLang="en-US"/>
              <a:t>마스터 제목 스타일 편집</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ko-Kore-KR" altLang="en-US"/>
          </a:p>
        </p:txBody>
      </p:sp>
      <p:sp>
        <p:nvSpPr>
          <p:cNvPr id="6" name="Slide Number Placeholder 5"/>
          <p:cNvSpPr>
            <a:spLocks noGrp="1"/>
          </p:cNvSpPr>
          <p:nvPr>
            <p:ph type="sldNum" sz="quarter" idx="12"/>
          </p:nvPr>
        </p:nvSpPr>
        <p:spPr>
          <a:xfrm>
            <a:off x="1437664" y="798973"/>
            <a:ext cx="811019" cy="503578"/>
          </a:xfrm>
        </p:spPr>
        <p:txBody>
          <a:bodyPr/>
          <a:lstStyle/>
          <a:p>
            <a:fld id="{C4EC1455-CED4-5F48-A4FF-41C2FA58E4EE}" type="slidenum">
              <a:rPr kumimoji="1" lang="ko-Kore-KR" altLang="en-US" smtClean="0"/>
              <a:t>‹#›</a:t>
            </a:fld>
            <a:endParaRPr kumimoji="1" lang="ko-Kore-KR"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28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8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853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05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ko-KR" altLang="en-US"/>
              <a:t>마스터 제목 스타일 편집</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9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194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447191" y="2824269"/>
            <a:ext cx="4645152" cy="26444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412362" y="2821491"/>
            <a:ext cx="4645152" cy="263737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8" name="Footer Placeholder 7"/>
          <p:cNvSpPr>
            <a:spLocks noGrp="1"/>
          </p:cNvSpPr>
          <p:nvPr>
            <p:ph type="ftr" sz="quarter" idx="11"/>
          </p:nvPr>
        </p:nvSpPr>
        <p:spPr/>
        <p:txBody>
          <a:bodyPr/>
          <a:lstStyle/>
          <a:p>
            <a:endParaRPr kumimoji="1" lang="ko-Kore-KR" altLang="en-US"/>
          </a:p>
        </p:txBody>
      </p:sp>
      <p:sp>
        <p:nvSpPr>
          <p:cNvPr id="9" name="Slide Number Placeholder 8"/>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0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4" name="Footer Placeholder 3"/>
          <p:cNvSpPr>
            <a:spLocks noGrp="1"/>
          </p:cNvSpPr>
          <p:nvPr>
            <p:ph type="ftr" sz="quarter" idx="11"/>
          </p:nvPr>
        </p:nvSpPr>
        <p:spPr/>
        <p:txBody>
          <a:bodyPr/>
          <a:lstStyle/>
          <a:p>
            <a:endParaRPr kumimoji="1" lang="ko-Kore-KR" altLang="en-US"/>
          </a:p>
        </p:txBody>
      </p:sp>
      <p:sp>
        <p:nvSpPr>
          <p:cNvPr id="5" name="Slide Number Placeholder 4"/>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516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3" name="Footer Placeholder 2"/>
          <p:cNvSpPr>
            <a:spLocks noGrp="1"/>
          </p:cNvSpPr>
          <p:nvPr>
            <p:ph type="ftr" sz="quarter" idx="11"/>
          </p:nvPr>
        </p:nvSpPr>
        <p:spPr/>
        <p:txBody>
          <a:bodyPr/>
          <a:lstStyle/>
          <a:p>
            <a:endParaRPr kumimoji="1" lang="ko-Kore-KR" altLang="en-US"/>
          </a:p>
        </p:txBody>
      </p:sp>
      <p:sp>
        <p:nvSpPr>
          <p:cNvPr id="4" name="Slide Number Placeholder 3"/>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spTree>
    <p:extLst>
      <p:ext uri="{BB962C8B-B14F-4D97-AF65-F5344CB8AC3E}">
        <p14:creationId xmlns:p14="http://schemas.microsoft.com/office/powerpoint/2010/main" val="75410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64AA0478-0D22-9A45-8ED2-726FB733F65D}" type="datetimeFigureOut">
              <a:rPr kumimoji="1" lang="ko-Kore-KR" altLang="en-US" smtClean="0"/>
              <a:t>2021. 7. 27.</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44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AA0478-0D22-9A45-8ED2-726FB733F65D}" type="datetimeFigureOut">
              <a:rPr kumimoji="1" lang="ko-Kore-KR" altLang="en-US" smtClean="0"/>
              <a:t>2021. 7. 27.</a:t>
            </a:fld>
            <a:endParaRPr kumimoji="1" lang="ko-Kore-KR"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ko-Kore-KR" altLang="en-US"/>
          </a:p>
        </p:txBody>
      </p:sp>
      <p:sp>
        <p:nvSpPr>
          <p:cNvPr id="7" name="Slide Number Placeholder 6"/>
          <p:cNvSpPr>
            <a:spLocks noGrp="1"/>
          </p:cNvSpPr>
          <p:nvPr>
            <p:ph type="sldNum" sz="quarter" idx="12"/>
          </p:nvPr>
        </p:nvSpPr>
        <p:spPr/>
        <p:txBody>
          <a:bodyPr/>
          <a:lstStyle/>
          <a:p>
            <a:fld id="{C4EC1455-CED4-5F48-A4FF-41C2FA58E4EE}" type="slidenum">
              <a:rPr kumimoji="1" lang="ko-Kore-KR" altLang="en-US" smtClean="0"/>
              <a:t>‹#›</a:t>
            </a:fld>
            <a:endParaRPr kumimoji="1" lang="ko-Kore-KR"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6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AA0478-0D22-9A45-8ED2-726FB733F65D}" type="datetimeFigureOut">
              <a:rPr kumimoji="1" lang="ko-Kore-KR" altLang="en-US" smtClean="0"/>
              <a:t>2021. 7. 27.</a:t>
            </a:fld>
            <a:endParaRPr kumimoji="1" lang="ko-Kore-KR"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ko-Kore-KR"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4EC1455-CED4-5F48-A4FF-41C2FA58E4EE}" type="slidenum">
              <a:rPr kumimoji="1" lang="ko-Kore-KR" altLang="en-US" smtClean="0"/>
              <a:t>‹#›</a:t>
            </a:fld>
            <a:endParaRPr kumimoji="1" lang="ko-Kore-KR"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00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ED9676-B7A5-B94B-8F66-06E5F3D41A84}"/>
              </a:ext>
            </a:extLst>
          </p:cNvPr>
          <p:cNvSpPr>
            <a:spLocks noGrp="1"/>
          </p:cNvSpPr>
          <p:nvPr>
            <p:ph type="ctrTitle"/>
          </p:nvPr>
        </p:nvSpPr>
        <p:spPr>
          <a:xfrm>
            <a:off x="398835" y="1974715"/>
            <a:ext cx="11439727" cy="1454285"/>
          </a:xfrm>
        </p:spPr>
        <p:txBody>
          <a:bodyPr>
            <a:normAutofit/>
          </a:bodyPr>
          <a:lstStyle/>
          <a:p>
            <a:pPr algn="ctr"/>
            <a:r>
              <a:rPr kumimoji="1" lang="en" altLang="ko-Kore-KR" sz="4800" dirty="0"/>
              <a:t>Capstone Project - The Battle of Neighborhoods (Week 2)</a:t>
            </a:r>
            <a:endParaRPr kumimoji="1" lang="ko-Kore-KR" altLang="en-US" sz="4800" dirty="0"/>
          </a:p>
        </p:txBody>
      </p:sp>
      <p:sp>
        <p:nvSpPr>
          <p:cNvPr id="3" name="부제목 2">
            <a:extLst>
              <a:ext uri="{FF2B5EF4-FFF2-40B4-BE49-F238E27FC236}">
                <a16:creationId xmlns:a16="http://schemas.microsoft.com/office/drawing/2014/main" id="{D8B3CFA6-0A8E-A14B-BD3A-B8471C02E50B}"/>
              </a:ext>
            </a:extLst>
          </p:cNvPr>
          <p:cNvSpPr>
            <a:spLocks noGrp="1"/>
          </p:cNvSpPr>
          <p:nvPr>
            <p:ph type="subTitle" idx="1"/>
          </p:nvPr>
        </p:nvSpPr>
        <p:spPr/>
        <p:txBody>
          <a:bodyPr/>
          <a:lstStyle/>
          <a:p>
            <a:r>
              <a:rPr kumimoji="1" lang="en" altLang="ko-Kore-KR" dirty="0"/>
              <a:t>Applied Data Science Capstone by IBM/Coursera</a:t>
            </a:r>
            <a:endParaRPr kumimoji="1" lang="ko-Kore-KR" altLang="en-US" dirty="0"/>
          </a:p>
        </p:txBody>
      </p:sp>
    </p:spTree>
    <p:extLst>
      <p:ext uri="{BB962C8B-B14F-4D97-AF65-F5344CB8AC3E}">
        <p14:creationId xmlns:p14="http://schemas.microsoft.com/office/powerpoint/2010/main" val="253414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FF6B0A-EBAB-A34A-9DEE-6CE521BF4D62}"/>
              </a:ext>
            </a:extLst>
          </p:cNvPr>
          <p:cNvSpPr>
            <a:spLocks noGrp="1"/>
          </p:cNvSpPr>
          <p:nvPr>
            <p:ph type="title"/>
          </p:nvPr>
        </p:nvSpPr>
        <p:spPr/>
        <p:txBody>
          <a:bodyPr/>
          <a:lstStyle/>
          <a:p>
            <a:r>
              <a:rPr kumimoji="1" lang="en" altLang="ko-Kore-KR" dirty="0"/>
              <a:t>Introduction: Business Problem</a:t>
            </a:r>
            <a:endParaRPr kumimoji="1" lang="ko-Kore-KR" altLang="en-US" dirty="0"/>
          </a:p>
        </p:txBody>
      </p:sp>
      <p:sp>
        <p:nvSpPr>
          <p:cNvPr id="3" name="내용 개체 틀 2">
            <a:extLst>
              <a:ext uri="{FF2B5EF4-FFF2-40B4-BE49-F238E27FC236}">
                <a16:creationId xmlns:a16="http://schemas.microsoft.com/office/drawing/2014/main" id="{95B4E9F7-D724-9749-9615-0850985BF58D}"/>
              </a:ext>
            </a:extLst>
          </p:cNvPr>
          <p:cNvSpPr>
            <a:spLocks noGrp="1"/>
          </p:cNvSpPr>
          <p:nvPr>
            <p:ph idx="1"/>
          </p:nvPr>
        </p:nvSpPr>
        <p:spPr/>
        <p:txBody>
          <a:bodyPr>
            <a:normAutofit fontScale="85000" lnSpcReduction="10000"/>
          </a:bodyPr>
          <a:lstStyle/>
          <a:p>
            <a:r>
              <a:rPr kumimoji="1" lang="en" altLang="ko-Kore-KR" dirty="0"/>
              <a:t>This project is for who is planning to open a Coffee House in Seoul , Korea.</a:t>
            </a:r>
          </a:p>
          <a:p>
            <a:r>
              <a:rPr kumimoji="1" lang="en" altLang="ko-Kore-KR" dirty="0"/>
              <a:t>This project suggests the best locations for Coffee Houses in Seoul. </a:t>
            </a:r>
          </a:p>
          <a:p>
            <a:r>
              <a:rPr kumimoji="1" lang="en" altLang="ko-Kore-KR" dirty="0"/>
              <a:t>Seoul is the capital of Korea with a population of 10M. </a:t>
            </a:r>
          </a:p>
          <a:p>
            <a:r>
              <a:rPr kumimoji="1" lang="en" altLang="ko-Kore-KR" dirty="0"/>
              <a:t>Korea's coffee culture has developed rapidly over the past 20 years. The number of coffee shops has increased dramatically and is gaining huge popularity. Annual coffee consumption is also steadily increasing. According to a survey by the Hyundai Economic Research Institute, the number of coffee an adult drinks over a year continued to rise to 291 in 2015, 317 in 2016, 336 in 2017, and 353 in 2018.</a:t>
            </a:r>
          </a:p>
          <a:p>
            <a:r>
              <a:rPr kumimoji="1" lang="en" altLang="ko-Kore-KR" dirty="0"/>
              <a:t>This report explores which neighborhoods of Seoul have the most as well as the best Coffee Houses. Also, this project answers the questions “Where should I open an Coffee House?” and “Where should I stay If I want a tasty coffee?”</a:t>
            </a:r>
            <a:endParaRPr kumimoji="1" lang="ko-Kore-KR" altLang="en-US" dirty="0"/>
          </a:p>
        </p:txBody>
      </p:sp>
    </p:spTree>
    <p:extLst>
      <p:ext uri="{BB962C8B-B14F-4D97-AF65-F5344CB8AC3E}">
        <p14:creationId xmlns:p14="http://schemas.microsoft.com/office/powerpoint/2010/main" val="33857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74B9-E5CE-4842-B12E-C46239FE72E2}"/>
              </a:ext>
            </a:extLst>
          </p:cNvPr>
          <p:cNvSpPr>
            <a:spLocks noGrp="1"/>
          </p:cNvSpPr>
          <p:nvPr>
            <p:ph type="title"/>
          </p:nvPr>
        </p:nvSpPr>
        <p:spPr/>
        <p:txBody>
          <a:bodyPr/>
          <a:lstStyle/>
          <a:p>
            <a:r>
              <a:rPr kumimoji="1" lang="en-US" altLang="ko-Kore-KR" dirty="0"/>
              <a:t>Data</a:t>
            </a:r>
            <a:endParaRPr kumimoji="1" lang="ko-Kore-KR" altLang="en-US" dirty="0"/>
          </a:p>
        </p:txBody>
      </p:sp>
      <p:sp>
        <p:nvSpPr>
          <p:cNvPr id="3" name="내용 개체 틀 2">
            <a:extLst>
              <a:ext uri="{FF2B5EF4-FFF2-40B4-BE49-F238E27FC236}">
                <a16:creationId xmlns:a16="http://schemas.microsoft.com/office/drawing/2014/main" id="{C1657B52-CD83-4F44-BBD2-F71B957E498E}"/>
              </a:ext>
            </a:extLst>
          </p:cNvPr>
          <p:cNvSpPr>
            <a:spLocks noGrp="1"/>
          </p:cNvSpPr>
          <p:nvPr>
            <p:ph idx="1"/>
          </p:nvPr>
        </p:nvSpPr>
        <p:spPr/>
        <p:txBody>
          <a:bodyPr/>
          <a:lstStyle/>
          <a:p>
            <a:r>
              <a:rPr kumimoji="1" lang="en" altLang="ko-Kore-KR" dirty="0"/>
              <a:t>District of Seoul are obtained from https://</a:t>
            </a:r>
            <a:r>
              <a:rPr kumimoji="1" lang="en" altLang="ko-Kore-KR" dirty="0" err="1"/>
              <a:t>en.wikipedia.org</a:t>
            </a:r>
            <a:r>
              <a:rPr kumimoji="1" lang="en" altLang="ko-Kore-KR" dirty="0"/>
              <a:t>/wiki/</a:t>
            </a:r>
            <a:r>
              <a:rPr kumimoji="1" lang="en" altLang="ko-Kore-KR" dirty="0" err="1"/>
              <a:t>List_of_districts_of_Seoul</a:t>
            </a:r>
            <a:endParaRPr kumimoji="1" lang="en" altLang="ko-Kore-KR" dirty="0"/>
          </a:p>
          <a:p>
            <a:r>
              <a:rPr kumimoji="1" lang="en" altLang="ko-Kore-KR" dirty="0"/>
              <a:t>Latitude and Longitude values are obtained by using "geocoder".</a:t>
            </a:r>
          </a:p>
          <a:p>
            <a:r>
              <a:rPr kumimoji="1" lang="en" altLang="ko-Kore-KR" dirty="0"/>
              <a:t>All data related to locations will be </a:t>
            </a:r>
            <a:r>
              <a:rPr kumimoji="1" lang="en" altLang="ko-Kore-KR" dirty="0" err="1"/>
              <a:t>obtaine</a:t>
            </a:r>
            <a:r>
              <a:rPr kumimoji="1" lang="en" altLang="ko-Kore-KR" dirty="0"/>
              <a:t> by using </a:t>
            </a:r>
            <a:r>
              <a:rPr kumimoji="1" lang="en" altLang="ko-Kore-KR" dirty="0" err="1"/>
              <a:t>FourSquare</a:t>
            </a:r>
            <a:r>
              <a:rPr kumimoji="1" lang="en" altLang="ko-Kore-KR" dirty="0"/>
              <a:t> API and Python Libraries.</a:t>
            </a:r>
            <a:endParaRPr kumimoji="1" lang="ko-Kore-KR" altLang="en-US" dirty="0"/>
          </a:p>
        </p:txBody>
      </p:sp>
    </p:spTree>
    <p:extLst>
      <p:ext uri="{BB962C8B-B14F-4D97-AF65-F5344CB8AC3E}">
        <p14:creationId xmlns:p14="http://schemas.microsoft.com/office/powerpoint/2010/main" val="263578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74B9-E5CE-4842-B12E-C46239FE72E2}"/>
              </a:ext>
            </a:extLst>
          </p:cNvPr>
          <p:cNvSpPr>
            <a:spLocks noGrp="1"/>
          </p:cNvSpPr>
          <p:nvPr>
            <p:ph type="title"/>
          </p:nvPr>
        </p:nvSpPr>
        <p:spPr/>
        <p:txBody>
          <a:bodyPr/>
          <a:lstStyle/>
          <a:p>
            <a:r>
              <a:rPr kumimoji="1" lang="en" altLang="ko-Kore-KR" dirty="0"/>
              <a:t>Methodology</a:t>
            </a:r>
            <a:endParaRPr kumimoji="1" lang="ko-Kore-KR" altLang="en-US" dirty="0"/>
          </a:p>
        </p:txBody>
      </p:sp>
      <p:sp>
        <p:nvSpPr>
          <p:cNvPr id="3" name="내용 개체 틀 2">
            <a:extLst>
              <a:ext uri="{FF2B5EF4-FFF2-40B4-BE49-F238E27FC236}">
                <a16:creationId xmlns:a16="http://schemas.microsoft.com/office/drawing/2014/main" id="{C1657B52-CD83-4F44-BBD2-F71B957E498E}"/>
              </a:ext>
            </a:extLst>
          </p:cNvPr>
          <p:cNvSpPr>
            <a:spLocks noGrp="1"/>
          </p:cNvSpPr>
          <p:nvPr>
            <p:ph idx="1"/>
          </p:nvPr>
        </p:nvSpPr>
        <p:spPr/>
        <p:txBody>
          <a:bodyPr>
            <a:normAutofit fontScale="92500"/>
          </a:bodyPr>
          <a:lstStyle/>
          <a:p>
            <a:r>
              <a:rPr kumimoji="1" lang="en" altLang="ko-Kore-KR" dirty="0"/>
              <a:t>Master data which includes “District”, “Latitude” and “Longitude” information of Seoul.</a:t>
            </a:r>
          </a:p>
          <a:p>
            <a:r>
              <a:rPr kumimoji="1" lang="en" altLang="ko-Kore-KR" dirty="0"/>
              <a:t>Python Folium library was used to visualize map of Seoul and its districts. In order to get Latitude and Longitudes of Seoul, </a:t>
            </a:r>
            <a:r>
              <a:rPr kumimoji="1" lang="en" altLang="ko-Kore-KR" dirty="0" err="1"/>
              <a:t>geopy</a:t>
            </a:r>
            <a:r>
              <a:rPr kumimoji="1" lang="en" altLang="ko-Kore-KR" dirty="0"/>
              <a:t> and geocoder are used. The map below was obtained.</a:t>
            </a:r>
          </a:p>
          <a:p>
            <a:r>
              <a:rPr kumimoji="1" lang="en" altLang="ko-Kore-KR" dirty="0"/>
              <a:t>In order to explore and categorize places Foursquare API was used. Limit was set to 100 and Radius was set to 500. Here is a head of the list Venues name, category, latitude and longitude information from </a:t>
            </a:r>
            <a:r>
              <a:rPr kumimoji="1" lang="en" altLang="ko-Kore-KR" dirty="0" err="1"/>
              <a:t>Forsquare</a:t>
            </a:r>
            <a:r>
              <a:rPr kumimoji="1" lang="en" altLang="ko-Kore-KR" dirty="0"/>
              <a:t> API. 25 venues are returned.</a:t>
            </a:r>
          </a:p>
          <a:p>
            <a:r>
              <a:rPr kumimoji="1" lang="en" altLang="ko-Kore-KR" dirty="0"/>
              <a:t>I will also use one-hot encoding to replace categorical data with numbers and perform clustering.</a:t>
            </a:r>
            <a:endParaRPr kumimoji="1" lang="ko-Kore-KR" altLang="en-US" dirty="0"/>
          </a:p>
        </p:txBody>
      </p:sp>
    </p:spTree>
    <p:extLst>
      <p:ext uri="{BB962C8B-B14F-4D97-AF65-F5344CB8AC3E}">
        <p14:creationId xmlns:p14="http://schemas.microsoft.com/office/powerpoint/2010/main" val="64991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44FD1ECA-3501-E64A-9096-3550728CDF82}"/>
              </a:ext>
            </a:extLst>
          </p:cNvPr>
          <p:cNvPicPr>
            <a:picLocks noChangeAspect="1"/>
          </p:cNvPicPr>
          <p:nvPr/>
        </p:nvPicPr>
        <p:blipFill>
          <a:blip r:embed="rId2"/>
          <a:stretch>
            <a:fillRect/>
          </a:stretch>
        </p:blipFill>
        <p:spPr>
          <a:xfrm>
            <a:off x="1169210" y="437475"/>
            <a:ext cx="9988415" cy="6025400"/>
          </a:xfrm>
          <a:prstGeom prst="rect">
            <a:avLst/>
          </a:prstGeom>
        </p:spPr>
      </p:pic>
    </p:spTree>
    <p:extLst>
      <p:ext uri="{BB962C8B-B14F-4D97-AF65-F5344CB8AC3E}">
        <p14:creationId xmlns:p14="http://schemas.microsoft.com/office/powerpoint/2010/main" val="125557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C2F848AF-7530-CA4B-9DD0-A4947F89FC64}"/>
              </a:ext>
            </a:extLst>
          </p:cNvPr>
          <p:cNvPicPr>
            <a:picLocks noChangeAspect="1"/>
          </p:cNvPicPr>
          <p:nvPr/>
        </p:nvPicPr>
        <p:blipFill>
          <a:blip r:embed="rId2"/>
          <a:stretch>
            <a:fillRect/>
          </a:stretch>
        </p:blipFill>
        <p:spPr>
          <a:xfrm>
            <a:off x="661345" y="305745"/>
            <a:ext cx="10936789" cy="5025011"/>
          </a:xfrm>
          <a:prstGeom prst="rect">
            <a:avLst/>
          </a:prstGeom>
        </p:spPr>
      </p:pic>
    </p:spTree>
    <p:extLst>
      <p:ext uri="{BB962C8B-B14F-4D97-AF65-F5344CB8AC3E}">
        <p14:creationId xmlns:p14="http://schemas.microsoft.com/office/powerpoint/2010/main" val="341318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B83BA7DE-4F09-9948-8260-48C5CC342D99}"/>
              </a:ext>
            </a:extLst>
          </p:cNvPr>
          <p:cNvPicPr>
            <a:picLocks noChangeAspect="1"/>
          </p:cNvPicPr>
          <p:nvPr/>
        </p:nvPicPr>
        <p:blipFill>
          <a:blip r:embed="rId2"/>
          <a:stretch>
            <a:fillRect/>
          </a:stretch>
        </p:blipFill>
        <p:spPr>
          <a:xfrm>
            <a:off x="1541293" y="0"/>
            <a:ext cx="8867302" cy="5923081"/>
          </a:xfrm>
          <a:prstGeom prst="rect">
            <a:avLst/>
          </a:prstGeom>
        </p:spPr>
      </p:pic>
    </p:spTree>
    <p:extLst>
      <p:ext uri="{BB962C8B-B14F-4D97-AF65-F5344CB8AC3E}">
        <p14:creationId xmlns:p14="http://schemas.microsoft.com/office/powerpoint/2010/main" val="162421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74B9-E5CE-4842-B12E-C46239FE72E2}"/>
              </a:ext>
            </a:extLst>
          </p:cNvPr>
          <p:cNvSpPr>
            <a:spLocks noGrp="1"/>
          </p:cNvSpPr>
          <p:nvPr>
            <p:ph type="title"/>
          </p:nvPr>
        </p:nvSpPr>
        <p:spPr/>
        <p:txBody>
          <a:bodyPr/>
          <a:lstStyle/>
          <a:p>
            <a:r>
              <a:rPr kumimoji="1" lang="en-US" altLang="ko-Kore-KR" dirty="0"/>
              <a:t>Analysis</a:t>
            </a:r>
            <a:endParaRPr kumimoji="1" lang="ko-Kore-KR" altLang="en-US" dirty="0"/>
          </a:p>
        </p:txBody>
      </p:sp>
      <p:pic>
        <p:nvPicPr>
          <p:cNvPr id="4" name="그림 3">
            <a:extLst>
              <a:ext uri="{FF2B5EF4-FFF2-40B4-BE49-F238E27FC236}">
                <a16:creationId xmlns:a16="http://schemas.microsoft.com/office/drawing/2014/main" id="{11E65E2B-712C-F343-BAC1-7ED23EAAE00B}"/>
              </a:ext>
            </a:extLst>
          </p:cNvPr>
          <p:cNvPicPr>
            <a:picLocks noChangeAspect="1"/>
          </p:cNvPicPr>
          <p:nvPr/>
        </p:nvPicPr>
        <p:blipFill>
          <a:blip r:embed="rId2"/>
          <a:stretch>
            <a:fillRect/>
          </a:stretch>
        </p:blipFill>
        <p:spPr>
          <a:xfrm>
            <a:off x="2803457" y="2061993"/>
            <a:ext cx="6273800" cy="3784600"/>
          </a:xfrm>
          <a:prstGeom prst="rect">
            <a:avLst/>
          </a:prstGeom>
        </p:spPr>
      </p:pic>
    </p:spTree>
    <p:extLst>
      <p:ext uri="{BB962C8B-B14F-4D97-AF65-F5344CB8AC3E}">
        <p14:creationId xmlns:p14="http://schemas.microsoft.com/office/powerpoint/2010/main" val="362881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74B9-E5CE-4842-B12E-C46239FE72E2}"/>
              </a:ext>
            </a:extLst>
          </p:cNvPr>
          <p:cNvSpPr>
            <a:spLocks noGrp="1"/>
          </p:cNvSpPr>
          <p:nvPr>
            <p:ph type="title"/>
          </p:nvPr>
        </p:nvSpPr>
        <p:spPr/>
        <p:txBody>
          <a:bodyPr/>
          <a:lstStyle/>
          <a:p>
            <a:r>
              <a:rPr kumimoji="1" lang="en" altLang="ko-Kore-KR" dirty="0"/>
              <a:t>Conclusion</a:t>
            </a:r>
            <a:endParaRPr kumimoji="1" lang="ko-Kore-KR" altLang="en-US" dirty="0"/>
          </a:p>
        </p:txBody>
      </p:sp>
      <p:sp>
        <p:nvSpPr>
          <p:cNvPr id="3" name="내용 개체 틀 2">
            <a:extLst>
              <a:ext uri="{FF2B5EF4-FFF2-40B4-BE49-F238E27FC236}">
                <a16:creationId xmlns:a16="http://schemas.microsoft.com/office/drawing/2014/main" id="{C1657B52-CD83-4F44-BBD2-F71B957E498E}"/>
              </a:ext>
            </a:extLst>
          </p:cNvPr>
          <p:cNvSpPr>
            <a:spLocks noGrp="1"/>
          </p:cNvSpPr>
          <p:nvPr>
            <p:ph idx="1"/>
          </p:nvPr>
        </p:nvSpPr>
        <p:spPr/>
        <p:txBody>
          <a:bodyPr>
            <a:normAutofit lnSpcReduction="10000"/>
          </a:bodyPr>
          <a:lstStyle/>
          <a:p>
            <a:r>
              <a:rPr kumimoji="1" lang="en" altLang="ko-Kore-KR" dirty="0" err="1"/>
              <a:t>Kmeans</a:t>
            </a:r>
            <a:r>
              <a:rPr kumimoji="1" lang="en" altLang="ko-Kore-KR" dirty="0"/>
              <a:t> algorithm was used as part of this clustering study. K value was set to 3. For more detailed and accurate guidance, the data set can be expanded, and the details of the </a:t>
            </a:r>
            <a:r>
              <a:rPr kumimoji="1" lang="en" altLang="ko-Kore-KR" dirty="0" err="1"/>
              <a:t>neighbourhood</a:t>
            </a:r>
            <a:r>
              <a:rPr kumimoji="1" lang="en" altLang="ko-Kore-KR" dirty="0"/>
              <a:t> or street can also be drilled.</a:t>
            </a:r>
          </a:p>
          <a:p>
            <a:r>
              <a:rPr kumimoji="1" lang="en" altLang="ko-Kore-KR" dirty="0"/>
              <a:t>The areas of Cluster 0 and Cluster 1 seem to be suitable places to open new cafes. </a:t>
            </a:r>
          </a:p>
          <a:p>
            <a:r>
              <a:rPr kumimoji="1" lang="en" altLang="ko-Kore-KR" dirty="0"/>
              <a:t>The area with Cluster 0 is close to the center of Seoul, while the area with Cluster 1 is judged to be the periphery of Seoul. In addition, data such as real estate or floating population could be obtained to determine which areas are Cluster 0 and Cluster 1. In general, Cluster 0, which is the center of Seoul, has a high store rent and a large floating population, while Cluster 1 has a low store rent and a small floating population.</a:t>
            </a:r>
            <a:endParaRPr kumimoji="1" lang="ko-Kore-KR" altLang="en-US" dirty="0"/>
          </a:p>
        </p:txBody>
      </p:sp>
    </p:spTree>
    <p:extLst>
      <p:ext uri="{BB962C8B-B14F-4D97-AF65-F5344CB8AC3E}">
        <p14:creationId xmlns:p14="http://schemas.microsoft.com/office/powerpoint/2010/main" val="1704132779"/>
      </p:ext>
    </p:extLst>
  </p:cSld>
  <p:clrMapOvr>
    <a:masterClrMapping/>
  </p:clrMapOvr>
</p:sld>
</file>

<file path=ppt/theme/theme1.xml><?xml version="1.0" encoding="utf-8"?>
<a:theme xmlns:a="http://schemas.openxmlformats.org/drawingml/2006/main" name="갤러리">
  <a:themeElements>
    <a:clrScheme name="갤러리">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갤러리">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갤러리">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{A0CA9082-82A1-B148-9D24-1B134DFC327F}tf10001119</Template>
  <TotalTime>8</TotalTime>
  <Words>516</Words>
  <Application>Microsoft Macintosh PowerPoint</Application>
  <PresentationFormat>와이드스크린</PresentationFormat>
  <Paragraphs>22</Paragraphs>
  <Slides>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9</vt:i4>
      </vt:variant>
    </vt:vector>
  </HeadingPairs>
  <TitlesOfParts>
    <vt:vector size="12" baseType="lpstr">
      <vt:lpstr>Arial</vt:lpstr>
      <vt:lpstr>Gill Sans MT</vt:lpstr>
      <vt:lpstr>갤러리</vt:lpstr>
      <vt:lpstr>Capstone Project - The Battle of Neighborhoods (Week 2)</vt:lpstr>
      <vt:lpstr>Introduction: Business Problem</vt:lpstr>
      <vt:lpstr>Data</vt:lpstr>
      <vt:lpstr>Methodology</vt:lpstr>
      <vt:lpstr>PowerPoint 프레젠테이션</vt:lpstr>
      <vt:lpstr>PowerPoint 프레젠테이션</vt:lpstr>
      <vt:lpstr>PowerPoint 프레젠테이션</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이 준학</dc:creator>
  <cp:lastModifiedBy>이 준학</cp:lastModifiedBy>
  <cp:revision>1</cp:revision>
  <dcterms:created xsi:type="dcterms:W3CDTF">2021-07-27T09:29:42Z</dcterms:created>
  <dcterms:modified xsi:type="dcterms:W3CDTF">2021-07-27T09:37:56Z</dcterms:modified>
</cp:coreProperties>
</file>