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315" r:id="rId3"/>
    <p:sldId id="340" r:id="rId4"/>
    <p:sldId id="361" r:id="rId5"/>
    <p:sldId id="321" r:id="rId6"/>
    <p:sldId id="360" r:id="rId7"/>
    <p:sldId id="341" r:id="rId8"/>
    <p:sldId id="316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/>
    <p:restoredTop sz="94762"/>
  </p:normalViewPr>
  <p:slideViewPr>
    <p:cSldViewPr snapToGrid="0">
      <p:cViewPr varScale="1">
        <p:scale>
          <a:sx n="121" d="100"/>
          <a:sy n="121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A3B1B-9A5D-1F4D-A32C-A483FE09611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BF8A9-445E-894A-8A33-8F97EB075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BF8A9-445E-894A-8A33-8F97EB0754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E48B-74D8-00F8-077E-1CAF07E61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D889D-105C-3B33-903D-47B2AC963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A69FC-9866-4FF3-A670-18B6136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88BD-FA28-1976-508A-A49E711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9690-5C61-5FDF-E560-255CE683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3C0E-A94F-D933-A836-FC459B36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A46C0-7524-A577-547F-F710096D3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01493-B3A8-21BB-31B8-B9294300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6DA48-2D9C-C697-BC75-E8665E69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E3CC-8A27-C3B9-8A4D-49B3729A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3C53A-F9A4-6931-F7E9-9FC315F82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C94EC-D69F-4B0B-9051-1D26BB5D0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9CF1-3DCE-9D2F-433E-D731AAD5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6BC2-43BB-A9B3-321C-D701BEDA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05DF-E855-DF45-1E2C-6349A770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FA5D-5984-A728-2C0C-5332BA81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B7DE-3917-48AB-DA0E-CFE342BC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9F75-33F1-76BD-D637-9F2AA86B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F6CC-EAD4-0C7A-E49F-CE819C97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3174-BD6F-86AC-F02F-CDA514F3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6294-3875-2096-ACB3-AFCE76BA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3881A-D774-8750-634C-A3A34C97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5209-31F4-6AAC-A8F7-66F0B0C3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F134-06AA-0CE2-B24B-B028378C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A75FD-29EC-18A3-DBF6-96177C4A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3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4176-715F-EB55-CB2C-8BD3E51D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2561-C44A-B38B-3339-2C3B623DF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D1A95-CCFA-19E6-7E25-53B8162B2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BBFC2-7578-BA65-792F-601A47EF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3B9E-E1B2-25D0-BFC4-07185523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16BC0-8993-27E8-A3A7-D40AE29F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2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D37C-EE35-C42B-2DC4-7CAE429A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A32C-659D-D539-8C83-321ECF8E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BFCC6-FC4E-BB01-7090-9EE2FA44B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65C00-DADF-8992-BD1C-6CE7F6868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1C93B-8930-06D5-750B-059126CDA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A5B97-3B7C-F44E-A558-CB89A072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A2349-2826-76E9-FC60-2978409A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AB1F9-8DC2-8066-D33D-E15B2C63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1014-59C0-1F7B-0AFB-2A6E2C55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AC35-F988-9FBA-3BA4-4AD1ACFF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2AEAF-684A-E1D1-C58A-7969CB1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91A5-6883-B4B0-2EE6-DF0F8764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3EBA5-C928-605C-1B14-8A621D69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BA9CF-09BD-853F-6AEA-145B3A52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E6048-8AC3-EB1C-5FA4-69E16BF3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CCFE-301C-3BB5-E640-75623F69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9A94-1550-1D77-E939-AC2A94D3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B47E7-B74F-7BC4-CD67-4CF57994F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5DA6C-541D-677E-722B-D84D7A04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73D84-53EE-0BBE-731C-AD4A94B4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60430-F2B4-7F13-8251-9745E7B5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DC99-4BC6-3158-7295-12C53C92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327AF-F9A6-8224-11E9-C0B78EBA5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F59A-1E7F-E720-DD6D-95FE05517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549F5-9C74-5D4A-A516-F80BB726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4AAC2-9314-EB7F-27F1-04230639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4E05-E394-C8FD-DFAF-A15B871D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E27C4-AC53-3215-708F-661EF6B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94F86-68EC-413C-AA5F-240680A4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BC473-20EE-65D0-AEC8-38483CE6E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37FD-EAC4-844C-82C5-06663AA17E9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393E5-1817-69DE-756B-599372E3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0EA0B-2997-A491-AF9E-CE98D9089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FDCEF-5099-2F45-B4BB-474903EE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2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0C9A-5FED-1F1D-F09E-6544618B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013254"/>
            <a:ext cx="5334930" cy="1994901"/>
          </a:xfrm>
        </p:spPr>
        <p:txBody>
          <a:bodyPr>
            <a:normAutofit/>
          </a:bodyPr>
          <a:lstStyle/>
          <a:p>
            <a:r>
              <a:rPr lang="en-US" b="1" dirty="0"/>
              <a:t>CSE 180: Lab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39E1E-C481-F4D5-976C-4B6F95B9B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891" y="3130462"/>
            <a:ext cx="5095949" cy="288271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Recap (Students, Courses, Enrolments)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Indexes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D6CC9-A3B0-D7A8-649C-432E9E5B9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-4"/>
          <a:stretch/>
        </p:blipFill>
        <p:spPr>
          <a:xfrm>
            <a:off x="6334045" y="2387290"/>
            <a:ext cx="3240592" cy="288271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4AC3D77-11F4-2BB1-BCF6-3F483BE92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49" r="7343" b="4"/>
          <a:stretch/>
        </p:blipFill>
        <p:spPr>
          <a:xfrm>
            <a:off x="9490670" y="10"/>
            <a:ext cx="2701330" cy="2860786"/>
          </a:xfrm>
          <a:custGeom>
            <a:avLst/>
            <a:gdLst/>
            <a:ahLst/>
            <a:cxnLst/>
            <a:rect l="l" t="t" r="r" b="b"/>
            <a:pathLst>
              <a:path w="2701330" h="2860796">
                <a:moveTo>
                  <a:pt x="1381637" y="0"/>
                </a:moveTo>
                <a:lnTo>
                  <a:pt x="1481685" y="0"/>
                </a:lnTo>
                <a:lnTo>
                  <a:pt x="1578040" y="4866"/>
                </a:lnTo>
                <a:cubicBezTo>
                  <a:pt x="2059323" y="53742"/>
                  <a:pt x="2470132" y="341007"/>
                  <a:pt x="2690528" y="746720"/>
                </a:cubicBezTo>
                <a:lnTo>
                  <a:pt x="2701330" y="769143"/>
                </a:lnTo>
                <a:lnTo>
                  <a:pt x="2701330" y="2089127"/>
                </a:lnTo>
                <a:lnTo>
                  <a:pt x="2690528" y="2111550"/>
                </a:lnTo>
                <a:cubicBezTo>
                  <a:pt x="2448092" y="2557835"/>
                  <a:pt x="1975257" y="2860796"/>
                  <a:pt x="1431661" y="2860796"/>
                </a:cubicBezTo>
                <a:cubicBezTo>
                  <a:pt x="640976" y="2860796"/>
                  <a:pt x="0" y="2219820"/>
                  <a:pt x="0" y="1429135"/>
                </a:cubicBezTo>
                <a:cubicBezTo>
                  <a:pt x="0" y="687868"/>
                  <a:pt x="563358" y="78181"/>
                  <a:pt x="1285282" y="4866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1A34D-3945-BCDE-448B-ED854CA66827}"/>
              </a:ext>
            </a:extLst>
          </p:cNvPr>
          <p:cNvSpPr txBox="1"/>
          <p:nvPr/>
        </p:nvSpPr>
        <p:spPr>
          <a:xfrm>
            <a:off x="54309" y="6099933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Monday, November 6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Utkarsh Gupta</a:t>
            </a:r>
          </a:p>
        </p:txBody>
      </p:sp>
    </p:spTree>
    <p:extLst>
      <p:ext uri="{BB962C8B-B14F-4D97-AF65-F5344CB8AC3E}">
        <p14:creationId xmlns:p14="http://schemas.microsoft.com/office/powerpoint/2010/main" val="10845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0BC5BA4-5D2B-4278-33C7-418E1E685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33670"/>
            <a:ext cx="10820400" cy="2058749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7B01D13-82A1-780A-0929-EF29DF7628FE}"/>
              </a:ext>
            </a:extLst>
          </p:cNvPr>
          <p:cNvSpPr txBox="1">
            <a:spLocks/>
          </p:cNvSpPr>
          <p:nvPr/>
        </p:nvSpPr>
        <p:spPr>
          <a:xfrm>
            <a:off x="1616054" y="853223"/>
            <a:ext cx="8959893" cy="480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Student, Courses, &amp; Enrolment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245AD0-36F7-30BC-A2B8-D6BF6790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30095"/>
            <a:ext cx="4194028" cy="217468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ADF3565-538F-21E8-BF61-AFDDE422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258" y="3728518"/>
            <a:ext cx="2960845" cy="22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B01D13-82A1-780A-0929-EF29DF7628FE}"/>
              </a:ext>
            </a:extLst>
          </p:cNvPr>
          <p:cNvSpPr txBox="1">
            <a:spLocks/>
          </p:cNvSpPr>
          <p:nvPr/>
        </p:nvSpPr>
        <p:spPr>
          <a:xfrm>
            <a:off x="1616054" y="853223"/>
            <a:ext cx="8959893" cy="480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639D7-4F18-F118-CCD4-ACF0154B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20" y="1333671"/>
            <a:ext cx="6444920" cy="4838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6DBEC7-9759-D522-B0BB-CFD1C694FCCF}"/>
              </a:ext>
            </a:extLst>
          </p:cNvPr>
          <p:cNvSpPr txBox="1"/>
          <p:nvPr/>
        </p:nvSpPr>
        <p:spPr>
          <a:xfrm>
            <a:off x="943795" y="6323482"/>
            <a:ext cx="102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afteracademy.com</a:t>
            </a:r>
            <a:r>
              <a:rPr lang="en-US" dirty="0"/>
              <a:t>/blog/what-is-data-abstraction-in-</a:t>
            </a:r>
            <a:r>
              <a:rPr lang="en-US" dirty="0" err="1"/>
              <a:t>dbms</a:t>
            </a:r>
            <a:r>
              <a:rPr lang="en-US" dirty="0"/>
              <a:t>-and-what-are-its-three-levels/</a:t>
            </a:r>
          </a:p>
        </p:txBody>
      </p:sp>
    </p:spTree>
    <p:extLst>
      <p:ext uri="{BB962C8B-B14F-4D97-AF65-F5344CB8AC3E}">
        <p14:creationId xmlns:p14="http://schemas.microsoft.com/office/powerpoint/2010/main" val="117879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90E84A-BD10-CA19-5A44-85661267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093"/>
            <a:ext cx="10515600" cy="4838529"/>
          </a:xfrm>
        </p:spPr>
        <p:txBody>
          <a:bodyPr>
            <a:normAutofit/>
          </a:bodyPr>
          <a:lstStyle/>
          <a:p>
            <a:r>
              <a:rPr lang="en-US" sz="2000" dirty="0"/>
              <a:t>View is a virtual table based on the result-set of an SQL statement.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Syntax:</a:t>
            </a:r>
          </a:p>
          <a:p>
            <a:pPr marL="0" indent="0">
              <a:buNone/>
            </a:pPr>
            <a:r>
              <a:rPr lang="en-US" sz="2000" dirty="0"/>
              <a:t>CREATE VIEW </a:t>
            </a:r>
            <a:r>
              <a:rPr lang="en-US" sz="2000" dirty="0" err="1"/>
              <a:t>view_name</a:t>
            </a:r>
            <a:r>
              <a:rPr lang="en-US" sz="2000" dirty="0"/>
              <a:t> AS </a:t>
            </a:r>
          </a:p>
          <a:p>
            <a:pPr marL="0" indent="0">
              <a:buNone/>
            </a:pPr>
            <a:r>
              <a:rPr lang="en-US" sz="2000" dirty="0"/>
              <a:t>	SELECT column1, column2</a:t>
            </a:r>
          </a:p>
          <a:p>
            <a:pPr marL="0" indent="0">
              <a:buNone/>
            </a:pPr>
            <a:r>
              <a:rPr lang="en-US" sz="2000" dirty="0"/>
              <a:t>	FROM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WHERE condition_1</a:t>
            </a:r>
          </a:p>
          <a:p>
            <a:pPr marL="0" indent="0">
              <a:buNone/>
            </a:pPr>
            <a:r>
              <a:rPr lang="en-US" sz="2000" dirty="0"/>
              <a:t>	[GROUP BY column1, column2, … ]</a:t>
            </a:r>
          </a:p>
          <a:p>
            <a:pPr marL="0" indent="0">
              <a:buNone/>
            </a:pPr>
            <a:r>
              <a:rPr lang="en-US" sz="2000" dirty="0"/>
              <a:t>	[HAVING condition_h1, …];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B01D13-82A1-780A-0929-EF29DF7628FE}"/>
              </a:ext>
            </a:extLst>
          </p:cNvPr>
          <p:cNvSpPr txBox="1">
            <a:spLocks/>
          </p:cNvSpPr>
          <p:nvPr/>
        </p:nvSpPr>
        <p:spPr>
          <a:xfrm>
            <a:off x="1616054" y="853223"/>
            <a:ext cx="8959893" cy="480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Views (cont.)</a:t>
            </a:r>
          </a:p>
        </p:txBody>
      </p:sp>
    </p:spTree>
    <p:extLst>
      <p:ext uri="{BB962C8B-B14F-4D97-AF65-F5344CB8AC3E}">
        <p14:creationId xmlns:p14="http://schemas.microsoft.com/office/powerpoint/2010/main" val="273840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90E84A-BD10-CA19-5A44-85661267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093"/>
            <a:ext cx="10515600" cy="4838529"/>
          </a:xfrm>
        </p:spPr>
        <p:txBody>
          <a:bodyPr>
            <a:normAutofit/>
          </a:bodyPr>
          <a:lstStyle/>
          <a:p>
            <a:r>
              <a:rPr lang="en-US" sz="2000" dirty="0"/>
              <a:t>View is a virtual table based on the result-set of an SQL statement.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Example: </a:t>
            </a:r>
            <a:r>
              <a:rPr lang="en-US" sz="2000" dirty="0"/>
              <a:t>Create a view </a:t>
            </a:r>
            <a:r>
              <a:rPr lang="en-US" sz="2000" dirty="0" err="1"/>
              <a:t>DroppedStudents</a:t>
            </a:r>
            <a:r>
              <a:rPr lang="en-US" sz="2000" dirty="0"/>
              <a:t> which displays the total number of students dropped from a course.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VIEW </a:t>
            </a:r>
            <a:r>
              <a:rPr lang="en-US" sz="2000" dirty="0" err="1"/>
              <a:t>DroppedStudents</a:t>
            </a:r>
            <a:r>
              <a:rPr lang="en-US" sz="2000" dirty="0"/>
              <a:t> AS </a:t>
            </a:r>
          </a:p>
          <a:p>
            <a:pPr marL="0" indent="0">
              <a:buNone/>
            </a:pPr>
            <a:r>
              <a:rPr lang="en-US" sz="2000" dirty="0"/>
              <a:t>	SELECT </a:t>
            </a:r>
            <a:r>
              <a:rPr lang="en-US" sz="2000" dirty="0" err="1"/>
              <a:t>c_id</a:t>
            </a:r>
            <a:r>
              <a:rPr lang="en-US" sz="2000" dirty="0"/>
              <a:t>, COUNT(*)</a:t>
            </a:r>
          </a:p>
          <a:p>
            <a:pPr marL="0" indent="0">
              <a:buNone/>
            </a:pPr>
            <a:r>
              <a:rPr lang="en-US" sz="2000" dirty="0"/>
              <a:t>	FROM Enrolment e</a:t>
            </a:r>
          </a:p>
          <a:p>
            <a:pPr marL="0" indent="0">
              <a:buNone/>
            </a:pPr>
            <a:r>
              <a:rPr lang="en-US" sz="2000" dirty="0"/>
              <a:t>	WHERE </a:t>
            </a:r>
            <a:r>
              <a:rPr lang="en-US" sz="2000" dirty="0" err="1"/>
              <a:t>e.dropped</a:t>
            </a:r>
            <a:r>
              <a:rPr lang="en-US" sz="2000" dirty="0"/>
              <a:t> = TRUE</a:t>
            </a:r>
          </a:p>
          <a:p>
            <a:pPr marL="0" indent="0">
              <a:buNone/>
            </a:pPr>
            <a:r>
              <a:rPr lang="en-US" sz="2000" dirty="0"/>
              <a:t>	GROUP BY </a:t>
            </a:r>
            <a:r>
              <a:rPr lang="en-US" sz="2000" dirty="0" err="1"/>
              <a:t>e.c_id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err="1"/>
              <a:t>DroppedStudents</a:t>
            </a:r>
            <a:r>
              <a:rPr lang="en-US" sz="2000" dirty="0"/>
              <a:t>;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B01D13-82A1-780A-0929-EF29DF7628FE}"/>
              </a:ext>
            </a:extLst>
          </p:cNvPr>
          <p:cNvSpPr txBox="1">
            <a:spLocks/>
          </p:cNvSpPr>
          <p:nvPr/>
        </p:nvSpPr>
        <p:spPr>
          <a:xfrm>
            <a:off x="1616054" y="853223"/>
            <a:ext cx="8959893" cy="480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Views (cont.)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77D2A5-4A36-3BB2-9B83-78048BAB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459" y="3318526"/>
            <a:ext cx="4484220" cy="26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90E84A-BD10-CA19-5A44-85661267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093"/>
            <a:ext cx="10515600" cy="4838529"/>
          </a:xfrm>
        </p:spPr>
        <p:txBody>
          <a:bodyPr>
            <a:normAutofit/>
          </a:bodyPr>
          <a:lstStyle/>
          <a:p>
            <a:r>
              <a:rPr lang="en-US" sz="2000" dirty="0"/>
              <a:t>View is a virtual table based on the result-set of an SQL statement.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Example: </a:t>
            </a:r>
            <a:r>
              <a:rPr lang="en-US" sz="2000" dirty="0"/>
              <a:t>Create a view </a:t>
            </a:r>
            <a:r>
              <a:rPr lang="en-US" sz="2000" dirty="0" err="1"/>
              <a:t>DroppedStudents</a:t>
            </a:r>
            <a:r>
              <a:rPr lang="en-US" sz="2000" dirty="0"/>
              <a:t> which displays the total number of students dropped from a course.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UPDATE Enrolment SET dropped=TRUE WHERE </a:t>
            </a:r>
            <a:r>
              <a:rPr lang="en-US" sz="2000" dirty="0" err="1"/>
              <a:t>s_id</a:t>
            </a:r>
            <a:r>
              <a:rPr lang="en-US" sz="2000" dirty="0"/>
              <a:t> = 2 and </a:t>
            </a:r>
            <a:r>
              <a:rPr lang="en-US" sz="2000" dirty="0" err="1"/>
              <a:t>c_id</a:t>
            </a:r>
            <a:r>
              <a:rPr lang="en-US" sz="2000" dirty="0"/>
              <a:t> = 280;</a:t>
            </a:r>
          </a:p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err="1"/>
              <a:t>DroppedStudents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B01D13-82A1-780A-0929-EF29DF7628FE}"/>
              </a:ext>
            </a:extLst>
          </p:cNvPr>
          <p:cNvSpPr txBox="1">
            <a:spLocks/>
          </p:cNvSpPr>
          <p:nvPr/>
        </p:nvSpPr>
        <p:spPr>
          <a:xfrm>
            <a:off x="1616054" y="853223"/>
            <a:ext cx="8959893" cy="480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Views (cont.)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1243D8-434B-29C5-450C-2F2956A4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2" y="4396522"/>
            <a:ext cx="5257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8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90E84A-BD10-CA19-5A44-85661267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093"/>
            <a:ext cx="10515600" cy="4838529"/>
          </a:xfrm>
        </p:spPr>
        <p:txBody>
          <a:bodyPr>
            <a:normAutofit/>
          </a:bodyPr>
          <a:lstStyle/>
          <a:p>
            <a:r>
              <a:rPr lang="en-US" sz="2000" dirty="0"/>
              <a:t>Indexes are used to retrieve data from the database more quickly than otherwise.</a:t>
            </a:r>
          </a:p>
          <a:p>
            <a:r>
              <a:rPr lang="en-US" sz="2000" dirty="0"/>
              <a:t>The users cannot see the indexes, they are just used to speed up the searches/queries.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Syntax:</a:t>
            </a:r>
          </a:p>
          <a:p>
            <a:pPr marL="0" indent="0">
              <a:buNone/>
            </a:pPr>
            <a:r>
              <a:rPr lang="en-US" sz="2000" dirty="0"/>
              <a:t>CREATE INDEX </a:t>
            </a:r>
            <a:r>
              <a:rPr lang="en-US" sz="2000" dirty="0" err="1"/>
              <a:t>index_name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ON </a:t>
            </a:r>
            <a:r>
              <a:rPr lang="en-US" sz="2000" dirty="0" err="1"/>
              <a:t>table_name</a:t>
            </a:r>
            <a:r>
              <a:rPr lang="en-US" sz="2000" dirty="0"/>
              <a:t> (column1, column2, … );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Example:</a:t>
            </a:r>
            <a:r>
              <a:rPr lang="en-US" sz="2000" b="1" dirty="0"/>
              <a:t> Create an index </a:t>
            </a:r>
            <a:r>
              <a:rPr lang="en-US" sz="2000" b="1" dirty="0" err="1"/>
              <a:t>StudentsSearch</a:t>
            </a:r>
            <a:r>
              <a:rPr lang="en-US" sz="2000" b="1" dirty="0"/>
              <a:t> on the Student table over the columns </a:t>
            </a:r>
            <a:r>
              <a:rPr lang="en-US" sz="2000" b="1" dirty="0" err="1"/>
              <a:t>s_name</a:t>
            </a:r>
            <a:r>
              <a:rPr lang="en-US" sz="2000" b="1" dirty="0"/>
              <a:t>, </a:t>
            </a:r>
            <a:r>
              <a:rPr lang="en-US" sz="2000" b="1" dirty="0" err="1"/>
              <a:t>gpa</a:t>
            </a:r>
            <a:r>
              <a:rPr lang="en-US" sz="2000" b="1" dirty="0"/>
              <a:t>, and phone.</a:t>
            </a:r>
          </a:p>
          <a:p>
            <a:pPr marL="0" indent="0">
              <a:buNone/>
            </a:pPr>
            <a:r>
              <a:rPr lang="en-US" sz="2000" dirty="0"/>
              <a:t>CREATE INDEX </a:t>
            </a:r>
            <a:r>
              <a:rPr lang="en-US" sz="2000" dirty="0" err="1"/>
              <a:t>StudentsSearch</a:t>
            </a:r>
            <a:r>
              <a:rPr lang="en-US" sz="2000" dirty="0"/>
              <a:t> ON Student (</a:t>
            </a:r>
            <a:r>
              <a:rPr lang="en-US" sz="2000" dirty="0" err="1"/>
              <a:t>s_name</a:t>
            </a:r>
            <a:r>
              <a:rPr lang="en-US" sz="2000" dirty="0"/>
              <a:t>, </a:t>
            </a:r>
            <a:r>
              <a:rPr lang="en-US" sz="2000" dirty="0" err="1"/>
              <a:t>gpa</a:t>
            </a:r>
            <a:r>
              <a:rPr lang="en-US" sz="2000" dirty="0"/>
              <a:t>, phone);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1400" b="0" dirty="0">
              <a:effectLst/>
              <a:latin typeface="Menlo" panose="020B0609030804020204" pitchFamily="49" charset="0"/>
            </a:endParaRPr>
          </a:p>
          <a:p>
            <a:endParaRPr lang="en-US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B01D13-82A1-780A-0929-EF29DF7628FE}"/>
              </a:ext>
            </a:extLst>
          </p:cNvPr>
          <p:cNvSpPr txBox="1">
            <a:spLocks/>
          </p:cNvSpPr>
          <p:nvPr/>
        </p:nvSpPr>
        <p:spPr>
          <a:xfrm>
            <a:off x="1616054" y="853223"/>
            <a:ext cx="8959893" cy="4804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351C3-47FF-F117-7438-C6183555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509739"/>
            <a:ext cx="7772400" cy="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E8ABF9-D4AC-6508-4BE7-109BC884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53223"/>
            <a:ext cx="8959893" cy="48044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commands (Students)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0DC3EA-FD19-4804-42D6-9C00A5AF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1093"/>
            <a:ext cx="4157505" cy="42370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TABLE STUDENT 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S_ID INT,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S_NAME VARCHAR(30),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SSN CHAR(9),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DOB DATE DEFAULT </a:t>
            </a:r>
            <a:r>
              <a:rPr lang="en-US" sz="1100" dirty="0">
                <a:effectLst/>
                <a:latin typeface="Menlo" panose="020B0609030804020204" pitchFamily="49" charset="0"/>
              </a:rPr>
              <a:t>'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2000-01-01</a:t>
            </a:r>
            <a:r>
              <a:rPr lang="en-US" sz="1200" dirty="0">
                <a:effectLst/>
                <a:latin typeface="Menlo" panose="020B0609030804020204" pitchFamily="49" charset="0"/>
              </a:rPr>
              <a:t>'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 NULL,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GPA NUMERIC(3,2),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HAS_GRAD BOOL,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PHONE CHAR(10),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EMAIL VARCHAR(50),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PRIMARY KEY (S_ID),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UNIQUE (EMAIL),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UNIQUE (PHONE, S_NAME),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UNIQUE (SSN)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US" sz="1200" dirty="0"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3D8E5-6661-F69E-1E43-2D19E1E01703}"/>
              </a:ext>
            </a:extLst>
          </p:cNvPr>
          <p:cNvSpPr txBox="1"/>
          <p:nvPr/>
        </p:nvSpPr>
        <p:spPr>
          <a:xfrm>
            <a:off x="5749752" y="1501093"/>
            <a:ext cx="41575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TABLE COURSES 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C_ID INT PRIMARY KEY,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C_NAME CHAR(9) UNIQUE,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CREDITS INT DEFAULT 5 NOT NULL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C6D05-6666-361E-D44B-C0F4C32B5B37}"/>
              </a:ext>
            </a:extLst>
          </p:cNvPr>
          <p:cNvSpPr txBox="1"/>
          <p:nvPr/>
        </p:nvSpPr>
        <p:spPr>
          <a:xfrm>
            <a:off x="5749752" y="3202556"/>
            <a:ext cx="3967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TABLE ENROLMENT 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S_ID INT REFERENCES STUDENT,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C_ID INT REFERENCES COURSES,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DROPPED BOOL NOT NULL,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PRIMARY KEY(S_ID, C_ID)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0742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E8ABF9-D4AC-6508-4BE7-109BC884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853223"/>
            <a:ext cx="8959893" cy="48044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Commands (Students)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0DC3EA-FD19-4804-42D6-9C00A5AF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1092"/>
            <a:ext cx="10820400" cy="5356908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1200" b="1" dirty="0">
                <a:effectLst/>
                <a:latin typeface="Menlo" panose="020B0609030804020204" pitchFamily="49" charset="0"/>
              </a:rPr>
              <a:t>Student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STUDENT VALUES (1, 'DAVID', '1234', '1997-01-01', 3.8, false, '0123456', '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david@pqrs.com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STUDENT VALUES (2, 'JULIA', '4567', '2000-02-18', 3.9, false, '1234589', '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julia@pqrs.com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STUDENT VALUES (3, 'DAVID', '2468', '2000-02-01', 3.8, false, '9827123', 'david1@pqrs.com');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STUDENT VALUES (4, 'JOEL', '3412', '2002-03-23', 3.34, false, NULL, '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joel@pqrs.com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STUDENT (S_ID, S_NAME, SSN, GPA, HAS_GRAD, PHONE, EMAIL) VALUES (5, 'ABY', '4321', 3.32, true, NULL, NULL);</a:t>
            </a:r>
          </a:p>
          <a:p>
            <a:pPr marL="0" indent="0">
              <a:buNone/>
            </a:pPr>
            <a:endParaRPr lang="en-US" sz="12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Menlo" panose="020B0609030804020204" pitchFamily="49" charset="0"/>
              </a:rPr>
              <a:t>Courses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COURSES VALUES (180, </a:t>
            </a:r>
            <a:r>
              <a:rPr lang="en-US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 1</a:t>
            </a:r>
            <a:r>
              <a:rPr lang="en-US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COURSES VALUES (181, </a:t>
            </a:r>
            <a:r>
              <a:rPr lang="en-US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 2</a:t>
            </a:r>
            <a:r>
              <a:rPr lang="en-US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COURSES VALUES (215, </a:t>
            </a:r>
            <a:r>
              <a:rPr lang="en-US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 GRAD 1</a:t>
            </a:r>
            <a:r>
              <a:rPr lang="en-US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COURSES VALUES (160, </a:t>
            </a:r>
            <a:r>
              <a:rPr lang="en-US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CG</a:t>
            </a:r>
            <a:r>
              <a:rPr lang="en-US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COURSES VALUES (280, </a:t>
            </a:r>
            <a:r>
              <a:rPr lang="en-US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CV SEM</a:t>
            </a:r>
            <a:r>
              <a:rPr lang="en-US" sz="12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2);</a:t>
            </a:r>
          </a:p>
          <a:p>
            <a:pPr marL="0" indent="0">
              <a:buNone/>
            </a:pP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Enrolment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(1, 180, false);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(5, 160, false);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(5, 215, false);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(1, 181, true);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(2, 160, false);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(5, 180, false);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(2, 280, false);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(5, 181, false);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(2, 181, true);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(3, 180, false);</a:t>
            </a:r>
          </a:p>
          <a:p>
            <a:pPr marL="0" indent="0">
              <a:buNone/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INTO ENROLMENT VALUES (5, 280, false);</a:t>
            </a:r>
          </a:p>
          <a:p>
            <a:pPr marL="0" indent="0">
              <a:buNone/>
            </a:pP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200" b="1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5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804</Words>
  <Application>Microsoft Macintosh PowerPoint</Application>
  <PresentationFormat>Widescreen</PresentationFormat>
  <Paragraphs>103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Office Theme</vt:lpstr>
      <vt:lpstr>CSE 180: Lab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commands (Students)</vt:lpstr>
      <vt:lpstr>Insert Commands (Students)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180: Lab Section 1</dc:title>
  <dc:creator>Utkarsh Gupta</dc:creator>
  <cp:lastModifiedBy>Utkarsh Gupta</cp:lastModifiedBy>
  <cp:revision>16</cp:revision>
  <dcterms:created xsi:type="dcterms:W3CDTF">2023-01-13T18:20:14Z</dcterms:created>
  <dcterms:modified xsi:type="dcterms:W3CDTF">2023-11-08T01:23:35Z</dcterms:modified>
</cp:coreProperties>
</file>