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65" r:id="rId4"/>
    <p:sldId id="275" r:id="rId5"/>
    <p:sldId id="266" r:id="rId6"/>
    <p:sldId id="276" r:id="rId7"/>
    <p:sldId id="277" r:id="rId8"/>
    <p:sldId id="259" r:id="rId9"/>
    <p:sldId id="260" r:id="rId10"/>
    <p:sldId id="279" r:id="rId11"/>
    <p:sldId id="280" r:id="rId12"/>
    <p:sldId id="278" r:id="rId13"/>
    <p:sldId id="261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2755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23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751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816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05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79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068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69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5768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19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01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6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1" name="Shape 61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marL="0"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7" name="Shape 6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8890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marL="0" indent="27940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228600"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marL="742950" indent="-17145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marL="1143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Cleaning Window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739650" y="262628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/>
              <a:t>Final Project Presentation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2"/>
          </p:nvPr>
        </p:nvSpPr>
        <p:spPr>
          <a:xfrm>
            <a:off x="2541475" y="4253113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zh-CN" dirty="0">
                <a:solidFill>
                  <a:srgbClr val="00FFFF"/>
                </a:solidFill>
              </a:rPr>
              <a:t>Liusu Zeng, Wenquan Xin, </a:t>
            </a:r>
            <a:r>
              <a:rPr lang="en-US" altLang="zh-CN" dirty="0">
                <a:solidFill>
                  <a:srgbClr val="00FFFF"/>
                </a:solidFill>
              </a:rPr>
              <a:t>A</a:t>
            </a:r>
            <a:r>
              <a:rPr lang="zh-CN" dirty="0" smtClean="0">
                <a:solidFill>
                  <a:srgbClr val="00FFFF"/>
                </a:solidFill>
              </a:rPr>
              <a:t>ng </a:t>
            </a:r>
            <a:r>
              <a:rPr lang="zh-CN" dirty="0">
                <a:solidFill>
                  <a:srgbClr val="00FFFF"/>
                </a:solidFill>
              </a:rPr>
              <a:t>Li, Junhao Li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2561"/>
            <a:ext cx="8229600" cy="3630300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7" y="1115099"/>
            <a:ext cx="7081326" cy="38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8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8" y="1115099"/>
            <a:ext cx="7442784" cy="35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1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altLang="zh-CN" dirty="0" smtClean="0"/>
              <a:t>Possible Extensions</a:t>
            </a:r>
            <a:endParaRPr lang="zh-C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2179759"/>
            <a:ext cx="8229600" cy="10568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Try to eliminate large rain drops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Improve </a:t>
            </a:r>
            <a:r>
              <a:rPr lang="en-US" dirty="0"/>
              <a:t>p</a:t>
            </a:r>
            <a:r>
              <a:rPr lang="en-US" dirty="0" smtClean="0"/>
              <a:t>atch matching method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1986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See you in the next semester, thank you…</a:t>
            </a:r>
            <a:endParaRPr dirty="0"/>
          </a:p>
        </p:txBody>
      </p:sp>
      <p:sp>
        <p:nvSpPr>
          <p:cNvPr id="121" name="Shape 121"/>
          <p:cNvSpPr txBox="1"/>
          <p:nvPr/>
        </p:nvSpPr>
        <p:spPr>
          <a:xfrm>
            <a:off x="2602025" y="1851400"/>
            <a:ext cx="3470400" cy="1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sz="4800">
                <a:latin typeface="Comic Sans MS"/>
                <a:ea typeface="Comic Sans MS"/>
                <a:cs typeface="Comic Sans MS"/>
                <a:sym typeface="Comic Sans MS"/>
              </a:rPr>
              <a:t>Thank you.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Problem Background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45" y="1441932"/>
            <a:ext cx="6509616" cy="2428961"/>
          </a:xfrm>
          <a:prstGeom prst="rect">
            <a:avLst/>
          </a:prstGeom>
        </p:spPr>
      </p:pic>
      <p:sp>
        <p:nvSpPr>
          <p:cNvPr id="7" name="矩形 2"/>
          <p:cNvSpPr/>
          <p:nvPr/>
        </p:nvSpPr>
        <p:spPr>
          <a:xfrm>
            <a:off x="457200" y="4138869"/>
            <a:ext cx="3673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latin typeface="+mj-lt"/>
                <a:ea typeface="Microsoft YaHei UI" panose="020B0503020204020204" pitchFamily="34" charset="-122"/>
              </a:rPr>
              <a:t>Raindrops reduce photo quality </a:t>
            </a:r>
            <a:endParaRPr lang="zh-CN" altLang="en-US" sz="1600" dirty="0">
              <a:latin typeface="+mj-lt"/>
            </a:endParaRPr>
          </a:p>
        </p:txBody>
      </p:sp>
      <p:sp>
        <p:nvSpPr>
          <p:cNvPr id="8" name="矩形 17"/>
          <p:cNvSpPr/>
          <p:nvPr/>
        </p:nvSpPr>
        <p:spPr>
          <a:xfrm>
            <a:off x="4130211" y="4138869"/>
            <a:ext cx="3793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rgbClr val="FF0000"/>
                </a:solidFill>
                <a:latin typeface="+mj-lt"/>
                <a:ea typeface="Microsoft YaHei UI" panose="020B0503020204020204" pitchFamily="34" charset="-122"/>
              </a:rPr>
              <a:t>Our goals:</a:t>
            </a:r>
            <a:r>
              <a:rPr lang="en-US" altLang="zh-CN" sz="1600" dirty="0">
                <a:solidFill>
                  <a:srgbClr val="FF0000"/>
                </a:solidFill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Eliminate raindrop effects</a:t>
            </a:r>
            <a:endParaRPr lang="zh-CN" altLang="en-US" sz="16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83835" y="1749031"/>
            <a:ext cx="6982574" cy="25989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" sz="2000" dirty="0"/>
              <a:t>Experimented with basic transforms</a:t>
            </a:r>
            <a:r>
              <a:rPr lang="en" sz="2000" dirty="0" smtClean="0"/>
              <a:t>:</a:t>
            </a:r>
          </a:p>
          <a:p>
            <a:pPr lvl="0" rtl="0">
              <a:buNone/>
            </a:pPr>
            <a:endParaRPr lang="en" sz="2000" dirty="0"/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/>
              <a:t>Median filter</a:t>
            </a:r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/>
              <a:t>Low-pass filter</a:t>
            </a:r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/>
              <a:t>Edge detection</a:t>
            </a:r>
          </a:p>
        </p:txBody>
      </p:sp>
      <p:sp>
        <p:nvSpPr>
          <p:cNvPr id="6" name="Shape 34"/>
          <p:cNvSpPr txBox="1">
            <a:spLocks noGrp="1"/>
          </p:cNvSpPr>
          <p:nvPr>
            <p:ph type="title"/>
          </p:nvPr>
        </p:nvSpPr>
        <p:spPr>
          <a:xfrm>
            <a:off x="248335" y="305887"/>
            <a:ext cx="6172200" cy="856124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" dirty="0"/>
              <a:t>Initial Attempts</a:t>
            </a:r>
          </a:p>
        </p:txBody>
      </p:sp>
    </p:spTree>
    <p:extLst>
      <p:ext uri="{BB962C8B-B14F-4D97-AF65-F5344CB8AC3E}">
        <p14:creationId xmlns:p14="http://schemas.microsoft.com/office/powerpoint/2010/main" val="26187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83834" y="1749031"/>
            <a:ext cx="7270795" cy="25989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" sz="2000" dirty="0" smtClean="0"/>
              <a:t>Three steps:</a:t>
            </a:r>
            <a:endParaRPr lang="en" sz="2000" dirty="0"/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 smtClean="0"/>
              <a:t>Rain detection</a:t>
            </a:r>
            <a:r>
              <a:rPr lang="en-US" altLang="zh-CN" sz="2000" dirty="0" smtClean="0"/>
              <a:t>——</a:t>
            </a:r>
            <a:r>
              <a:rPr lang="en" sz="2000" dirty="0" smtClean="0"/>
              <a:t> Hough Transform</a:t>
            </a:r>
            <a:endParaRPr lang="en" sz="2000" dirty="0"/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 smtClean="0"/>
              <a:t>Structure and Texture isolation</a:t>
            </a:r>
            <a:r>
              <a:rPr lang="en-US" altLang="zh-CN" sz="2000" dirty="0" smtClean="0"/>
              <a:t>——PDE(Total variation)</a:t>
            </a:r>
            <a:endParaRPr lang="en" sz="2000" dirty="0"/>
          </a:p>
          <a:p>
            <a:pPr marL="6477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 smtClean="0"/>
              <a:t>Restoration</a:t>
            </a:r>
            <a:r>
              <a:rPr lang="en-US" altLang="zh-CN" sz="2000" dirty="0" smtClean="0"/>
              <a:t>——Patch Matching</a:t>
            </a:r>
            <a:endParaRPr lang="en" sz="2000" dirty="0"/>
          </a:p>
        </p:txBody>
      </p:sp>
      <p:sp>
        <p:nvSpPr>
          <p:cNvPr id="6" name="Shape 34"/>
          <p:cNvSpPr txBox="1">
            <a:spLocks noGrp="1"/>
          </p:cNvSpPr>
          <p:nvPr>
            <p:ph type="title"/>
          </p:nvPr>
        </p:nvSpPr>
        <p:spPr>
          <a:xfrm>
            <a:off x="248335" y="305887"/>
            <a:ext cx="6172200" cy="856124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" dirty="0" smtClean="0"/>
              <a:t>Our Method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743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4"/>
          <p:cNvSpPr txBox="1">
            <a:spLocks noGrp="1"/>
          </p:cNvSpPr>
          <p:nvPr>
            <p:ph type="title"/>
          </p:nvPr>
        </p:nvSpPr>
        <p:spPr>
          <a:xfrm>
            <a:off x="314120" y="194054"/>
            <a:ext cx="6172200" cy="856124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" dirty="0" smtClean="0"/>
              <a:t>Our Method</a:t>
            </a:r>
            <a:endParaRPr lang="en" dirty="0"/>
          </a:p>
        </p:txBody>
      </p:sp>
      <p:sp>
        <p:nvSpPr>
          <p:cNvPr id="6" name="矩形 5"/>
          <p:cNvSpPr/>
          <p:nvPr/>
        </p:nvSpPr>
        <p:spPr>
          <a:xfrm>
            <a:off x="450008" y="1383980"/>
            <a:ext cx="61612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36666"/>
            </a:pPr>
            <a:r>
              <a:rPr lang="en-US" altLang="zh-CN" sz="2400" dirty="0" smtClean="0"/>
              <a:t> </a:t>
            </a:r>
            <a:r>
              <a:rPr lang="en-US" altLang="zh-CN" sz="2000" dirty="0">
                <a:solidFill>
                  <a:schemeClr val="dk2"/>
                </a:solidFill>
              </a:rPr>
              <a:t>Hough</a:t>
            </a:r>
            <a:r>
              <a:rPr lang="en-US" altLang="zh-CN" sz="2400" dirty="0"/>
              <a:t> </a:t>
            </a:r>
            <a:r>
              <a:rPr lang="en-US" altLang="zh-CN" sz="2000" dirty="0">
                <a:solidFill>
                  <a:schemeClr val="dk2"/>
                </a:solidFill>
              </a:rPr>
              <a:t>Transform (Circles)</a:t>
            </a:r>
          </a:p>
        </p:txBody>
      </p:sp>
      <p:sp>
        <p:nvSpPr>
          <p:cNvPr id="4" name="矩形 5"/>
          <p:cNvSpPr/>
          <p:nvPr/>
        </p:nvSpPr>
        <p:spPr>
          <a:xfrm>
            <a:off x="424331" y="1866136"/>
            <a:ext cx="61612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dk2"/>
                </a:solidFill>
              </a:rPr>
              <a:t>Using parameter equation to present circle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dk2"/>
                </a:solidFill>
              </a:rPr>
              <a:t>Voting, majority rule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dk2"/>
                </a:solidFill>
              </a:rPr>
              <a:t>Detection</a:t>
            </a:r>
            <a:endParaRPr lang="en-US" altLang="zh-CN" sz="20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76862" y="2025557"/>
                <a:ext cx="21267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62" y="2025557"/>
                <a:ext cx="2126736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6762613" y="2596885"/>
            <a:ext cx="868351" cy="884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Arrow Connector 9"/>
          <p:cNvCxnSpPr>
            <a:endCxn id="3" idx="7"/>
          </p:cNvCxnSpPr>
          <p:nvPr/>
        </p:nvCxnSpPr>
        <p:spPr>
          <a:xfrm flipV="1">
            <a:off x="7196788" y="2726358"/>
            <a:ext cx="307009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38681" y="2685509"/>
                <a:ext cx="337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681" y="2685509"/>
                <a:ext cx="337528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6321859" y="3038933"/>
            <a:ext cx="1973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304152" y="2772005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52" y="2772005"/>
                <a:ext cx="340606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01697" y="2417862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97" y="2417862"/>
                <a:ext cx="340606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9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4"/>
          <p:cNvSpPr txBox="1">
            <a:spLocks noGrp="1"/>
          </p:cNvSpPr>
          <p:nvPr>
            <p:ph type="title"/>
          </p:nvPr>
        </p:nvSpPr>
        <p:spPr>
          <a:xfrm>
            <a:off x="314120" y="194054"/>
            <a:ext cx="6172200" cy="856124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" dirty="0" smtClean="0"/>
              <a:t>Our Method</a:t>
            </a:r>
            <a:endParaRPr lang="en" dirty="0"/>
          </a:p>
        </p:txBody>
      </p:sp>
      <p:sp>
        <p:nvSpPr>
          <p:cNvPr id="6" name="矩形 5"/>
          <p:cNvSpPr/>
          <p:nvPr/>
        </p:nvSpPr>
        <p:spPr>
          <a:xfrm>
            <a:off x="450008" y="1383980"/>
            <a:ext cx="61612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36666"/>
            </a:pPr>
            <a:r>
              <a:rPr lang="en-US" altLang="zh-CN" sz="2000" dirty="0">
                <a:solidFill>
                  <a:schemeClr val="dk2"/>
                </a:solidFill>
              </a:rPr>
              <a:t>PDE isolation (TV)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007" y="1953432"/>
            <a:ext cx="5266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2"/>
                </a:solidFill>
              </a:rPr>
              <a:t>decompose </a:t>
            </a:r>
            <a:r>
              <a:rPr lang="en-US" sz="2000" dirty="0">
                <a:solidFill>
                  <a:schemeClr val="dk2"/>
                </a:solidFill>
              </a:rPr>
              <a:t>image into a structural image and a texture </a:t>
            </a:r>
            <a:r>
              <a:rPr lang="en-US" sz="2000" dirty="0" smtClean="0">
                <a:solidFill>
                  <a:schemeClr val="dk2"/>
                </a:solidFill>
              </a:rPr>
              <a:t>image</a:t>
            </a:r>
          </a:p>
          <a:p>
            <a:pPr marL="342900" indent="-342900"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dk2"/>
                </a:solidFill>
              </a:rPr>
              <a:t>a</a:t>
            </a:r>
            <a:r>
              <a:rPr lang="en-GB" altLang="zh-CN" sz="2000" dirty="0" smtClean="0">
                <a:solidFill>
                  <a:schemeClr val="dk2"/>
                </a:solidFill>
              </a:rPr>
              <a:t>nisotropic </a:t>
            </a:r>
            <a:r>
              <a:rPr lang="en-GB" altLang="zh-CN" sz="2000" dirty="0">
                <a:solidFill>
                  <a:schemeClr val="dk2"/>
                </a:solidFill>
              </a:rPr>
              <a:t>total variance</a:t>
            </a:r>
            <a:r>
              <a:rPr lang="en-GB" altLang="zh-CN" sz="2000" dirty="0" smtClean="0">
                <a:solidFill>
                  <a:schemeClr val="dk2"/>
                </a:solidFill>
              </a:rPr>
              <a:t>:</a:t>
            </a:r>
            <a:endParaRPr lang="en-US" sz="2000" dirty="0" smtClean="0">
              <a:solidFill>
                <a:schemeClr val="dk2"/>
              </a:solidFill>
            </a:endParaRPr>
          </a:p>
          <a:p>
            <a:pPr marL="342900" indent="-342900"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dk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20" y="2362055"/>
            <a:ext cx="2362474" cy="2517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3180" y="3126446"/>
                <a:ext cx="2696251" cy="639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0" y="3126446"/>
                <a:ext cx="2696251" cy="639534"/>
              </a:xfrm>
              <a:prstGeom prst="rect">
                <a:avLst/>
              </a:prstGeom>
              <a:blipFill rotWithShape="0">
                <a:blip r:embed="rId4"/>
                <a:stretch>
                  <a:fillRect l="-20136" t="-111429" b="-15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915" y="2485178"/>
            <a:ext cx="2443749" cy="23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4"/>
          <p:cNvSpPr txBox="1">
            <a:spLocks noGrp="1"/>
          </p:cNvSpPr>
          <p:nvPr>
            <p:ph type="title"/>
          </p:nvPr>
        </p:nvSpPr>
        <p:spPr>
          <a:xfrm>
            <a:off x="314120" y="194054"/>
            <a:ext cx="6172200" cy="856124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" dirty="0" smtClean="0"/>
              <a:t>Our Method</a:t>
            </a:r>
            <a:endParaRPr lang="en" dirty="0"/>
          </a:p>
        </p:txBody>
      </p:sp>
      <p:sp>
        <p:nvSpPr>
          <p:cNvPr id="4" name="矩形 5"/>
          <p:cNvSpPr/>
          <p:nvPr/>
        </p:nvSpPr>
        <p:spPr>
          <a:xfrm>
            <a:off x="640783" y="1391744"/>
            <a:ext cx="61612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ct val="36666"/>
            </a:pPr>
            <a:r>
              <a:rPr lang="en-US" altLang="zh-CN" sz="2000" dirty="0">
                <a:solidFill>
                  <a:schemeClr val="dk2"/>
                </a:solidFill>
              </a:rPr>
              <a:t>Patch Matching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dk2"/>
                </a:solidFill>
              </a:rPr>
              <a:t>Compare region with its neighbor patch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dk2"/>
                </a:solidFill>
              </a:rPr>
              <a:t>Replace the region with the most similar patch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20" y="3033533"/>
            <a:ext cx="5613358" cy="20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zh-CN" dirty="0" smtClean="0"/>
              <a:t>Result</a:t>
            </a:r>
            <a:r>
              <a:rPr lang="en-US" altLang="zh-CN" dirty="0" smtClean="0"/>
              <a:t>s</a:t>
            </a:r>
            <a:endParaRPr lang="zh-CN"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3" y="1161718"/>
            <a:ext cx="7078894" cy="386389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altLang="zh-CN" dirty="0" smtClean="0"/>
              <a:t>Results</a:t>
            </a:r>
            <a:endParaRPr lang="zh-C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2" y="1278516"/>
            <a:ext cx="7006975" cy="382464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213</Words>
  <Application>Microsoft Office PowerPoint</Application>
  <PresentationFormat>On-screen Show (16:9)</PresentationFormat>
  <Paragraphs>44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 UI</vt:lpstr>
      <vt:lpstr>宋体</vt:lpstr>
      <vt:lpstr>Arial</vt:lpstr>
      <vt:lpstr>Cambria Math</vt:lpstr>
      <vt:lpstr>Comic Sans MS</vt:lpstr>
      <vt:lpstr>Wingdings</vt:lpstr>
      <vt:lpstr>lesson-plan</vt:lpstr>
      <vt:lpstr>Cleaning Window</vt:lpstr>
      <vt:lpstr>Problem Background</vt:lpstr>
      <vt:lpstr>Initial Attempts</vt:lpstr>
      <vt:lpstr>Our Method</vt:lpstr>
      <vt:lpstr>Our Method</vt:lpstr>
      <vt:lpstr>Our Method</vt:lpstr>
      <vt:lpstr>Our Method</vt:lpstr>
      <vt:lpstr>Results</vt:lpstr>
      <vt:lpstr>Results</vt:lpstr>
      <vt:lpstr>Results</vt:lpstr>
      <vt:lpstr>Results</vt:lpstr>
      <vt:lpstr>Possible Extensions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Window</dc:title>
  <dc:creator>Jack</dc:creator>
  <cp:lastModifiedBy>Jack</cp:lastModifiedBy>
  <cp:revision>46</cp:revision>
  <dcterms:modified xsi:type="dcterms:W3CDTF">2014-04-17T03:28:11Z</dcterms:modified>
</cp:coreProperties>
</file>