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4" r:id="rId1"/>
  </p:sldMasterIdLst>
  <p:notesMasterIdLst>
    <p:notesMasterId r:id="rId13"/>
  </p:notesMasterIdLst>
  <p:sldIdLst>
    <p:sldId id="256" r:id="rId2"/>
    <p:sldId id="257" r:id="rId3"/>
    <p:sldId id="265" r:id="rId4"/>
    <p:sldId id="275" r:id="rId5"/>
    <p:sldId id="266" r:id="rId6"/>
    <p:sldId id="276" r:id="rId7"/>
    <p:sldId id="277" r:id="rId8"/>
    <p:sldId id="259" r:id="rId9"/>
    <p:sldId id="280" r:id="rId10"/>
    <p:sldId id="278" r:id="rId11"/>
    <p:sldId id="261" r:id="rId12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5" d="100"/>
          <a:sy n="145" d="100"/>
        </p:scale>
        <p:origin x="62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1275537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782311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381665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100598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177937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406841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956921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557685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961990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030186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975118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Shape 60"/>
          <p:cNvGrpSpPr/>
          <p:nvPr/>
        </p:nvGrpSpPr>
        <p:grpSpPr>
          <a:xfrm>
            <a:off x="-11" y="1000670"/>
            <a:ext cx="7314320" cy="3087224"/>
            <a:chOff x="-11" y="1378676"/>
            <a:chExt cx="7314320" cy="4116299"/>
          </a:xfrm>
        </p:grpSpPr>
        <p:sp>
          <p:nvSpPr>
            <p:cNvPr id="61" name="Shape 61"/>
            <p:cNvSpPr/>
            <p:nvPr/>
          </p:nvSpPr>
          <p:spPr>
            <a:xfrm flipH="1">
              <a:off x="-11" y="1378676"/>
              <a:ext cx="187800" cy="41162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endParaRPr/>
            </a:p>
          </p:txBody>
        </p:sp>
        <p:sp>
          <p:nvSpPr>
            <p:cNvPr id="62" name="Shape 62"/>
            <p:cNvSpPr/>
            <p:nvPr/>
          </p:nvSpPr>
          <p:spPr>
            <a:xfrm flipH="1">
              <a:off x="187809" y="1378676"/>
              <a:ext cx="7126499" cy="4116299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63" name="Shape 63"/>
          <p:cNvSpPr txBox="1">
            <a:spLocks noGrp="1"/>
          </p:cNvSpPr>
          <p:nvPr>
            <p:ph type="ctrTitle"/>
          </p:nvPr>
        </p:nvSpPr>
        <p:spPr>
          <a:xfrm>
            <a:off x="685800" y="1699932"/>
            <a:ext cx="6400799" cy="10004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ubTitle" idx="1"/>
          </p:nvPr>
        </p:nvSpPr>
        <p:spPr>
          <a:xfrm>
            <a:off x="685800" y="2700338"/>
            <a:ext cx="6400799" cy="6752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L="0" indent="152400"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1pPr>
            <a:lvl2pPr marL="0" indent="152400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2pPr>
            <a:lvl3pPr marL="0" indent="152400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3pPr>
            <a:lvl4pPr marL="0" indent="152400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4pPr>
            <a:lvl5pPr marL="0" indent="152400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5pPr>
            <a:lvl6pPr marL="0" indent="152400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6pPr>
            <a:lvl7pPr marL="0" indent="152400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7pPr>
            <a:lvl8pPr marL="0" indent="152400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8pPr>
            <a:lvl9pPr marL="0" indent="152400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Shape 66"/>
          <p:cNvGrpSpPr/>
          <p:nvPr/>
        </p:nvGrpSpPr>
        <p:grpSpPr>
          <a:xfrm>
            <a:off x="-13" y="-9140"/>
            <a:ext cx="8005727" cy="1209421"/>
            <a:chOff x="-13" y="-12187"/>
            <a:chExt cx="8005727" cy="1161900"/>
          </a:xfrm>
        </p:grpSpPr>
        <p:sp>
          <p:nvSpPr>
            <p:cNvPr id="67" name="Shape 67"/>
            <p:cNvSpPr/>
            <p:nvPr/>
          </p:nvSpPr>
          <p:spPr>
            <a:xfrm flipH="1">
              <a:off x="-13" y="-12187"/>
              <a:ext cx="187800" cy="11619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endParaRPr/>
            </a:p>
          </p:txBody>
        </p:sp>
        <p:sp>
          <p:nvSpPr>
            <p:cNvPr id="68" name="Shape 68"/>
            <p:cNvSpPr/>
            <p:nvPr/>
          </p:nvSpPr>
          <p:spPr>
            <a:xfrm flipH="1">
              <a:off x="187715" y="-12187"/>
              <a:ext cx="7817999" cy="1161900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457200" y="1278516"/>
            <a:ext cx="8229600" cy="3630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/>
        </p:nvSpPr>
        <p:spPr>
          <a:xfrm flipH="1">
            <a:off x="8964665" y="4623760"/>
            <a:ext cx="187800" cy="521400"/>
          </a:xfrm>
          <a:prstGeom prst="rect">
            <a:avLst/>
          </a:prstGeom>
          <a:solidFill>
            <a:srgbClr val="AB010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85" name="Shape 85"/>
          <p:cNvSpPr/>
          <p:nvPr/>
        </p:nvSpPr>
        <p:spPr>
          <a:xfrm flipH="1">
            <a:off x="3866777" y="4623760"/>
            <a:ext cx="5097900" cy="521400"/>
          </a:xfrm>
          <a:prstGeom prst="rect">
            <a:avLst/>
          </a:prstGeom>
          <a:solidFill>
            <a:srgbClr val="0F243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3866812" y="4623760"/>
            <a:ext cx="5097900" cy="521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L="0" indent="88900">
              <a:buClr>
                <a:schemeClr val="lt1"/>
              </a:buClr>
              <a:buSzPct val="100000"/>
              <a:buNone/>
              <a:defRPr sz="14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Shape 5"/>
          <p:cNvGrpSpPr/>
          <p:nvPr/>
        </p:nvGrpSpPr>
        <p:grpSpPr>
          <a:xfrm>
            <a:off x="33867" y="-70"/>
            <a:ext cx="3409812" cy="2107677"/>
            <a:chOff x="0" y="1493"/>
            <a:chExt cx="3409812" cy="2810236"/>
          </a:xfrm>
        </p:grpSpPr>
        <p:cxnSp>
          <p:nvCxnSpPr>
            <p:cNvPr id="6" name="Shape 6"/>
            <p:cNvCxnSpPr/>
            <p:nvPr/>
          </p:nvCxnSpPr>
          <p:spPr>
            <a:xfrm>
              <a:off x="0" y="245542"/>
              <a:ext cx="3251099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" name="Shape 7"/>
            <p:cNvCxnSpPr/>
            <p:nvPr/>
          </p:nvCxnSpPr>
          <p:spPr>
            <a:xfrm rot="-5400000">
              <a:off x="-1212177" y="1407880"/>
              <a:ext cx="2806200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" name="Shape 8"/>
            <p:cNvCxnSpPr/>
            <p:nvPr/>
          </p:nvCxnSpPr>
          <p:spPr>
            <a:xfrm>
              <a:off x="0" y="474143"/>
              <a:ext cx="2666999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" name="Shape 9"/>
            <p:cNvCxnSpPr/>
            <p:nvPr/>
          </p:nvCxnSpPr>
          <p:spPr>
            <a:xfrm>
              <a:off x="0" y="702743"/>
              <a:ext cx="2167500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" name="Shape 10"/>
            <p:cNvCxnSpPr/>
            <p:nvPr/>
          </p:nvCxnSpPr>
          <p:spPr>
            <a:xfrm>
              <a:off x="0" y="931342"/>
              <a:ext cx="1862699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" name="Shape 11"/>
            <p:cNvCxnSpPr/>
            <p:nvPr/>
          </p:nvCxnSpPr>
          <p:spPr>
            <a:xfrm>
              <a:off x="0" y="1159942"/>
              <a:ext cx="1490099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Shape 12"/>
            <p:cNvCxnSpPr/>
            <p:nvPr/>
          </p:nvCxnSpPr>
          <p:spPr>
            <a:xfrm>
              <a:off x="0" y="1388542"/>
              <a:ext cx="1219199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Shape 13"/>
            <p:cNvCxnSpPr/>
            <p:nvPr/>
          </p:nvCxnSpPr>
          <p:spPr>
            <a:xfrm>
              <a:off x="0" y="1617142"/>
              <a:ext cx="990599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Shape 14"/>
            <p:cNvCxnSpPr/>
            <p:nvPr/>
          </p:nvCxnSpPr>
          <p:spPr>
            <a:xfrm>
              <a:off x="0" y="1845742"/>
              <a:ext cx="745200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" name="Shape 15"/>
            <p:cNvCxnSpPr/>
            <p:nvPr/>
          </p:nvCxnSpPr>
          <p:spPr>
            <a:xfrm>
              <a:off x="0" y="2074342"/>
              <a:ext cx="533399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" name="Shape 16"/>
            <p:cNvCxnSpPr/>
            <p:nvPr/>
          </p:nvCxnSpPr>
          <p:spPr>
            <a:xfrm>
              <a:off x="0" y="2302943"/>
              <a:ext cx="262499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Shape 17"/>
            <p:cNvCxnSpPr/>
            <p:nvPr/>
          </p:nvCxnSpPr>
          <p:spPr>
            <a:xfrm rot="-5400000">
              <a:off x="-814261" y="1238115"/>
              <a:ext cx="2468399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" name="Shape 18"/>
            <p:cNvCxnSpPr/>
            <p:nvPr/>
          </p:nvCxnSpPr>
          <p:spPr>
            <a:xfrm rot="-5400000">
              <a:off x="-357712" y="1014527"/>
              <a:ext cx="2018099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" name="Shape 19"/>
            <p:cNvCxnSpPr/>
            <p:nvPr/>
          </p:nvCxnSpPr>
          <p:spPr>
            <a:xfrm rot="-5400000">
              <a:off x="-853" y="887576"/>
              <a:ext cx="1763999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" name="Shape 20"/>
            <p:cNvCxnSpPr/>
            <p:nvPr/>
          </p:nvCxnSpPr>
          <p:spPr>
            <a:xfrm rot="-5400000">
              <a:off x="326307" y="790194"/>
              <a:ext cx="1569300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" name="Shape 21"/>
            <p:cNvCxnSpPr/>
            <p:nvPr/>
          </p:nvCxnSpPr>
          <p:spPr>
            <a:xfrm rot="-5400000">
              <a:off x="636516" y="709726"/>
              <a:ext cx="1408500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" name="Shape 22"/>
            <p:cNvCxnSpPr/>
            <p:nvPr/>
          </p:nvCxnSpPr>
          <p:spPr>
            <a:xfrm rot="-5400000">
              <a:off x="972228" y="603961"/>
              <a:ext cx="1196700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" name="Shape 23"/>
            <p:cNvCxnSpPr/>
            <p:nvPr/>
          </p:nvCxnSpPr>
          <p:spPr>
            <a:xfrm rot="-5400000">
              <a:off x="1278236" y="527761"/>
              <a:ext cx="1044300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" name="Shape 24"/>
            <p:cNvCxnSpPr/>
            <p:nvPr/>
          </p:nvCxnSpPr>
          <p:spPr>
            <a:xfrm rot="-5400000">
              <a:off x="1590398" y="440776"/>
              <a:ext cx="879599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" name="Shape 25"/>
            <p:cNvCxnSpPr/>
            <p:nvPr/>
          </p:nvCxnSpPr>
          <p:spPr>
            <a:xfrm rot="-5400000">
              <a:off x="1883657" y="377227"/>
              <a:ext cx="752700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" name="Shape 26"/>
            <p:cNvCxnSpPr/>
            <p:nvPr/>
          </p:nvCxnSpPr>
          <p:spPr>
            <a:xfrm rot="-5400000">
              <a:off x="2198066" y="292493"/>
              <a:ext cx="583499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" name="Shape 27"/>
            <p:cNvCxnSpPr/>
            <p:nvPr/>
          </p:nvCxnSpPr>
          <p:spPr>
            <a:xfrm rot="-5400000">
              <a:off x="2521027" y="199376"/>
              <a:ext cx="397200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" name="Shape 28"/>
            <p:cNvCxnSpPr/>
            <p:nvPr/>
          </p:nvCxnSpPr>
          <p:spPr>
            <a:xfrm rot="-5400000">
              <a:off x="2801688" y="148627"/>
              <a:ext cx="295499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" name="Shape 29"/>
            <p:cNvCxnSpPr/>
            <p:nvPr/>
          </p:nvCxnSpPr>
          <p:spPr>
            <a:xfrm rot="-5400000">
              <a:off x="3079242" y="102444"/>
              <a:ext cx="201599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" name="Shape 30"/>
            <p:cNvCxnSpPr/>
            <p:nvPr/>
          </p:nvCxnSpPr>
          <p:spPr>
            <a:xfrm rot="-5400000">
              <a:off x="3324762" y="85076"/>
              <a:ext cx="168600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marL="0" indent="279400"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1pPr>
            <a:lvl2pPr marL="0" indent="279400"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2pPr>
            <a:lvl3pPr marL="0" indent="279400"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3pPr>
            <a:lvl4pPr marL="0" indent="279400"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4pPr>
            <a:lvl5pPr marL="0" indent="279400"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5pPr>
            <a:lvl6pPr marL="0" indent="279400"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6pPr>
            <a:lvl7pPr marL="0" indent="279400"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7pPr>
            <a:lvl8pPr marL="0" indent="279400"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8pPr>
            <a:lvl9pPr marL="0" indent="279400"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L="342900" indent="-228600"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marL="742950" indent="-171450"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2pPr>
            <a:lvl3pPr marL="1143000" indent="-114300"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3pPr>
            <a:lvl4pPr marL="1600200" indent="-114300"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4pPr>
            <a:lvl5pPr marL="2057400" indent="-114300"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5pPr>
            <a:lvl6pPr marL="2514600" indent="-114300"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6pPr>
            <a:lvl7pPr marL="2971800" indent="-114300"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7pPr>
            <a:lvl8pPr marL="3429000" indent="-114300"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8pPr>
            <a:lvl9pPr marL="3886200" indent="-114300"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grpSp>
        <p:nvGrpSpPr>
          <p:cNvPr id="33" name="Shape 33"/>
          <p:cNvGrpSpPr/>
          <p:nvPr/>
        </p:nvGrpSpPr>
        <p:grpSpPr>
          <a:xfrm rot="10800000">
            <a:off x="5734187" y="3035893"/>
            <a:ext cx="3409812" cy="2107677"/>
            <a:chOff x="0" y="1493"/>
            <a:chExt cx="3409812" cy="2810236"/>
          </a:xfrm>
        </p:grpSpPr>
        <p:cxnSp>
          <p:nvCxnSpPr>
            <p:cNvPr id="34" name="Shape 34"/>
            <p:cNvCxnSpPr/>
            <p:nvPr/>
          </p:nvCxnSpPr>
          <p:spPr>
            <a:xfrm>
              <a:off x="0" y="245542"/>
              <a:ext cx="3251099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" name="Shape 35"/>
            <p:cNvCxnSpPr/>
            <p:nvPr/>
          </p:nvCxnSpPr>
          <p:spPr>
            <a:xfrm rot="-5400000">
              <a:off x="-1212177" y="1407880"/>
              <a:ext cx="2806200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" name="Shape 36"/>
            <p:cNvCxnSpPr/>
            <p:nvPr/>
          </p:nvCxnSpPr>
          <p:spPr>
            <a:xfrm>
              <a:off x="0" y="474143"/>
              <a:ext cx="2666999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" name="Shape 37"/>
            <p:cNvCxnSpPr/>
            <p:nvPr/>
          </p:nvCxnSpPr>
          <p:spPr>
            <a:xfrm>
              <a:off x="0" y="702743"/>
              <a:ext cx="2167500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" name="Shape 38"/>
            <p:cNvCxnSpPr/>
            <p:nvPr/>
          </p:nvCxnSpPr>
          <p:spPr>
            <a:xfrm>
              <a:off x="0" y="931342"/>
              <a:ext cx="1862699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" name="Shape 39"/>
            <p:cNvCxnSpPr/>
            <p:nvPr/>
          </p:nvCxnSpPr>
          <p:spPr>
            <a:xfrm>
              <a:off x="0" y="1159942"/>
              <a:ext cx="1490099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" name="Shape 40"/>
            <p:cNvCxnSpPr/>
            <p:nvPr/>
          </p:nvCxnSpPr>
          <p:spPr>
            <a:xfrm>
              <a:off x="0" y="1388542"/>
              <a:ext cx="1219199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" name="Shape 41"/>
            <p:cNvCxnSpPr/>
            <p:nvPr/>
          </p:nvCxnSpPr>
          <p:spPr>
            <a:xfrm>
              <a:off x="0" y="1617142"/>
              <a:ext cx="990599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" name="Shape 42"/>
            <p:cNvCxnSpPr/>
            <p:nvPr/>
          </p:nvCxnSpPr>
          <p:spPr>
            <a:xfrm>
              <a:off x="0" y="1845742"/>
              <a:ext cx="745200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" name="Shape 43"/>
            <p:cNvCxnSpPr/>
            <p:nvPr/>
          </p:nvCxnSpPr>
          <p:spPr>
            <a:xfrm>
              <a:off x="0" y="2074342"/>
              <a:ext cx="533399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" name="Shape 44"/>
            <p:cNvCxnSpPr/>
            <p:nvPr/>
          </p:nvCxnSpPr>
          <p:spPr>
            <a:xfrm>
              <a:off x="0" y="2302943"/>
              <a:ext cx="262499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" name="Shape 45"/>
            <p:cNvCxnSpPr/>
            <p:nvPr/>
          </p:nvCxnSpPr>
          <p:spPr>
            <a:xfrm rot="-5400000">
              <a:off x="-814261" y="1238115"/>
              <a:ext cx="2468399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" name="Shape 46"/>
            <p:cNvCxnSpPr/>
            <p:nvPr/>
          </p:nvCxnSpPr>
          <p:spPr>
            <a:xfrm rot="-5400000">
              <a:off x="-357712" y="1014527"/>
              <a:ext cx="2018099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" name="Shape 47"/>
            <p:cNvCxnSpPr/>
            <p:nvPr/>
          </p:nvCxnSpPr>
          <p:spPr>
            <a:xfrm rot="-5400000">
              <a:off x="-853" y="887576"/>
              <a:ext cx="1763999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" name="Shape 48"/>
            <p:cNvCxnSpPr/>
            <p:nvPr/>
          </p:nvCxnSpPr>
          <p:spPr>
            <a:xfrm rot="-5400000">
              <a:off x="326307" y="790194"/>
              <a:ext cx="1569300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" name="Shape 49"/>
            <p:cNvCxnSpPr/>
            <p:nvPr/>
          </p:nvCxnSpPr>
          <p:spPr>
            <a:xfrm rot="-5400000">
              <a:off x="636516" y="709726"/>
              <a:ext cx="1408500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" name="Shape 50"/>
            <p:cNvCxnSpPr/>
            <p:nvPr/>
          </p:nvCxnSpPr>
          <p:spPr>
            <a:xfrm rot="-5400000">
              <a:off x="972228" y="603961"/>
              <a:ext cx="1196700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" name="Shape 51"/>
            <p:cNvCxnSpPr/>
            <p:nvPr/>
          </p:nvCxnSpPr>
          <p:spPr>
            <a:xfrm rot="-5400000">
              <a:off x="1278236" y="527761"/>
              <a:ext cx="1044300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" name="Shape 52"/>
            <p:cNvCxnSpPr/>
            <p:nvPr/>
          </p:nvCxnSpPr>
          <p:spPr>
            <a:xfrm rot="-5400000">
              <a:off x="1590398" y="440776"/>
              <a:ext cx="879599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" name="Shape 53"/>
            <p:cNvCxnSpPr/>
            <p:nvPr/>
          </p:nvCxnSpPr>
          <p:spPr>
            <a:xfrm rot="-5400000">
              <a:off x="1883657" y="377227"/>
              <a:ext cx="752700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" name="Shape 54"/>
            <p:cNvCxnSpPr/>
            <p:nvPr/>
          </p:nvCxnSpPr>
          <p:spPr>
            <a:xfrm rot="-5400000">
              <a:off x="2198066" y="292493"/>
              <a:ext cx="583499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" name="Shape 55"/>
            <p:cNvCxnSpPr/>
            <p:nvPr/>
          </p:nvCxnSpPr>
          <p:spPr>
            <a:xfrm rot="-5400000">
              <a:off x="2521027" y="199376"/>
              <a:ext cx="397200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" name="Shape 56"/>
            <p:cNvCxnSpPr/>
            <p:nvPr/>
          </p:nvCxnSpPr>
          <p:spPr>
            <a:xfrm rot="-5400000">
              <a:off x="2801688" y="148627"/>
              <a:ext cx="295499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" name="Shape 57"/>
            <p:cNvCxnSpPr/>
            <p:nvPr/>
          </p:nvCxnSpPr>
          <p:spPr>
            <a:xfrm rot="-5400000">
              <a:off x="3079242" y="102444"/>
              <a:ext cx="201599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" name="Shape 58"/>
            <p:cNvCxnSpPr/>
            <p:nvPr/>
          </p:nvCxnSpPr>
          <p:spPr>
            <a:xfrm rot="-5400000">
              <a:off x="3324762" y="85076"/>
              <a:ext cx="168600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ctrTitle"/>
          </p:nvPr>
        </p:nvSpPr>
        <p:spPr>
          <a:xfrm>
            <a:off x="685800" y="1699932"/>
            <a:ext cx="6400799" cy="1000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zh-CN"/>
              <a:t>Cleaning Window</a:t>
            </a:r>
          </a:p>
        </p:txBody>
      </p:sp>
      <p:sp>
        <p:nvSpPr>
          <p:cNvPr id="90" name="Shape 90"/>
          <p:cNvSpPr txBox="1">
            <a:spLocks noGrp="1"/>
          </p:cNvSpPr>
          <p:nvPr>
            <p:ph type="subTitle" idx="1"/>
          </p:nvPr>
        </p:nvSpPr>
        <p:spPr>
          <a:xfrm>
            <a:off x="739650" y="2626288"/>
            <a:ext cx="6400799" cy="675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zh-CN"/>
              <a:t>Final Project Presentation</a:t>
            </a:r>
          </a:p>
        </p:txBody>
      </p:sp>
      <p:sp>
        <p:nvSpPr>
          <p:cNvPr id="91" name="Shape 91"/>
          <p:cNvSpPr txBox="1">
            <a:spLocks noGrp="1"/>
          </p:cNvSpPr>
          <p:nvPr>
            <p:ph type="subTitle" idx="2"/>
          </p:nvPr>
        </p:nvSpPr>
        <p:spPr>
          <a:xfrm>
            <a:off x="3304573" y="4227943"/>
            <a:ext cx="4188246" cy="675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zh-CN" dirty="0">
                <a:solidFill>
                  <a:schemeClr val="tx1"/>
                </a:solidFill>
              </a:rPr>
              <a:t>Liusu Zeng, Wenquan </a:t>
            </a:r>
            <a:r>
              <a:rPr lang="zh-CN" dirty="0" smtClean="0">
                <a:solidFill>
                  <a:schemeClr val="tx1"/>
                </a:solidFill>
              </a:rPr>
              <a:t>Xin</a:t>
            </a:r>
            <a:r>
              <a:rPr lang="en-US" altLang="zh-CN" dirty="0" smtClean="0">
                <a:solidFill>
                  <a:schemeClr val="tx1"/>
                </a:solidFill>
              </a:rPr>
              <a:t>g</a:t>
            </a:r>
            <a:r>
              <a:rPr lang="zh-CN" dirty="0" smtClean="0">
                <a:solidFill>
                  <a:schemeClr val="tx1"/>
                </a:solidFill>
              </a:rPr>
              <a:t>, </a:t>
            </a:r>
            <a:r>
              <a:rPr lang="en-US" altLang="zh-CN" dirty="0">
                <a:solidFill>
                  <a:schemeClr val="tx1"/>
                </a:solidFill>
              </a:rPr>
              <a:t>A</a:t>
            </a:r>
            <a:r>
              <a:rPr lang="zh-CN" dirty="0" smtClean="0">
                <a:solidFill>
                  <a:schemeClr val="tx1"/>
                </a:solidFill>
              </a:rPr>
              <a:t>ng </a:t>
            </a:r>
            <a:r>
              <a:rPr lang="zh-CN" dirty="0">
                <a:solidFill>
                  <a:schemeClr val="tx1"/>
                </a:solidFill>
              </a:rPr>
              <a:t>Li, Junhao Li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-US" altLang="zh-CN" dirty="0" smtClean="0"/>
              <a:t>Possible Extensions</a:t>
            </a:r>
            <a:endParaRPr lang="zh-CN" dirty="0"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457200" y="1923201"/>
            <a:ext cx="8229600" cy="209621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000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Try to eliminate </a:t>
            </a:r>
            <a:r>
              <a:rPr lang="en-US" dirty="0" smtClean="0"/>
              <a:t>rain drops in very </a:t>
            </a:r>
            <a:r>
              <a:rPr lang="en-US" smtClean="0"/>
              <a:t>large </a:t>
            </a:r>
            <a:r>
              <a:rPr lang="en-US" smtClean="0"/>
              <a:t>and </a:t>
            </a:r>
            <a:r>
              <a:rPr lang="en-US" smtClean="0"/>
              <a:t>small </a:t>
            </a:r>
            <a:r>
              <a:rPr lang="en-US" dirty="0" smtClean="0"/>
              <a:t>size</a:t>
            </a:r>
            <a:endParaRPr lang="en-US" dirty="0" smtClean="0"/>
          </a:p>
          <a:p>
            <a:pPr marL="4000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Improve </a:t>
            </a:r>
            <a:r>
              <a:rPr lang="en-US" dirty="0"/>
              <a:t>p</a:t>
            </a:r>
            <a:r>
              <a:rPr lang="en-US" dirty="0" smtClean="0"/>
              <a:t>atch matching </a:t>
            </a:r>
            <a:r>
              <a:rPr lang="en-US" dirty="0" smtClean="0"/>
              <a:t>method</a:t>
            </a:r>
          </a:p>
          <a:p>
            <a:pPr marL="4000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/>
              <a:t>Improve algorithm efficiency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151986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3866812" y="4623760"/>
            <a:ext cx="5097900" cy="521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dirty="0"/>
          </a:p>
        </p:txBody>
      </p:sp>
      <p:sp>
        <p:nvSpPr>
          <p:cNvPr id="121" name="Shape 121"/>
          <p:cNvSpPr txBox="1"/>
          <p:nvPr/>
        </p:nvSpPr>
        <p:spPr>
          <a:xfrm>
            <a:off x="2602025" y="1851400"/>
            <a:ext cx="3470400" cy="1319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zh-CN" sz="4800">
                <a:latin typeface="Comic Sans MS"/>
                <a:ea typeface="Comic Sans MS"/>
                <a:cs typeface="Comic Sans MS"/>
                <a:sym typeface="Comic Sans MS"/>
              </a:rPr>
              <a:t>Thank you.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zh-CN"/>
              <a:t>Problem Background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145" y="1441932"/>
            <a:ext cx="6509616" cy="2428961"/>
          </a:xfrm>
          <a:prstGeom prst="rect">
            <a:avLst/>
          </a:prstGeom>
        </p:spPr>
      </p:pic>
      <p:sp>
        <p:nvSpPr>
          <p:cNvPr id="7" name="矩形 2"/>
          <p:cNvSpPr/>
          <p:nvPr/>
        </p:nvSpPr>
        <p:spPr>
          <a:xfrm>
            <a:off x="457200" y="4138869"/>
            <a:ext cx="367301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1600" dirty="0" smtClean="0">
                <a:latin typeface="+mj-lt"/>
                <a:ea typeface="Microsoft YaHei UI" panose="020B0503020204020204" pitchFamily="34" charset="-122"/>
              </a:rPr>
              <a:t>Raindrops reduce photo quality </a:t>
            </a:r>
            <a:endParaRPr lang="zh-CN" altLang="en-US" sz="1600" dirty="0">
              <a:latin typeface="+mj-lt"/>
            </a:endParaRPr>
          </a:p>
        </p:txBody>
      </p:sp>
      <p:sp>
        <p:nvSpPr>
          <p:cNvPr id="8" name="矩形 17"/>
          <p:cNvSpPr/>
          <p:nvPr/>
        </p:nvSpPr>
        <p:spPr>
          <a:xfrm>
            <a:off x="4130211" y="4138869"/>
            <a:ext cx="318709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1600" dirty="0" smtClean="0">
                <a:solidFill>
                  <a:srgbClr val="FF0000"/>
                </a:solidFill>
                <a:latin typeface="+mj-lt"/>
                <a:ea typeface="Microsoft YaHei UI" panose="020B0503020204020204" pitchFamily="34" charset="-122"/>
              </a:rPr>
              <a:t>Our goals:</a:t>
            </a:r>
            <a:r>
              <a:rPr lang="en-US" altLang="zh-CN" sz="1600" dirty="0">
                <a:solidFill>
                  <a:srgbClr val="FF0000"/>
                </a:solidFill>
                <a:ea typeface="Microsoft YaHei UI" panose="020B0503020204020204" pitchFamily="34" charset="-122"/>
              </a:rPr>
              <a:t> </a:t>
            </a:r>
            <a:r>
              <a:rPr lang="en-US" altLang="zh-CN" sz="1600" dirty="0">
                <a:solidFill>
                  <a:srgbClr val="FF0000"/>
                </a:solidFill>
              </a:rPr>
              <a:t>Eliminate </a:t>
            </a:r>
            <a:r>
              <a:rPr lang="en-US" altLang="zh-CN" sz="1600" dirty="0" smtClean="0">
                <a:solidFill>
                  <a:srgbClr val="FF0000"/>
                </a:solidFill>
              </a:rPr>
              <a:t>raindrop</a:t>
            </a:r>
            <a:endParaRPr lang="zh-CN" altLang="en-US" sz="1600" dirty="0">
              <a:solidFill>
                <a:srgbClr val="FF0000"/>
              </a:solidFill>
              <a:latin typeface="+mj-lt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583835" y="1749031"/>
            <a:ext cx="6982574" cy="2598974"/>
          </a:xfrm>
          <a:prstGeom prst="rect">
            <a:avLst/>
          </a:prstGeom>
        </p:spPr>
        <p:txBody>
          <a:bodyPr lIns="68569" tIns="68569" rIns="68569" bIns="68569" anchor="t" anchorCtr="0">
            <a:noAutofit/>
          </a:bodyPr>
          <a:lstStyle/>
          <a:p>
            <a:pPr lvl="0" rtl="0">
              <a:buNone/>
            </a:pPr>
            <a:r>
              <a:rPr lang="en" sz="2000" dirty="0"/>
              <a:t>Experimented with basic transforms</a:t>
            </a:r>
            <a:r>
              <a:rPr lang="en" sz="2000" dirty="0" smtClean="0"/>
              <a:t>:</a:t>
            </a:r>
          </a:p>
          <a:p>
            <a:pPr lvl="0" rtl="0">
              <a:buNone/>
            </a:pPr>
            <a:endParaRPr lang="en" sz="2000" dirty="0"/>
          </a:p>
          <a:p>
            <a:pPr marL="6477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sz="2000" dirty="0"/>
              <a:t>Median filter</a:t>
            </a:r>
          </a:p>
          <a:p>
            <a:pPr marL="6477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sz="2000" dirty="0"/>
              <a:t>Low-pass filter</a:t>
            </a:r>
          </a:p>
          <a:p>
            <a:pPr marL="6477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sz="2000" dirty="0"/>
              <a:t>Edge detection</a:t>
            </a:r>
          </a:p>
        </p:txBody>
      </p:sp>
      <p:sp>
        <p:nvSpPr>
          <p:cNvPr id="6" name="Shape 34"/>
          <p:cNvSpPr txBox="1">
            <a:spLocks noGrp="1"/>
          </p:cNvSpPr>
          <p:nvPr>
            <p:ph type="title"/>
          </p:nvPr>
        </p:nvSpPr>
        <p:spPr>
          <a:xfrm>
            <a:off x="248335" y="305887"/>
            <a:ext cx="6172200" cy="856124"/>
          </a:xfrm>
          <a:prstGeom prst="rect">
            <a:avLst/>
          </a:prstGeom>
        </p:spPr>
        <p:txBody>
          <a:bodyPr lIns="68569" tIns="68569" rIns="68569" bIns="68569" anchor="b" anchorCtr="0">
            <a:noAutofit/>
          </a:bodyPr>
          <a:lstStyle/>
          <a:p>
            <a:pPr>
              <a:buNone/>
            </a:pPr>
            <a:r>
              <a:rPr lang="en" dirty="0"/>
              <a:t>Initial Attempts</a:t>
            </a:r>
          </a:p>
        </p:txBody>
      </p:sp>
    </p:spTree>
    <p:extLst>
      <p:ext uri="{BB962C8B-B14F-4D97-AF65-F5344CB8AC3E}">
        <p14:creationId xmlns:p14="http://schemas.microsoft.com/office/powerpoint/2010/main" val="2618732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583834" y="1749031"/>
            <a:ext cx="7270795" cy="2598974"/>
          </a:xfrm>
          <a:prstGeom prst="rect">
            <a:avLst/>
          </a:prstGeom>
        </p:spPr>
        <p:txBody>
          <a:bodyPr lIns="68569" tIns="68569" rIns="68569" bIns="68569" anchor="t" anchorCtr="0">
            <a:noAutofit/>
          </a:bodyPr>
          <a:lstStyle/>
          <a:p>
            <a:pPr lvl="0" rtl="0">
              <a:buNone/>
            </a:pPr>
            <a:r>
              <a:rPr lang="en" sz="2000" dirty="0" smtClean="0"/>
              <a:t>Three steps:</a:t>
            </a:r>
            <a:endParaRPr lang="en" sz="2000" dirty="0"/>
          </a:p>
          <a:p>
            <a:pPr marL="6477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sz="2000" dirty="0" smtClean="0"/>
              <a:t>Rain detection</a:t>
            </a:r>
            <a:r>
              <a:rPr lang="en-US" altLang="zh-CN" sz="2000" dirty="0" smtClean="0"/>
              <a:t>——</a:t>
            </a:r>
            <a:r>
              <a:rPr lang="en" sz="2000" dirty="0" smtClean="0"/>
              <a:t> Hough Transform</a:t>
            </a:r>
            <a:endParaRPr lang="en" sz="2000" dirty="0"/>
          </a:p>
          <a:p>
            <a:pPr marL="6477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sz="2000" dirty="0" smtClean="0"/>
              <a:t>Structure and Texture isolation</a:t>
            </a:r>
            <a:r>
              <a:rPr lang="en-US" altLang="zh-CN" sz="2000" dirty="0" smtClean="0"/>
              <a:t>——PDE (ATV)</a:t>
            </a:r>
            <a:endParaRPr lang="en" sz="2000" dirty="0"/>
          </a:p>
          <a:p>
            <a:pPr marL="6477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sz="2000" dirty="0" smtClean="0"/>
              <a:t>Restoration</a:t>
            </a:r>
            <a:r>
              <a:rPr lang="en-US" altLang="zh-CN" sz="2000" dirty="0" smtClean="0"/>
              <a:t>——Patch Matching</a:t>
            </a:r>
            <a:endParaRPr lang="en" sz="2000" dirty="0"/>
          </a:p>
        </p:txBody>
      </p:sp>
      <p:sp>
        <p:nvSpPr>
          <p:cNvPr id="6" name="Shape 34"/>
          <p:cNvSpPr txBox="1">
            <a:spLocks noGrp="1"/>
          </p:cNvSpPr>
          <p:nvPr>
            <p:ph type="title"/>
          </p:nvPr>
        </p:nvSpPr>
        <p:spPr>
          <a:xfrm>
            <a:off x="248335" y="305887"/>
            <a:ext cx="6172200" cy="856124"/>
          </a:xfrm>
          <a:prstGeom prst="rect">
            <a:avLst/>
          </a:prstGeom>
        </p:spPr>
        <p:txBody>
          <a:bodyPr lIns="68569" tIns="68569" rIns="68569" bIns="68569" anchor="b" anchorCtr="0">
            <a:noAutofit/>
          </a:bodyPr>
          <a:lstStyle/>
          <a:p>
            <a:pPr>
              <a:buNone/>
            </a:pPr>
            <a:r>
              <a:rPr lang="en" dirty="0" smtClean="0"/>
              <a:t>Our Method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274376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34"/>
          <p:cNvSpPr txBox="1">
            <a:spLocks noGrp="1"/>
          </p:cNvSpPr>
          <p:nvPr>
            <p:ph type="title"/>
          </p:nvPr>
        </p:nvSpPr>
        <p:spPr>
          <a:xfrm>
            <a:off x="314120" y="194054"/>
            <a:ext cx="6172200" cy="856124"/>
          </a:xfrm>
          <a:prstGeom prst="rect">
            <a:avLst/>
          </a:prstGeom>
        </p:spPr>
        <p:txBody>
          <a:bodyPr lIns="68569" tIns="68569" rIns="68569" bIns="68569" anchor="b" anchorCtr="0">
            <a:noAutofit/>
          </a:bodyPr>
          <a:lstStyle/>
          <a:p>
            <a:pPr>
              <a:buNone/>
            </a:pPr>
            <a:r>
              <a:rPr lang="en" dirty="0" smtClean="0"/>
              <a:t>Our Method</a:t>
            </a:r>
            <a:endParaRPr lang="en" dirty="0"/>
          </a:p>
        </p:txBody>
      </p:sp>
      <p:sp>
        <p:nvSpPr>
          <p:cNvPr id="6" name="矩形 5"/>
          <p:cNvSpPr/>
          <p:nvPr/>
        </p:nvSpPr>
        <p:spPr>
          <a:xfrm>
            <a:off x="450008" y="1383980"/>
            <a:ext cx="61612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Clr>
                <a:schemeClr val="dk1"/>
              </a:buClr>
              <a:buSzPct val="36666"/>
            </a:pPr>
            <a:r>
              <a:rPr lang="en-US" altLang="zh-CN" sz="2400" dirty="0" smtClean="0"/>
              <a:t> </a:t>
            </a:r>
            <a:r>
              <a:rPr lang="en-US" altLang="zh-CN" sz="2000" dirty="0">
                <a:solidFill>
                  <a:schemeClr val="dk2"/>
                </a:solidFill>
              </a:rPr>
              <a:t>Hough</a:t>
            </a:r>
            <a:r>
              <a:rPr lang="en-US" altLang="zh-CN" sz="2400" dirty="0"/>
              <a:t> </a:t>
            </a:r>
            <a:r>
              <a:rPr lang="en-US" altLang="zh-CN" sz="2000" dirty="0">
                <a:solidFill>
                  <a:schemeClr val="dk2"/>
                </a:solidFill>
              </a:rPr>
              <a:t>Transform (Circles)</a:t>
            </a:r>
          </a:p>
        </p:txBody>
      </p:sp>
      <p:sp>
        <p:nvSpPr>
          <p:cNvPr id="4" name="矩形 5"/>
          <p:cNvSpPr/>
          <p:nvPr/>
        </p:nvSpPr>
        <p:spPr>
          <a:xfrm>
            <a:off x="424331" y="1866136"/>
            <a:ext cx="616128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buClr>
                <a:schemeClr val="dk1"/>
              </a:buClr>
              <a:buSzPct val="36666"/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solidFill>
                  <a:schemeClr val="dk2"/>
                </a:solidFill>
              </a:rPr>
              <a:t>Using parameter equation to present circle</a:t>
            </a:r>
          </a:p>
          <a:p>
            <a:pPr marL="342900" lvl="0" indent="-342900">
              <a:lnSpc>
                <a:spcPct val="150000"/>
              </a:lnSpc>
              <a:buClr>
                <a:schemeClr val="dk1"/>
              </a:buClr>
              <a:buSzPct val="36666"/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solidFill>
                  <a:schemeClr val="dk2"/>
                </a:solidFill>
              </a:rPr>
              <a:t>Voting, majority rule</a:t>
            </a:r>
          </a:p>
          <a:p>
            <a:pPr marL="342900" lvl="0" indent="-342900">
              <a:lnSpc>
                <a:spcPct val="150000"/>
              </a:lnSpc>
              <a:buClr>
                <a:schemeClr val="dk1"/>
              </a:buClr>
              <a:buSzPct val="36666"/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solidFill>
                  <a:schemeClr val="dk2"/>
                </a:solidFill>
              </a:rPr>
              <a:t>Detection</a:t>
            </a:r>
            <a:endParaRPr lang="en-US" altLang="zh-CN" sz="2000" dirty="0">
              <a:solidFill>
                <a:schemeClr val="dk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5868989" y="1977103"/>
                <a:ext cx="2962606" cy="48413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m:rPr>
                              <m:sty m:val="p"/>
                            </m:rPr>
                            <a:rPr lang="zh-CN" altLang="en-US" sz="2000">
                              <a:latin typeface="Cambria Math" panose="02040503050406030204" pitchFamily="18" charset="0"/>
                            </a:rPr>
                            <m:t>cos</m:t>
                          </m:r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zh-CN" altLang="en-US" sz="200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sz="20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zh-CN" altLang="en-US" sz="200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m:rPr>
                              <m:sty m:val="p"/>
                            </m:rPr>
                            <a:rPr lang="zh-CN" altLang="en-US" sz="2000">
                              <a:latin typeface="Cambria Math" panose="02040503050406030204" pitchFamily="18" charset="0"/>
                            </a:rPr>
                            <m:t>sin</m:t>
                          </m:r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zh-CN" altLang="en-US" sz="200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zh-CN" altLang="en-US" sz="20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989" y="1977103"/>
                <a:ext cx="2962606" cy="48413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2"/>
          <p:cNvSpPr/>
          <p:nvPr/>
        </p:nvSpPr>
        <p:spPr>
          <a:xfrm>
            <a:off x="6762613" y="2596885"/>
            <a:ext cx="868351" cy="88409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Straight Arrow Connector 9"/>
          <p:cNvCxnSpPr>
            <a:endCxn id="3" idx="7"/>
          </p:cNvCxnSpPr>
          <p:nvPr/>
        </p:nvCxnSpPr>
        <p:spPr>
          <a:xfrm flipV="1">
            <a:off x="7196788" y="2726358"/>
            <a:ext cx="307009" cy="312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7138681" y="2685509"/>
                <a:ext cx="3375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𝜌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8681" y="2685509"/>
                <a:ext cx="337528" cy="307777"/>
              </a:xfrm>
              <a:prstGeom prst="rect">
                <a:avLst/>
              </a:prstGeom>
              <a:blipFill rotWithShape="0">
                <a:blip r:embed="rId4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/>
          <p:cNvCxnSpPr/>
          <p:nvPr/>
        </p:nvCxnSpPr>
        <p:spPr>
          <a:xfrm>
            <a:off x="6321859" y="3038933"/>
            <a:ext cx="19735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7304152" y="2772005"/>
                <a:ext cx="34060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4152" y="2772005"/>
                <a:ext cx="340606" cy="30777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6934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34"/>
          <p:cNvSpPr txBox="1">
            <a:spLocks noGrp="1"/>
          </p:cNvSpPr>
          <p:nvPr>
            <p:ph type="title"/>
          </p:nvPr>
        </p:nvSpPr>
        <p:spPr>
          <a:xfrm>
            <a:off x="314120" y="194054"/>
            <a:ext cx="6172200" cy="856124"/>
          </a:xfrm>
          <a:prstGeom prst="rect">
            <a:avLst/>
          </a:prstGeom>
        </p:spPr>
        <p:txBody>
          <a:bodyPr lIns="68569" tIns="68569" rIns="68569" bIns="68569" anchor="b" anchorCtr="0">
            <a:noAutofit/>
          </a:bodyPr>
          <a:lstStyle/>
          <a:p>
            <a:pPr>
              <a:buNone/>
            </a:pPr>
            <a:r>
              <a:rPr lang="en" dirty="0" smtClean="0"/>
              <a:t>Our Method</a:t>
            </a:r>
            <a:endParaRPr lang="en" dirty="0"/>
          </a:p>
        </p:txBody>
      </p:sp>
      <p:sp>
        <p:nvSpPr>
          <p:cNvPr id="6" name="矩形 5"/>
          <p:cNvSpPr/>
          <p:nvPr/>
        </p:nvSpPr>
        <p:spPr>
          <a:xfrm>
            <a:off x="450008" y="1383980"/>
            <a:ext cx="616128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Clr>
                <a:schemeClr val="dk1"/>
              </a:buClr>
              <a:buSzPct val="36666"/>
            </a:pPr>
            <a:r>
              <a:rPr lang="en-US" altLang="zh-CN" sz="2000" dirty="0">
                <a:solidFill>
                  <a:schemeClr val="dk2"/>
                </a:solidFill>
              </a:rPr>
              <a:t>PDE isolation </a:t>
            </a:r>
            <a:r>
              <a:rPr lang="en-US" altLang="zh-CN" sz="2000" dirty="0" smtClean="0">
                <a:solidFill>
                  <a:schemeClr val="dk2"/>
                </a:solidFill>
              </a:rPr>
              <a:t>(Anisotropic </a:t>
            </a:r>
            <a:r>
              <a:rPr lang="en-US" altLang="zh-CN" sz="2000" smtClean="0">
                <a:solidFill>
                  <a:schemeClr val="dk2"/>
                </a:solidFill>
              </a:rPr>
              <a:t>Total Variation)</a:t>
            </a:r>
            <a:endParaRPr lang="en-US" altLang="zh-CN" sz="2000" dirty="0">
              <a:solidFill>
                <a:schemeClr val="dk2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0007" y="1953432"/>
            <a:ext cx="526663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dk1"/>
              </a:buClr>
              <a:buSzPct val="36666"/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dk2"/>
                </a:solidFill>
              </a:rPr>
              <a:t>decompose </a:t>
            </a:r>
            <a:r>
              <a:rPr lang="en-US" sz="2000" dirty="0">
                <a:solidFill>
                  <a:schemeClr val="dk2"/>
                </a:solidFill>
              </a:rPr>
              <a:t>image into a structural image and a texture </a:t>
            </a:r>
            <a:r>
              <a:rPr lang="en-US" sz="2000" dirty="0" smtClean="0">
                <a:solidFill>
                  <a:schemeClr val="dk2"/>
                </a:solidFill>
              </a:rPr>
              <a:t>image</a:t>
            </a:r>
          </a:p>
          <a:p>
            <a:pPr marL="342900" indent="-342900">
              <a:buClr>
                <a:schemeClr val="dk1"/>
              </a:buClr>
              <a:buSzPct val="36666"/>
              <a:buFont typeface="Arial" panose="020B0604020202020204" pitchFamily="34" charset="0"/>
              <a:buChar char="•"/>
            </a:pPr>
            <a:r>
              <a:rPr lang="en-GB" altLang="zh-CN" sz="2000" dirty="0">
                <a:solidFill>
                  <a:schemeClr val="dk2"/>
                </a:solidFill>
              </a:rPr>
              <a:t>a</a:t>
            </a:r>
            <a:r>
              <a:rPr lang="en-GB" altLang="zh-CN" sz="2000" dirty="0" smtClean="0">
                <a:solidFill>
                  <a:schemeClr val="dk2"/>
                </a:solidFill>
              </a:rPr>
              <a:t>nisotropic </a:t>
            </a:r>
            <a:r>
              <a:rPr lang="en-GB" altLang="zh-CN" sz="2000" dirty="0">
                <a:solidFill>
                  <a:schemeClr val="dk2"/>
                </a:solidFill>
              </a:rPr>
              <a:t>total variance</a:t>
            </a:r>
            <a:r>
              <a:rPr lang="en-GB" altLang="zh-CN" sz="2000" dirty="0" smtClean="0">
                <a:solidFill>
                  <a:schemeClr val="dk2"/>
                </a:solidFill>
              </a:rPr>
              <a:t>:</a:t>
            </a:r>
            <a:endParaRPr lang="en-US" sz="2000" dirty="0" smtClean="0">
              <a:solidFill>
                <a:schemeClr val="dk2"/>
              </a:solidFill>
            </a:endParaRPr>
          </a:p>
          <a:p>
            <a:pPr marL="342900" indent="-342900">
              <a:buClr>
                <a:schemeClr val="dk1"/>
              </a:buClr>
              <a:buSzPct val="36666"/>
              <a:buFont typeface="Arial" panose="020B0604020202020204" pitchFamily="34" charset="0"/>
              <a:buChar char="•"/>
            </a:pPr>
            <a:endParaRPr lang="en-GB" sz="2000" dirty="0">
              <a:solidFill>
                <a:schemeClr val="dk2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6320" y="2439466"/>
            <a:ext cx="2362474" cy="236247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573180" y="3126446"/>
                <a:ext cx="2696251" cy="6395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+1,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|+|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180" y="3126446"/>
                <a:ext cx="2696251" cy="639534"/>
              </a:xfrm>
              <a:prstGeom prst="rect">
                <a:avLst/>
              </a:prstGeom>
              <a:blipFill rotWithShape="0">
                <a:blip r:embed="rId4"/>
                <a:stretch>
                  <a:fillRect l="-20136" t="-111429" b="-1561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Picture 2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7665" y="2485178"/>
            <a:ext cx="2356249" cy="2356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210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34"/>
          <p:cNvSpPr txBox="1">
            <a:spLocks noGrp="1"/>
          </p:cNvSpPr>
          <p:nvPr>
            <p:ph type="title"/>
          </p:nvPr>
        </p:nvSpPr>
        <p:spPr>
          <a:xfrm>
            <a:off x="314120" y="194054"/>
            <a:ext cx="6172200" cy="856124"/>
          </a:xfrm>
          <a:prstGeom prst="rect">
            <a:avLst/>
          </a:prstGeom>
        </p:spPr>
        <p:txBody>
          <a:bodyPr lIns="68569" tIns="68569" rIns="68569" bIns="68569" anchor="b" anchorCtr="0">
            <a:noAutofit/>
          </a:bodyPr>
          <a:lstStyle/>
          <a:p>
            <a:pPr>
              <a:buNone/>
            </a:pPr>
            <a:r>
              <a:rPr lang="en" dirty="0" smtClean="0"/>
              <a:t>Our Method</a:t>
            </a:r>
            <a:endParaRPr lang="en" dirty="0"/>
          </a:p>
        </p:txBody>
      </p:sp>
      <p:sp>
        <p:nvSpPr>
          <p:cNvPr id="4" name="矩形 5"/>
          <p:cNvSpPr/>
          <p:nvPr/>
        </p:nvSpPr>
        <p:spPr>
          <a:xfrm>
            <a:off x="640783" y="1391744"/>
            <a:ext cx="616128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Clr>
                <a:schemeClr val="dk1"/>
              </a:buClr>
              <a:buSzPct val="36666"/>
            </a:pPr>
            <a:r>
              <a:rPr lang="en-US" altLang="zh-CN" sz="2000" dirty="0">
                <a:solidFill>
                  <a:schemeClr val="dk2"/>
                </a:solidFill>
              </a:rPr>
              <a:t>Patch Matching</a:t>
            </a:r>
          </a:p>
          <a:p>
            <a:pPr marL="342900" lvl="0" indent="-342900">
              <a:lnSpc>
                <a:spcPct val="150000"/>
              </a:lnSpc>
              <a:buClr>
                <a:schemeClr val="dk1"/>
              </a:buClr>
              <a:buSzPct val="36666"/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solidFill>
                  <a:schemeClr val="dk2"/>
                </a:solidFill>
              </a:rPr>
              <a:t>Compare region with its neighbor patch</a:t>
            </a:r>
          </a:p>
          <a:p>
            <a:pPr marL="342900" lvl="0" indent="-342900">
              <a:lnSpc>
                <a:spcPct val="150000"/>
              </a:lnSpc>
              <a:buClr>
                <a:schemeClr val="dk1"/>
              </a:buClr>
              <a:buSzPct val="36666"/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solidFill>
                  <a:schemeClr val="dk2"/>
                </a:solidFill>
              </a:rPr>
              <a:t>Replace the region with the most similar patch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320" y="3033533"/>
            <a:ext cx="5613358" cy="2008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921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zh-CN" dirty="0" smtClean="0"/>
              <a:t>Result</a:t>
            </a:r>
            <a:r>
              <a:rPr lang="en-US" altLang="zh-CN" dirty="0" smtClean="0"/>
              <a:t>s</a:t>
            </a:r>
            <a:endParaRPr lang="zh-C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406" y="1220924"/>
            <a:ext cx="7078894" cy="3863896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265" y="1358500"/>
            <a:ext cx="7442784" cy="3577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013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esson-plan">
  <a:themeElements>
    <a:clrScheme name="Custom 501">
      <a:dk1>
        <a:srgbClr val="000000"/>
      </a:dk1>
      <a:lt1>
        <a:srgbClr val="EFEDE2"/>
      </a:lt1>
      <a:dk2>
        <a:srgbClr val="1F497D"/>
      </a:dk2>
      <a:lt2>
        <a:srgbClr val="FDFFFF"/>
      </a:lt2>
      <a:accent1>
        <a:srgbClr val="4F81BD"/>
      </a:accent1>
      <a:accent2>
        <a:srgbClr val="AB0101"/>
      </a:accent2>
      <a:accent3>
        <a:srgbClr val="86B060"/>
      </a:accent3>
      <a:accent4>
        <a:srgbClr val="7760A0"/>
      </a:accent4>
      <a:accent5>
        <a:srgbClr val="739395"/>
      </a:accent5>
      <a:accent6>
        <a:srgbClr val="968B52"/>
      </a:accent6>
      <a:hlink>
        <a:srgbClr val="336699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210</Words>
  <Application>Microsoft Office PowerPoint</Application>
  <PresentationFormat>On-screen Show (16:9)</PresentationFormat>
  <Paragraphs>41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Microsoft YaHei UI</vt:lpstr>
      <vt:lpstr>宋体</vt:lpstr>
      <vt:lpstr>Arial</vt:lpstr>
      <vt:lpstr>Cambria Math</vt:lpstr>
      <vt:lpstr>Comic Sans MS</vt:lpstr>
      <vt:lpstr>Wingdings</vt:lpstr>
      <vt:lpstr>lesson-plan</vt:lpstr>
      <vt:lpstr>Cleaning Window</vt:lpstr>
      <vt:lpstr>Problem Background</vt:lpstr>
      <vt:lpstr>Initial Attempts</vt:lpstr>
      <vt:lpstr>Our Method</vt:lpstr>
      <vt:lpstr>Our Method</vt:lpstr>
      <vt:lpstr>Our Method</vt:lpstr>
      <vt:lpstr>Our Method</vt:lpstr>
      <vt:lpstr>Results</vt:lpstr>
      <vt:lpstr>Results</vt:lpstr>
      <vt:lpstr>Possible Extensions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Cleaning Window</dc:title>
  <dc:creator>Jack</dc:creator>
  <cp:lastModifiedBy>Junhao Li</cp:lastModifiedBy>
  <cp:revision>58</cp:revision>
  <dcterms:modified xsi:type="dcterms:W3CDTF">2014-04-17T17:40:02Z</dcterms:modified>
</cp:coreProperties>
</file>