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3" r:id="rId6"/>
    <p:sldId id="264" r:id="rId7"/>
    <p:sldId id="259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87857"/>
  </p:normalViewPr>
  <p:slideViewPr>
    <p:cSldViewPr snapToGrid="0">
      <p:cViewPr varScale="1">
        <p:scale>
          <a:sx n="106" d="100"/>
          <a:sy n="106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484E3-C598-2C4C-ABE1-9CB36D81D35A}" type="datetimeFigureOut">
              <a:rPr kumimoji="1" lang="zh-CN" altLang="en-US" smtClean="0"/>
              <a:t>2025/4/21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6ADD-90B9-8D4F-BA59-234CED6BA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286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56ADD-90B9-8D4F-BA59-234CED6BACE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17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56ADD-90B9-8D4F-BA59-234CED6BACE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42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56ADD-90B9-8D4F-BA59-234CED6BACE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07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56ADD-90B9-8D4F-BA59-234CED6BACE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69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56ADD-90B9-8D4F-BA59-234CED6BACE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14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56ADD-90B9-8D4F-BA59-234CED6BACE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64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56ADD-90B9-8D4F-BA59-234CED6BACE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4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1F2F-57B2-8CF2-CB85-3E7DB33B8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COP3530</a:t>
            </a:r>
            <a:br>
              <a:rPr kumimoji="1" lang="en-US" altLang="zh-CN" dirty="0"/>
            </a:br>
            <a:r>
              <a:rPr kumimoji="1" lang="en-US" altLang="zh-CN" dirty="0"/>
              <a:t>Final Project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57BEA-5C51-8E00-DF5C-1FD99A571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Junhao Li, </a:t>
            </a:r>
            <a:r>
              <a:rPr kumimoji="1" lang="en-US" altLang="zh-CN" dirty="0" err="1"/>
              <a:t>Xinye</a:t>
            </a:r>
            <a:r>
              <a:rPr kumimoji="1" lang="en-US" altLang="zh-CN" dirty="0"/>
              <a:t> Li, Yuan Yao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43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10B46-A7C4-02AA-13B0-38F1607D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Takeaways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D907A-DCED-82C6-2A24-2F9C1930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Deepened understanding of graph theory</a:t>
            </a:r>
          </a:p>
          <a:p>
            <a:r>
              <a:rPr lang="en-US" altLang="zh-CN" dirty="0"/>
              <a:t>Connected classroom knowledge to real-world applications</a:t>
            </a:r>
          </a:p>
          <a:p>
            <a:r>
              <a:rPr lang="en-US" altLang="zh-CN" dirty="0"/>
              <a:t>Developed the ability to evaluate and choose between multiple problem-solving approaches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39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788D-F619-5610-E324-2B0F9111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Introduction: </a:t>
            </a:r>
            <a:r>
              <a:rPr lang="en-US" altLang="zh-CN" dirty="0"/>
              <a:t>Finding the Most Efficient Route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01812-2D27-0BD5-B1E3-8F028AE0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/>
              <a:t>Real-world relevance</a:t>
            </a:r>
            <a:r>
              <a:rPr lang="en-US" altLang="zh-C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Navigation apps like Google Maps and Waze are essential in daily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Help users reduce </a:t>
            </a:r>
            <a:r>
              <a:rPr lang="en-US" altLang="zh-CN" b="1" dirty="0"/>
              <a:t>travel time</a:t>
            </a:r>
            <a:r>
              <a:rPr lang="en-US" altLang="zh-CN" dirty="0"/>
              <a:t>, </a:t>
            </a:r>
            <a:r>
              <a:rPr lang="en-US" altLang="zh-CN" b="1" dirty="0"/>
              <a:t>fuel consumption</a:t>
            </a:r>
            <a:r>
              <a:rPr lang="en-US" altLang="zh-CN" dirty="0"/>
              <a:t>, and </a:t>
            </a:r>
            <a:r>
              <a:rPr lang="en-US" altLang="zh-CN" b="1" dirty="0"/>
              <a:t>costs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Core technology</a:t>
            </a:r>
            <a:r>
              <a:rPr lang="en-US" altLang="zh-C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These apps rely on </a:t>
            </a:r>
            <a:r>
              <a:rPr lang="en-US" altLang="zh-CN" b="1" dirty="0"/>
              <a:t>shortest path algorithms</a:t>
            </a:r>
            <a:r>
              <a:rPr lang="en-US" altLang="zh-CN" dirty="0"/>
              <a:t> in graph theory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Real-time routing = solving shortest path problems efficiently</a:t>
            </a:r>
          </a:p>
          <a:p>
            <a:pPr>
              <a:buNone/>
            </a:pPr>
            <a:r>
              <a:rPr lang="en-US" altLang="zh-CN" b="1" dirty="0"/>
              <a:t>Why shortest path matters</a:t>
            </a:r>
            <a:r>
              <a:rPr lang="en-US" altLang="zh-C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Critical in </a:t>
            </a:r>
            <a:r>
              <a:rPr lang="en-US" altLang="zh-CN" b="1" dirty="0"/>
              <a:t>transportation</a:t>
            </a:r>
            <a:r>
              <a:rPr lang="en-US" altLang="zh-CN" dirty="0"/>
              <a:t>, </a:t>
            </a:r>
            <a:r>
              <a:rPr lang="en-US" altLang="zh-CN" b="1" dirty="0"/>
              <a:t>network routing</a:t>
            </a:r>
            <a:r>
              <a:rPr lang="en-US" altLang="zh-CN" dirty="0"/>
              <a:t>, </a:t>
            </a:r>
            <a:r>
              <a:rPr lang="en-US" altLang="zh-CN" b="1" dirty="0"/>
              <a:t>logistics</a:t>
            </a:r>
            <a:r>
              <a:rPr lang="en-US" altLang="zh-CN" dirty="0"/>
              <a:t>, and </a:t>
            </a:r>
            <a:r>
              <a:rPr lang="en-US" altLang="zh-CN" b="1" dirty="0"/>
              <a:t>supply chain management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Enables optimal decision-making in connected systems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91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C868F-5430-975E-B7A6-0697CF63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B66BA-A1D9-461E-58D0-2844D23F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Dijkstra’s Algorithm</a:t>
            </a:r>
            <a:r>
              <a:rPr lang="en-US" altLang="zh-CN" dirty="0"/>
              <a:t>: Efficient for graphs with </a:t>
            </a:r>
            <a:r>
              <a:rPr lang="en-US" altLang="zh-CN" b="1" dirty="0"/>
              <a:t>non-negative weights</a:t>
            </a:r>
            <a:r>
              <a:rPr lang="en-US" altLang="zh-CN" dirty="0"/>
              <a:t>, widely used in practice</a:t>
            </a:r>
          </a:p>
          <a:p>
            <a:r>
              <a:rPr lang="en-US" altLang="zh-CN" b="1" dirty="0"/>
              <a:t>Bellman-Ford Algorithm</a:t>
            </a:r>
            <a:r>
              <a:rPr lang="en-US" altLang="zh-CN" dirty="0"/>
              <a:t>: Can handle </a:t>
            </a:r>
            <a:r>
              <a:rPr lang="en-US" altLang="zh-CN" b="1" dirty="0"/>
              <a:t>negative weights</a:t>
            </a:r>
            <a:r>
              <a:rPr lang="en-US" altLang="zh-CN" dirty="0"/>
              <a:t> and detect </a:t>
            </a:r>
            <a:r>
              <a:rPr lang="en-US" altLang="zh-CN" b="1" dirty="0"/>
              <a:t>negative cycles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31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00EF8-506F-DE03-60CF-9909CB3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Functions: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5C75C-B2A4-D6A9-1DB6-8E7DE419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415588" cy="3581400"/>
          </a:xfrm>
        </p:spPr>
        <p:txBody>
          <a:bodyPr/>
          <a:lstStyle/>
          <a:p>
            <a:r>
              <a:rPr kumimoji="1" lang="en-US" altLang="zh-CN" sz="2400" dirty="0" err="1"/>
              <a:t>generateDirectedGraph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num_nodes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avg_degree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min_weight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max_weight</a:t>
            </a:r>
            <a:r>
              <a:rPr kumimoji="1" lang="en-US" altLang="zh-CN" sz="2400" dirty="0"/>
              <a:t>)</a:t>
            </a:r>
          </a:p>
          <a:p>
            <a:r>
              <a:rPr kumimoji="1" lang="en-US" altLang="zh-CN" sz="2400" dirty="0" err="1"/>
              <a:t>generateDAGraph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num_nodes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avg_degree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min_weight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max_weight</a:t>
            </a:r>
            <a:r>
              <a:rPr kumimoji="1" lang="en-US" altLang="zh-CN" sz="2400" dirty="0"/>
              <a:t>)</a:t>
            </a:r>
          </a:p>
          <a:p>
            <a:r>
              <a:rPr kumimoji="1" lang="en-US" altLang="zh-CN" sz="2400" dirty="0"/>
              <a:t>Dijkstra(</a:t>
            </a:r>
            <a:r>
              <a:rPr kumimoji="1" lang="en-US" altLang="zh-CN" sz="2400" dirty="0" err="1"/>
              <a:t>num_nodes</a:t>
            </a:r>
            <a:r>
              <a:rPr kumimoji="1" lang="en-US" altLang="zh-CN" sz="2400" dirty="0"/>
              <a:t>, source, target, </a:t>
            </a:r>
            <a:r>
              <a:rPr kumimoji="1" lang="en-US" altLang="zh-CN" sz="2400" dirty="0" err="1"/>
              <a:t>adjacencyList</a:t>
            </a:r>
            <a:r>
              <a:rPr kumimoji="1" lang="en-US" altLang="zh-CN" sz="2400" dirty="0"/>
              <a:t>)</a:t>
            </a:r>
          </a:p>
          <a:p>
            <a:r>
              <a:rPr kumimoji="1" lang="en-US" altLang="zh-CN" sz="2400" dirty="0" err="1"/>
              <a:t>BellmanFord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num_nodes</a:t>
            </a:r>
            <a:r>
              <a:rPr kumimoji="1" lang="en-US" altLang="zh-CN" sz="2400" dirty="0"/>
              <a:t>, source, target, </a:t>
            </a:r>
            <a:r>
              <a:rPr kumimoji="1" lang="en-US" altLang="zh-CN" sz="2400" dirty="0" err="1"/>
              <a:t>adjacencyList</a:t>
            </a:r>
            <a:r>
              <a:rPr kumimoji="1" lang="en-US" altLang="zh-CN" sz="2400" dirty="0"/>
              <a:t>);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45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0136B-F1E8-51FF-4EF6-3BC5099F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Computational Time for a Directed Graph (w/o negative weight)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E99477B-7AD7-7812-5967-EDD8DFC0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1744" y="2837329"/>
            <a:ext cx="9111056" cy="26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BCA69-CC76-9072-44D3-DE8E30F28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85533-4277-8976-F8A5-1B64146A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Computational Time for a Directed Acyclic Graph (w/ negative weight)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1CF54F-A6A3-0003-F7E3-3FB68887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436" y="2448915"/>
            <a:ext cx="7256929" cy="33493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1D1669-2E61-8249-5CB5-8DB408729D0F}"/>
              </a:ext>
            </a:extLst>
          </p:cNvPr>
          <p:cNvSpPr txBox="1"/>
          <p:nvPr/>
        </p:nvSpPr>
        <p:spPr>
          <a:xfrm>
            <a:off x="1799264" y="6075483"/>
            <a:ext cx="927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Faster than computing on the graph with only positive weighted edges!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091F0-8F48-91D9-90C5-A139544C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Dijkstra’s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7C5CE-5E03-3053-D1A8-2484EC8F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6926"/>
            <a:ext cx="9757318" cy="455527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/>
              <a:t>Worst Case Time Complexity: O((V+E)*</a:t>
            </a:r>
            <a:r>
              <a:rPr lang="en-US" altLang="zh-CN" b="1" dirty="0" err="1"/>
              <a:t>logV</a:t>
            </a:r>
            <a:r>
              <a:rPr lang="en-US" altLang="zh-CN" b="1" dirty="0"/>
              <a:t>)</a:t>
            </a:r>
          </a:p>
          <a:p>
            <a:pPr>
              <a:buNone/>
            </a:pPr>
            <a:endParaRPr lang="en-US" altLang="zh-CN" b="1" dirty="0"/>
          </a:p>
          <a:p>
            <a:pPr>
              <a:buNone/>
            </a:pPr>
            <a:r>
              <a:rPr lang="zh-CN" altLang="en-US" b="1" dirty="0"/>
              <a:t>✅ </a:t>
            </a:r>
            <a:r>
              <a:rPr lang="en-US" altLang="zh-CN" b="1" dirty="0"/>
              <a:t>Pros: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Fast and efficient</a:t>
            </a:r>
            <a:r>
              <a:rPr lang="en-US" altLang="zh-CN" dirty="0"/>
              <a:t> for graphs with non-negative edge weights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Works well with </a:t>
            </a:r>
            <a:r>
              <a:rPr lang="en-US" altLang="zh-CN" b="1" dirty="0"/>
              <a:t>priority queues </a:t>
            </a:r>
            <a:r>
              <a:rPr lang="en-US" altLang="zh-CN" dirty="0"/>
              <a:t>to reduce 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Ideal for real-time systems due to </a:t>
            </a:r>
            <a:r>
              <a:rPr lang="en-US" altLang="zh-CN" b="1" dirty="0"/>
              <a:t>low computational cost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None/>
            </a:pPr>
            <a:r>
              <a:rPr lang="zh-CN" altLang="en-US" b="1" dirty="0"/>
              <a:t>❌ </a:t>
            </a:r>
            <a:r>
              <a:rPr lang="en-US" altLang="zh-CN" b="1" dirty="0"/>
              <a:t>Cons: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Cannot handle negative edge weights</a:t>
            </a:r>
            <a:r>
              <a:rPr lang="en-US" altLang="zh-CN" dirty="0"/>
              <a:t>, which may arise in some cases (e.g., toll rebates, time savings)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May be less flexible in dynamic or less constrained routing environments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0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0CA10-C6AC-43E2-2461-280B41F8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Bellman-Ford Algorithm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A9F22-92ED-51CE-70AE-9593E816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9229"/>
            <a:ext cx="10526751" cy="45329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/>
              <a:t>Worst Case Time Complexity: O(V*E)</a:t>
            </a:r>
          </a:p>
          <a:p>
            <a:pPr>
              <a:buNone/>
            </a:pPr>
            <a:endParaRPr lang="en-US" altLang="zh-CN" b="1" dirty="0"/>
          </a:p>
          <a:p>
            <a:pPr>
              <a:buNone/>
            </a:pPr>
            <a:r>
              <a:rPr lang="zh-CN" altLang="en-US" b="1" dirty="0"/>
              <a:t>✅ </a:t>
            </a:r>
            <a:r>
              <a:rPr lang="en-US" altLang="zh-CN" b="1" dirty="0"/>
              <a:t>Pros: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Supports negative edge weights</a:t>
            </a:r>
            <a:r>
              <a:rPr lang="en-US" altLang="zh-C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More </a:t>
            </a:r>
            <a:r>
              <a:rPr lang="en-US" altLang="zh-CN" b="1" dirty="0"/>
              <a:t>flexible</a:t>
            </a:r>
            <a:r>
              <a:rPr lang="en-US" altLang="zh-CN" dirty="0"/>
              <a:t> in handling complex or abstract graphs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b="1" dirty="0"/>
              <a:t>❌ </a:t>
            </a:r>
            <a:r>
              <a:rPr lang="en-US" altLang="zh-CN" b="1" dirty="0"/>
              <a:t>Cons: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Slower performance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Less suitable for large-scale real-time applications like city-wide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More computationally expensive as graph size grows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26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2AF00-B1EC-AEA1-21CE-40F2E6F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 Design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44DDB90-9CF2-FAA6-CD24-8E161AC4C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717711"/>
            <a:ext cx="5241367" cy="40353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3257D5-6299-DE63-3B7B-EAB876240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703" y="1717711"/>
            <a:ext cx="5332503" cy="40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88368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281</TotalTime>
  <Words>379</Words>
  <Application>Microsoft Macintosh PowerPoint</Application>
  <PresentationFormat>宽屏</PresentationFormat>
  <Paragraphs>58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Franklin Gothic Book</vt:lpstr>
      <vt:lpstr>剪切</vt:lpstr>
      <vt:lpstr>COP3530 Final Project</vt:lpstr>
      <vt:lpstr>Introduction: Finding the Most Efficient Route</vt:lpstr>
      <vt:lpstr>Algorithms</vt:lpstr>
      <vt:lpstr>Functions:</vt:lpstr>
      <vt:lpstr>Computational Time for a Directed Graph (w/o negative weight)</vt:lpstr>
      <vt:lpstr>Computational Time for a Directed Acyclic Graph (w/ negative weight)</vt:lpstr>
      <vt:lpstr>Dijkstra’s Algorithm</vt:lpstr>
      <vt:lpstr>Bellman-Ford Algorithm </vt:lpstr>
      <vt:lpstr>UI Design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Yao, Yuan</dc:creator>
  <cp:lastModifiedBy>Yao, Yuan</cp:lastModifiedBy>
  <cp:revision>2</cp:revision>
  <dcterms:created xsi:type="dcterms:W3CDTF">2025-04-22T02:59:31Z</dcterms:created>
  <dcterms:modified xsi:type="dcterms:W3CDTF">2025-04-22T07:40:37Z</dcterms:modified>
</cp:coreProperties>
</file>