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等线"/>
      </a:defRPr>
    </a:lvl1pPr>
    <a:lvl2pPr indent="228600" latinLnBrk="0">
      <a:defRPr sz="1200">
        <a:latin typeface="+mj-lt"/>
        <a:ea typeface="+mj-ea"/>
        <a:cs typeface="+mj-cs"/>
        <a:sym typeface="等线"/>
      </a:defRPr>
    </a:lvl2pPr>
    <a:lvl3pPr indent="457200" latinLnBrk="0">
      <a:defRPr sz="1200">
        <a:latin typeface="+mj-lt"/>
        <a:ea typeface="+mj-ea"/>
        <a:cs typeface="+mj-cs"/>
        <a:sym typeface="等线"/>
      </a:defRPr>
    </a:lvl3pPr>
    <a:lvl4pPr indent="685800" latinLnBrk="0">
      <a:defRPr sz="1200">
        <a:latin typeface="+mj-lt"/>
        <a:ea typeface="+mj-ea"/>
        <a:cs typeface="+mj-cs"/>
        <a:sym typeface="等线"/>
      </a:defRPr>
    </a:lvl4pPr>
    <a:lvl5pPr indent="914400" latinLnBrk="0">
      <a:defRPr sz="1200">
        <a:latin typeface="+mj-lt"/>
        <a:ea typeface="+mj-ea"/>
        <a:cs typeface="+mj-cs"/>
        <a:sym typeface="等线"/>
      </a:defRPr>
    </a:lvl5pPr>
    <a:lvl6pPr indent="1143000" latinLnBrk="0">
      <a:defRPr sz="1200">
        <a:latin typeface="+mj-lt"/>
        <a:ea typeface="+mj-ea"/>
        <a:cs typeface="+mj-cs"/>
        <a:sym typeface="等线"/>
      </a:defRPr>
    </a:lvl6pPr>
    <a:lvl7pPr indent="1371600" latinLnBrk="0">
      <a:defRPr sz="1200">
        <a:latin typeface="+mj-lt"/>
        <a:ea typeface="+mj-ea"/>
        <a:cs typeface="+mj-cs"/>
        <a:sym typeface="等线"/>
      </a:defRPr>
    </a:lvl7pPr>
    <a:lvl8pPr indent="1600200" latinLnBrk="0">
      <a:defRPr sz="1200">
        <a:latin typeface="+mj-lt"/>
        <a:ea typeface="+mj-ea"/>
        <a:cs typeface="+mj-cs"/>
        <a:sym typeface="等线"/>
      </a:defRPr>
    </a:lvl8pPr>
    <a:lvl9pPr indent="1828800" latinLnBrk="0">
      <a:defRPr sz="1200">
        <a:latin typeface="+mj-lt"/>
        <a:ea typeface="+mj-ea"/>
        <a:cs typeface="+mj-cs"/>
        <a:sym typeface="等线"/>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幻灯片">
    <p:spTree>
      <p:nvGrpSpPr>
        <p:cNvPr id="1" name=""/>
        <p:cNvGrpSpPr/>
        <p:nvPr/>
      </p:nvGrpSpPr>
      <p:grpSpPr>
        <a:xfrm>
          <a:off x="0" y="0"/>
          <a:ext cx="0" cy="0"/>
          <a:chOff x="0" y="0"/>
          <a:chExt cx="0" cy="0"/>
        </a:xfrm>
      </p:grpSpPr>
      <p:sp>
        <p:nvSpPr>
          <p:cNvPr id="11" name="Shape 11"/>
          <p:cNvSpPr/>
          <p:nvPr>
            <p:ph type="title"/>
          </p:nvPr>
        </p:nvSpPr>
        <p:spPr>
          <a:xfrm>
            <a:off x="1524000" y="1122362"/>
            <a:ext cx="9144000" cy="2387601"/>
          </a:xfrm>
          <a:prstGeom prst="rect">
            <a:avLst/>
          </a:prstGeom>
        </p:spPr>
        <p:txBody>
          <a:bodyPr anchor="b"/>
          <a:lstStyle>
            <a:lvl1pPr algn="ctr">
              <a:defRPr sz="6000"/>
            </a:lvl1pPr>
          </a:lstStyle>
          <a:p>
            <a:pPr/>
            <a:r>
              <a:t>单击此处编辑母版标题样式</a:t>
            </a:r>
          </a:p>
        </p:txBody>
      </p:sp>
      <p:sp>
        <p:nvSpPr>
          <p:cNvPr id="12" name="Shape 12"/>
          <p:cNvSpPr/>
          <p:nvPr>
            <p:ph type="body" sz="quarter" idx="1"/>
          </p:nvPr>
        </p:nvSpPr>
        <p:spPr>
          <a:xfrm>
            <a:off x="1524000" y="3602037"/>
            <a:ext cx="9144000" cy="1655763"/>
          </a:xfrm>
          <a:prstGeom prst="rect">
            <a:avLst/>
          </a:prstGeom>
        </p:spPr>
        <p:txBody>
          <a:bodyPr/>
          <a:lstStyle>
            <a:lvl1pPr marL="0" indent="0" algn="ctr">
              <a:buSzTx/>
              <a:buFontTx/>
              <a:buNone/>
              <a:defRPr sz="2400"/>
            </a:lvl1pPr>
          </a:lstStyle>
          <a:p>
            <a:pPr/>
            <a:r>
              <a:t>单击此处编辑母版副标题样式</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标题和竖排文字">
    <p:spTree>
      <p:nvGrpSpPr>
        <p:cNvPr id="1" name=""/>
        <p:cNvGrpSpPr/>
        <p:nvPr/>
      </p:nvGrpSpPr>
      <p:grpSpPr>
        <a:xfrm>
          <a:off x="0" y="0"/>
          <a:ext cx="0" cy="0"/>
          <a:chOff x="0" y="0"/>
          <a:chExt cx="0" cy="0"/>
        </a:xfrm>
      </p:grpSpPr>
      <p:sp>
        <p:nvSpPr>
          <p:cNvPr id="92" name="Shape 92"/>
          <p:cNvSpPr/>
          <p:nvPr>
            <p:ph type="title"/>
          </p:nvPr>
        </p:nvSpPr>
        <p:spPr>
          <a:prstGeom prst="rect">
            <a:avLst/>
          </a:prstGeom>
        </p:spPr>
        <p:txBody>
          <a:bodyPr/>
          <a:lstStyle/>
          <a:p>
            <a:pPr/>
            <a:r>
              <a:t>单击此处编辑母版标题样式</a:t>
            </a:r>
          </a:p>
        </p:txBody>
      </p:sp>
      <p:sp>
        <p:nvSpPr>
          <p:cNvPr id="93" name="Shape 93"/>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94" name="Shape 9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竖排标题与文本">
    <p:spTree>
      <p:nvGrpSpPr>
        <p:cNvPr id="1" name=""/>
        <p:cNvGrpSpPr/>
        <p:nvPr/>
      </p:nvGrpSpPr>
      <p:grpSpPr>
        <a:xfrm>
          <a:off x="0" y="0"/>
          <a:ext cx="0" cy="0"/>
          <a:chOff x="0" y="0"/>
          <a:chExt cx="0" cy="0"/>
        </a:xfrm>
      </p:grpSpPr>
      <p:sp>
        <p:nvSpPr>
          <p:cNvPr id="101" name="Shape 101"/>
          <p:cNvSpPr/>
          <p:nvPr>
            <p:ph type="title"/>
          </p:nvPr>
        </p:nvSpPr>
        <p:spPr>
          <a:xfrm>
            <a:off x="8724900" y="365125"/>
            <a:ext cx="2628900" cy="5811838"/>
          </a:xfrm>
          <a:prstGeom prst="rect">
            <a:avLst/>
          </a:prstGeom>
        </p:spPr>
        <p:txBody>
          <a:bodyPr/>
          <a:lstStyle/>
          <a:p>
            <a:pPr/>
            <a:r>
              <a:t>单击此处编辑母版标题样式</a:t>
            </a:r>
          </a:p>
        </p:txBody>
      </p:sp>
      <p:sp>
        <p:nvSpPr>
          <p:cNvPr id="102" name="Shape 102"/>
          <p:cNvSpPr/>
          <p:nvPr>
            <p:ph type="body" idx="1"/>
          </p:nvPr>
        </p:nvSpPr>
        <p:spPr>
          <a:xfrm>
            <a:off x="838200" y="365125"/>
            <a:ext cx="7734300" cy="58118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标题和文本">
    <p:spTree>
      <p:nvGrpSpPr>
        <p:cNvPr id="1" name=""/>
        <p:cNvGrpSpPr/>
        <p:nvPr/>
      </p:nvGrpSpPr>
      <p:grpSpPr>
        <a:xfrm>
          <a:off x="0" y="0"/>
          <a:ext cx="0" cy="0"/>
          <a:chOff x="0" y="0"/>
          <a:chExt cx="0" cy="0"/>
        </a:xfrm>
      </p:grpSpPr>
      <p:sp>
        <p:nvSpPr>
          <p:cNvPr id="110" name="Shape 110"/>
          <p:cNvSpPr/>
          <p:nvPr>
            <p:ph type="title"/>
          </p:nvPr>
        </p:nvSpPr>
        <p:spPr>
          <a:prstGeom prst="rect">
            <a:avLst/>
          </a:prstGeom>
        </p:spPr>
        <p:txBody>
          <a:bodyPr/>
          <a:lstStyle/>
          <a:p>
            <a:pPr/>
            <a:r>
              <a:t>单击此处编辑母版标题样式</a:t>
            </a:r>
          </a:p>
        </p:txBody>
      </p:sp>
      <p:sp>
        <p:nvSpPr>
          <p:cNvPr id="111" name="Shape 11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112" name="Shape 11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p>
            <a:pPr/>
            <a:r>
              <a:t>单击此处编辑母版标题样式</a:t>
            </a:r>
          </a:p>
        </p:txBody>
      </p:sp>
      <p:sp>
        <p:nvSpPr>
          <p:cNvPr id="21" name="Shape 21"/>
          <p:cNvSpPr/>
          <p:nvPr>
            <p:ph type="body" idx="1"/>
          </p:nvPr>
        </p:nvSpPr>
        <p:spPr>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22" name="Shape 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节标题">
    <p:spTree>
      <p:nvGrpSpPr>
        <p:cNvPr id="1" name=""/>
        <p:cNvGrpSpPr/>
        <p:nvPr/>
      </p:nvGrpSpPr>
      <p:grpSpPr>
        <a:xfrm>
          <a:off x="0" y="0"/>
          <a:ext cx="0" cy="0"/>
          <a:chOff x="0" y="0"/>
          <a:chExt cx="0" cy="0"/>
        </a:xfrm>
      </p:grpSpPr>
      <p:sp>
        <p:nvSpPr>
          <p:cNvPr id="29" name="Shape 29"/>
          <p:cNvSpPr/>
          <p:nvPr>
            <p:ph type="title"/>
          </p:nvPr>
        </p:nvSpPr>
        <p:spPr>
          <a:xfrm>
            <a:off x="831850" y="1709738"/>
            <a:ext cx="10515600" cy="2852737"/>
          </a:xfrm>
          <a:prstGeom prst="rect">
            <a:avLst/>
          </a:prstGeom>
        </p:spPr>
        <p:txBody>
          <a:bodyPr anchor="b"/>
          <a:lstStyle>
            <a:lvl1pPr>
              <a:defRPr sz="6000"/>
            </a:lvl1pPr>
          </a:lstStyle>
          <a:p>
            <a:pPr/>
            <a:r>
              <a:t>单击此处编辑母版标题样式</a:t>
            </a:r>
          </a:p>
        </p:txBody>
      </p:sp>
      <p:sp>
        <p:nvSpPr>
          <p:cNvPr id="30" name="Shape 30"/>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stStyle>
          <a:p>
            <a:pPr/>
            <a:r>
              <a:t>单击此处编辑母版文本样式</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两栏内容">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p>
            <a:pPr/>
            <a:r>
              <a:t>单击此处编辑母版标题样式</a:t>
            </a:r>
          </a:p>
        </p:txBody>
      </p:sp>
      <p:sp>
        <p:nvSpPr>
          <p:cNvPr id="39" name="Shape 39"/>
          <p:cNvSpPr/>
          <p:nvPr>
            <p:ph type="body" sz="half" idx="1"/>
          </p:nvPr>
        </p:nvSpPr>
        <p:spPr>
          <a:xfrm>
            <a:off x="838200" y="1825625"/>
            <a:ext cx="5181600" cy="4351338"/>
          </a:xfrm>
          <a:prstGeom prst="rect">
            <a:avLst/>
          </a:prstGeom>
        </p:spPr>
        <p:txBody>
          <a:bodyPr/>
          <a:lstStyle/>
          <a:p>
            <a:pPr/>
            <a:r>
              <a:t>单击此处编辑母版文本样式</a:t>
            </a:r>
          </a:p>
          <a:p>
            <a:pPr lvl="1"/>
            <a:r>
              <a:t>二级</a:t>
            </a:r>
          </a:p>
          <a:p>
            <a:pPr lvl="2"/>
            <a:r>
              <a:t>三级</a:t>
            </a:r>
          </a:p>
          <a:p>
            <a:pPr lvl="3"/>
            <a:r>
              <a:t>四级</a:t>
            </a:r>
          </a:p>
          <a:p>
            <a:pPr lvl="4"/>
            <a:r>
              <a:t>五级</a:t>
            </a:r>
          </a:p>
        </p:txBody>
      </p:sp>
      <p:sp>
        <p:nvSpPr>
          <p:cNvPr id="40" name="Shape 4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比较">
    <p:spTree>
      <p:nvGrpSpPr>
        <p:cNvPr id="1" name=""/>
        <p:cNvGrpSpPr/>
        <p:nvPr/>
      </p:nvGrpSpPr>
      <p:grpSpPr>
        <a:xfrm>
          <a:off x="0" y="0"/>
          <a:ext cx="0" cy="0"/>
          <a:chOff x="0" y="0"/>
          <a:chExt cx="0" cy="0"/>
        </a:xfrm>
      </p:grpSpPr>
      <p:sp>
        <p:nvSpPr>
          <p:cNvPr id="47" name="Shape 47"/>
          <p:cNvSpPr/>
          <p:nvPr>
            <p:ph type="title"/>
          </p:nvPr>
        </p:nvSpPr>
        <p:spPr>
          <a:xfrm>
            <a:off x="839787" y="365125"/>
            <a:ext cx="10515601" cy="1325563"/>
          </a:xfrm>
          <a:prstGeom prst="rect">
            <a:avLst/>
          </a:prstGeom>
        </p:spPr>
        <p:txBody>
          <a:bodyPr/>
          <a:lstStyle/>
          <a:p>
            <a:pPr/>
            <a:r>
              <a:t>单击此处编辑母版标题样式</a:t>
            </a:r>
          </a:p>
        </p:txBody>
      </p:sp>
      <p:sp>
        <p:nvSpPr>
          <p:cNvPr id="48" name="Shape 48"/>
          <p:cNvSpPr/>
          <p:nvPr>
            <p:ph type="body" sz="quarter" idx="1"/>
          </p:nvPr>
        </p:nvSpPr>
        <p:spPr>
          <a:xfrm>
            <a:off x="839787" y="1681163"/>
            <a:ext cx="5157789" cy="823913"/>
          </a:xfrm>
          <a:prstGeom prst="rect">
            <a:avLst/>
          </a:prstGeom>
        </p:spPr>
        <p:txBody>
          <a:bodyPr anchor="b"/>
          <a:lstStyle>
            <a:lvl1pPr marL="0" indent="0">
              <a:buSzTx/>
              <a:buFontTx/>
              <a:buNone/>
              <a:defRPr b="1" sz="2400"/>
            </a:lvl1pPr>
          </a:lstStyle>
          <a:p>
            <a:pPr/>
            <a:r>
              <a:t>单击此处编辑母版文本样式</a:t>
            </a:r>
          </a:p>
        </p:txBody>
      </p:sp>
      <p:sp>
        <p:nvSpPr>
          <p:cNvPr id="49" name="Shape 49"/>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hape 5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7" name="Shape 57"/>
          <p:cNvSpPr/>
          <p:nvPr>
            <p:ph type="title"/>
          </p:nvPr>
        </p:nvSpPr>
        <p:spPr>
          <a:prstGeom prst="rect">
            <a:avLst/>
          </a:prstGeom>
        </p:spPr>
        <p:txBody>
          <a:bodyPr/>
          <a:lstStyle/>
          <a:p>
            <a:pPr/>
            <a:r>
              <a:t>单击此处编辑母版标题样式</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5" name="Shape 6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内容与标题">
    <p:spTree>
      <p:nvGrpSpPr>
        <p:cNvPr id="1" name=""/>
        <p:cNvGrpSpPr/>
        <p:nvPr/>
      </p:nvGrpSpPr>
      <p:grpSpPr>
        <a:xfrm>
          <a:off x="0" y="0"/>
          <a:ext cx="0" cy="0"/>
          <a:chOff x="0" y="0"/>
          <a:chExt cx="0" cy="0"/>
        </a:xfrm>
      </p:grpSpPr>
      <p:sp>
        <p:nvSpPr>
          <p:cNvPr id="72" name="Shape 7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73" name="Shape 73"/>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单击此处编辑母版文本样式</a:t>
            </a:r>
          </a:p>
          <a:p>
            <a:pPr lvl="1"/>
            <a:r>
              <a:t>二级</a:t>
            </a:r>
          </a:p>
          <a:p>
            <a:pPr lvl="2"/>
            <a:r>
              <a:t>三级</a:t>
            </a:r>
          </a:p>
          <a:p>
            <a:pPr lvl="3"/>
            <a:r>
              <a:t>四级</a:t>
            </a:r>
          </a:p>
          <a:p>
            <a:pPr lvl="4"/>
            <a:r>
              <a:t>五级</a:t>
            </a:r>
          </a:p>
        </p:txBody>
      </p:sp>
      <p:sp>
        <p:nvSpPr>
          <p:cNvPr id="74" name="Shape 74"/>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hape 7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图片与标题">
    <p:spTree>
      <p:nvGrpSpPr>
        <p:cNvPr id="1" name=""/>
        <p:cNvGrpSpPr/>
        <p:nvPr/>
      </p:nvGrpSpPr>
      <p:grpSpPr>
        <a:xfrm>
          <a:off x="0" y="0"/>
          <a:ext cx="0" cy="0"/>
          <a:chOff x="0" y="0"/>
          <a:chExt cx="0" cy="0"/>
        </a:xfrm>
      </p:grpSpPr>
      <p:sp>
        <p:nvSpPr>
          <p:cNvPr id="82" name="Shape 82"/>
          <p:cNvSpPr/>
          <p:nvPr>
            <p:ph type="title"/>
          </p:nvPr>
        </p:nvSpPr>
        <p:spPr>
          <a:xfrm>
            <a:off x="839787" y="457200"/>
            <a:ext cx="3932239" cy="1600200"/>
          </a:xfrm>
          <a:prstGeom prst="rect">
            <a:avLst/>
          </a:prstGeom>
        </p:spPr>
        <p:txBody>
          <a:bodyPr anchor="b"/>
          <a:lstStyle>
            <a:lvl1pPr>
              <a:defRPr sz="3200"/>
            </a:lvl1pPr>
          </a:lstStyle>
          <a:p>
            <a:pPr/>
            <a:r>
              <a:t>单击此处编辑母版标题样式</a:t>
            </a:r>
          </a:p>
        </p:txBody>
      </p:sp>
      <p:sp>
        <p:nvSpPr>
          <p:cNvPr id="83" name="Shape 83"/>
          <p:cNvSpPr/>
          <p:nvPr>
            <p:ph type="pic" sz="half" idx="13"/>
          </p:nvPr>
        </p:nvSpPr>
        <p:spPr>
          <a:xfrm>
            <a:off x="5183187" y="987425"/>
            <a:ext cx="6172201" cy="4873625"/>
          </a:xfrm>
          <a:prstGeom prst="rect">
            <a:avLst/>
          </a:prstGeom>
        </p:spPr>
        <p:txBody>
          <a:bodyPr lIns="91439" rIns="91439">
            <a:noAutofit/>
          </a:bodyPr>
          <a:lstStyle/>
          <a:p>
            <a:pPr/>
          </a:p>
        </p:txBody>
      </p:sp>
      <p:sp>
        <p:nvSpPr>
          <p:cNvPr id="84" name="Shape 84"/>
          <p:cNvSpPr/>
          <p:nvPr>
            <p:ph type="body" sz="quarter" idx="1"/>
          </p:nvPr>
        </p:nvSpPr>
        <p:spPr>
          <a:xfrm>
            <a:off x="839787" y="2057400"/>
            <a:ext cx="3932239" cy="3811588"/>
          </a:xfrm>
          <a:prstGeom prst="rect">
            <a:avLst/>
          </a:prstGeom>
        </p:spPr>
        <p:txBody>
          <a:bodyPr/>
          <a:lstStyle>
            <a:lvl1pPr marL="0" indent="0">
              <a:buSzTx/>
              <a:buFontTx/>
              <a:buNone/>
              <a:defRPr sz="1600"/>
            </a:lvl1pPr>
          </a:lstStyle>
          <a:p>
            <a:pPr/>
            <a:r>
              <a:t>单击此处编辑母版文本样式</a:t>
            </a:r>
          </a:p>
        </p:txBody>
      </p:sp>
      <p:sp>
        <p:nvSpPr>
          <p:cNvPr id="85" name="Shape 8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单击此处编辑母版标题样式</a:t>
            </a:r>
          </a:p>
        </p:txBody>
      </p:sp>
      <p:sp>
        <p:nvSpPr>
          <p:cNvPr id="3" name="Shape 3"/>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单击此处编辑母版文本样式</a:t>
            </a:r>
          </a:p>
          <a:p>
            <a:pPr lvl="1"/>
            <a:r>
              <a:t>二级</a:t>
            </a:r>
          </a:p>
          <a:p>
            <a:pPr lvl="2"/>
            <a:r>
              <a:t>三级</a:t>
            </a:r>
          </a:p>
          <a:p>
            <a:pPr lvl="3"/>
            <a:r>
              <a:t>四级</a:t>
            </a:r>
          </a:p>
          <a:p>
            <a:pPr lvl="4"/>
            <a:r>
              <a:t>五级</a:t>
            </a:r>
          </a:p>
        </p:txBody>
      </p:sp>
      <p:sp>
        <p:nvSpPr>
          <p:cNvPr id="4" name="Shape 4"/>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等线"/>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等线"/>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第 </a:t>
            </a:r>
            <a:r>
              <a:t>10 </a:t>
            </a:r>
            <a:r>
              <a:t>章  关联规则</a:t>
            </a:r>
          </a:p>
        </p:txBody>
      </p:sp>
      <p:sp>
        <p:nvSpPr>
          <p:cNvPr id="122" name="Shape 122"/>
          <p:cNvSpPr/>
          <p:nvPr>
            <p:ph type="body" idx="1"/>
          </p:nvPr>
        </p:nvSpPr>
        <p:spPr>
          <a:xfrm>
            <a:off x="838200" y="1825625"/>
            <a:ext cx="10515600" cy="4351338"/>
          </a:xfrm>
          <a:prstGeom prst="rect">
            <a:avLst/>
          </a:prstGeom>
        </p:spPr>
        <p:txBody>
          <a:bodyPr/>
          <a:lstStyle/>
          <a:p>
            <a:pPr/>
            <a:r>
              <a:t>10.1Apriori</a:t>
            </a:r>
            <a:r>
              <a:t>频繁项集算法</a:t>
            </a:r>
          </a:p>
          <a:p>
            <a:pPr/>
            <a:r>
              <a:t>10.2</a:t>
            </a:r>
            <a:r>
              <a:t>FP-growth</a:t>
            </a:r>
            <a:r>
              <a:t>算法</a:t>
            </a:r>
          </a:p>
          <a:p>
            <a:pPr/>
            <a:r>
              <a:t>10.3</a:t>
            </a:r>
            <a:r>
              <a:t>小结</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10.3</a:t>
            </a:r>
            <a:r>
              <a:rPr baseline="0">
                <a:latin typeface="+mj-lt"/>
                <a:ea typeface="+mj-ea"/>
                <a:cs typeface="+mj-cs"/>
                <a:sym typeface="等线"/>
              </a:rPr>
              <a:t>  小结</a:t>
            </a:r>
          </a:p>
        </p:txBody>
      </p:sp>
      <p:sp>
        <p:nvSpPr>
          <p:cNvPr id="153" name="Shape 153"/>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本章对关联关系做了一个理论说明并实现了经典的</a:t>
            </a:r>
            <a:r>
              <a:t>Apriori</a:t>
            </a:r>
            <a:r>
              <a:rPr>
                <a:latin typeface="宋体"/>
                <a:ea typeface="宋体"/>
                <a:cs typeface="宋体"/>
                <a:sym typeface="宋体"/>
              </a:rPr>
              <a:t>算法。在讲解的过程中提到，</a:t>
            </a:r>
            <a:r>
              <a:t>Apriori</a:t>
            </a:r>
            <a:r>
              <a:rPr>
                <a:latin typeface="宋体"/>
                <a:ea typeface="宋体"/>
                <a:cs typeface="宋体"/>
                <a:sym typeface="宋体"/>
              </a:rPr>
              <a:t>虽然便于理解和编写程序，但是由于它要求多次扫描数据集，会带来无谓的资源损耗，因此在大数据领域其缺乏实用价值。</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FP</a:t>
            </a:r>
            <a:r>
              <a:rPr>
                <a:latin typeface="宋体"/>
                <a:ea typeface="宋体"/>
                <a:cs typeface="宋体"/>
                <a:sym typeface="宋体"/>
              </a:rPr>
              <a:t>树是为了解决</a:t>
            </a:r>
            <a:r>
              <a:t>Apriori</a:t>
            </a:r>
            <a:r>
              <a:rPr>
                <a:latin typeface="宋体"/>
                <a:ea typeface="宋体"/>
                <a:cs typeface="宋体"/>
                <a:sym typeface="宋体"/>
              </a:rPr>
              <a:t>算法需要对数据集进行多次读取这个弊端而诞生的，它只需要读取两次数据集即可。虽然在理解其理论上有一定难度，但是相信读者如果认真学习本章的相关内容，应该可以对这种算法有一定的了解和掌握。</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10.1</a:t>
            </a:r>
            <a:r>
              <a:rPr baseline="0">
                <a:latin typeface="+mj-lt"/>
                <a:ea typeface="+mj-ea"/>
                <a:cs typeface="+mj-cs"/>
                <a:sym typeface="等线"/>
              </a:rPr>
              <a:t>  </a:t>
            </a:r>
            <a:r>
              <a:rPr baseline="0">
                <a:latin typeface="+mj-lt"/>
                <a:ea typeface="+mj-ea"/>
                <a:cs typeface="+mj-cs"/>
                <a:sym typeface="等线"/>
              </a:rPr>
              <a:t>Apriori</a:t>
            </a:r>
            <a:r>
              <a:rPr baseline="0">
                <a:latin typeface="+mj-lt"/>
                <a:ea typeface="+mj-ea"/>
                <a:cs typeface="+mj-cs"/>
                <a:sym typeface="等线"/>
              </a:rPr>
              <a:t>频繁项集算法</a:t>
            </a:r>
          </a:p>
        </p:txBody>
      </p:sp>
      <p:sp>
        <p:nvSpPr>
          <p:cNvPr id="125" name="Shape 125"/>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关联规则最初提出的动机是针对购物篮分析（</a:t>
            </a:r>
            <a:r>
              <a:t>Market Basket Analysis</a:t>
            </a:r>
            <a:r>
              <a:rPr>
                <a:latin typeface="宋体"/>
                <a:ea typeface="宋体"/>
                <a:cs typeface="宋体"/>
                <a:sym typeface="宋体"/>
              </a:rPr>
              <a:t>）问题提出的。假设分店经理想要深入了解顾客的购物习惯。特别是想知道有哪些商品，顾客可能会在一次购物时同时购买？为回答该问题，可以对商店的顾客购物零售数量进行购物篮分析。该分析可以通过发现顾客放入</a:t>
            </a:r>
            <a:r>
              <a:t>“</a:t>
            </a:r>
            <a:r>
              <a:rPr>
                <a:latin typeface="宋体"/>
                <a:ea typeface="宋体"/>
                <a:cs typeface="宋体"/>
                <a:sym typeface="宋体"/>
              </a:rPr>
              <a:t>购物篮</a:t>
            </a:r>
            <a:r>
              <a:t>”</a:t>
            </a:r>
            <a:r>
              <a:rPr>
                <a:latin typeface="宋体"/>
                <a:ea typeface="宋体"/>
                <a:cs typeface="宋体"/>
                <a:sym typeface="宋体"/>
              </a:rPr>
              <a:t>中的不同商品之间的关联，分析顾客的购物习惯。这种关联的发现可以帮助零售商了解顾客同时频繁购买的商品有哪些，从而帮助零售商开发更好的营销策略。</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10.1.1 </a:t>
            </a:r>
            <a:r>
              <a:t> 经典啤酒与尿布的故事</a:t>
            </a:r>
          </a:p>
        </p:txBody>
      </p:sp>
      <p:sp>
        <p:nvSpPr>
          <p:cNvPr id="128" name="Shape 128"/>
          <p:cNvSpPr/>
          <p:nvPr>
            <p:ph type="body" sz="quarter" idx="1"/>
          </p:nvPr>
        </p:nvSpPr>
        <p:spPr>
          <a:xfrm>
            <a:off x="838200" y="1825625"/>
            <a:ext cx="10515600" cy="1462634"/>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a:t>
            </a:r>
            <a:r>
              <a:rPr>
                <a:latin typeface="宋体"/>
                <a:ea typeface="宋体"/>
                <a:cs typeface="宋体"/>
                <a:sym typeface="宋体"/>
              </a:rPr>
              <a:t>啤酒与尿布</a:t>
            </a:r>
            <a:r>
              <a:t>”</a:t>
            </a:r>
            <a:r>
              <a:rPr>
                <a:latin typeface="宋体"/>
                <a:ea typeface="宋体"/>
                <a:cs typeface="宋体"/>
                <a:sym typeface="宋体"/>
              </a:rPr>
              <a:t>是一个神奇的故事。</a:t>
            </a:r>
            <a:r>
              <a:t>20</a:t>
            </a:r>
            <a:r>
              <a:rPr>
                <a:latin typeface="宋体"/>
                <a:ea typeface="宋体"/>
                <a:cs typeface="宋体"/>
                <a:sym typeface="宋体"/>
              </a:rPr>
              <a:t>世纪沃尔玛超市的营销人员在对商品销售情况进行统计的时候发现，在某些特定的日子，</a:t>
            </a:r>
            <a:r>
              <a:t>“</a:t>
            </a:r>
            <a:r>
              <a:rPr>
                <a:latin typeface="宋体"/>
                <a:ea typeface="宋体"/>
                <a:cs typeface="宋体"/>
                <a:sym typeface="宋体"/>
              </a:rPr>
              <a:t>啤酒</a:t>
            </a:r>
            <a:r>
              <a:t>”</a:t>
            </a:r>
            <a:r>
              <a:rPr>
                <a:latin typeface="宋体"/>
                <a:ea typeface="宋体"/>
                <a:cs typeface="宋体"/>
                <a:sym typeface="宋体"/>
              </a:rPr>
              <a:t>和</a:t>
            </a:r>
            <a:r>
              <a:t>“</a:t>
            </a:r>
            <a:r>
              <a:rPr>
                <a:latin typeface="宋体"/>
                <a:ea typeface="宋体"/>
                <a:cs typeface="宋体"/>
                <a:sym typeface="宋体"/>
              </a:rPr>
              <a:t>尿布</a:t>
            </a:r>
            <a:r>
              <a:t>”</a:t>
            </a:r>
            <a:r>
              <a:rPr>
                <a:latin typeface="宋体"/>
                <a:ea typeface="宋体"/>
                <a:cs typeface="宋体"/>
                <a:sym typeface="宋体"/>
              </a:rPr>
              <a:t>这两样看起来没有任何相关性的商品会经常性地出现在同一份购物清单上，如图所示。</a:t>
            </a:r>
          </a:p>
        </p:txBody>
      </p:sp>
      <p:pic>
        <p:nvPicPr>
          <p:cNvPr id="129" name="1.jpg" descr="说明: C:\Users\xiaohua\Desktop\1.jpg"/>
          <p:cNvPicPr>
            <a:picLocks noChangeAspect="1"/>
          </p:cNvPicPr>
          <p:nvPr/>
        </p:nvPicPr>
        <p:blipFill>
          <a:blip r:embed="rId2">
            <a:extLst/>
          </a:blip>
          <a:stretch>
            <a:fillRect/>
          </a:stretch>
        </p:blipFill>
        <p:spPr>
          <a:xfrm>
            <a:off x="5062219" y="3786276"/>
            <a:ext cx="2067562" cy="1469848"/>
          </a:xfrm>
          <a:prstGeom prst="rect">
            <a:avLst/>
          </a:prstGeom>
          <a:ln w="12700">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10.1.2 </a:t>
            </a:r>
            <a:r>
              <a:t> 经典的</a:t>
            </a:r>
            <a:r>
              <a:t>Apriori</a:t>
            </a:r>
            <a:r>
              <a:t>算法</a:t>
            </a:r>
          </a:p>
        </p:txBody>
      </p:sp>
      <p:sp>
        <p:nvSpPr>
          <p:cNvPr id="132" name="Shape 132"/>
          <p:cNvSpPr/>
          <p:nvPr>
            <p:ph type="body" sz="half" idx="1"/>
          </p:nvPr>
        </p:nvSpPr>
        <p:spPr>
          <a:xfrm>
            <a:off x="838200" y="1825625"/>
            <a:ext cx="10515600" cy="2108995"/>
          </a:xfrm>
          <a:prstGeom prst="rect">
            <a:avLst/>
          </a:prstGeom>
        </p:spPr>
        <p:txBody>
          <a:bodyPr/>
          <a:lstStyle/>
          <a:p>
            <a:pPr marL="0" indent="242697" algn="just" defTabSz="242697">
              <a:lnSpc>
                <a:spcPts val="3400"/>
              </a:lnSpc>
              <a:spcBef>
                <a:spcPts val="0"/>
              </a:spcBef>
              <a:buSzTx/>
              <a:buFontTx/>
              <a:buNone/>
              <a:defRPr sz="1638">
                <a:uFill>
                  <a:solidFill>
                    <a:srgbClr val="000000"/>
                  </a:solidFill>
                </a:uFill>
                <a:latin typeface="Times New Roman"/>
                <a:ea typeface="Times New Roman"/>
                <a:cs typeface="Times New Roman"/>
                <a:sym typeface="Times New Roman"/>
              </a:defRPr>
            </a:pPr>
            <a:r>
              <a:t>“</a:t>
            </a:r>
            <a:r>
              <a:rPr>
                <a:latin typeface="宋体"/>
                <a:ea typeface="宋体"/>
                <a:cs typeface="宋体"/>
                <a:sym typeface="宋体"/>
              </a:rPr>
              <a:t>啤酒与尿布</a:t>
            </a:r>
            <a:r>
              <a:t>”</a:t>
            </a:r>
            <a:r>
              <a:rPr>
                <a:latin typeface="宋体"/>
                <a:ea typeface="宋体"/>
                <a:cs typeface="宋体"/>
                <a:sym typeface="宋体"/>
              </a:rPr>
              <a:t>是经典的关联规则挖掘算法的应用案例。使用百度百科上的解释，</a:t>
            </a:r>
            <a:r>
              <a:t>Apriori</a:t>
            </a:r>
            <a:r>
              <a:rPr>
                <a:latin typeface="宋体"/>
                <a:ea typeface="宋体"/>
                <a:cs typeface="宋体"/>
                <a:sym typeface="宋体"/>
              </a:rPr>
              <a:t>算法</a:t>
            </a:r>
            <a:r>
              <a:t>“</a:t>
            </a:r>
            <a:r>
              <a:rPr>
                <a:latin typeface="宋体"/>
                <a:ea typeface="宋体"/>
                <a:cs typeface="宋体"/>
                <a:sym typeface="宋体"/>
              </a:rPr>
              <a:t>是一种挖掘关联规则的频繁项集算法，其核心思想是通过候选集生成和情节的向下封闭检测两个阶段来挖掘频繁项集，而且算法已经被广泛地应用到商业、网络安全等各个领域。</a:t>
            </a:r>
            <a:r>
              <a:t>”</a:t>
            </a:r>
          </a:p>
          <a:p>
            <a:pPr marL="0" indent="242697" algn="just" defTabSz="242697">
              <a:lnSpc>
                <a:spcPts val="3400"/>
              </a:lnSpc>
              <a:spcBef>
                <a:spcPts val="0"/>
              </a:spcBef>
              <a:buSzTx/>
              <a:buFontTx/>
              <a:buNone/>
              <a:defRPr sz="163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本节将以</a:t>
            </a:r>
            <a:r>
              <a:t>“</a:t>
            </a:r>
            <a:r>
              <a:rPr>
                <a:latin typeface="宋体"/>
                <a:ea typeface="宋体"/>
                <a:cs typeface="宋体"/>
                <a:sym typeface="宋体"/>
              </a:rPr>
              <a:t>啤酒与尿布</a:t>
            </a:r>
            <a:r>
              <a:t>”</a:t>
            </a:r>
            <a:r>
              <a:rPr>
                <a:latin typeface="宋体"/>
                <a:ea typeface="宋体"/>
                <a:cs typeface="宋体"/>
                <a:sym typeface="宋体"/>
              </a:rPr>
              <a:t>的例子讲解</a:t>
            </a:r>
            <a:r>
              <a:t>Apriori</a:t>
            </a:r>
            <a:r>
              <a:rPr>
                <a:latin typeface="宋体"/>
                <a:ea typeface="宋体"/>
                <a:cs typeface="宋体"/>
                <a:sym typeface="宋体"/>
              </a:rPr>
              <a:t>算法的基本原理。</a:t>
            </a:r>
          </a:p>
          <a:p>
            <a:pPr marL="0" indent="242697" algn="just" defTabSz="242697">
              <a:lnSpc>
                <a:spcPts val="3400"/>
              </a:lnSpc>
              <a:spcBef>
                <a:spcPts val="0"/>
              </a:spcBef>
              <a:buSzTx/>
              <a:buFontTx/>
              <a:buNone/>
              <a:defRPr sz="163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表是五份超市商品购买清单，其中每一单行代表一个顾客购买的物品清单，简单起见这里省略了购买物品数量。</a:t>
            </a:r>
          </a:p>
        </p:txBody>
      </p:sp>
      <p:graphicFrame>
        <p:nvGraphicFramePr>
          <p:cNvPr id="133" name="Table 133"/>
          <p:cNvGraphicFramePr/>
          <p:nvPr/>
        </p:nvGraphicFramePr>
        <p:xfrm>
          <a:off x="3562350" y="3962400"/>
          <a:ext cx="5375275" cy="139573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744220"/>
                <a:gridCol w="4631055"/>
              </a:tblGrid>
              <a:tr h="235584">
                <a:tc>
                  <a:txBody>
                    <a:bodyPr/>
                    <a:lstStyle/>
                    <a:p>
                      <a:pPr marL="17779" marR="17779" algn="just" defTabSz="266700">
                        <a:lnSpc>
                          <a:spcPts val="1200"/>
                        </a:lnSpc>
                        <a:defRPr sz="900">
                          <a:solidFill>
                            <a:srgbClr val="FFFFFF"/>
                          </a:solidFill>
                          <a:uFill>
                            <a:solidFill>
                              <a:srgbClr val="FFFFFF"/>
                            </a:solidFill>
                          </a:uFill>
                          <a:latin typeface="黑体"/>
                          <a:ea typeface="黑体"/>
                          <a:cs typeface="黑体"/>
                          <a:sym typeface="黑体"/>
                        </a:defRPr>
                      </a:pPr>
                      <a:r>
                        <a:t>编号</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c>
                  <a:txBody>
                    <a:bodyPr/>
                    <a:lstStyle/>
                    <a:p>
                      <a:pPr marL="17779" marR="17779" algn="just" defTabSz="266700">
                        <a:lnSpc>
                          <a:spcPts val="1200"/>
                        </a:lnSpc>
                        <a:defRPr sz="900">
                          <a:solidFill>
                            <a:srgbClr val="FFFFFF"/>
                          </a:solidFill>
                          <a:uFill>
                            <a:solidFill>
                              <a:srgbClr val="FFFFFF"/>
                            </a:solidFill>
                          </a:uFill>
                          <a:latin typeface="黑体"/>
                          <a:ea typeface="黑体"/>
                          <a:cs typeface="黑体"/>
                          <a:sym typeface="黑体"/>
                        </a:defRPr>
                      </a:pPr>
                      <a:r>
                        <a:t>物品</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737373"/>
                    </a:solidFill>
                  </a:tcPr>
                </a:tc>
              </a:tr>
              <a:tr h="226695">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T1</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果汁、鸡肉</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235584">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T2</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鸡肉、啤酒、鸡蛋、尿布</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226695">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T3</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果汁、啤酒、尿布、可乐</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235584">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T4</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果汁、鸡肉、啤酒、尿布</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r h="235584">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t>T5</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c>
                  <a:txBody>
                    <a:bodyPr/>
                    <a:lstStyle/>
                    <a:p>
                      <a:pPr marL="17779" marR="17779" algn="just" defTabSz="266700">
                        <a:lnSpc>
                          <a:spcPts val="2400"/>
                        </a:lnSpc>
                        <a:defRPr sz="9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鸡肉、果汁、啤酒、可乐</a:t>
                      </a:r>
                    </a:p>
                  </a:txBody>
                  <a:tcPr marL="50800" marR="50800" marT="50800" marB="50800" anchor="ctr" anchorCtr="0" horzOverflow="overflow">
                    <a:lnL w="6350">
                      <a:solidFill>
                        <a:srgbClr val="000000"/>
                      </a:solidFill>
                      <a:miter lim="400000"/>
                    </a:lnL>
                    <a:lnR w="6350">
                      <a:solidFill>
                        <a:srgbClr val="000000"/>
                      </a:solidFill>
                      <a:miter lim="400000"/>
                    </a:lnR>
                    <a:lnT w="6350">
                      <a:solidFill>
                        <a:srgbClr val="000000"/>
                      </a:solidFill>
                      <a:miter lim="400000"/>
                    </a:lnT>
                    <a:lnB w="6350">
                      <a:solidFill>
                        <a:srgbClr val="000000"/>
                      </a:solidFill>
                      <a:miter lim="400000"/>
                    </a:lnB>
                    <a:solidFill>
                      <a:srgbClr val="000000">
                        <a:alpha val="0"/>
                      </a:srgbClr>
                    </a:solidFill>
                  </a:tcPr>
                </a:tc>
              </a:tr>
            </a:tbl>
          </a:graphicData>
        </a:graphic>
      </p:graphicFrame>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10.1.3 </a:t>
            </a:r>
            <a:r>
              <a:t> </a:t>
            </a:r>
            <a:r>
              <a:t>Apriori</a:t>
            </a:r>
            <a:r>
              <a:t>算法示例</a:t>
            </a:r>
          </a:p>
        </p:txBody>
      </p:sp>
      <p:sp>
        <p:nvSpPr>
          <p:cNvPr id="136" name="Shape 136"/>
          <p:cNvSpPr/>
          <p:nvPr>
            <p:ph type="body" sz="half" idx="1"/>
          </p:nvPr>
        </p:nvSpPr>
        <p:spPr>
          <a:xfrm>
            <a:off x="838200" y="1825625"/>
            <a:ext cx="10515600" cy="1788121"/>
          </a:xfrm>
          <a:prstGeom prst="rect">
            <a:avLst/>
          </a:prstGeom>
        </p:spPr>
        <p:txBody>
          <a:bodyPr/>
          <a:lstStyle/>
          <a:p>
            <a:pPr marL="0" indent="245586" algn="just" defTabSz="242697">
              <a:lnSpc>
                <a:spcPts val="3400"/>
              </a:lnSpc>
              <a:spcBef>
                <a:spcPts val="500"/>
              </a:spcBef>
              <a:buSzTx/>
              <a:buFontTx/>
              <a:buNone/>
              <a:defRPr sz="1638">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首先是数据的准备。在本例中，使用的是表</a:t>
            </a:r>
            <a:r>
              <a:t>10-1</a:t>
            </a:r>
            <a:r>
              <a:rPr>
                <a:latin typeface="宋体"/>
                <a:ea typeface="宋体"/>
                <a:cs typeface="宋体"/>
                <a:sym typeface="宋体"/>
              </a:rPr>
              <a:t>中的清单数据。以此为基础进行数据的计算。其次是对算法的设定，这里为了简便起见，设置最小支持度为</a:t>
            </a:r>
            <a:r>
              <a:t>2</a:t>
            </a:r>
            <a:r>
              <a:rPr>
                <a:latin typeface="宋体"/>
                <a:ea typeface="宋体"/>
                <a:cs typeface="宋体"/>
                <a:sym typeface="宋体"/>
              </a:rPr>
              <a:t>，</a:t>
            </a:r>
            <a:r>
              <a:rPr>
                <a:latin typeface="宋体"/>
                <a:ea typeface="宋体"/>
                <a:cs typeface="宋体"/>
                <a:sym typeface="宋体"/>
              </a:rPr>
              <a:t>如</a:t>
            </a:r>
            <a:r>
              <a:rPr>
                <a:latin typeface="宋体"/>
                <a:ea typeface="宋体"/>
                <a:cs typeface="宋体"/>
                <a:sym typeface="宋体"/>
              </a:rPr>
              <a:t>程序所示。</a:t>
            </a:r>
          </a:p>
          <a:p>
            <a:pPr marL="0" indent="242697" algn="just" defTabSz="242697">
              <a:lnSpc>
                <a:spcPts val="3300"/>
              </a:lnSpc>
              <a:spcBef>
                <a:spcPts val="0"/>
              </a:spcBef>
              <a:buSzTx/>
              <a:buFontTx/>
              <a:buNone/>
              <a:defRPr sz="1638">
                <a:uFill>
                  <a:solidFill>
                    <a:srgbClr val="000000"/>
                  </a:solidFill>
                </a:uFill>
                <a:latin typeface="Times New Roman"/>
                <a:ea typeface="Times New Roman"/>
                <a:cs typeface="Times New Roman"/>
                <a:sym typeface="Times New Roman"/>
              </a:defRPr>
            </a:pPr>
            <a:r>
              <a:rPr>
                <a:latin typeface="华文楷体"/>
                <a:ea typeface="华文楷体"/>
                <a:cs typeface="华文楷体"/>
                <a:sym typeface="华文楷体"/>
              </a:rPr>
              <a:t>代码位置：</a:t>
            </a:r>
            <a:r>
              <a:t>//SRC//C10// Apriori.scala </a:t>
            </a:r>
          </a:p>
          <a:p>
            <a:pPr marL="0" indent="245586" algn="just" defTabSz="242697">
              <a:lnSpc>
                <a:spcPts val="3400"/>
              </a:lnSpc>
              <a:spcBef>
                <a:spcPts val="700"/>
              </a:spcBef>
              <a:buSzTx/>
              <a:buFontTx/>
              <a:buNone/>
              <a:defRPr sz="1638">
                <a:uFill>
                  <a:solidFill>
                    <a:srgbClr val="000000"/>
                  </a:solidFill>
                </a:uFill>
                <a:latin typeface="Arial"/>
                <a:ea typeface="Arial"/>
                <a:cs typeface="Arial"/>
                <a:sym typeface="Arial"/>
              </a:defRPr>
            </a:pPr>
            <a:r>
              <a:rPr>
                <a:latin typeface="微软雅黑"/>
                <a:ea typeface="微软雅黑"/>
                <a:cs typeface="微软雅黑"/>
                <a:sym typeface="微软雅黑"/>
              </a:rPr>
              <a:t>程序</a:t>
            </a:r>
            <a:r>
              <a:t>  Apriori</a:t>
            </a:r>
            <a:r>
              <a:rPr>
                <a:latin typeface="微软雅黑"/>
                <a:ea typeface="微软雅黑"/>
                <a:cs typeface="微软雅黑"/>
                <a:sym typeface="微软雅黑"/>
              </a:rPr>
              <a:t>算法</a:t>
            </a:r>
          </a:p>
        </p:txBody>
      </p:sp>
      <p:pic>
        <p:nvPicPr>
          <p:cNvPr id="137" name="pasted-image.png"/>
          <p:cNvPicPr>
            <a:picLocks noChangeAspect="1"/>
          </p:cNvPicPr>
          <p:nvPr/>
        </p:nvPicPr>
        <p:blipFill>
          <a:blip r:embed="rId2">
            <a:extLst/>
          </a:blip>
          <a:stretch>
            <a:fillRect/>
          </a:stretch>
        </p:blipFill>
        <p:spPr>
          <a:xfrm>
            <a:off x="4927600" y="2990850"/>
            <a:ext cx="6502400" cy="3594100"/>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xfrm>
            <a:off x="838200" y="365125"/>
            <a:ext cx="10515600" cy="1325563"/>
          </a:xfrm>
          <a:prstGeom prst="rect">
            <a:avLst/>
          </a:prstGeom>
        </p:spPr>
        <p:txBody>
          <a:bodyPr/>
          <a:lstStyle/>
          <a:p>
            <a:pPr>
              <a:defRPr b="1" baseline="30000">
                <a:solidFill>
                  <a:srgbClr val="B2B2B2"/>
                </a:solidFill>
                <a:latin typeface="Futura Md BT"/>
                <a:ea typeface="Futura Md BT"/>
                <a:cs typeface="Futura Md BT"/>
                <a:sym typeface="Futura Md BT"/>
              </a:defRPr>
            </a:pPr>
            <a:r>
              <a:t>10.2</a:t>
            </a:r>
            <a:r>
              <a:rPr baseline="0">
                <a:latin typeface="+mj-lt"/>
                <a:ea typeface="+mj-ea"/>
                <a:cs typeface="+mj-cs"/>
                <a:sym typeface="等线"/>
              </a:rPr>
              <a:t>  </a:t>
            </a:r>
            <a:r>
              <a:rPr baseline="0">
                <a:latin typeface="+mj-lt"/>
                <a:ea typeface="+mj-ea"/>
                <a:cs typeface="+mj-cs"/>
                <a:sym typeface="等线"/>
              </a:rPr>
              <a:t>FP-growth</a:t>
            </a:r>
            <a:r>
              <a:rPr baseline="0">
                <a:latin typeface="+mj-lt"/>
                <a:ea typeface="+mj-ea"/>
                <a:cs typeface="+mj-cs"/>
                <a:sym typeface="等线"/>
              </a:rPr>
              <a:t>算法</a:t>
            </a:r>
          </a:p>
        </p:txBody>
      </p:sp>
      <p:sp>
        <p:nvSpPr>
          <p:cNvPr id="140" name="Shape 140"/>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FP-growth</a:t>
            </a:r>
            <a:r>
              <a:rPr>
                <a:latin typeface="宋体"/>
                <a:ea typeface="宋体"/>
                <a:cs typeface="宋体"/>
                <a:sym typeface="宋体"/>
              </a:rPr>
              <a:t>是数据挖掘领域的一位大牛韩家炜老师创立的一种关联关系挖掘算法，他提出根据事物数据库构建</a:t>
            </a:r>
            <a:r>
              <a:t>FP-Tree</a:t>
            </a:r>
            <a:r>
              <a:rPr>
                <a:latin typeface="宋体"/>
                <a:ea typeface="宋体"/>
                <a:cs typeface="宋体"/>
                <a:sym typeface="宋体"/>
              </a:rPr>
              <a:t>，然后基于</a:t>
            </a:r>
            <a:r>
              <a:t>FP-Tree</a:t>
            </a:r>
            <a:r>
              <a:rPr>
                <a:latin typeface="宋体"/>
                <a:ea typeface="宋体"/>
                <a:cs typeface="宋体"/>
                <a:sym typeface="宋体"/>
              </a:rPr>
              <a:t>生成频繁模式集。</a:t>
            </a:r>
            <a:endParaRPr>
              <a:latin typeface="宋体"/>
              <a:ea typeface="宋体"/>
              <a:cs typeface="宋体"/>
              <a:sym typeface="宋体"/>
            </a:endParaRP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t>ML</a:t>
            </a:r>
            <a:r>
              <a:rPr>
                <a:latin typeface="宋体"/>
                <a:ea typeface="宋体"/>
                <a:cs typeface="宋体"/>
                <a:sym typeface="宋体"/>
              </a:rPr>
              <a:t>中也使用了</a:t>
            </a:r>
            <a:r>
              <a:t>FP-growth</a:t>
            </a:r>
            <a:r>
              <a:rPr>
                <a:latin typeface="宋体"/>
                <a:ea typeface="宋体"/>
                <a:cs typeface="宋体"/>
                <a:sym typeface="宋体"/>
              </a:rPr>
              <a:t>进行关联关系计算。</a:t>
            </a:r>
            <a:r>
              <a:t>FP-growth</a:t>
            </a:r>
            <a:r>
              <a:rPr>
                <a:latin typeface="宋体"/>
                <a:ea typeface="宋体"/>
                <a:cs typeface="宋体"/>
                <a:sym typeface="宋体"/>
              </a:rPr>
              <a:t>在算法上较为容易理解，在程序编写上有一定难度，但是读者目前只需要理解其基本原理和使用方法，在深入理解的基础上再尝试编写自己的关联关系程序，这也不失为一种学习方法。</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10.2.1 </a:t>
            </a:r>
            <a:r>
              <a:t> </a:t>
            </a:r>
            <a:r>
              <a:t>Apriori</a:t>
            </a:r>
            <a:r>
              <a:t>算法的局限性</a:t>
            </a:r>
          </a:p>
        </p:txBody>
      </p:sp>
      <p:sp>
        <p:nvSpPr>
          <p:cNvPr id="143" name="Shape 143"/>
          <p:cNvSpPr/>
          <p:nvPr>
            <p:ph type="body" idx="1"/>
          </p:nvPr>
        </p:nvSpPr>
        <p:spPr>
          <a:xfrm>
            <a:off x="838200" y="1825625"/>
            <a:ext cx="10515600" cy="4351338"/>
          </a:xfrm>
          <a:prstGeom prst="rect">
            <a:avLst/>
          </a:prstGeom>
        </p:spPr>
        <p:txBody>
          <a:bodyPr/>
          <a:lstStyle/>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t>Apriori</a:t>
            </a:r>
            <a:r>
              <a:rPr>
                <a:latin typeface="宋体"/>
                <a:ea typeface="宋体"/>
                <a:cs typeface="宋体"/>
                <a:sym typeface="宋体"/>
              </a:rPr>
              <a:t>算法是关联算法中比较经典的算法。它便于理解和程序代码实现，因此在一般数据处理和数据挖掘中应用非常广泛，但是由于它在算法设计上具有很大的局限性，并不能较为合适地处理大数据。</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最主要的是</a:t>
            </a:r>
            <a:r>
              <a:t>Apriori</a:t>
            </a:r>
            <a:r>
              <a:rPr>
                <a:latin typeface="宋体"/>
                <a:ea typeface="宋体"/>
                <a:cs typeface="宋体"/>
                <a:sym typeface="宋体"/>
              </a:rPr>
              <a:t>使用的是</a:t>
            </a:r>
            <a:r>
              <a:t>A</a:t>
            </a:r>
            <a:r>
              <a:rPr>
                <a:latin typeface="宋体"/>
                <a:ea typeface="宋体"/>
                <a:cs typeface="宋体"/>
                <a:sym typeface="宋体"/>
              </a:rPr>
              <a:t>和</a:t>
            </a:r>
            <a:r>
              <a:t>priori</a:t>
            </a:r>
            <a:r>
              <a:rPr>
                <a:latin typeface="宋体"/>
                <a:ea typeface="宋体"/>
                <a:cs typeface="宋体"/>
                <a:sym typeface="宋体"/>
              </a:rPr>
              <a:t>这一特性来生成频繁项候选集，这样做的好处是在单机的情况下，可以对频繁项集进行压缩处理，从而在有限的内存情况下最大限度地提高了运算效率。但是这样做带来好处的同时还存在着两个主要问题：</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第一问题就是会产生较多的小频繁项，小频繁项集过多使得数据在进行计算处理的时候效率极大地降低，从而使得复杂度以指数形式增长，降低了</a:t>
            </a:r>
            <a:r>
              <a:t>Apriori</a:t>
            </a:r>
            <a:r>
              <a:rPr>
                <a:latin typeface="宋体"/>
                <a:ea typeface="宋体"/>
                <a:cs typeface="宋体"/>
                <a:sym typeface="宋体"/>
              </a:rPr>
              <a:t>整体效率。</a:t>
            </a:r>
          </a:p>
          <a:p>
            <a:pPr marL="0" indent="266700" algn="just" defTabSz="266700">
              <a:lnSpc>
                <a:spcPts val="3500"/>
              </a:lnSpc>
              <a:spcBef>
                <a:spcPts val="0"/>
              </a:spcBef>
              <a:buSzTx/>
              <a:buFontTx/>
              <a:buNone/>
              <a:defRPr sz="16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第二问题是由于频繁项集的处理需要多次扫描原样本数据库，而一般情况下</a:t>
            </a:r>
            <a:r>
              <a:t>IO</a:t>
            </a:r>
            <a:r>
              <a:rPr>
                <a:latin typeface="宋体"/>
                <a:ea typeface="宋体"/>
                <a:cs typeface="宋体"/>
                <a:sym typeface="宋体"/>
              </a:rPr>
              <a:t>的处理需要消耗大量的处理时间，从而算法在计算的过程中消耗大量的资源在数据的读取上。数据集存放内存中，大数据处理有困难。</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10.2.2</a:t>
            </a:r>
            <a:r>
              <a:t>  </a:t>
            </a:r>
            <a:r>
              <a:t>FP-growth</a:t>
            </a:r>
            <a:r>
              <a:t>算法</a:t>
            </a:r>
          </a:p>
        </p:txBody>
      </p:sp>
      <p:sp>
        <p:nvSpPr>
          <p:cNvPr id="146" name="Shape 146"/>
          <p:cNvSpPr/>
          <p:nvPr>
            <p:ph type="body" idx="1"/>
          </p:nvPr>
        </p:nvSpPr>
        <p:spPr>
          <a:xfrm>
            <a:off x="838200" y="1825625"/>
            <a:ext cx="10515600" cy="435133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基于以上</a:t>
            </a:r>
            <a:r>
              <a:t>Apriori</a:t>
            </a:r>
            <a:r>
              <a:rPr>
                <a:latin typeface="宋体"/>
                <a:ea typeface="宋体"/>
                <a:cs typeface="宋体"/>
                <a:sym typeface="宋体"/>
              </a:rPr>
              <a:t>算法的不足，一个新的关联算法被提出，即</a:t>
            </a:r>
            <a:r>
              <a:t>FP</a:t>
            </a:r>
            <a:r>
              <a:rPr>
                <a:latin typeface="宋体"/>
                <a:ea typeface="宋体"/>
                <a:cs typeface="宋体"/>
                <a:sym typeface="宋体"/>
              </a:rPr>
              <a:t>树算法（</a:t>
            </a:r>
            <a:r>
              <a:t>FP-Growth</a:t>
            </a:r>
            <a:r>
              <a:rPr>
                <a:latin typeface="宋体"/>
                <a:ea typeface="宋体"/>
                <a:cs typeface="宋体"/>
                <a:sym typeface="宋体"/>
              </a:rPr>
              <a:t>）。这个算法试图解决多次扫描数据库从而带来的大量小频繁项集的问题。这个算法在理论上只对数据库进行两次扫描，直接压缩数据库生成一个频繁模式树从而形成关联规则。它采用了一些技巧，无论多少数据，只需要扫描两次数据集，因此提高了算法运行的效率。</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在具体过程上，</a:t>
            </a:r>
            <a:r>
              <a:t>FP</a:t>
            </a:r>
            <a:r>
              <a:rPr>
                <a:latin typeface="宋体"/>
                <a:ea typeface="宋体"/>
                <a:cs typeface="宋体"/>
                <a:sym typeface="宋体"/>
              </a:rPr>
              <a:t>树的算法主要</a:t>
            </a:r>
            <a:r>
              <a:rPr>
                <a:latin typeface="宋体"/>
                <a:ea typeface="宋体"/>
                <a:cs typeface="宋体"/>
                <a:sym typeface="宋体"/>
              </a:rPr>
              <a:t>由</a:t>
            </a:r>
            <a:r>
              <a:rPr>
                <a:latin typeface="宋体"/>
                <a:ea typeface="宋体"/>
                <a:cs typeface="宋体"/>
                <a:sym typeface="宋体"/>
              </a:rPr>
              <a:t>两大步骤完成：</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1</a:t>
            </a:r>
            <a:r>
              <a:rPr>
                <a:latin typeface="宋体"/>
                <a:ea typeface="宋体"/>
                <a:cs typeface="宋体"/>
                <a:sym typeface="宋体"/>
              </a:rPr>
              <a:t>）利用数据库中的已有样本数据构建</a:t>
            </a:r>
            <a:r>
              <a:t>FP</a:t>
            </a:r>
            <a:r>
              <a:rPr>
                <a:latin typeface="宋体"/>
                <a:ea typeface="宋体"/>
                <a:cs typeface="宋体"/>
                <a:sym typeface="宋体"/>
              </a:rPr>
              <a:t>树；</a:t>
            </a:r>
          </a:p>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a:t>
            </a:r>
            <a:r>
              <a:t>2</a:t>
            </a:r>
            <a:r>
              <a:rPr>
                <a:latin typeface="宋体"/>
                <a:ea typeface="宋体"/>
                <a:cs typeface="宋体"/>
                <a:sym typeface="宋体"/>
              </a:rPr>
              <a:t>）建立频繁项集规则。</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838200" y="365125"/>
            <a:ext cx="10515600" cy="1325563"/>
          </a:xfrm>
          <a:prstGeom prst="rect">
            <a:avLst/>
          </a:prstGeom>
        </p:spPr>
        <p:txBody>
          <a:bodyPr/>
          <a:lstStyle/>
          <a:p>
            <a:pPr>
              <a:defRPr b="1">
                <a:latin typeface="+mj-lt"/>
                <a:ea typeface="+mj-ea"/>
                <a:cs typeface="+mj-cs"/>
                <a:sym typeface="等线"/>
              </a:defRPr>
            </a:pPr>
            <a:r>
              <a:t>10.2.3 </a:t>
            </a:r>
            <a:r>
              <a:t> </a:t>
            </a:r>
            <a:r>
              <a:t>ML</a:t>
            </a:r>
            <a:r>
              <a:t>中的</a:t>
            </a:r>
            <a:r>
              <a:t>FP</a:t>
            </a:r>
            <a:r>
              <a:t>树算法示例</a:t>
            </a:r>
          </a:p>
        </p:txBody>
      </p:sp>
      <p:sp>
        <p:nvSpPr>
          <p:cNvPr id="149" name="Shape 149"/>
          <p:cNvSpPr/>
          <p:nvPr>
            <p:ph type="body" sz="half" idx="1"/>
          </p:nvPr>
        </p:nvSpPr>
        <p:spPr>
          <a:xfrm>
            <a:off x="838200" y="1825625"/>
            <a:ext cx="10515600" cy="2155528"/>
          </a:xfrm>
          <a:prstGeom prst="rect">
            <a:avLst/>
          </a:prstGeom>
        </p:spPr>
        <p:txBody>
          <a:bodyPr/>
          <a:lstStyle/>
          <a:p>
            <a:pPr marL="0" indent="266700" algn="just" defTabSz="266700">
              <a:lnSpc>
                <a:spcPts val="3800"/>
              </a:lnSpc>
              <a:spcBef>
                <a:spcPts val="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首先准备数据，这里使用自建数据作为训练集。也可以在</a:t>
            </a:r>
            <a:r>
              <a:t>C</a:t>
            </a:r>
            <a:r>
              <a:rPr>
                <a:latin typeface="宋体"/>
                <a:ea typeface="宋体"/>
                <a:cs typeface="宋体"/>
                <a:sym typeface="宋体"/>
              </a:rPr>
              <a:t>盘建立相应文件</a:t>
            </a:r>
            <a:r>
              <a:t>fp.txt</a:t>
            </a:r>
            <a:r>
              <a:rPr>
                <a:latin typeface="宋体"/>
                <a:ea typeface="宋体"/>
                <a:cs typeface="宋体"/>
                <a:sym typeface="宋体"/>
              </a:rPr>
              <a:t>作为数据集。</a:t>
            </a:r>
            <a:r>
              <a:t>freqItemsets</a:t>
            </a:r>
            <a:r>
              <a:rPr>
                <a:latin typeface="宋体"/>
                <a:ea typeface="宋体"/>
                <a:cs typeface="宋体"/>
                <a:sym typeface="宋体"/>
              </a:rPr>
              <a:t>规定为</a:t>
            </a:r>
            <a:r>
              <a:t>DataFrame </a:t>
            </a:r>
            <a:r>
              <a:rPr>
                <a:latin typeface="宋体"/>
                <a:ea typeface="宋体"/>
                <a:cs typeface="宋体"/>
                <a:sym typeface="宋体"/>
              </a:rPr>
              <a:t>格式的频繁项集</a:t>
            </a:r>
            <a:r>
              <a:t>(“items”[Array], “freq”[Long])</a:t>
            </a:r>
            <a:r>
              <a:rPr>
                <a:latin typeface="宋体"/>
                <a:ea typeface="宋体"/>
                <a:cs typeface="宋体"/>
                <a:sym typeface="宋体"/>
              </a:rPr>
              <a:t>，</a:t>
            </a:r>
            <a:r>
              <a:t>associationRules</a:t>
            </a:r>
            <a:r>
              <a:rPr>
                <a:latin typeface="宋体"/>
                <a:ea typeface="宋体"/>
                <a:cs typeface="宋体"/>
                <a:sym typeface="宋体"/>
              </a:rPr>
              <a:t>规定的格式为</a:t>
            </a:r>
            <a:r>
              <a:t>DataFrame(“antecedent”[Array], “consequent”[Array], “confidence”[Double])</a:t>
            </a:r>
            <a:r>
              <a:rPr>
                <a:latin typeface="宋体"/>
                <a:ea typeface="宋体"/>
                <a:cs typeface="宋体"/>
                <a:sym typeface="宋体"/>
              </a:rPr>
              <a:t>。</a:t>
            </a:r>
          </a:p>
          <a:p>
            <a:pPr marL="0" indent="269875" algn="just" defTabSz="266700">
              <a:lnSpc>
                <a:spcPts val="3800"/>
              </a:lnSpc>
              <a:spcBef>
                <a:spcPts val="600"/>
              </a:spcBef>
              <a:buSzTx/>
              <a:buFontTx/>
              <a:buNone/>
              <a:defRPr sz="1800">
                <a:uFill>
                  <a:solidFill>
                    <a:srgbClr val="000000"/>
                  </a:solidFill>
                </a:uFill>
                <a:latin typeface="Times New Roman"/>
                <a:ea typeface="Times New Roman"/>
                <a:cs typeface="Times New Roman"/>
                <a:sym typeface="Times New Roman"/>
              </a:defRPr>
            </a:pPr>
            <a:r>
              <a:rPr>
                <a:latin typeface="宋体"/>
                <a:ea typeface="宋体"/>
                <a:cs typeface="宋体"/>
                <a:sym typeface="宋体"/>
              </a:rPr>
              <a:t>之后是对建模的源码</a:t>
            </a:r>
            <a:r>
              <a:rPr>
                <a:latin typeface="宋体"/>
                <a:ea typeface="宋体"/>
                <a:cs typeface="宋体"/>
                <a:sym typeface="宋体"/>
              </a:rPr>
              <a:t>进行</a:t>
            </a:r>
            <a:r>
              <a:rPr>
                <a:latin typeface="宋体"/>
                <a:ea typeface="宋体"/>
                <a:cs typeface="宋体"/>
                <a:sym typeface="宋体"/>
              </a:rPr>
              <a:t>分析，通过上</a:t>
            </a:r>
            <a:r>
              <a:rPr>
                <a:latin typeface="宋体"/>
                <a:ea typeface="宋体"/>
                <a:cs typeface="宋体"/>
                <a:sym typeface="宋体"/>
              </a:rPr>
              <a:t>一小</a:t>
            </a:r>
            <a:r>
              <a:rPr>
                <a:latin typeface="宋体"/>
                <a:ea typeface="宋体"/>
                <a:cs typeface="宋体"/>
                <a:sym typeface="宋体"/>
              </a:rPr>
              <a:t>节的分析可以看到，</a:t>
            </a:r>
            <a:r>
              <a:t>FP</a:t>
            </a:r>
            <a:r>
              <a:rPr>
                <a:latin typeface="宋体"/>
                <a:ea typeface="宋体"/>
                <a:cs typeface="宋体"/>
                <a:sym typeface="宋体"/>
              </a:rPr>
              <a:t>树建立过程中需要设定最小支持度以及最小置信度，即：</a:t>
            </a:r>
          </a:p>
        </p:txBody>
      </p:sp>
      <p:pic>
        <p:nvPicPr>
          <p:cNvPr id="150" name="pasted-image.png"/>
          <p:cNvPicPr>
            <a:picLocks noChangeAspect="1"/>
          </p:cNvPicPr>
          <p:nvPr/>
        </p:nvPicPr>
        <p:blipFill>
          <a:blip r:embed="rId2">
            <a:extLst/>
          </a:blip>
          <a:stretch>
            <a:fillRect/>
          </a:stretch>
        </p:blipFill>
        <p:spPr>
          <a:xfrm>
            <a:off x="2857500" y="4318000"/>
            <a:ext cx="6654800" cy="482600"/>
          </a:xfrm>
          <a:prstGeom prst="rect">
            <a:avLst/>
          </a:prstGeom>
          <a:ln w="12700">
            <a:miter lim="400000"/>
          </a:ln>
        </p:spPr>
      </p:pic>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等线"/>
        <a:ea typeface="等线"/>
        <a:cs typeface="等线"/>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等线"/>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