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第 </a:t>
            </a:r>
            <a:r>
              <a:t>11 </a:t>
            </a:r>
            <a:r>
              <a:t>章  数据降维</a:t>
            </a:r>
          </a:p>
        </p:txBody>
      </p:sp>
      <p:sp>
        <p:nvSpPr>
          <p:cNvPr id="122" name="Shape 122"/>
          <p:cNvSpPr/>
          <p:nvPr>
            <p:ph type="body" idx="1"/>
          </p:nvPr>
        </p:nvSpPr>
        <p:spPr>
          <a:xfrm>
            <a:off x="838200" y="1825625"/>
            <a:ext cx="10515600" cy="4351338"/>
          </a:xfrm>
          <a:prstGeom prst="rect">
            <a:avLst/>
          </a:prstGeom>
        </p:spPr>
        <p:txBody>
          <a:bodyPr/>
          <a:lstStyle/>
          <a:p>
            <a:pPr/>
            <a:r>
              <a:t>11.1奇异值分解（</a:t>
            </a:r>
            <a:r>
              <a:t>SVD</a:t>
            </a:r>
            <a:r>
              <a:t>）</a:t>
            </a:r>
          </a:p>
          <a:p>
            <a:pPr/>
            <a:r>
              <a:t>11.2主成分分析（</a:t>
            </a:r>
            <a:r>
              <a:t>PCA</a:t>
            </a:r>
            <a:r>
              <a:t>）</a:t>
            </a:r>
          </a:p>
          <a:p>
            <a:pPr/>
            <a:r>
              <a:t>11.3小结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11.3</a:t>
            </a:r>
            <a:r>
              <a:rPr baseline="0">
                <a:latin typeface="+mn-lt"/>
                <a:ea typeface="+mn-ea"/>
                <a:cs typeface="+mn-cs"/>
                <a:sym typeface="等线"/>
              </a:rPr>
              <a:t>  小结</a:t>
            </a:r>
          </a:p>
        </p:txBody>
      </p:sp>
      <p:sp>
        <p:nvSpPr>
          <p:cNvPr id="154" name="Shape 154"/>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本章演示了数据降维的两种常见方法：</a:t>
            </a:r>
            <a:r>
              <a:t>SVD</a:t>
            </a:r>
            <a:r>
              <a:rPr>
                <a:latin typeface="宋体"/>
                <a:ea typeface="宋体"/>
                <a:cs typeface="宋体"/>
                <a:sym typeface="宋体"/>
              </a:rPr>
              <a:t>和</a:t>
            </a:r>
            <a:r>
              <a:t>PCA</a:t>
            </a:r>
            <a:r>
              <a:rPr>
                <a:latin typeface="宋体"/>
                <a:ea typeface="宋体"/>
                <a:cs typeface="宋体"/>
                <a:sym typeface="宋体"/>
              </a:rPr>
              <a:t>，这也是目前</a:t>
            </a:r>
            <a:r>
              <a:t>ML</a:t>
            </a:r>
            <a:r>
              <a:rPr>
                <a:latin typeface="宋体"/>
                <a:ea typeface="宋体"/>
                <a:cs typeface="宋体"/>
                <a:sym typeface="宋体"/>
              </a:rPr>
              <a:t>机器学习库中两种数据降维的方法。它们为大数据的数据维数过多、噪音过多提供了相应的解决方法，提高了大数据运算效率。</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数据降维的方法还有很多，</a:t>
            </a:r>
            <a:r>
              <a:t> </a:t>
            </a:r>
            <a:r>
              <a:rPr>
                <a:latin typeface="宋体"/>
                <a:ea typeface="宋体"/>
                <a:cs typeface="宋体"/>
                <a:sym typeface="宋体"/>
              </a:rPr>
              <a:t>根据其算法的特性</a:t>
            </a:r>
            <a:r>
              <a:t>SVD</a:t>
            </a:r>
            <a:r>
              <a:rPr>
                <a:latin typeface="宋体"/>
                <a:ea typeface="宋体"/>
                <a:cs typeface="宋体"/>
                <a:sym typeface="宋体"/>
              </a:rPr>
              <a:t>和</a:t>
            </a:r>
            <a:r>
              <a:t>PCA</a:t>
            </a:r>
            <a:r>
              <a:rPr>
                <a:latin typeface="宋体"/>
                <a:ea typeface="宋体"/>
                <a:cs typeface="宋体"/>
                <a:sym typeface="宋体"/>
              </a:rPr>
              <a:t>属于线性无监督降维。此外，还有非线性降维、监督和半监督降维等方法，这样降维的手段众多，意义重大，对数据的结果也不尽相同，因此在使用时需要选择合适的降维方法。</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下一章主要介绍特征提取和转换，同样会用到大量的降维方法，请读者继续深入学习和练习。</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11.1</a:t>
            </a:r>
            <a:r>
              <a:rPr baseline="0">
                <a:latin typeface="+mn-lt"/>
                <a:ea typeface="+mn-ea"/>
                <a:cs typeface="+mn-cs"/>
                <a:sym typeface="等线"/>
              </a:rPr>
              <a:t>  奇异值分解（</a:t>
            </a:r>
            <a:r>
              <a:rPr baseline="0">
                <a:latin typeface="+mn-lt"/>
                <a:ea typeface="+mn-ea"/>
                <a:cs typeface="+mn-cs"/>
                <a:sym typeface="等线"/>
              </a:rPr>
              <a:t>SVD</a:t>
            </a:r>
            <a:r>
              <a:rPr baseline="0">
                <a:latin typeface="+mn-lt"/>
                <a:ea typeface="+mn-ea"/>
                <a:cs typeface="+mn-cs"/>
                <a:sym typeface="等线"/>
              </a:rPr>
              <a:t>）</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奇异值分解是矩阵分解计算的一种常用方法，本书在介绍协同过滤的时候，也稍微提到了使用矩阵分解方面的例子。</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更多的矩阵分解的应用是在数据降维方面。</a:t>
            </a:r>
            <a:r>
              <a:t>ML</a:t>
            </a:r>
            <a:r>
              <a:rPr>
                <a:latin typeface="宋体"/>
                <a:ea typeface="宋体"/>
                <a:cs typeface="宋体"/>
                <a:sym typeface="宋体"/>
              </a:rPr>
              <a:t>天生是为大数据服务的，虽然如此，但是对于数据中包含的一些不是很重要的信息，可以通过不同的方式给予去除，从而可以节省资源以投放在更重要的工作中，这也是数据降维的目的。</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本节将介绍奇异值分解，这是矩阵分解的常用方法，将一个大矩阵分解为若干个低维度的矩阵来表示是其最终目的。</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11.1.1 </a:t>
            </a:r>
            <a:r>
              <a:t> 行矩阵（</a:t>
            </a:r>
            <a:r>
              <a:t>RowMatrix</a:t>
            </a:r>
            <a:r>
              <a:t>）详解</a:t>
            </a:r>
          </a:p>
        </p:txBody>
      </p:sp>
      <p:sp>
        <p:nvSpPr>
          <p:cNvPr id="128" name="Shape 128"/>
          <p:cNvSpPr/>
          <p:nvPr>
            <p:ph type="body" sz="half" idx="1"/>
          </p:nvPr>
        </p:nvSpPr>
        <p:spPr>
          <a:xfrm>
            <a:off x="838200" y="1825625"/>
            <a:ext cx="10515600" cy="1600945"/>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在第</a:t>
            </a:r>
            <a:r>
              <a:t>4</a:t>
            </a:r>
            <a:r>
              <a:rPr>
                <a:latin typeface="宋体"/>
                <a:ea typeface="宋体"/>
                <a:cs typeface="宋体"/>
                <a:sym typeface="宋体"/>
              </a:rPr>
              <a:t>章已经向读者介绍了行矩阵的概念，我们可以将行矩阵看做一个包含若干行向量的特征矩阵集合，每一行就是一个具有相同格式的向量集合。</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t>RowMatrix</a:t>
            </a:r>
            <a:r>
              <a:rPr>
                <a:latin typeface="宋体"/>
                <a:ea typeface="宋体"/>
                <a:cs typeface="宋体"/>
                <a:sym typeface="宋体"/>
              </a:rPr>
              <a:t>的创建源码如下：</a:t>
            </a:r>
          </a:p>
        </p:txBody>
      </p:sp>
      <p:pic>
        <p:nvPicPr>
          <p:cNvPr id="129" name="pasted-image.png"/>
          <p:cNvPicPr>
            <a:picLocks noChangeAspect="1"/>
          </p:cNvPicPr>
          <p:nvPr/>
        </p:nvPicPr>
        <p:blipFill>
          <a:blip r:embed="rId2">
            <a:extLst/>
          </a:blip>
          <a:stretch>
            <a:fillRect/>
          </a:stretch>
        </p:blipFill>
        <p:spPr>
          <a:xfrm>
            <a:off x="3086100" y="3454400"/>
            <a:ext cx="6019800" cy="533400"/>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11.1.2 </a:t>
            </a:r>
            <a:r>
              <a:t> 奇异值分解算法基础</a:t>
            </a:r>
          </a:p>
        </p:txBody>
      </p:sp>
      <p:sp>
        <p:nvSpPr>
          <p:cNvPr id="132" name="Shape 132"/>
          <p:cNvSpPr/>
          <p:nvPr>
            <p:ph type="body" sz="half" idx="1"/>
          </p:nvPr>
        </p:nvSpPr>
        <p:spPr>
          <a:xfrm>
            <a:off x="838200" y="1825625"/>
            <a:ext cx="10515600" cy="179238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奇异值分解（</a:t>
            </a:r>
            <a:r>
              <a:t>SVD</a:t>
            </a:r>
            <a:r>
              <a:rPr>
                <a:latin typeface="宋体"/>
                <a:ea typeface="宋体"/>
                <a:cs typeface="宋体"/>
                <a:sym typeface="宋体"/>
              </a:rPr>
              <a:t>）是线性代数中一种重要的矩阵分解方法，涉及的原理很复杂，这里用比较简单的图例来说明。奇异值分解算法（</a:t>
            </a:r>
            <a:r>
              <a:t>SVD</a:t>
            </a:r>
            <a:r>
              <a:rPr>
                <a:latin typeface="宋体"/>
                <a:ea typeface="宋体"/>
                <a:cs typeface="宋体"/>
                <a:sym typeface="宋体"/>
              </a:rPr>
              <a:t>）其实是众多矩阵分解的一种。除了在</a:t>
            </a:r>
            <a:r>
              <a:t>PCA</a:t>
            </a:r>
            <a:r>
              <a:rPr>
                <a:latin typeface="宋体"/>
                <a:ea typeface="宋体"/>
                <a:cs typeface="宋体"/>
                <a:sym typeface="宋体"/>
              </a:rPr>
              <a:t>上使用，也有用于推荐。</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一般来说一个矩阵可以用其特征向量来表示，即矩阵</a:t>
            </a:r>
            <a:r>
              <a:rPr i="1"/>
              <a:t>A</a:t>
            </a:r>
            <a:r>
              <a:rPr>
                <a:latin typeface="宋体"/>
                <a:ea typeface="宋体"/>
                <a:cs typeface="宋体"/>
                <a:sym typeface="宋体"/>
              </a:rPr>
              <a:t>可以如下表示：</a:t>
            </a:r>
          </a:p>
        </p:txBody>
      </p:sp>
      <p:pic>
        <p:nvPicPr>
          <p:cNvPr id="133" name="pasted-image.png"/>
          <p:cNvPicPr>
            <a:picLocks noChangeAspect="1"/>
          </p:cNvPicPr>
          <p:nvPr/>
        </p:nvPicPr>
        <p:blipFill>
          <a:blip r:embed="rId2">
            <a:extLst/>
          </a:blip>
          <a:stretch>
            <a:fillRect/>
          </a:stretch>
        </p:blipFill>
        <p:spPr>
          <a:xfrm>
            <a:off x="4933950" y="4102100"/>
            <a:ext cx="2324100" cy="3048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11.1.3 </a:t>
            </a:r>
            <a:r>
              <a:t> </a:t>
            </a:r>
            <a:r>
              <a:t>ML</a:t>
            </a:r>
            <a:r>
              <a:t>中奇异值分解示例</a:t>
            </a:r>
          </a:p>
        </p:txBody>
      </p:sp>
      <p:sp>
        <p:nvSpPr>
          <p:cNvPr id="136" name="Shape 136"/>
          <p:cNvSpPr/>
          <p:nvPr>
            <p:ph type="body" sz="quarter" idx="1"/>
          </p:nvPr>
        </p:nvSpPr>
        <p:spPr>
          <a:xfrm>
            <a:off x="838200" y="1825625"/>
            <a:ext cx="10515600" cy="1039268"/>
          </a:xfrm>
          <a:prstGeom prst="rect">
            <a:avLst/>
          </a:prstGeom>
        </p:spPr>
        <p:txBody>
          <a:bodyPr/>
          <a:lstStyle/>
          <a:p>
            <a:pPr marL="0" indent="266700"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首先是数据的准备，这里采用</a:t>
            </a:r>
            <a:r>
              <a:t>11.1.1</a:t>
            </a:r>
            <a:r>
              <a:rPr>
                <a:latin typeface="宋体"/>
                <a:ea typeface="宋体"/>
                <a:cs typeface="宋体"/>
                <a:sym typeface="宋体"/>
              </a:rPr>
              <a:t>小节同样的数据（如下所示）进行处理，数据的具体展示如下：</a:t>
            </a:r>
          </a:p>
        </p:txBody>
      </p:sp>
      <p:pic>
        <p:nvPicPr>
          <p:cNvPr id="137" name="pasted-image.png"/>
          <p:cNvPicPr>
            <a:picLocks noChangeAspect="1"/>
          </p:cNvPicPr>
          <p:nvPr/>
        </p:nvPicPr>
        <p:blipFill>
          <a:blip r:embed="rId2">
            <a:extLst/>
          </a:blip>
          <a:stretch>
            <a:fillRect/>
          </a:stretch>
        </p:blipFill>
        <p:spPr>
          <a:xfrm>
            <a:off x="3746500" y="2984500"/>
            <a:ext cx="4699000" cy="8890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11.2</a:t>
            </a:r>
            <a:r>
              <a:rPr baseline="0">
                <a:latin typeface="+mn-lt"/>
                <a:ea typeface="+mn-ea"/>
                <a:cs typeface="+mn-cs"/>
                <a:sym typeface="等线"/>
              </a:rPr>
              <a:t>  主成分分析（</a:t>
            </a:r>
            <a:r>
              <a:rPr baseline="0">
                <a:latin typeface="+mn-lt"/>
                <a:ea typeface="+mn-ea"/>
                <a:cs typeface="+mn-cs"/>
                <a:sym typeface="等线"/>
              </a:rPr>
              <a:t>PCA</a:t>
            </a:r>
            <a:r>
              <a:rPr baseline="0">
                <a:latin typeface="+mn-lt"/>
                <a:ea typeface="+mn-ea"/>
                <a:cs typeface="+mn-cs"/>
                <a:sym typeface="等线"/>
              </a:rPr>
              <a:t>）</a:t>
            </a:r>
          </a:p>
        </p:txBody>
      </p:sp>
      <p:sp>
        <p:nvSpPr>
          <p:cNvPr id="140" name="Shape 140"/>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主成分分析（</a:t>
            </a:r>
            <a:r>
              <a:t>Principal Component Analysis</a:t>
            </a:r>
            <a:r>
              <a:rPr>
                <a:latin typeface="宋体"/>
                <a:ea typeface="宋体"/>
                <a:cs typeface="宋体"/>
                <a:sym typeface="宋体"/>
              </a:rPr>
              <a:t>）是指将多个变量通过线性变换以选出较少数重要变量的一种多元统计分析方法，又称主分量分析。在实际应用场合中，为了全面分析问题，往往提出很多与此有关的变量（或因素），因为每个变量都在不同程度上反映这个应用场合的某些信息。</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主成分分析是设法将原来众多具有一定相关性（比如</a:t>
            </a:r>
            <a:r>
              <a:t>P</a:t>
            </a:r>
            <a:r>
              <a:rPr>
                <a:latin typeface="宋体"/>
                <a:ea typeface="宋体"/>
                <a:cs typeface="宋体"/>
                <a:sym typeface="宋体"/>
              </a:rPr>
              <a:t>个指标）的指标，重新组合成一组新的互相无关的综合指标来代替原来的指标，从而实现数据降维的目的，这也是</a:t>
            </a:r>
            <a:r>
              <a:t>ML</a:t>
            </a:r>
            <a:r>
              <a:rPr>
                <a:latin typeface="宋体"/>
                <a:ea typeface="宋体"/>
                <a:cs typeface="宋体"/>
                <a:sym typeface="宋体"/>
              </a:rPr>
              <a:t>的处理手段之一。</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11.2.1 </a:t>
            </a:r>
            <a:r>
              <a:t> 主成分分析（</a:t>
            </a:r>
            <a:r>
              <a:t>PCA</a:t>
            </a:r>
            <a:r>
              <a:t>）的定义</a:t>
            </a:r>
          </a:p>
        </p:txBody>
      </p:sp>
      <p:sp>
        <p:nvSpPr>
          <p:cNvPr id="143" name="Shape 143"/>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主成分分析（</a:t>
            </a:r>
            <a:r>
              <a:t>PCA</a:t>
            </a:r>
            <a:r>
              <a:rPr>
                <a:latin typeface="宋体"/>
                <a:ea typeface="宋体"/>
                <a:cs typeface="宋体"/>
                <a:sym typeface="宋体"/>
              </a:rPr>
              <a:t>）在百度百科上的解释为，</a:t>
            </a:r>
            <a:r>
              <a:t>“</a:t>
            </a:r>
            <a:r>
              <a:rPr>
                <a:latin typeface="宋体"/>
                <a:ea typeface="宋体"/>
                <a:cs typeface="宋体"/>
                <a:sym typeface="宋体"/>
              </a:rPr>
              <a:t>在用统计分析方法研究多变量的课题时，变量个数太多就会增加课题的复杂性。人们自然希望变量个数较少而得到的信息较多。在很多情形，变量之间是有一定的相关关系的，当两个变量之间有一定相关关系时，可以解释为这两个变量反映此课题的信息有一定的重叠。主成分分析是对于原先提出的所有变量，将重复的变量（关系紧密的变量）删去，建立尽可能少的新变量，使得这些新变量是两两不相关的，而且这些新变量在反映课题的信息方面尽可能保持原有的信息。</a:t>
            </a:r>
            <a:r>
              <a: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11.2.2 </a:t>
            </a:r>
            <a:r>
              <a:t> 主成分分析（</a:t>
            </a:r>
            <a:r>
              <a:t>PCA</a:t>
            </a:r>
            <a:r>
              <a:t>）的数学基础</a:t>
            </a:r>
          </a:p>
        </p:txBody>
      </p:sp>
      <p:sp>
        <p:nvSpPr>
          <p:cNvPr id="146" name="Shape 146"/>
          <p:cNvSpPr/>
          <p:nvPr>
            <p:ph type="body" sz="quarter" idx="1"/>
          </p:nvPr>
        </p:nvSpPr>
        <p:spPr>
          <a:xfrm>
            <a:off x="838200" y="1825625"/>
            <a:ext cx="10515600" cy="1325564"/>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理解</a:t>
            </a:r>
            <a:r>
              <a:t>PCA</a:t>
            </a:r>
            <a:r>
              <a:rPr>
                <a:latin typeface="宋体"/>
                <a:ea typeface="宋体"/>
                <a:cs typeface="宋体"/>
                <a:sym typeface="宋体"/>
              </a:rPr>
              <a:t>需要求较多的基础知识，本小节将以例子的形式为读者讲解</a:t>
            </a:r>
            <a:r>
              <a:t>PCA</a:t>
            </a:r>
            <a:r>
              <a:rPr>
                <a:latin typeface="宋体"/>
                <a:ea typeface="宋体"/>
                <a:cs typeface="宋体"/>
                <a:sym typeface="宋体"/>
              </a:rPr>
              <a:t>基础。</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假设有一个二维数据集（</a:t>
            </a:r>
            <a:r>
              <a:rPr i="1"/>
              <a:t>x</a:t>
            </a:r>
            <a:r>
              <a:rPr baseline="-5999"/>
              <a:t>1</a:t>
            </a:r>
            <a:r>
              <a:t>, </a:t>
            </a:r>
            <a:r>
              <a:rPr i="1"/>
              <a:t>x</a:t>
            </a:r>
            <a:r>
              <a:rPr baseline="-5999"/>
              <a:t>2</a:t>
            </a:r>
            <a:r>
              <a:t>, </a:t>
            </a:r>
            <a:r>
              <a:rPr i="1"/>
              <a:t>x</a:t>
            </a:r>
            <a:r>
              <a:rPr baseline="-5999"/>
              <a:t>3</a:t>
            </a:r>
            <a:r>
              <a:t>,…, </a:t>
            </a:r>
            <a:r>
              <a:rPr i="1"/>
              <a:t>x</a:t>
            </a:r>
            <a:r>
              <a:rPr baseline="-5999" i="1"/>
              <a:t>n</a:t>
            </a:r>
            <a:r>
              <a:rPr>
                <a:latin typeface="宋体"/>
                <a:ea typeface="宋体"/>
                <a:cs typeface="宋体"/>
                <a:sym typeface="宋体"/>
              </a:rPr>
              <a:t>），如果要求将其从二维降成一维数据。二维数据集分布如图所示。</a:t>
            </a:r>
          </a:p>
        </p:txBody>
      </p:sp>
      <p:pic>
        <p:nvPicPr>
          <p:cNvPr id="147" name="image.png"/>
          <p:cNvPicPr>
            <a:picLocks noChangeAspect="1"/>
          </p:cNvPicPr>
          <p:nvPr/>
        </p:nvPicPr>
        <p:blipFill>
          <a:blip r:embed="rId2">
            <a:extLst/>
          </a:blip>
          <a:srcRect l="0" t="7817" r="0" b="6805"/>
          <a:stretch>
            <a:fillRect/>
          </a:stretch>
        </p:blipFill>
        <p:spPr>
          <a:xfrm>
            <a:off x="4447381" y="3286125"/>
            <a:ext cx="3297385" cy="2079566"/>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838200" y="365125"/>
            <a:ext cx="10515600" cy="1325563"/>
          </a:xfrm>
          <a:prstGeom prst="rect">
            <a:avLst/>
          </a:prstGeom>
        </p:spPr>
        <p:txBody>
          <a:bodyPr/>
          <a:lstStyle/>
          <a:p>
            <a:pPr>
              <a:defRPr b="1">
                <a:latin typeface="+mn-lt"/>
                <a:ea typeface="+mn-ea"/>
                <a:cs typeface="+mn-cs"/>
                <a:sym typeface="等线"/>
              </a:defRPr>
            </a:pPr>
            <a:r>
              <a:t>11.2.3 </a:t>
            </a:r>
            <a:r>
              <a:t> </a:t>
            </a:r>
            <a:r>
              <a:t>ML</a:t>
            </a:r>
            <a:r>
              <a:t>中主成分分析（</a:t>
            </a:r>
            <a:r>
              <a:t>PCA</a:t>
            </a:r>
            <a:r>
              <a:t>）示例</a:t>
            </a:r>
          </a:p>
        </p:txBody>
      </p:sp>
      <p:sp>
        <p:nvSpPr>
          <p:cNvPr id="150" name="Shape 150"/>
          <p:cNvSpPr/>
          <p:nvPr>
            <p:ph type="body" sz="half" idx="1"/>
          </p:nvPr>
        </p:nvSpPr>
        <p:spPr>
          <a:xfrm>
            <a:off x="838200" y="1825625"/>
            <a:ext cx="10515600" cy="1694508"/>
          </a:xfrm>
          <a:prstGeom prst="rect">
            <a:avLst/>
          </a:prstGeom>
        </p:spPr>
        <p:txBody>
          <a:bodyPr/>
          <a:lstStyle/>
          <a:p>
            <a:pPr marL="0" indent="267176" algn="just" defTabSz="264033">
              <a:lnSpc>
                <a:spcPts val="3700"/>
              </a:lnSpc>
              <a:spcBef>
                <a:spcPts val="500"/>
              </a:spcBef>
              <a:buSzTx/>
              <a:buFontTx/>
              <a:buNone/>
              <a:defRPr sz="1782">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对于</a:t>
            </a:r>
            <a:r>
              <a:t>ML</a:t>
            </a:r>
            <a:r>
              <a:rPr>
                <a:latin typeface="宋体"/>
                <a:ea typeface="宋体"/>
                <a:cs typeface="宋体"/>
                <a:sym typeface="宋体"/>
              </a:rPr>
              <a:t>中的</a:t>
            </a:r>
            <a:r>
              <a:t>PCA</a:t>
            </a:r>
            <a:r>
              <a:rPr>
                <a:latin typeface="宋体"/>
                <a:ea typeface="宋体"/>
                <a:cs typeface="宋体"/>
                <a:sym typeface="宋体"/>
              </a:rPr>
              <a:t>算法，</a:t>
            </a:r>
            <a:r>
              <a:t>PCA</a:t>
            </a:r>
            <a:r>
              <a:rPr>
                <a:latin typeface="宋体"/>
                <a:ea typeface="宋体"/>
                <a:cs typeface="宋体"/>
                <a:sym typeface="宋体"/>
              </a:rPr>
              <a:t>是一种统计程序，它使用正交变换将一组可能相关的变量的观测值转换为一组称为主成分的线性不相关变量的值。 </a:t>
            </a:r>
            <a:r>
              <a:t>PCA</a:t>
            </a:r>
            <a:r>
              <a:rPr>
                <a:latin typeface="宋体"/>
                <a:ea typeface="宋体"/>
                <a:cs typeface="宋体"/>
                <a:sym typeface="宋体"/>
              </a:rPr>
              <a:t>类训练模型使用</a:t>
            </a:r>
            <a:r>
              <a:t>PCA</a:t>
            </a:r>
            <a:r>
              <a:rPr>
                <a:latin typeface="宋体"/>
                <a:ea typeface="宋体"/>
                <a:cs typeface="宋体"/>
                <a:sym typeface="宋体"/>
              </a:rPr>
              <a:t>将向量投影到低维空间。完整的示例见程序。</a:t>
            </a:r>
          </a:p>
          <a:p>
            <a:pPr marL="0" indent="264033" algn="just" defTabSz="264033">
              <a:lnSpc>
                <a:spcPts val="3600"/>
              </a:lnSpc>
              <a:spcBef>
                <a:spcPts val="0"/>
              </a:spcBef>
              <a:buSzTx/>
              <a:buFontTx/>
              <a:buNone/>
              <a:defRPr sz="1782">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//SRC//C11// PCAExample.scala</a:t>
            </a:r>
          </a:p>
        </p:txBody>
      </p:sp>
      <p:pic>
        <p:nvPicPr>
          <p:cNvPr id="151" name="pasted-image.png"/>
          <p:cNvPicPr>
            <a:picLocks noChangeAspect="1"/>
          </p:cNvPicPr>
          <p:nvPr/>
        </p:nvPicPr>
        <p:blipFill>
          <a:blip r:embed="rId2">
            <a:extLst/>
          </a:blip>
          <a:stretch>
            <a:fillRect/>
          </a:stretch>
        </p:blipFill>
        <p:spPr>
          <a:xfrm>
            <a:off x="5429250" y="2762250"/>
            <a:ext cx="6565900" cy="3949700"/>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