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118"/>
          <p:cNvSpPr/>
          <p:nvPr>
            <p:ph type="sldImg"/>
          </p:nvPr>
        </p:nvSpPr>
        <p:spPr>
          <a:xfrm>
            <a:off x="1143000" y="685800"/>
            <a:ext cx="4572000" cy="3429000"/>
          </a:xfrm>
          <a:prstGeom prst="rect">
            <a:avLst/>
          </a:prstGeom>
        </p:spPr>
        <p:txBody>
          <a:bodyPr/>
          <a:lstStyle/>
          <a:p>
            <a:pPr/>
          </a:p>
        </p:txBody>
      </p:sp>
      <p:sp>
        <p:nvSpPr>
          <p:cNvPr id="119" name="Shape 11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等线"/>
      </a:defRPr>
    </a:lvl1pPr>
    <a:lvl2pPr indent="228600" latinLnBrk="0">
      <a:defRPr sz="1200">
        <a:latin typeface="+mj-lt"/>
        <a:ea typeface="+mj-ea"/>
        <a:cs typeface="+mj-cs"/>
        <a:sym typeface="等线"/>
      </a:defRPr>
    </a:lvl2pPr>
    <a:lvl3pPr indent="457200" latinLnBrk="0">
      <a:defRPr sz="1200">
        <a:latin typeface="+mj-lt"/>
        <a:ea typeface="+mj-ea"/>
        <a:cs typeface="+mj-cs"/>
        <a:sym typeface="等线"/>
      </a:defRPr>
    </a:lvl3pPr>
    <a:lvl4pPr indent="685800" latinLnBrk="0">
      <a:defRPr sz="1200">
        <a:latin typeface="+mj-lt"/>
        <a:ea typeface="+mj-ea"/>
        <a:cs typeface="+mj-cs"/>
        <a:sym typeface="等线"/>
      </a:defRPr>
    </a:lvl4pPr>
    <a:lvl5pPr indent="914400" latinLnBrk="0">
      <a:defRPr sz="1200">
        <a:latin typeface="+mj-lt"/>
        <a:ea typeface="+mj-ea"/>
        <a:cs typeface="+mj-cs"/>
        <a:sym typeface="等线"/>
      </a:defRPr>
    </a:lvl5pPr>
    <a:lvl6pPr indent="1143000" latinLnBrk="0">
      <a:defRPr sz="1200">
        <a:latin typeface="+mj-lt"/>
        <a:ea typeface="+mj-ea"/>
        <a:cs typeface="+mj-cs"/>
        <a:sym typeface="等线"/>
      </a:defRPr>
    </a:lvl6pPr>
    <a:lvl7pPr indent="1371600" latinLnBrk="0">
      <a:defRPr sz="1200">
        <a:latin typeface="+mj-lt"/>
        <a:ea typeface="+mj-ea"/>
        <a:cs typeface="+mj-cs"/>
        <a:sym typeface="等线"/>
      </a:defRPr>
    </a:lvl7pPr>
    <a:lvl8pPr indent="1600200" latinLnBrk="0">
      <a:defRPr sz="1200">
        <a:latin typeface="+mj-lt"/>
        <a:ea typeface="+mj-ea"/>
        <a:cs typeface="+mj-cs"/>
        <a:sym typeface="等线"/>
      </a:defRPr>
    </a:lvl8pPr>
    <a:lvl9pPr indent="1828800" latinLnBrk="0">
      <a:defRPr sz="1200">
        <a:latin typeface="+mj-lt"/>
        <a:ea typeface="+mj-ea"/>
        <a:cs typeface="+mj-cs"/>
        <a:sym typeface="等线"/>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幻灯片">
    <p:spTree>
      <p:nvGrpSpPr>
        <p:cNvPr id="1" name=""/>
        <p:cNvGrpSpPr/>
        <p:nvPr/>
      </p:nvGrpSpPr>
      <p:grpSpPr>
        <a:xfrm>
          <a:off x="0" y="0"/>
          <a:ext cx="0" cy="0"/>
          <a:chOff x="0" y="0"/>
          <a:chExt cx="0" cy="0"/>
        </a:xfrm>
      </p:grpSpPr>
      <p:sp>
        <p:nvSpPr>
          <p:cNvPr id="11" name="Shape 11"/>
          <p:cNvSpPr/>
          <p:nvPr>
            <p:ph type="title"/>
          </p:nvPr>
        </p:nvSpPr>
        <p:spPr>
          <a:xfrm>
            <a:off x="1524000" y="1122362"/>
            <a:ext cx="9144000" cy="2387601"/>
          </a:xfrm>
          <a:prstGeom prst="rect">
            <a:avLst/>
          </a:prstGeom>
        </p:spPr>
        <p:txBody>
          <a:bodyPr anchor="b"/>
          <a:lstStyle>
            <a:lvl1pPr algn="ctr">
              <a:defRPr sz="6000"/>
            </a:lvl1pPr>
          </a:lstStyle>
          <a:p>
            <a:pPr/>
            <a:r>
              <a:t>单击此处编辑母版标题样式</a:t>
            </a:r>
          </a:p>
        </p:txBody>
      </p:sp>
      <p:sp>
        <p:nvSpPr>
          <p:cNvPr id="12" name="Shape 12"/>
          <p:cNvSpPr/>
          <p:nvPr>
            <p:ph type="body" sz="quarter" idx="1"/>
          </p:nvPr>
        </p:nvSpPr>
        <p:spPr>
          <a:xfrm>
            <a:off x="1524000" y="3602037"/>
            <a:ext cx="9144000" cy="1655763"/>
          </a:xfrm>
          <a:prstGeom prst="rect">
            <a:avLst/>
          </a:prstGeom>
        </p:spPr>
        <p:txBody>
          <a:bodyPr/>
          <a:lstStyle>
            <a:lvl1pPr marL="0" indent="0" algn="ctr">
              <a:buSzTx/>
              <a:buFontTx/>
              <a:buNone/>
              <a:defRPr sz="2400"/>
            </a:lvl1pPr>
          </a:lstStyle>
          <a:p>
            <a:pPr/>
            <a:r>
              <a:t>单击此处编辑母版副标题样式</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标题和竖排文字">
    <p:spTree>
      <p:nvGrpSpPr>
        <p:cNvPr id="1" name=""/>
        <p:cNvGrpSpPr/>
        <p:nvPr/>
      </p:nvGrpSpPr>
      <p:grpSpPr>
        <a:xfrm>
          <a:off x="0" y="0"/>
          <a:ext cx="0" cy="0"/>
          <a:chOff x="0" y="0"/>
          <a:chExt cx="0" cy="0"/>
        </a:xfrm>
      </p:grpSpPr>
      <p:sp>
        <p:nvSpPr>
          <p:cNvPr id="92" name="Shape 92"/>
          <p:cNvSpPr/>
          <p:nvPr>
            <p:ph type="title"/>
          </p:nvPr>
        </p:nvSpPr>
        <p:spPr>
          <a:prstGeom prst="rect">
            <a:avLst/>
          </a:prstGeom>
        </p:spPr>
        <p:txBody>
          <a:bodyPr/>
          <a:lstStyle/>
          <a:p>
            <a:pPr/>
            <a:r>
              <a:t>单击此处编辑母版标题样式</a:t>
            </a:r>
          </a:p>
        </p:txBody>
      </p:sp>
      <p:sp>
        <p:nvSpPr>
          <p:cNvPr id="93" name="Shape 93"/>
          <p:cNvSpPr/>
          <p:nvPr>
            <p:ph type="body" idx="1"/>
          </p:nvPr>
        </p:nvSpPr>
        <p:spPr>
          <a:prstGeom prst="rect">
            <a:avLst/>
          </a:prstGeom>
        </p:spPr>
        <p:txBody>
          <a:bodyPr/>
          <a:lstStyle/>
          <a:p>
            <a:pPr/>
            <a:r>
              <a:t>单击此处编辑母版文本样式</a:t>
            </a:r>
          </a:p>
          <a:p>
            <a:pPr lvl="1"/>
            <a:r>
              <a:t>二级</a:t>
            </a:r>
          </a:p>
          <a:p>
            <a:pPr lvl="2"/>
            <a:r>
              <a:t>三级</a:t>
            </a:r>
          </a:p>
          <a:p>
            <a:pPr lvl="3"/>
            <a:r>
              <a:t>四级</a:t>
            </a:r>
          </a:p>
          <a:p>
            <a:pPr lvl="4"/>
            <a:r>
              <a:t>五级</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竖排标题与文本">
    <p:spTree>
      <p:nvGrpSpPr>
        <p:cNvPr id="1" name=""/>
        <p:cNvGrpSpPr/>
        <p:nvPr/>
      </p:nvGrpSpPr>
      <p:grpSpPr>
        <a:xfrm>
          <a:off x="0" y="0"/>
          <a:ext cx="0" cy="0"/>
          <a:chOff x="0" y="0"/>
          <a:chExt cx="0" cy="0"/>
        </a:xfrm>
      </p:grpSpPr>
      <p:sp>
        <p:nvSpPr>
          <p:cNvPr id="101" name="Shape 101"/>
          <p:cNvSpPr/>
          <p:nvPr>
            <p:ph type="title"/>
          </p:nvPr>
        </p:nvSpPr>
        <p:spPr>
          <a:xfrm>
            <a:off x="8724900" y="365125"/>
            <a:ext cx="2628900" cy="5811838"/>
          </a:xfrm>
          <a:prstGeom prst="rect">
            <a:avLst/>
          </a:prstGeom>
        </p:spPr>
        <p:txBody>
          <a:bodyPr/>
          <a:lstStyle/>
          <a:p>
            <a:pPr/>
            <a:r>
              <a:t>单击此处编辑母版标题样式</a:t>
            </a:r>
          </a:p>
        </p:txBody>
      </p:sp>
      <p:sp>
        <p:nvSpPr>
          <p:cNvPr id="102" name="Shape 102"/>
          <p:cNvSpPr/>
          <p:nvPr>
            <p:ph type="body" idx="1"/>
          </p:nvPr>
        </p:nvSpPr>
        <p:spPr>
          <a:xfrm>
            <a:off x="838200" y="365125"/>
            <a:ext cx="7734300" cy="5811838"/>
          </a:xfrm>
          <a:prstGeom prst="rect">
            <a:avLst/>
          </a:prstGeom>
        </p:spPr>
        <p:txBody>
          <a:bodyPr/>
          <a:lstStyle/>
          <a:p>
            <a:pPr/>
            <a:r>
              <a:t>单击此处编辑母版文本样式</a:t>
            </a:r>
          </a:p>
          <a:p>
            <a:pPr lvl="1"/>
            <a:r>
              <a:t>二级</a:t>
            </a:r>
          </a:p>
          <a:p>
            <a:pPr lvl="2"/>
            <a:r>
              <a:t>三级</a:t>
            </a:r>
          </a:p>
          <a:p>
            <a:pPr lvl="3"/>
            <a:r>
              <a:t>四级</a:t>
            </a:r>
          </a:p>
          <a:p>
            <a:pPr lvl="4"/>
            <a:r>
              <a:t>五级</a:t>
            </a: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标题和文本">
    <p:spTree>
      <p:nvGrpSpPr>
        <p:cNvPr id="1" name=""/>
        <p:cNvGrpSpPr/>
        <p:nvPr/>
      </p:nvGrpSpPr>
      <p:grpSpPr>
        <a:xfrm>
          <a:off x="0" y="0"/>
          <a:ext cx="0" cy="0"/>
          <a:chOff x="0" y="0"/>
          <a:chExt cx="0" cy="0"/>
        </a:xfrm>
      </p:grpSpPr>
      <p:sp>
        <p:nvSpPr>
          <p:cNvPr id="110" name="Shape 110"/>
          <p:cNvSpPr/>
          <p:nvPr>
            <p:ph type="title"/>
          </p:nvPr>
        </p:nvSpPr>
        <p:spPr>
          <a:prstGeom prst="rect">
            <a:avLst/>
          </a:prstGeom>
        </p:spPr>
        <p:txBody>
          <a:bodyPr/>
          <a:lstStyle/>
          <a:p>
            <a:pPr/>
            <a:r>
              <a:t>单击此处编辑母版标题样式</a:t>
            </a:r>
          </a:p>
        </p:txBody>
      </p:sp>
      <p:sp>
        <p:nvSpPr>
          <p:cNvPr id="111" name="Shape 111"/>
          <p:cNvSpPr/>
          <p:nvPr>
            <p:ph type="body" idx="1"/>
          </p:nvPr>
        </p:nvSpPr>
        <p:spPr>
          <a:prstGeom prst="rect">
            <a:avLst/>
          </a:prstGeom>
        </p:spPr>
        <p:txBody>
          <a:bodyPr/>
          <a:lstStyle/>
          <a:p>
            <a:pPr/>
            <a:r>
              <a:t>单击此处编辑母版文本样式</a:t>
            </a:r>
          </a:p>
          <a:p>
            <a:pPr lvl="1"/>
            <a:r>
              <a:t>二级</a:t>
            </a:r>
          </a:p>
          <a:p>
            <a:pPr lvl="2"/>
            <a:r>
              <a:t>三级</a:t>
            </a:r>
          </a:p>
          <a:p>
            <a:pPr lvl="3"/>
            <a:r>
              <a:t>四级</a:t>
            </a:r>
          </a:p>
          <a:p>
            <a:pPr lvl="4"/>
            <a:r>
              <a:t>五级</a:t>
            </a:r>
          </a:p>
        </p:txBody>
      </p:sp>
      <p:sp>
        <p:nvSpPr>
          <p:cNvPr id="112" name="Shape 11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标题和内容">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a:r>
              <a:t>单击此处编辑母版标题样式</a:t>
            </a:r>
          </a:p>
        </p:txBody>
      </p:sp>
      <p:sp>
        <p:nvSpPr>
          <p:cNvPr id="21" name="Shape 21"/>
          <p:cNvSpPr/>
          <p:nvPr>
            <p:ph type="body" idx="1"/>
          </p:nvPr>
        </p:nvSpPr>
        <p:spPr>
          <a:prstGeom prst="rect">
            <a:avLst/>
          </a:prstGeom>
        </p:spPr>
        <p:txBody>
          <a:bodyPr/>
          <a:lstStyle/>
          <a:p>
            <a:pPr/>
            <a:r>
              <a:t>单击此处编辑母版文本样式</a:t>
            </a:r>
          </a:p>
          <a:p>
            <a:pPr lvl="1"/>
            <a:r>
              <a:t>二级</a:t>
            </a:r>
          </a:p>
          <a:p>
            <a:pPr lvl="2"/>
            <a:r>
              <a:t>三级</a:t>
            </a:r>
          </a:p>
          <a:p>
            <a:pPr lvl="3"/>
            <a:r>
              <a:t>四级</a:t>
            </a:r>
          </a:p>
          <a:p>
            <a:pPr lvl="4"/>
            <a:r>
              <a:t>五级</a:t>
            </a:r>
          </a:p>
        </p:txBody>
      </p:sp>
      <p:sp>
        <p:nvSpPr>
          <p:cNvPr id="22" name="Shape 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节标题">
    <p:spTree>
      <p:nvGrpSpPr>
        <p:cNvPr id="1" name=""/>
        <p:cNvGrpSpPr/>
        <p:nvPr/>
      </p:nvGrpSpPr>
      <p:grpSpPr>
        <a:xfrm>
          <a:off x="0" y="0"/>
          <a:ext cx="0" cy="0"/>
          <a:chOff x="0" y="0"/>
          <a:chExt cx="0" cy="0"/>
        </a:xfrm>
      </p:grpSpPr>
      <p:sp>
        <p:nvSpPr>
          <p:cNvPr id="29" name="Shape 29"/>
          <p:cNvSpPr/>
          <p:nvPr>
            <p:ph type="title"/>
          </p:nvPr>
        </p:nvSpPr>
        <p:spPr>
          <a:xfrm>
            <a:off x="831850" y="1709738"/>
            <a:ext cx="10515600" cy="2852737"/>
          </a:xfrm>
          <a:prstGeom prst="rect">
            <a:avLst/>
          </a:prstGeom>
        </p:spPr>
        <p:txBody>
          <a:bodyPr anchor="b"/>
          <a:lstStyle>
            <a:lvl1pPr>
              <a:defRPr sz="6000"/>
            </a:lvl1pPr>
          </a:lstStyle>
          <a:p>
            <a:pPr/>
            <a:r>
              <a:t>单击此处编辑母版标题样式</a:t>
            </a:r>
          </a:p>
        </p:txBody>
      </p:sp>
      <p:sp>
        <p:nvSpPr>
          <p:cNvPr id="30" name="Shape 30"/>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stStyle>
          <a:p>
            <a:pPr/>
            <a:r>
              <a:t>单击此处编辑母版文本样式</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两栏内容">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a:r>
              <a:t>单击此处编辑母版标题样式</a:t>
            </a:r>
          </a:p>
        </p:txBody>
      </p:sp>
      <p:sp>
        <p:nvSpPr>
          <p:cNvPr id="39" name="Shape 39"/>
          <p:cNvSpPr/>
          <p:nvPr>
            <p:ph type="body" sz="half" idx="1"/>
          </p:nvPr>
        </p:nvSpPr>
        <p:spPr>
          <a:xfrm>
            <a:off x="838200" y="1825625"/>
            <a:ext cx="5181600" cy="4351338"/>
          </a:xfrm>
          <a:prstGeom prst="rect">
            <a:avLst/>
          </a:prstGeom>
        </p:spPr>
        <p:txBody>
          <a:bodyPr/>
          <a:lstStyle/>
          <a:p>
            <a:pPr/>
            <a:r>
              <a:t>单击此处编辑母版文本样式</a:t>
            </a:r>
          </a:p>
          <a:p>
            <a:pPr lvl="1"/>
            <a:r>
              <a:t>二级</a:t>
            </a:r>
          </a:p>
          <a:p>
            <a:pPr lvl="2"/>
            <a:r>
              <a:t>三级</a:t>
            </a:r>
          </a:p>
          <a:p>
            <a:pPr lvl="3"/>
            <a:r>
              <a:t>四级</a:t>
            </a:r>
          </a:p>
          <a:p>
            <a:pPr lvl="4"/>
            <a:r>
              <a:t>五级</a:t>
            </a: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比较">
    <p:spTree>
      <p:nvGrpSpPr>
        <p:cNvPr id="1" name=""/>
        <p:cNvGrpSpPr/>
        <p:nvPr/>
      </p:nvGrpSpPr>
      <p:grpSpPr>
        <a:xfrm>
          <a:off x="0" y="0"/>
          <a:ext cx="0" cy="0"/>
          <a:chOff x="0" y="0"/>
          <a:chExt cx="0" cy="0"/>
        </a:xfrm>
      </p:grpSpPr>
      <p:sp>
        <p:nvSpPr>
          <p:cNvPr id="47" name="Shape 47"/>
          <p:cNvSpPr/>
          <p:nvPr>
            <p:ph type="title"/>
          </p:nvPr>
        </p:nvSpPr>
        <p:spPr>
          <a:xfrm>
            <a:off x="839787" y="365125"/>
            <a:ext cx="10515601" cy="1325563"/>
          </a:xfrm>
          <a:prstGeom prst="rect">
            <a:avLst/>
          </a:prstGeom>
        </p:spPr>
        <p:txBody>
          <a:bodyPr/>
          <a:lstStyle/>
          <a:p>
            <a:pPr/>
            <a:r>
              <a:t>单击此处编辑母版标题样式</a:t>
            </a:r>
          </a:p>
        </p:txBody>
      </p:sp>
      <p:sp>
        <p:nvSpPr>
          <p:cNvPr id="48" name="Shape 48"/>
          <p:cNvSpPr/>
          <p:nvPr>
            <p:ph type="body" sz="quarter" idx="1"/>
          </p:nvPr>
        </p:nvSpPr>
        <p:spPr>
          <a:xfrm>
            <a:off x="839787" y="1681163"/>
            <a:ext cx="5157789" cy="823913"/>
          </a:xfrm>
          <a:prstGeom prst="rect">
            <a:avLst/>
          </a:prstGeom>
        </p:spPr>
        <p:txBody>
          <a:bodyPr anchor="b"/>
          <a:lstStyle>
            <a:lvl1pPr marL="0" indent="0">
              <a:buSzTx/>
              <a:buFontTx/>
              <a:buNone/>
              <a:defRPr b="1" sz="2400"/>
            </a:lvl1pPr>
          </a:lstStyle>
          <a:p>
            <a:pPr/>
            <a:r>
              <a:t>单击此处编辑母版文本样式</a:t>
            </a:r>
          </a:p>
        </p:txBody>
      </p:sp>
      <p:sp>
        <p:nvSpPr>
          <p:cNvPr id="49" name="Shape 49"/>
          <p:cNvSpPr/>
          <p:nvPr>
            <p:ph type="body" sz="quarter" idx="13"/>
          </p:nvPr>
        </p:nvSpPr>
        <p:spPr>
          <a:xfrm>
            <a:off x="6172200" y="1681163"/>
            <a:ext cx="5183188" cy="823913"/>
          </a:xfrm>
          <a:prstGeom prst="rect">
            <a:avLst/>
          </a:prstGeom>
        </p:spPr>
        <p:txBody>
          <a:bodyPr anchor="b"/>
          <a:lstStyle/>
          <a:p>
            <a:pPr marL="0" indent="0">
              <a:buSzTx/>
              <a:buFontTx/>
              <a:buNone/>
              <a:defRPr b="1" sz="2400"/>
            </a:pPr>
          </a:p>
        </p:txBody>
      </p:sp>
      <p:sp>
        <p:nvSpPr>
          <p:cNvPr id="50" name="Shape 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仅标题">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a:r>
              <a:t>单击此处编辑母版标题样式</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内容与标题">
    <p:spTree>
      <p:nvGrpSpPr>
        <p:cNvPr id="1" name=""/>
        <p:cNvGrpSpPr/>
        <p:nvPr/>
      </p:nvGrpSpPr>
      <p:grpSpPr>
        <a:xfrm>
          <a:off x="0" y="0"/>
          <a:ext cx="0" cy="0"/>
          <a:chOff x="0" y="0"/>
          <a:chExt cx="0" cy="0"/>
        </a:xfrm>
      </p:grpSpPr>
      <p:sp>
        <p:nvSpPr>
          <p:cNvPr id="72" name="Shape 72"/>
          <p:cNvSpPr/>
          <p:nvPr>
            <p:ph type="title"/>
          </p:nvPr>
        </p:nvSpPr>
        <p:spPr>
          <a:xfrm>
            <a:off x="839787" y="457200"/>
            <a:ext cx="3932239" cy="1600200"/>
          </a:xfrm>
          <a:prstGeom prst="rect">
            <a:avLst/>
          </a:prstGeom>
        </p:spPr>
        <p:txBody>
          <a:bodyPr anchor="b"/>
          <a:lstStyle>
            <a:lvl1pPr>
              <a:defRPr sz="3200"/>
            </a:lvl1pPr>
          </a:lstStyle>
          <a:p>
            <a:pPr/>
            <a:r>
              <a:t>单击此处编辑母版标题样式</a:t>
            </a:r>
          </a:p>
        </p:txBody>
      </p:sp>
      <p:sp>
        <p:nvSpPr>
          <p:cNvPr id="73" name="Shape 73"/>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单击此处编辑母版文本样式</a:t>
            </a:r>
          </a:p>
          <a:p>
            <a:pPr lvl="1"/>
            <a:r>
              <a:t>二级</a:t>
            </a:r>
          </a:p>
          <a:p>
            <a:pPr lvl="2"/>
            <a:r>
              <a:t>三级</a:t>
            </a:r>
          </a:p>
          <a:p>
            <a:pPr lvl="3"/>
            <a:r>
              <a:t>四级</a:t>
            </a:r>
          </a:p>
          <a:p>
            <a:pPr lvl="4"/>
            <a:r>
              <a:t>五级</a:t>
            </a:r>
          </a:p>
        </p:txBody>
      </p:sp>
      <p:sp>
        <p:nvSpPr>
          <p:cNvPr id="74" name="Shape 74"/>
          <p:cNvSpPr/>
          <p:nvPr>
            <p:ph type="body" sz="quarter" idx="13"/>
          </p:nvPr>
        </p:nvSpPr>
        <p:spPr>
          <a:xfrm>
            <a:off x="839787" y="2057400"/>
            <a:ext cx="3932239" cy="3811588"/>
          </a:xfrm>
          <a:prstGeom prst="rect">
            <a:avLst/>
          </a:prstGeom>
        </p:spPr>
        <p:txBody>
          <a:bodyPr/>
          <a:lstStyle/>
          <a:p>
            <a:pPr marL="0" indent="0">
              <a:buSzTx/>
              <a:buFontTx/>
              <a:buNone/>
              <a:defRPr sz="1600"/>
            </a:pPr>
          </a:p>
        </p:txBody>
      </p:sp>
      <p:sp>
        <p:nvSpPr>
          <p:cNvPr id="75" name="Shape 7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图片与标题">
    <p:spTree>
      <p:nvGrpSpPr>
        <p:cNvPr id="1" name=""/>
        <p:cNvGrpSpPr/>
        <p:nvPr/>
      </p:nvGrpSpPr>
      <p:grpSpPr>
        <a:xfrm>
          <a:off x="0" y="0"/>
          <a:ext cx="0" cy="0"/>
          <a:chOff x="0" y="0"/>
          <a:chExt cx="0" cy="0"/>
        </a:xfrm>
      </p:grpSpPr>
      <p:sp>
        <p:nvSpPr>
          <p:cNvPr id="82" name="Shape 82"/>
          <p:cNvSpPr/>
          <p:nvPr>
            <p:ph type="title"/>
          </p:nvPr>
        </p:nvSpPr>
        <p:spPr>
          <a:xfrm>
            <a:off x="839787" y="457200"/>
            <a:ext cx="3932239" cy="1600200"/>
          </a:xfrm>
          <a:prstGeom prst="rect">
            <a:avLst/>
          </a:prstGeom>
        </p:spPr>
        <p:txBody>
          <a:bodyPr anchor="b"/>
          <a:lstStyle>
            <a:lvl1pPr>
              <a:defRPr sz="3200"/>
            </a:lvl1pPr>
          </a:lstStyle>
          <a:p>
            <a:pPr/>
            <a:r>
              <a:t>单击此处编辑母版标题样式</a:t>
            </a:r>
          </a:p>
        </p:txBody>
      </p:sp>
      <p:sp>
        <p:nvSpPr>
          <p:cNvPr id="83" name="Shape 83"/>
          <p:cNvSpPr/>
          <p:nvPr>
            <p:ph type="pic" sz="half" idx="13"/>
          </p:nvPr>
        </p:nvSpPr>
        <p:spPr>
          <a:xfrm>
            <a:off x="5183187" y="987425"/>
            <a:ext cx="6172201" cy="4873625"/>
          </a:xfrm>
          <a:prstGeom prst="rect">
            <a:avLst/>
          </a:prstGeom>
        </p:spPr>
        <p:txBody>
          <a:bodyPr lIns="91439" rIns="91439">
            <a:noAutofit/>
          </a:bodyPr>
          <a:lstStyle/>
          <a:p>
            <a:pPr/>
          </a:p>
        </p:txBody>
      </p:sp>
      <p:sp>
        <p:nvSpPr>
          <p:cNvPr id="84" name="Shape 84"/>
          <p:cNvSpPr/>
          <p:nvPr>
            <p:ph type="body" sz="quarter" idx="1"/>
          </p:nvPr>
        </p:nvSpPr>
        <p:spPr>
          <a:xfrm>
            <a:off x="839787" y="2057400"/>
            <a:ext cx="3932239" cy="3811588"/>
          </a:xfrm>
          <a:prstGeom prst="rect">
            <a:avLst/>
          </a:prstGeom>
        </p:spPr>
        <p:txBody>
          <a:bodyPr/>
          <a:lstStyle>
            <a:lvl1pPr marL="0" indent="0">
              <a:buSzTx/>
              <a:buFontTx/>
              <a:buNone/>
              <a:defRPr sz="1600"/>
            </a:lvl1pPr>
          </a:lstStyle>
          <a:p>
            <a:pPr/>
            <a:r>
              <a:t>单击此处编辑母版文本样式</a:t>
            </a:r>
          </a:p>
        </p:txBody>
      </p:sp>
      <p:sp>
        <p:nvSpPr>
          <p:cNvPr id="85" name="Shape 8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单击此处编辑母版标题样式</a:t>
            </a:r>
          </a:p>
        </p:txBody>
      </p:sp>
      <p:sp>
        <p:nvSpPr>
          <p:cNvPr id="3" name="Shape 3"/>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单击此处编辑母版文本样式</a:t>
            </a:r>
          </a:p>
          <a:p>
            <a:pPr lvl="1"/>
            <a:r>
              <a:t>二级</a:t>
            </a:r>
          </a:p>
          <a:p>
            <a:pPr lvl="2"/>
            <a:r>
              <a:t>三级</a:t>
            </a:r>
          </a:p>
          <a:p>
            <a:pPr lvl="3"/>
            <a:r>
              <a:t>四级</a:t>
            </a:r>
          </a:p>
          <a:p>
            <a:pPr lvl="4"/>
            <a:r>
              <a:t>五级</a:t>
            </a:r>
          </a:p>
        </p:txBody>
      </p:sp>
      <p:sp>
        <p:nvSpPr>
          <p:cNvPr id="4" name="Shape 4"/>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title"/>
          </p:nvPr>
        </p:nvSpPr>
        <p:spPr>
          <a:xfrm>
            <a:off x="838200" y="365125"/>
            <a:ext cx="10515600" cy="1325563"/>
          </a:xfrm>
          <a:prstGeom prst="rect">
            <a:avLst/>
          </a:prstGeom>
        </p:spPr>
        <p:txBody>
          <a:bodyPr/>
          <a:lstStyle/>
          <a:p>
            <a:pPr>
              <a:defRPr b="1">
                <a:latin typeface="+mj-lt"/>
                <a:ea typeface="+mj-ea"/>
                <a:cs typeface="+mj-cs"/>
                <a:sym typeface="等线"/>
              </a:defRPr>
            </a:pPr>
            <a:r>
              <a:t>第 </a:t>
            </a:r>
            <a:r>
              <a:t>12 </a:t>
            </a:r>
            <a:r>
              <a:t>章  特征提取和转换</a:t>
            </a:r>
          </a:p>
        </p:txBody>
      </p:sp>
      <p:sp>
        <p:nvSpPr>
          <p:cNvPr id="122" name="Shape 122"/>
          <p:cNvSpPr/>
          <p:nvPr>
            <p:ph type="body" idx="1"/>
          </p:nvPr>
        </p:nvSpPr>
        <p:spPr>
          <a:xfrm>
            <a:off x="838200" y="1825625"/>
            <a:ext cx="10515600" cy="4351338"/>
          </a:xfrm>
          <a:prstGeom prst="rect">
            <a:avLst/>
          </a:prstGeom>
        </p:spPr>
        <p:txBody>
          <a:bodyPr/>
          <a:lstStyle/>
          <a:p>
            <a:pPr/>
            <a:r>
              <a:t>12.1TF-IDF</a:t>
            </a:r>
          </a:p>
          <a:p>
            <a:pPr/>
            <a:r>
              <a:t>12.2词向量化</a:t>
            </a:r>
            <a:r>
              <a:t>Word2Vec</a:t>
            </a:r>
          </a:p>
          <a:p>
            <a:pPr/>
            <a:r>
              <a:t>12.3</a:t>
            </a:r>
            <a:r>
              <a:t>基于卡方检验的特征选择</a:t>
            </a:r>
          </a:p>
          <a:p>
            <a:pPr/>
            <a:r>
              <a:t>12.4小结</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xfrm>
            <a:off x="838200" y="365125"/>
            <a:ext cx="10515600" cy="1325563"/>
          </a:xfrm>
          <a:prstGeom prst="rect">
            <a:avLst/>
          </a:prstGeom>
        </p:spPr>
        <p:txBody>
          <a:bodyPr/>
          <a:lstStyle/>
          <a:p>
            <a:pPr>
              <a:defRPr b="1">
                <a:latin typeface="+mj-lt"/>
                <a:ea typeface="+mj-ea"/>
                <a:cs typeface="+mj-cs"/>
                <a:sym typeface="等线"/>
              </a:defRPr>
            </a:pPr>
            <a:r>
              <a:t>12.3.1 </a:t>
            </a:r>
            <a:r>
              <a:t> 一个例子：“吃货”的苦恼</a:t>
            </a:r>
          </a:p>
        </p:txBody>
      </p:sp>
      <p:sp>
        <p:nvSpPr>
          <p:cNvPr id="152" name="Shape 152"/>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作为一个</a:t>
            </a:r>
            <a:r>
              <a:t>“</a:t>
            </a:r>
            <a:r>
              <a:rPr>
                <a:latin typeface="宋体"/>
                <a:ea typeface="宋体"/>
                <a:cs typeface="宋体"/>
                <a:sym typeface="宋体"/>
              </a:rPr>
              <a:t>吃货</a:t>
            </a:r>
            <a:r>
              <a:t>”</a:t>
            </a:r>
            <a:r>
              <a:rPr>
                <a:latin typeface="宋体"/>
                <a:ea typeface="宋体"/>
                <a:cs typeface="宋体"/>
                <a:sym typeface="宋体"/>
              </a:rPr>
              <a:t>，相信一定会遇到这样一个苦恼，当兴冲冲地的买回来一大堆食材，却不知道如何去做，那么作为一个标准的</a:t>
            </a:r>
            <a:r>
              <a:t>“</a:t>
            </a:r>
            <a:r>
              <a:rPr>
                <a:latin typeface="宋体"/>
                <a:ea typeface="宋体"/>
                <a:cs typeface="宋体"/>
                <a:sym typeface="宋体"/>
              </a:rPr>
              <a:t>吃货</a:t>
            </a:r>
            <a:r>
              <a:t>”</a:t>
            </a:r>
            <a:r>
              <a:rPr>
                <a:latin typeface="宋体"/>
                <a:ea typeface="宋体"/>
                <a:cs typeface="宋体"/>
                <a:sym typeface="宋体"/>
              </a:rPr>
              <a:t>会怎么处理这件事呢？</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最简单的办法当然就是去网上查找相应的食谱，而作为查找服务提供方的搜索引擎，如果此时提供的不是一份完美的指导菜谱，而是一份品尝感受，那么作为一个吃货来说，会不会有砸了电脑的冲动呢？</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title"/>
          </p:nvPr>
        </p:nvSpPr>
        <p:spPr>
          <a:xfrm>
            <a:off x="838200" y="365125"/>
            <a:ext cx="10515600" cy="1325563"/>
          </a:xfrm>
          <a:prstGeom prst="rect">
            <a:avLst/>
          </a:prstGeom>
        </p:spPr>
        <p:txBody>
          <a:bodyPr/>
          <a:lstStyle/>
          <a:p>
            <a:pPr defTabSz="905255">
              <a:defRPr b="1" sz="4356">
                <a:latin typeface="+mj-lt"/>
                <a:ea typeface="+mj-ea"/>
                <a:cs typeface="+mj-cs"/>
                <a:sym typeface="等线"/>
              </a:defRPr>
            </a:pPr>
            <a:r>
              <a:t>12.3.2 </a:t>
            </a:r>
            <a:r>
              <a:t> </a:t>
            </a:r>
            <a:r>
              <a:t>ML</a:t>
            </a:r>
            <a:r>
              <a:t>中基于卡方检验的特征选择示例</a:t>
            </a:r>
          </a:p>
        </p:txBody>
      </p:sp>
      <p:sp>
        <p:nvSpPr>
          <p:cNvPr id="155" name="Shape 155"/>
          <p:cNvSpPr/>
          <p:nvPr>
            <p:ph type="body" sz="quarter" idx="1"/>
          </p:nvPr>
        </p:nvSpPr>
        <p:spPr>
          <a:xfrm>
            <a:off x="838200" y="1825625"/>
            <a:ext cx="10515600" cy="1563292"/>
          </a:xfrm>
          <a:prstGeom prst="rect">
            <a:avLst/>
          </a:prstGeom>
        </p:spPr>
        <p:txBody>
          <a:bodyPr/>
          <a:lstStyle/>
          <a:p>
            <a:pPr marL="0" indent="269875" algn="just" defTabSz="266700">
              <a:lnSpc>
                <a:spcPts val="3800"/>
              </a:lnSpc>
              <a:spcBef>
                <a:spcPts val="600"/>
              </a:spcBef>
              <a:buSzTx/>
              <a:buFontTx/>
              <a:buNone/>
              <a:defRPr sz="1800">
                <a:uFill>
                  <a:solidFill>
                    <a:srgbClr val="000000"/>
                  </a:solidFill>
                </a:uFill>
                <a:latin typeface="Times New Roman"/>
                <a:ea typeface="Times New Roman"/>
                <a:cs typeface="Times New Roman"/>
                <a:sym typeface="Times New Roman"/>
              </a:defRPr>
            </a:pPr>
            <a:r>
              <a:t>ML</a:t>
            </a:r>
            <a:r>
              <a:rPr>
                <a:latin typeface="宋体"/>
                <a:ea typeface="宋体"/>
                <a:cs typeface="宋体"/>
                <a:sym typeface="宋体"/>
              </a:rPr>
              <a:t>中卡方检验主要是对已有的向量进行数据归类处理，它对具有分类特征的标记数据进行操作，使用独立的卡方检验来决定选择哪些特征。因此，在数据准备上，数据格式如下：</a:t>
            </a:r>
          </a:p>
          <a:p>
            <a:pPr marL="0" indent="269875" algn="just" defTabSz="266700">
              <a:lnSpc>
                <a:spcPts val="3800"/>
              </a:lnSpc>
              <a:spcBef>
                <a:spcPts val="600"/>
              </a:spcBef>
              <a:buSzTx/>
              <a:buFontTx/>
              <a:buNone/>
              <a:defRPr sz="1800">
                <a:uFill>
                  <a:solidFill>
                    <a:srgbClr val="000000"/>
                  </a:solidFill>
                </a:uFill>
                <a:latin typeface="Times New Roman"/>
                <a:ea typeface="Times New Roman"/>
                <a:cs typeface="Times New Roman"/>
                <a:sym typeface="Times New Roman"/>
              </a:defRPr>
            </a:pPr>
            <a:r>
              <a:rPr>
                <a:latin typeface="华文楷体"/>
                <a:ea typeface="华文楷体"/>
                <a:cs typeface="华文楷体"/>
                <a:sym typeface="华文楷体"/>
              </a:rPr>
              <a:t>数据位置：</a:t>
            </a:r>
            <a:r>
              <a:t>//DATA//D12// FeatureSelection.txt</a:t>
            </a:r>
          </a:p>
        </p:txBody>
      </p:sp>
      <p:sp>
        <p:nvSpPr>
          <p:cNvPr id="156" name="Shape 156"/>
          <p:cNvSpPr/>
          <p:nvPr/>
        </p:nvSpPr>
        <p:spPr>
          <a:xfrm>
            <a:off x="4626397" y="3944912"/>
            <a:ext cx="2939206" cy="112717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indent="228600" algn="just" defTabSz="266700">
              <a:lnSpc>
                <a:spcPts val="1300"/>
              </a:lnSpc>
              <a:defRPr sz="900">
                <a:uFill>
                  <a:solidFill>
                    <a:srgbClr val="000000"/>
                  </a:solidFill>
                </a:uFill>
                <a:latin typeface="Courier New"/>
                <a:ea typeface="Courier New"/>
                <a:cs typeface="Courier New"/>
                <a:sym typeface="Courier New"/>
              </a:defRPr>
            </a:pPr>
            <a:r>
              <a:t>id | features              | clicked</a:t>
            </a:r>
          </a:p>
          <a:p>
            <a:pPr indent="228600" algn="just" defTabSz="266700">
              <a:lnSpc>
                <a:spcPts val="1300"/>
              </a:lnSpc>
              <a:defRPr sz="900">
                <a:uFill>
                  <a:solidFill>
                    <a:srgbClr val="000000"/>
                  </a:solidFill>
                </a:uFill>
                <a:latin typeface="Courier New"/>
                <a:ea typeface="Courier New"/>
                <a:cs typeface="Courier New"/>
                <a:sym typeface="Courier New"/>
              </a:defRPr>
            </a:pPr>
            <a:r>
              <a:t>---|-----------------------|---------</a:t>
            </a:r>
          </a:p>
          <a:p>
            <a:pPr indent="228600" algn="just" defTabSz="266700">
              <a:lnSpc>
                <a:spcPts val="1300"/>
              </a:lnSpc>
              <a:defRPr sz="900">
                <a:uFill>
                  <a:solidFill>
                    <a:srgbClr val="000000"/>
                  </a:solidFill>
                </a:uFill>
                <a:latin typeface="Courier New"/>
                <a:ea typeface="Courier New"/>
                <a:cs typeface="Courier New"/>
                <a:sym typeface="Courier New"/>
              </a:defRPr>
            </a:pPr>
            <a:r>
              <a:t> 7 | [0.0, 0.0, 18.0, 1.0] | 1.0</a:t>
            </a:r>
          </a:p>
          <a:p>
            <a:pPr indent="228600" algn="just" defTabSz="266700">
              <a:lnSpc>
                <a:spcPts val="1300"/>
              </a:lnSpc>
              <a:defRPr sz="900">
                <a:uFill>
                  <a:solidFill>
                    <a:srgbClr val="000000"/>
                  </a:solidFill>
                </a:uFill>
                <a:latin typeface="Courier New"/>
                <a:ea typeface="Courier New"/>
                <a:cs typeface="Courier New"/>
                <a:sym typeface="Courier New"/>
              </a:defRPr>
            </a:pPr>
            <a:r>
              <a:t> 8 | [0.0, 1.0, 12.0, 0.0] | 0.0</a:t>
            </a:r>
          </a:p>
          <a:p>
            <a:pPr indent="228600" algn="just" defTabSz="266700">
              <a:lnSpc>
                <a:spcPts val="1300"/>
              </a:lnSpc>
              <a:defRPr sz="900">
                <a:uFill>
                  <a:solidFill>
                    <a:srgbClr val="000000"/>
                  </a:solidFill>
                </a:uFill>
                <a:latin typeface="Courier New"/>
                <a:ea typeface="Courier New"/>
                <a:cs typeface="Courier New"/>
                <a:sym typeface="Courier New"/>
              </a:defRPr>
            </a:pPr>
            <a:r>
              <a:t> 9 | [1.0, 0.0, 15.0, 0.1] | 0.0</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title"/>
          </p:nvPr>
        </p:nvSpPr>
        <p:spPr>
          <a:xfrm>
            <a:off x="838200" y="365125"/>
            <a:ext cx="10515600" cy="1325563"/>
          </a:xfrm>
          <a:prstGeom prst="rect">
            <a:avLst/>
          </a:prstGeom>
        </p:spPr>
        <p:txBody>
          <a:bodyPr/>
          <a:lstStyle/>
          <a:p>
            <a:pPr>
              <a:defRPr b="1" baseline="30000">
                <a:solidFill>
                  <a:srgbClr val="B2B2B2"/>
                </a:solidFill>
                <a:latin typeface="Futura Md BT"/>
                <a:ea typeface="Futura Md BT"/>
                <a:cs typeface="Futura Md BT"/>
                <a:sym typeface="Futura Md BT"/>
              </a:defRPr>
            </a:pPr>
            <a:r>
              <a:t>12.4</a:t>
            </a:r>
            <a:r>
              <a:rPr baseline="0">
                <a:latin typeface="+mj-lt"/>
                <a:ea typeface="+mj-ea"/>
                <a:cs typeface="+mj-cs"/>
                <a:sym typeface="等线"/>
              </a:rPr>
              <a:t>  小结</a:t>
            </a:r>
          </a:p>
        </p:txBody>
      </p:sp>
      <p:sp>
        <p:nvSpPr>
          <p:cNvPr id="159" name="Shape 159"/>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本章是</a:t>
            </a:r>
            <a:r>
              <a:t>ML</a:t>
            </a:r>
            <a:r>
              <a:rPr>
                <a:latin typeface="宋体"/>
                <a:ea typeface="宋体"/>
                <a:cs typeface="宋体"/>
                <a:sym typeface="宋体"/>
              </a:rPr>
              <a:t>算法理论的最后一章，主要介绍了一些文本向量化工具和特征选择工具，帮助</a:t>
            </a:r>
            <a:r>
              <a:t>ML</a:t>
            </a:r>
            <a:r>
              <a:rPr>
                <a:latin typeface="宋体"/>
                <a:ea typeface="宋体"/>
                <a:cs typeface="宋体"/>
                <a:sym typeface="宋体"/>
              </a:rPr>
              <a:t>对文本进行处理。</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从实际应用情况来看，经过</a:t>
            </a:r>
            <a:r>
              <a:t>ML</a:t>
            </a:r>
            <a:r>
              <a:rPr>
                <a:latin typeface="宋体"/>
                <a:ea typeface="宋体"/>
                <a:cs typeface="宋体"/>
                <a:sym typeface="宋体"/>
              </a:rPr>
              <a:t>中特征选择的工具和方法已经有不少，但是针对具体实际问题的使用还存在大量的不足和欠缺之处。</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特征选择工具和方法的使用要与实际应用紧密联系在一起。本章提供的若干工具的实现和算法分析，也是从对具体情况的分析获得的。</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t>TF-IDF</a:t>
            </a:r>
            <a:r>
              <a:rPr>
                <a:latin typeface="宋体"/>
                <a:ea typeface="宋体"/>
                <a:cs typeface="宋体"/>
                <a:sym typeface="宋体"/>
              </a:rPr>
              <a:t>主要是对文本提取和分类，从而计算不同的文章之间的相似度。从微观上来看，词向量和卡方检验特征提取都是信息向量化的一种方式，由此获得单个词的归属和之间的相互比较。</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xfrm>
            <a:off x="838200" y="365125"/>
            <a:ext cx="10515600" cy="1325563"/>
          </a:xfrm>
          <a:prstGeom prst="rect">
            <a:avLst/>
          </a:prstGeom>
        </p:spPr>
        <p:txBody>
          <a:bodyPr/>
          <a:lstStyle/>
          <a:p>
            <a:pPr>
              <a:defRPr b="1" baseline="30000">
                <a:solidFill>
                  <a:srgbClr val="B2B2B2"/>
                </a:solidFill>
                <a:latin typeface="Futura Md BT"/>
                <a:ea typeface="Futura Md BT"/>
                <a:cs typeface="Futura Md BT"/>
                <a:sym typeface="Futura Md BT"/>
              </a:defRPr>
            </a:pPr>
            <a:r>
              <a:t>12.1</a:t>
            </a:r>
            <a:r>
              <a:rPr baseline="0">
                <a:latin typeface="+mj-lt"/>
                <a:ea typeface="+mj-ea"/>
                <a:cs typeface="+mj-cs"/>
                <a:sym typeface="等线"/>
              </a:rPr>
              <a:t>  </a:t>
            </a:r>
            <a:r>
              <a:rPr baseline="0">
                <a:latin typeface="+mj-lt"/>
                <a:ea typeface="+mj-ea"/>
                <a:cs typeface="+mj-cs"/>
                <a:sym typeface="等线"/>
              </a:rPr>
              <a:t>TF-IDF</a:t>
            </a:r>
          </a:p>
        </p:txBody>
      </p:sp>
      <p:sp>
        <p:nvSpPr>
          <p:cNvPr id="125" name="Shape 125"/>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t>TF-IDF</a:t>
            </a:r>
            <a:r>
              <a:rPr>
                <a:latin typeface="宋体"/>
                <a:ea typeface="宋体"/>
                <a:cs typeface="宋体"/>
                <a:sym typeface="宋体"/>
              </a:rPr>
              <a:t>是一种较为简单的特征提取算法，它简单到任何使用者只需要一小时就可以掌握其原理。而且在实际应用领域中，</a:t>
            </a:r>
            <a:r>
              <a:t>TF-IDF</a:t>
            </a:r>
            <a:r>
              <a:rPr>
                <a:latin typeface="宋体"/>
                <a:ea typeface="宋体"/>
                <a:cs typeface="宋体"/>
                <a:sym typeface="宋体"/>
              </a:rPr>
              <a:t>算法作为一个经典的数据挖掘算法有着广泛的应用情景。</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t>ML</a:t>
            </a:r>
            <a:r>
              <a:rPr>
                <a:latin typeface="宋体"/>
                <a:ea typeface="宋体"/>
                <a:cs typeface="宋体"/>
                <a:sym typeface="宋体"/>
              </a:rPr>
              <a:t>中使用</a:t>
            </a:r>
            <a:r>
              <a:t>TF-IDF</a:t>
            </a:r>
            <a:r>
              <a:rPr>
                <a:latin typeface="宋体"/>
                <a:ea typeface="宋体"/>
                <a:cs typeface="宋体"/>
                <a:sym typeface="宋体"/>
              </a:rPr>
              <a:t>算法作为文本特征提取算法，是在文本挖掘中广泛使用的特征向量化方法。使用的数学公式较为简单，建议读者可以深入学习一下。</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请读者注意，由于这部分涉及文本挖掘以及信息检索相关的知识，因此，涉及到自然语言处理领域的一些知识。</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xfrm>
            <a:off x="838200" y="365125"/>
            <a:ext cx="10515600" cy="1325563"/>
          </a:xfrm>
          <a:prstGeom prst="rect">
            <a:avLst/>
          </a:prstGeom>
        </p:spPr>
        <p:txBody>
          <a:bodyPr/>
          <a:lstStyle/>
          <a:p>
            <a:pPr>
              <a:defRPr b="1">
                <a:latin typeface="+mj-lt"/>
                <a:ea typeface="+mj-ea"/>
                <a:cs typeface="+mj-cs"/>
                <a:sym typeface="等线"/>
              </a:defRPr>
            </a:pPr>
            <a:r>
              <a:t>12.1.1 </a:t>
            </a:r>
            <a:r>
              <a:t> 如何查找所要的新闻</a:t>
            </a:r>
          </a:p>
        </p:txBody>
      </p:sp>
      <p:sp>
        <p:nvSpPr>
          <p:cNvPr id="128" name="Shape 128"/>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相信大家都有体会，在互联网上想要搜索某条新闻或报道时，并不需要长篇地写出相关新闻的摘要和内容，而只需简单填入所属的关键词即可。那么问题来了，搜索程序如何在后台对关键词进行搜索，同时可以将其按重要程序展现给搜索人员而不需要人为干涉。</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在回答这个问题时，我们可能会考虑到很多因素，例如对数据选择涉及信息检索、文本挖掘等一些</a:t>
            </a:r>
            <a:r>
              <a:t>“</a:t>
            </a:r>
            <a:r>
              <a:rPr>
                <a:latin typeface="宋体"/>
                <a:ea typeface="宋体"/>
                <a:cs typeface="宋体"/>
                <a:sym typeface="宋体"/>
              </a:rPr>
              <a:t>高大上</a:t>
            </a:r>
            <a:r>
              <a:t>”</a:t>
            </a:r>
            <a:r>
              <a:rPr>
                <a:latin typeface="宋体"/>
                <a:ea typeface="宋体"/>
                <a:cs typeface="宋体"/>
                <a:sym typeface="宋体"/>
              </a:rPr>
              <a:t>的技术，但是答案却很简单，关键词搜索采用了一个非常简单的搜索算法，即本节中需要介绍的</a:t>
            </a:r>
            <a:r>
              <a:t>TF-IDF</a:t>
            </a:r>
            <a:r>
              <a:rPr>
                <a:latin typeface="宋体"/>
                <a:ea typeface="宋体"/>
                <a:cs typeface="宋体"/>
                <a:sym typeface="宋体"/>
              </a:rPr>
              <a:t>算法。</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我们知道，当拿到一篇文章通读一遍后，最重要的是提炼出其中心思想。计算机搜索也是如此，不过在于由中心思想的提取转换成关键词的提取。</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xfrm>
            <a:off x="838200" y="365125"/>
            <a:ext cx="10515600" cy="1325563"/>
          </a:xfrm>
          <a:prstGeom prst="rect">
            <a:avLst/>
          </a:prstGeom>
        </p:spPr>
        <p:txBody>
          <a:bodyPr/>
          <a:lstStyle/>
          <a:p>
            <a:pPr>
              <a:defRPr b="1">
                <a:latin typeface="+mj-lt"/>
                <a:ea typeface="+mj-ea"/>
                <a:cs typeface="+mj-cs"/>
                <a:sym typeface="等线"/>
              </a:defRPr>
            </a:pPr>
            <a:r>
              <a:t>12.1.2</a:t>
            </a:r>
            <a:r>
              <a:t>  </a:t>
            </a:r>
            <a:r>
              <a:t>TF-IDF</a:t>
            </a:r>
            <a:r>
              <a:t>算法的数学计算</a:t>
            </a:r>
          </a:p>
        </p:txBody>
      </p:sp>
      <p:sp>
        <p:nvSpPr>
          <p:cNvPr id="131" name="Shape 131"/>
          <p:cNvSpPr/>
          <p:nvPr>
            <p:ph type="body" sz="quarter" idx="1"/>
          </p:nvPr>
        </p:nvSpPr>
        <p:spPr>
          <a:xfrm>
            <a:off x="838200" y="1825625"/>
            <a:ext cx="10515600" cy="1142753"/>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下面开始对</a:t>
            </a:r>
            <a:r>
              <a:t>TF-IDF</a:t>
            </a:r>
            <a:r>
              <a:rPr>
                <a:latin typeface="宋体"/>
                <a:ea typeface="宋体"/>
                <a:cs typeface="宋体"/>
                <a:sym typeface="宋体"/>
              </a:rPr>
              <a:t>的计算进行介绍，首先需要掌握的就是</a:t>
            </a:r>
            <a:r>
              <a:t>TF</a:t>
            </a:r>
            <a:r>
              <a:rPr>
                <a:latin typeface="宋体"/>
                <a:ea typeface="宋体"/>
                <a:cs typeface="宋体"/>
                <a:sym typeface="宋体"/>
              </a:rPr>
              <a:t>和</a:t>
            </a:r>
            <a:r>
              <a:t>IDF</a:t>
            </a:r>
            <a:r>
              <a:rPr>
                <a:latin typeface="宋体"/>
                <a:ea typeface="宋体"/>
                <a:cs typeface="宋体"/>
                <a:sym typeface="宋体"/>
              </a:rPr>
              <a:t>的数学计算公式，其公式如下：</a:t>
            </a:r>
          </a:p>
        </p:txBody>
      </p:sp>
      <p:pic>
        <p:nvPicPr>
          <p:cNvPr id="132" name="pasted-image.png"/>
          <p:cNvPicPr>
            <a:picLocks noChangeAspect="1"/>
          </p:cNvPicPr>
          <p:nvPr/>
        </p:nvPicPr>
        <p:blipFill>
          <a:blip r:embed="rId2">
            <a:extLst/>
          </a:blip>
          <a:stretch>
            <a:fillRect/>
          </a:stretch>
        </p:blipFill>
        <p:spPr>
          <a:xfrm>
            <a:off x="4584700" y="3295650"/>
            <a:ext cx="3022600" cy="901700"/>
          </a:xfrm>
          <a:prstGeom prst="rect">
            <a:avLst/>
          </a:prstGeom>
          <a:ln w="12700">
            <a:miter lim="400000"/>
          </a:ln>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title"/>
          </p:nvPr>
        </p:nvSpPr>
        <p:spPr>
          <a:xfrm>
            <a:off x="838200" y="365125"/>
            <a:ext cx="10515600" cy="1325563"/>
          </a:xfrm>
          <a:prstGeom prst="rect">
            <a:avLst/>
          </a:prstGeom>
        </p:spPr>
        <p:txBody>
          <a:bodyPr/>
          <a:lstStyle/>
          <a:p>
            <a:pPr>
              <a:defRPr b="1">
                <a:latin typeface="+mj-lt"/>
                <a:ea typeface="+mj-ea"/>
                <a:cs typeface="+mj-cs"/>
                <a:sym typeface="等线"/>
              </a:defRPr>
            </a:pPr>
            <a:r>
              <a:t>12.1.3 </a:t>
            </a:r>
            <a:r>
              <a:t> </a:t>
            </a:r>
            <a:r>
              <a:t>ML</a:t>
            </a:r>
            <a:r>
              <a:t>中</a:t>
            </a:r>
            <a:r>
              <a:t>TF-IDF</a:t>
            </a:r>
            <a:r>
              <a:t>示例</a:t>
            </a:r>
          </a:p>
        </p:txBody>
      </p:sp>
      <p:sp>
        <p:nvSpPr>
          <p:cNvPr id="135" name="Shape 135"/>
          <p:cNvSpPr/>
          <p:nvPr>
            <p:ph type="body" sz="quarter" idx="1"/>
          </p:nvPr>
        </p:nvSpPr>
        <p:spPr>
          <a:xfrm>
            <a:off x="838200" y="1825625"/>
            <a:ext cx="10515600" cy="1582094"/>
          </a:xfrm>
          <a:prstGeom prst="rect">
            <a:avLst/>
          </a:prstGeom>
        </p:spPr>
        <p:txBody>
          <a:bodyPr/>
          <a:lstStyle/>
          <a:p>
            <a:pPr marL="0" indent="269875" algn="just" defTabSz="266700">
              <a:lnSpc>
                <a:spcPts val="3800"/>
              </a:lnSpc>
              <a:spcBef>
                <a:spcPts val="60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首先是数据的准备工作。</a:t>
            </a:r>
            <a:r>
              <a:t>TF-IDF</a:t>
            </a:r>
            <a:r>
              <a:rPr>
                <a:latin typeface="宋体"/>
                <a:ea typeface="宋体"/>
                <a:cs typeface="宋体"/>
                <a:sym typeface="宋体"/>
              </a:rPr>
              <a:t>用于</a:t>
            </a:r>
            <a:r>
              <a:rPr>
                <a:latin typeface="宋体"/>
                <a:ea typeface="宋体"/>
                <a:cs typeface="宋体"/>
                <a:sym typeface="宋体"/>
              </a:rPr>
              <a:t>对文章中关键词提取和计算，因此在本例中准备的</a:t>
            </a:r>
            <a:r>
              <a:rPr>
                <a:latin typeface="宋体"/>
                <a:ea typeface="宋体"/>
                <a:cs typeface="宋体"/>
                <a:sym typeface="宋体"/>
              </a:rPr>
              <a:t>数据</a:t>
            </a:r>
            <a:r>
              <a:rPr>
                <a:latin typeface="宋体"/>
                <a:ea typeface="宋体"/>
                <a:cs typeface="宋体"/>
                <a:sym typeface="宋体"/>
              </a:rPr>
              <a:t>是若干文字材料。</a:t>
            </a:r>
          </a:p>
          <a:p>
            <a:pPr marL="0" indent="269875" algn="just" defTabSz="266700">
              <a:lnSpc>
                <a:spcPts val="3800"/>
              </a:lnSpc>
              <a:spcBef>
                <a:spcPts val="600"/>
              </a:spcBef>
              <a:buSzTx/>
              <a:buFontTx/>
              <a:buNone/>
              <a:defRPr sz="1800">
                <a:uFill>
                  <a:solidFill>
                    <a:srgbClr val="000000"/>
                  </a:solidFill>
                </a:uFill>
                <a:latin typeface="Times New Roman"/>
                <a:ea typeface="Times New Roman"/>
                <a:cs typeface="Times New Roman"/>
                <a:sym typeface="Times New Roman"/>
              </a:defRPr>
            </a:pPr>
            <a:r>
              <a:rPr>
                <a:latin typeface="华文楷体"/>
                <a:ea typeface="华文楷体"/>
                <a:cs typeface="华文楷体"/>
                <a:sym typeface="华文楷体"/>
              </a:rPr>
              <a:t>数据位置：</a:t>
            </a:r>
            <a:r>
              <a:t>//DATA//D12// word.txt</a:t>
            </a:r>
          </a:p>
        </p:txBody>
      </p:sp>
      <p:pic>
        <p:nvPicPr>
          <p:cNvPr id="136" name="pasted-image.png"/>
          <p:cNvPicPr>
            <a:picLocks noChangeAspect="1"/>
          </p:cNvPicPr>
          <p:nvPr/>
        </p:nvPicPr>
        <p:blipFill>
          <a:blip r:embed="rId2">
            <a:extLst/>
          </a:blip>
          <a:stretch>
            <a:fillRect/>
          </a:stretch>
        </p:blipFill>
        <p:spPr>
          <a:xfrm>
            <a:off x="4108450" y="3695700"/>
            <a:ext cx="3975100" cy="685800"/>
          </a:xfrm>
          <a:prstGeom prst="rect">
            <a:avLst/>
          </a:prstGeom>
          <a:ln w="12700">
            <a:miter lim="400000"/>
          </a:ln>
        </p:spPr>
      </p:pic>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title"/>
          </p:nvPr>
        </p:nvSpPr>
        <p:spPr>
          <a:xfrm>
            <a:off x="838200" y="365125"/>
            <a:ext cx="10515600" cy="1325563"/>
          </a:xfrm>
          <a:prstGeom prst="rect">
            <a:avLst/>
          </a:prstGeom>
        </p:spPr>
        <p:txBody>
          <a:bodyPr/>
          <a:lstStyle/>
          <a:p>
            <a:pPr>
              <a:defRPr b="1" baseline="30000">
                <a:solidFill>
                  <a:srgbClr val="B2B2B2"/>
                </a:solidFill>
                <a:latin typeface="Futura Md BT"/>
                <a:ea typeface="Futura Md BT"/>
                <a:cs typeface="Futura Md BT"/>
                <a:sym typeface="Futura Md BT"/>
              </a:defRPr>
            </a:pPr>
            <a:r>
              <a:t>12.2</a:t>
            </a:r>
            <a:r>
              <a:rPr baseline="0">
                <a:latin typeface="+mj-lt"/>
                <a:ea typeface="+mj-ea"/>
                <a:cs typeface="+mj-cs"/>
                <a:sym typeface="等线"/>
              </a:rPr>
              <a:t>  词向量化</a:t>
            </a:r>
            <a:r>
              <a:rPr baseline="0">
                <a:latin typeface="+mj-lt"/>
                <a:ea typeface="+mj-ea"/>
                <a:cs typeface="+mj-cs"/>
                <a:sym typeface="等线"/>
              </a:rPr>
              <a:t>Word2Vec</a:t>
            </a:r>
          </a:p>
        </p:txBody>
      </p:sp>
      <p:sp>
        <p:nvSpPr>
          <p:cNvPr id="139" name="Shape 139"/>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简单地说，现实中的语言文本问题要转化为机器学习或数据挖掘的问题，第一步肯定是要找一种方法把这些符号数字化，即要将语言文本翻译成机器能够认识的语言。词向量工具就是为了解决这个翻译问题而诞生的。</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t>ML</a:t>
            </a:r>
            <a:r>
              <a:rPr>
                <a:latin typeface="宋体"/>
                <a:ea typeface="宋体"/>
                <a:cs typeface="宋体"/>
                <a:sym typeface="宋体"/>
              </a:rPr>
              <a:t>中提供了词向量化的工具，其目的是在于不增加维数的前提下将大量的文本内容数字化。本节的学习可以与文本相似度距离结合在一起，以便更好地理解相关内容。</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title"/>
          </p:nvPr>
        </p:nvSpPr>
        <p:spPr>
          <a:xfrm>
            <a:off x="838200" y="365125"/>
            <a:ext cx="10515600" cy="1325563"/>
          </a:xfrm>
          <a:prstGeom prst="rect">
            <a:avLst/>
          </a:prstGeom>
        </p:spPr>
        <p:txBody>
          <a:bodyPr/>
          <a:lstStyle/>
          <a:p>
            <a:pPr>
              <a:defRPr b="1">
                <a:latin typeface="+mj-lt"/>
                <a:ea typeface="+mj-ea"/>
                <a:cs typeface="+mj-cs"/>
                <a:sym typeface="等线"/>
              </a:defRPr>
            </a:pPr>
            <a:r>
              <a:t>12.2.1</a:t>
            </a:r>
            <a:r>
              <a:t>  词向量化基础</a:t>
            </a:r>
          </a:p>
        </p:txBody>
      </p:sp>
      <p:sp>
        <p:nvSpPr>
          <p:cNvPr id="142" name="Shape 142"/>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计算机在处理海量的文本信息时，一个重要的处理方法就是将文本信息向量化表示，即将每个文本中包含的词语进行向量化存储。</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t>ML</a:t>
            </a:r>
            <a:r>
              <a:rPr>
                <a:latin typeface="宋体"/>
                <a:ea typeface="宋体"/>
                <a:cs typeface="宋体"/>
                <a:sym typeface="宋体"/>
              </a:rPr>
              <a:t>中为了能够处理海量的文本，采用的是一种低维向量的方法来表示词组。这样做的最大的好处是，对于选定的词组在向量空间中能够更加紧密地靠近，从而对文本特征提取和转换提供好处。</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title"/>
          </p:nvPr>
        </p:nvSpPr>
        <p:spPr>
          <a:xfrm>
            <a:off x="838200" y="365125"/>
            <a:ext cx="10515600" cy="1325563"/>
          </a:xfrm>
          <a:prstGeom prst="rect">
            <a:avLst/>
          </a:prstGeom>
        </p:spPr>
        <p:txBody>
          <a:bodyPr/>
          <a:lstStyle/>
          <a:p>
            <a:pPr>
              <a:defRPr b="1">
                <a:latin typeface="+mj-lt"/>
                <a:ea typeface="+mj-ea"/>
                <a:cs typeface="+mj-cs"/>
                <a:sym typeface="等线"/>
              </a:defRPr>
            </a:pPr>
            <a:r>
              <a:t>12.2.2 </a:t>
            </a:r>
            <a:r>
              <a:t> </a:t>
            </a:r>
            <a:r>
              <a:t>ML</a:t>
            </a:r>
            <a:r>
              <a:t>中词向量化使用示例</a:t>
            </a:r>
          </a:p>
        </p:txBody>
      </p:sp>
      <p:sp>
        <p:nvSpPr>
          <p:cNvPr id="145" name="Shape 145"/>
          <p:cNvSpPr/>
          <p:nvPr>
            <p:ph type="body" sz="half" idx="1"/>
          </p:nvPr>
        </p:nvSpPr>
        <p:spPr>
          <a:xfrm>
            <a:off x="838200" y="1825625"/>
            <a:ext cx="10515600" cy="2259013"/>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首先是数据的准备工作。词向量同样是对文本进行处理的一种方法，因此在数据的选择上同样使用</a:t>
            </a:r>
            <a:r>
              <a:t>12.1.3</a:t>
            </a:r>
            <a:r>
              <a:rPr>
                <a:latin typeface="宋体"/>
                <a:ea typeface="宋体"/>
                <a:cs typeface="宋体"/>
                <a:sym typeface="宋体"/>
              </a:rPr>
              <a:t>小节中提供的数据集进行数据准备。</a:t>
            </a:r>
          </a:p>
          <a:p>
            <a:pPr marL="0" indent="269875" algn="just" defTabSz="266700">
              <a:lnSpc>
                <a:spcPts val="3800"/>
              </a:lnSpc>
              <a:spcBef>
                <a:spcPts val="60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完整词向量训练方法如程序所示。</a:t>
            </a:r>
          </a:p>
          <a:p>
            <a:pPr marL="0" indent="266700" algn="just" defTabSz="266700">
              <a:lnSpc>
                <a:spcPts val="37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华文楷体"/>
                <a:ea typeface="华文楷体"/>
                <a:cs typeface="华文楷体"/>
                <a:sym typeface="华文楷体"/>
              </a:rPr>
              <a:t>代码位置：</a:t>
            </a:r>
            <a:r>
              <a:t>//SRC//C12// Word2VecExample.scala </a:t>
            </a:r>
          </a:p>
          <a:p>
            <a:pPr marL="0" indent="269875" algn="just" defTabSz="266700">
              <a:lnSpc>
                <a:spcPts val="3800"/>
              </a:lnSpc>
              <a:spcBef>
                <a:spcPts val="800"/>
              </a:spcBef>
              <a:buSzTx/>
              <a:buFontTx/>
              <a:buNone/>
              <a:defRPr sz="1800">
                <a:uFill>
                  <a:solidFill>
                    <a:srgbClr val="000000"/>
                  </a:solidFill>
                </a:uFill>
                <a:latin typeface="Arial"/>
                <a:ea typeface="Arial"/>
                <a:cs typeface="Arial"/>
                <a:sym typeface="Arial"/>
              </a:defRPr>
            </a:pPr>
            <a:r>
              <a:rPr>
                <a:latin typeface="微软雅黑"/>
                <a:ea typeface="微软雅黑"/>
                <a:cs typeface="微软雅黑"/>
                <a:sym typeface="微软雅黑"/>
              </a:rPr>
              <a:t>程序</a:t>
            </a:r>
            <a:r>
              <a:t>1</a:t>
            </a:r>
            <a:r>
              <a:rPr>
                <a:latin typeface="微软雅黑"/>
                <a:ea typeface="微软雅黑"/>
                <a:cs typeface="微软雅黑"/>
                <a:sym typeface="微软雅黑"/>
              </a:rPr>
              <a:t>  词向量化</a:t>
            </a:r>
          </a:p>
        </p:txBody>
      </p:sp>
      <p:sp>
        <p:nvSpPr>
          <p:cNvPr id="146" name="Shape 146"/>
          <p:cNvSpPr/>
          <p:nvPr/>
        </p:nvSpPr>
        <p:spPr>
          <a:xfrm>
            <a:off x="4201115" y="3566778"/>
            <a:ext cx="4043770" cy="223904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indent="228600" algn="just" defTabSz="266700">
              <a:lnSpc>
                <a:spcPts val="1300"/>
              </a:lnSpc>
              <a:defRPr sz="900">
                <a:uFill>
                  <a:solidFill>
                    <a:srgbClr val="000000"/>
                  </a:solidFill>
                </a:uFill>
                <a:latin typeface="Courier New"/>
                <a:ea typeface="Courier New"/>
                <a:cs typeface="Courier New"/>
                <a:sym typeface="Courier New"/>
              </a:defRPr>
            </a:pPr>
            <a:r>
              <a:t>import org.apache.spark.ml.feature.Word2Vec</a:t>
            </a:r>
          </a:p>
          <a:p>
            <a:pPr indent="228600" algn="just" defTabSz="266700">
              <a:lnSpc>
                <a:spcPts val="1300"/>
              </a:lnSpc>
              <a:defRPr sz="900">
                <a:uFill>
                  <a:solidFill>
                    <a:srgbClr val="000000"/>
                  </a:solidFill>
                </a:uFill>
                <a:latin typeface="Courier New"/>
                <a:ea typeface="Courier New"/>
                <a:cs typeface="Courier New"/>
                <a:sym typeface="Courier New"/>
              </a:defRPr>
            </a:pPr>
            <a:r>
              <a:t>import org.apache.spark.ml.linalg.Vector</a:t>
            </a:r>
          </a:p>
          <a:p>
            <a:pPr indent="228600" algn="just" defTabSz="266700">
              <a:lnSpc>
                <a:spcPts val="1300"/>
              </a:lnSpc>
              <a:defRPr sz="900">
                <a:uFill>
                  <a:solidFill>
                    <a:srgbClr val="000000"/>
                  </a:solidFill>
                </a:uFill>
                <a:latin typeface="Courier New"/>
                <a:ea typeface="Courier New"/>
                <a:cs typeface="Courier New"/>
                <a:sym typeface="Courier New"/>
              </a:defRPr>
            </a:pPr>
            <a:r>
              <a:t>import org.apache.spark.sql.Row</a:t>
            </a:r>
          </a:p>
          <a:p>
            <a:pPr indent="228600" algn="just" defTabSz="266700">
              <a:lnSpc>
                <a:spcPts val="1300"/>
              </a:lnSpc>
              <a:defRPr sz="900">
                <a:uFill>
                  <a:solidFill>
                    <a:srgbClr val="000000"/>
                  </a:solidFill>
                </a:uFill>
                <a:latin typeface="Courier New"/>
                <a:ea typeface="Courier New"/>
                <a:cs typeface="Courier New"/>
                <a:sym typeface="Courier New"/>
              </a:defRPr>
            </a:pPr>
            <a:r>
              <a:t>import org.apache.spark.sql.SparkSession</a:t>
            </a:r>
          </a:p>
          <a:p>
            <a:pPr indent="228600" algn="just" defTabSz="266700">
              <a:lnSpc>
                <a:spcPts val="1300"/>
              </a:lnSpc>
              <a:defRPr sz="900">
                <a:uFill>
                  <a:solidFill>
                    <a:srgbClr val="000000"/>
                  </a:solidFill>
                </a:uFill>
                <a:latin typeface="Courier New"/>
                <a:ea typeface="Courier New"/>
                <a:cs typeface="Courier New"/>
                <a:sym typeface="Courier New"/>
              </a:defRPr>
            </a:pPr>
          </a:p>
          <a:p>
            <a:pPr indent="228600" algn="just" defTabSz="266700">
              <a:lnSpc>
                <a:spcPts val="1300"/>
              </a:lnSpc>
              <a:defRPr sz="900">
                <a:uFill>
                  <a:solidFill>
                    <a:srgbClr val="000000"/>
                  </a:solidFill>
                </a:uFill>
                <a:latin typeface="Courier New"/>
                <a:ea typeface="Courier New"/>
                <a:cs typeface="Courier New"/>
                <a:sym typeface="Courier New"/>
              </a:defRPr>
            </a:pPr>
            <a:r>
              <a:t>object Word2VecExample {</a:t>
            </a:r>
          </a:p>
          <a:p>
            <a:pPr indent="228600" algn="just" defTabSz="266700">
              <a:lnSpc>
                <a:spcPts val="1300"/>
              </a:lnSpc>
              <a:defRPr sz="900">
                <a:uFill>
                  <a:solidFill>
                    <a:srgbClr val="000000"/>
                  </a:solidFill>
                </a:uFill>
                <a:latin typeface="Courier New"/>
                <a:ea typeface="Courier New"/>
                <a:cs typeface="Courier New"/>
                <a:sym typeface="Courier New"/>
              </a:defRPr>
            </a:pPr>
            <a:r>
              <a:t>  def main(args: Array[String]): Unit = {</a:t>
            </a:r>
          </a:p>
          <a:p>
            <a:pPr indent="228600" algn="just" defTabSz="266700">
              <a:lnSpc>
                <a:spcPts val="1300"/>
              </a:lnSpc>
              <a:defRPr sz="900">
                <a:uFill>
                  <a:solidFill>
                    <a:srgbClr val="000000"/>
                  </a:solidFill>
                </a:uFill>
                <a:latin typeface="Courier New"/>
                <a:ea typeface="Courier New"/>
                <a:cs typeface="Courier New"/>
                <a:sym typeface="Courier New"/>
              </a:defRPr>
            </a:pPr>
            <a:r>
              <a:t>    val spark = SparkSession</a:t>
            </a:r>
          </a:p>
          <a:p>
            <a:pPr indent="228600" algn="just" defTabSz="266700">
              <a:lnSpc>
                <a:spcPts val="1300"/>
              </a:lnSpc>
              <a:defRPr sz="900">
                <a:uFill>
                  <a:solidFill>
                    <a:srgbClr val="000000"/>
                  </a:solidFill>
                </a:uFill>
                <a:latin typeface="Courier New"/>
                <a:ea typeface="Courier New"/>
                <a:cs typeface="Courier New"/>
                <a:sym typeface="Courier New"/>
              </a:defRPr>
            </a:pPr>
            <a:r>
              <a:t>      .builder      					//</a:t>
            </a:r>
            <a:r>
              <a:rPr>
                <a:latin typeface="宋体"/>
                <a:ea typeface="宋体"/>
                <a:cs typeface="宋体"/>
                <a:sym typeface="宋体"/>
              </a:rPr>
              <a:t>创建</a:t>
            </a:r>
            <a:r>
              <a:t>Spark</a:t>
            </a:r>
            <a:r>
              <a:rPr>
                <a:latin typeface="宋体"/>
                <a:ea typeface="宋体"/>
                <a:cs typeface="宋体"/>
                <a:sym typeface="宋体"/>
              </a:rPr>
              <a:t>会话</a:t>
            </a:r>
          </a:p>
          <a:p>
            <a:pPr indent="228600" algn="just" defTabSz="266700">
              <a:lnSpc>
                <a:spcPts val="1300"/>
              </a:lnSpc>
              <a:defRPr sz="900">
                <a:uFill>
                  <a:solidFill>
                    <a:srgbClr val="000000"/>
                  </a:solidFill>
                </a:uFill>
                <a:latin typeface="Courier New"/>
                <a:ea typeface="Courier New"/>
                <a:cs typeface="Courier New"/>
                <a:sym typeface="Courier New"/>
              </a:defRPr>
            </a:pPr>
            <a:r>
              <a:t>      .master("local")  				//</a:t>
            </a:r>
            <a:r>
              <a:rPr>
                <a:latin typeface="宋体"/>
                <a:ea typeface="宋体"/>
                <a:cs typeface="宋体"/>
                <a:sym typeface="宋体"/>
              </a:rPr>
              <a:t>设置本地模式</a:t>
            </a:r>
          </a:p>
          <a:p>
            <a:pPr indent="228600" algn="just" defTabSz="266700">
              <a:lnSpc>
                <a:spcPts val="1300"/>
              </a:lnSpc>
              <a:defRPr sz="900">
                <a:uFill>
                  <a:solidFill>
                    <a:srgbClr val="000000"/>
                  </a:solidFill>
                </a:uFill>
                <a:latin typeface="Courier New"/>
                <a:ea typeface="Courier New"/>
                <a:cs typeface="Courier New"/>
                <a:sym typeface="Courier New"/>
              </a:defRPr>
            </a:pPr>
            <a:r>
              <a:t>      .appName("Word2VecExample")  	//</a:t>
            </a:r>
            <a:r>
              <a:rPr>
                <a:latin typeface="宋体"/>
                <a:ea typeface="宋体"/>
                <a:cs typeface="宋体"/>
                <a:sym typeface="宋体"/>
              </a:rPr>
              <a:t>设置名称</a:t>
            </a:r>
          </a:p>
          <a:p>
            <a:pPr indent="228600" algn="just" defTabSz="266700">
              <a:lnSpc>
                <a:spcPts val="1300"/>
              </a:lnSpc>
              <a:defRPr sz="900">
                <a:uFill>
                  <a:solidFill>
                    <a:srgbClr val="000000"/>
                  </a:solidFill>
                </a:uFill>
                <a:latin typeface="Courier New"/>
                <a:ea typeface="Courier New"/>
                <a:cs typeface="Courier New"/>
                <a:sym typeface="Courier New"/>
              </a:defRPr>
            </a:pPr>
            <a:r>
              <a:t>      .getOrCreate()   			//</a:t>
            </a:r>
            <a:r>
              <a:rPr>
                <a:latin typeface="宋体"/>
                <a:ea typeface="宋体"/>
                <a:cs typeface="宋体"/>
                <a:sym typeface="宋体"/>
              </a:rPr>
              <a:t>创建会话变量</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xfrm>
            <a:off x="838200" y="365125"/>
            <a:ext cx="10515600" cy="1325563"/>
          </a:xfrm>
          <a:prstGeom prst="rect">
            <a:avLst/>
          </a:prstGeom>
        </p:spPr>
        <p:txBody>
          <a:bodyPr/>
          <a:lstStyle/>
          <a:p>
            <a:pPr>
              <a:defRPr b="1" baseline="30000">
                <a:solidFill>
                  <a:srgbClr val="B2B2B2"/>
                </a:solidFill>
                <a:latin typeface="Futura Md BT"/>
                <a:ea typeface="Futura Md BT"/>
                <a:cs typeface="Futura Md BT"/>
                <a:sym typeface="Futura Md BT"/>
              </a:defRPr>
            </a:pPr>
            <a:r>
              <a:t>12.3</a:t>
            </a:r>
            <a:r>
              <a:rPr baseline="0">
                <a:latin typeface="+mj-lt"/>
                <a:ea typeface="+mj-ea"/>
                <a:cs typeface="+mj-cs"/>
                <a:sym typeface="等线"/>
              </a:rPr>
              <a:t>  基于卡方检验的特征选择</a:t>
            </a:r>
          </a:p>
        </p:txBody>
      </p:sp>
      <p:sp>
        <p:nvSpPr>
          <p:cNvPr id="149" name="Shape 149"/>
          <p:cNvSpPr/>
          <p:nvPr>
            <p:ph type="body" idx="1"/>
          </p:nvPr>
        </p:nvSpPr>
        <p:spPr>
          <a:xfrm>
            <a:off x="838200" y="1825625"/>
            <a:ext cx="10515600" cy="4351338"/>
          </a:xfrm>
          <a:prstGeom prst="rect">
            <a:avLst/>
          </a:prstGeom>
        </p:spPr>
        <p:txBody>
          <a:bodyPr/>
          <a:lstStyle>
            <a:lvl1pPr marL="0" indent="266700" algn="just" defTabSz="266700">
              <a:lnSpc>
                <a:spcPts val="3800"/>
              </a:lnSpc>
              <a:spcBef>
                <a:spcPts val="0"/>
              </a:spcBef>
              <a:buSzTx/>
              <a:buFontTx/>
              <a:buNone/>
              <a:defRPr sz="1800">
                <a:uFill>
                  <a:solidFill>
                    <a:srgbClr val="000000"/>
                  </a:solidFill>
                </a:uFill>
                <a:latin typeface="宋体"/>
                <a:ea typeface="宋体"/>
                <a:cs typeface="宋体"/>
                <a:sym typeface="宋体"/>
              </a:defRPr>
            </a:lvl1pPr>
          </a:lstStyle>
          <a:p>
            <a:pPr>
              <a:defRPr>
                <a:latin typeface="Times New Roman"/>
                <a:ea typeface="Times New Roman"/>
                <a:cs typeface="Times New Roman"/>
                <a:sym typeface="Times New Roman"/>
              </a:defRPr>
            </a:pPr>
            <a:r>
              <a:rPr>
                <a:latin typeface="宋体"/>
                <a:ea typeface="宋体"/>
                <a:cs typeface="宋体"/>
                <a:sym typeface="宋体"/>
              </a:rPr>
              <a:t>卡方检验是用途非常广泛的一种假设检验方法，它在分类资料统计推断中一般用于检验一个样本是否符合预期的一个分布。其计算原理就是，把待测定的数据分布分成几个互不相交的区域，每个区域的理论概率可知，之后查看测定结果值落在这些区域的频率，是否跟理论概率差不多。</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等线"/>
        <a:ea typeface="等线"/>
        <a:cs typeface="等线"/>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等线"/>
        <a:ea typeface="等线"/>
        <a:cs typeface="等线"/>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