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oracle.com/technetwork/java/javase/downloads/index.html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j-lt"/>
                <a:ea typeface="+mj-ea"/>
                <a:cs typeface="+mj-cs"/>
                <a:sym typeface="等线"/>
              </a:defRPr>
            </a:pPr>
            <a:r>
              <a:t>第 </a:t>
            </a:r>
            <a:r>
              <a:t>2 </a:t>
            </a:r>
            <a:r>
              <a:t>章  </a:t>
            </a:r>
            <a:r>
              <a:t>Spark 3.0</a:t>
            </a:r>
            <a:r>
              <a:t>安装和开发环境配置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2.1Windows10</a:t>
            </a:r>
            <a:r>
              <a:t>单机模式下安装和配置</a:t>
            </a:r>
            <a:r>
              <a:t>Spark</a:t>
            </a:r>
          </a:p>
          <a:p>
            <a:pPr/>
            <a:r>
              <a:t>2.2经典的</a:t>
            </a:r>
            <a:r>
              <a:t>WordCount</a:t>
            </a:r>
            <a:r>
              <a:t>（</a:t>
            </a:r>
            <a:r>
              <a:t>Spark</a:t>
            </a:r>
            <a:r>
              <a:t>程序）</a:t>
            </a:r>
          </a:p>
          <a:p>
            <a:pPr/>
            <a:r>
              <a:t>2.3小结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baseline="30000">
                <a:solidFill>
                  <a:srgbClr val="B2B2B2"/>
                </a:solidFill>
                <a:latin typeface="Futura Md BT"/>
                <a:ea typeface="Futura Md BT"/>
                <a:cs typeface="Futura Md BT"/>
                <a:sym typeface="Futura Md BT"/>
              </a:defRPr>
            </a:pPr>
            <a:r>
              <a:t>2.2</a:t>
            </a:r>
            <a:r>
              <a:rPr baseline="0">
                <a:latin typeface="+mj-lt"/>
                <a:ea typeface="+mj-ea"/>
                <a:cs typeface="+mj-cs"/>
                <a:sym typeface="等线"/>
              </a:rPr>
              <a:t>  经典的</a:t>
            </a:r>
            <a:r>
              <a:rPr baseline="0">
                <a:latin typeface="+mj-lt"/>
                <a:ea typeface="+mj-ea"/>
                <a:cs typeface="+mj-cs"/>
                <a:sym typeface="等线"/>
              </a:rPr>
              <a:t>WordCount</a:t>
            </a:r>
            <a:r>
              <a:rPr baseline="0">
                <a:latin typeface="+mj-lt"/>
                <a:ea typeface="+mj-ea"/>
                <a:cs typeface="+mj-cs"/>
                <a:sym typeface="等线"/>
              </a:rPr>
              <a:t>（</a:t>
            </a:r>
            <a:r>
              <a:rPr baseline="0">
                <a:latin typeface="+mj-lt"/>
                <a:ea typeface="+mj-ea"/>
                <a:cs typeface="+mj-cs"/>
                <a:sym typeface="等线"/>
              </a:rPr>
              <a:t>Spark</a:t>
            </a:r>
            <a:r>
              <a:rPr baseline="0">
                <a:latin typeface="+mj-lt"/>
                <a:ea typeface="+mj-ea"/>
                <a:cs typeface="+mj-cs"/>
                <a:sym typeface="等线"/>
              </a:rPr>
              <a:t>程序）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266700" algn="just" defTabSz="2667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上节成功安装完</a:t>
            </a:r>
            <a:r>
              <a:t>Spark 3.0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单机版，下面可以开始</a:t>
            </a:r>
            <a:r>
              <a:t>ML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的学习了，这也是我们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机器学习万里长征的第一步。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j-lt"/>
                <a:ea typeface="+mj-ea"/>
                <a:cs typeface="+mj-cs"/>
                <a:sym typeface="等线"/>
              </a:defRPr>
            </a:pPr>
            <a:r>
              <a:t>2.2.1 </a:t>
            </a:r>
            <a:r>
              <a:t> </a:t>
            </a:r>
            <a:r>
              <a:t>Spark 3.0</a:t>
            </a:r>
            <a:r>
              <a:t>实现</a:t>
            </a:r>
            <a:r>
              <a:t>WordCount</a:t>
            </a:r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838200" y="1825625"/>
            <a:ext cx="10515600" cy="1325563"/>
          </a:xfrm>
          <a:prstGeom prst="rect">
            <a:avLst/>
          </a:prstGeom>
        </p:spPr>
        <p:txBody>
          <a:bodyPr/>
          <a:lstStyle/>
          <a:p>
            <a:pPr marL="0" indent="266700" algn="just" defTabSz="266700">
              <a:lnSpc>
                <a:spcPts val="2900"/>
              </a:lnSpc>
              <a:spcBef>
                <a:spcPts val="0"/>
              </a:spcBef>
              <a:buSzTx/>
              <a:buFontTx/>
              <a:buNone/>
              <a:defRPr sz="105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相信有不少读者都有</a:t>
            </a:r>
            <a:r>
              <a:t>Hadoop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的学习经验，经典的</a:t>
            </a:r>
            <a:r>
              <a:t>WordCount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</a:t>
            </a:r>
            <a:r>
              <a:t>MapReduce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入门必看的例子，可以称为分布式框架的</a:t>
            </a:r>
            <a:r>
              <a:t>Hello World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，也是大数据处理程序员必须掌握的入门技能。考察了对基本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语法的运用，也是一个简单的自然语言处理的小程序，即统计文章中的词频。源代码参照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官网的</a:t>
            </a:r>
            <a:r>
              <a:t>WordCount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中的示例代码实现了</a:t>
            </a:r>
            <a:r>
              <a:t>text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文件的单词计数功能，单词之间按照空格来区分，是理解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使用和原理最简单最直接的示例。其形式如图所示。</a:t>
            </a:r>
            <a:endParaRPr>
              <a:latin typeface="宋体"/>
              <a:ea typeface="宋体"/>
              <a:cs typeface="宋体"/>
              <a:sym typeface="宋体"/>
            </a:endParaRPr>
          </a:p>
        </p:txBody>
      </p:sp>
      <p:pic>
        <p:nvPicPr>
          <p:cNvPr id="154" name="image.png"/>
          <p:cNvPicPr>
            <a:picLocks noChangeAspect="1"/>
          </p:cNvPicPr>
          <p:nvPr/>
        </p:nvPicPr>
        <p:blipFill>
          <a:blip r:embed="rId2">
            <a:extLst/>
          </a:blip>
          <a:srcRect l="0" t="11378" r="0" b="7174"/>
          <a:stretch>
            <a:fillRect/>
          </a:stretch>
        </p:blipFill>
        <p:spPr>
          <a:xfrm>
            <a:off x="4770371" y="3286125"/>
            <a:ext cx="3743458" cy="1592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j-lt"/>
                <a:ea typeface="+mj-ea"/>
                <a:cs typeface="+mj-cs"/>
                <a:sym typeface="等线"/>
              </a:defRPr>
            </a:pPr>
            <a:r>
              <a:t>2.2.2</a:t>
            </a:r>
            <a:r>
              <a:t>  </a:t>
            </a:r>
            <a:r>
              <a:t>MapReduce</a:t>
            </a:r>
            <a:r>
              <a:t>实现</a:t>
            </a:r>
            <a:r>
              <a:t>WordCount</a:t>
            </a:r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838200" y="1825625"/>
            <a:ext cx="10515600" cy="1121123"/>
          </a:xfrm>
          <a:prstGeom prst="rect">
            <a:avLst/>
          </a:prstGeom>
        </p:spPr>
        <p:txBody>
          <a:bodyPr/>
          <a:lstStyle/>
          <a:p>
            <a:pPr marL="0" indent="269875" algn="just" defTabSz="266700">
              <a:lnSpc>
                <a:spcPts val="2900"/>
              </a:lnSpc>
              <a:spcBef>
                <a:spcPts val="600"/>
              </a:spcBef>
              <a:buSzTx/>
              <a:buFontTx/>
              <a:buNone/>
              <a:defRPr sz="105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与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对比的是</a:t>
            </a:r>
            <a:r>
              <a:t>MapReduce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</a:t>
            </a:r>
            <a:r>
              <a:t>wordCount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程序的设计，如程序</a:t>
            </a:r>
            <a:r>
              <a:t>2-4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所示，在这里笔者只是为了做对比，如果有读者想深入学习</a:t>
            </a:r>
            <a:r>
              <a:t>MapReduce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程序设计，请参考相关的专业书籍。</a:t>
            </a:r>
          </a:p>
          <a:p>
            <a:pPr marL="0" indent="266700" algn="just" defTabSz="266700">
              <a:lnSpc>
                <a:spcPts val="2800"/>
              </a:lnSpc>
              <a:spcBef>
                <a:spcPts val="0"/>
              </a:spcBef>
              <a:buSzTx/>
              <a:buFontTx/>
              <a:buNone/>
              <a:defRPr sz="105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代码位置：</a:t>
            </a:r>
            <a:r>
              <a:t>// SRC//C02// wordCount.java</a:t>
            </a:r>
          </a:p>
          <a:p>
            <a:pPr marL="0" indent="269875" algn="just" defTabSz="266700">
              <a:lnSpc>
                <a:spcPts val="2900"/>
              </a:lnSpc>
              <a:spcBef>
                <a:spcPts val="800"/>
              </a:spcBef>
              <a:buSzTx/>
              <a:buFontTx/>
              <a:buNone/>
              <a:defRPr sz="105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程序</a:t>
            </a:r>
            <a:r>
              <a:t>2-4  MapReduce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中</a:t>
            </a:r>
            <a:r>
              <a:t>wordCount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程序的设计</a:t>
            </a:r>
          </a:p>
        </p:txBody>
      </p:sp>
      <p:pic>
        <p:nvPicPr>
          <p:cNvPr id="15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6400" y="3917950"/>
            <a:ext cx="5435600" cy="143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baseline="30000">
                <a:solidFill>
                  <a:srgbClr val="B2B2B2"/>
                </a:solidFill>
                <a:latin typeface="Futura Md BT"/>
                <a:ea typeface="Futura Md BT"/>
                <a:cs typeface="Futura Md BT"/>
                <a:sym typeface="Futura Md BT"/>
              </a:defRPr>
            </a:pPr>
            <a:r>
              <a:t>2.3</a:t>
            </a:r>
            <a:r>
              <a:rPr baseline="0">
                <a:latin typeface="+mj-lt"/>
                <a:ea typeface="+mj-ea"/>
                <a:cs typeface="+mj-cs"/>
                <a:sym typeface="等线"/>
              </a:rPr>
              <a:t>  小结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266700" algn="just" defTabSz="2667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Intellij IDEA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是目前常用的</a:t>
            </a:r>
            <a:r>
              <a:t>Java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和</a:t>
            </a:r>
            <a:r>
              <a:t>Scala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程序设计以及框架处理软件，它拥有较好的自动架构、辅助编码和智能控制等功能，目前有极大的趋势取代</a:t>
            </a:r>
            <a:r>
              <a:t>Eclipse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的使用。</a:t>
            </a:r>
          </a:p>
          <a:p>
            <a:pPr marL="0" indent="266700" algn="just" defTabSz="2667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在</a:t>
            </a:r>
            <a:r>
              <a:t>Windows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上对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进行操作，解决了大部分学习人员欠缺大数据运行环境的烦恼，便于操作和研究基本算法，这对真实使用大数据集群进行数据处理有很大的帮助。在后面的章节中，笔者将着重介绍基于</a:t>
            </a:r>
            <a:r>
              <a:t>Windows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单机环境下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的数据处理方法和内容，这种单机环境下相应程序的编写，与集群环境下运行时的程序编写基本相同，部分程序稍作修改即可运行在集群中，这点请读者不用产生顾虑。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59536">
              <a:defRPr b="1" baseline="29872" sz="4136">
                <a:solidFill>
                  <a:srgbClr val="B2B2B2"/>
                </a:solidFill>
                <a:latin typeface="Futura Md BT"/>
                <a:ea typeface="Futura Md BT"/>
                <a:cs typeface="Futura Md BT"/>
                <a:sym typeface="Futura Md BT"/>
              </a:defRPr>
            </a:pPr>
            <a:r>
              <a:t>2.1</a:t>
            </a:r>
            <a:r>
              <a:rPr baseline="0">
                <a:latin typeface="+mj-lt"/>
                <a:ea typeface="+mj-ea"/>
                <a:cs typeface="+mj-cs"/>
                <a:sym typeface="等线"/>
              </a:rPr>
              <a:t>  </a:t>
            </a:r>
            <a:r>
              <a:rPr baseline="0">
                <a:latin typeface="+mj-lt"/>
                <a:ea typeface="+mj-ea"/>
                <a:cs typeface="+mj-cs"/>
                <a:sym typeface="等线"/>
              </a:rPr>
              <a:t>Windows10</a:t>
            </a:r>
            <a:r>
              <a:rPr baseline="0">
                <a:latin typeface="+mj-lt"/>
                <a:ea typeface="+mj-ea"/>
                <a:cs typeface="+mj-cs"/>
                <a:sym typeface="等线"/>
              </a:rPr>
              <a:t>单机模式下安装和配置</a:t>
            </a:r>
            <a:r>
              <a:rPr baseline="0">
                <a:latin typeface="+mj-lt"/>
                <a:ea typeface="+mj-ea"/>
                <a:cs typeface="+mj-cs"/>
                <a:sym typeface="等线"/>
              </a:rPr>
              <a:t>Spark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266700" algn="just" defTabSz="2667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Windows 10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系统是最常见的操作系统，本节将讲解如何在</a:t>
            </a:r>
            <a:r>
              <a:t>Windows 10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系统中下载、使用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单机模式。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j-lt"/>
                <a:ea typeface="+mj-ea"/>
                <a:cs typeface="+mj-cs"/>
                <a:sym typeface="等线"/>
              </a:defRPr>
            </a:pPr>
            <a:r>
              <a:t>2.1.1 </a:t>
            </a:r>
            <a:r>
              <a:t> </a:t>
            </a:r>
            <a:r>
              <a:t>Windows 10</a:t>
            </a:r>
            <a:r>
              <a:t>安装</a:t>
            </a:r>
            <a:r>
              <a:t>Java 8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5628" indent="-535628" algn="just" defTabSz="248031">
              <a:lnSpc>
                <a:spcPts val="3300"/>
              </a:lnSpc>
              <a:spcBef>
                <a:spcPts val="0"/>
              </a:spcBef>
              <a:buSzTx/>
              <a:buFontTx/>
              <a:buNone/>
              <a:tabLst>
                <a:tab pos="533400" algn="l"/>
              </a:tabLst>
              <a:defRPr sz="97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</a:t>
            </a:r>
            <a:r>
              <a:rPr sz="1488"/>
              <a:t>   </a:t>
            </a:r>
            <a:r>
              <a:rPr sz="1488"/>
              <a:t>1.</a:t>
            </a:r>
            <a:r>
              <a:rPr sz="1488">
                <a:latin typeface="方正楷体简体"/>
                <a:ea typeface="方正楷体简体"/>
                <a:cs typeface="方正楷体简体"/>
                <a:sym typeface="方正楷体简体"/>
              </a:rPr>
              <a:t>首先从</a:t>
            </a:r>
            <a:r>
              <a:rPr sz="1488"/>
              <a:t>Java</a:t>
            </a:r>
            <a:r>
              <a:rPr sz="1488">
                <a:latin typeface="方正楷体简体"/>
                <a:ea typeface="方正楷体简体"/>
                <a:cs typeface="方正楷体简体"/>
                <a:sym typeface="方正楷体简体"/>
              </a:rPr>
              <a:t>地址下载安装</a:t>
            </a:r>
            <a:r>
              <a:rPr sz="1488"/>
              <a:t>Java</a:t>
            </a:r>
            <a:r>
              <a:rPr sz="1488">
                <a:latin typeface="方正楷体简体"/>
                <a:ea typeface="方正楷体简体"/>
                <a:cs typeface="方正楷体简体"/>
                <a:sym typeface="方正楷体简体"/>
              </a:rPr>
              <a:t>安装程序，地址</a:t>
            </a:r>
            <a:r>
              <a:rPr sz="1488">
                <a:latin typeface="方正楷体简体"/>
                <a:ea typeface="方正楷体简体"/>
                <a:cs typeface="方正楷体简体"/>
                <a:sym typeface="方正楷体简体"/>
              </a:rPr>
              <a:t>如下</a:t>
            </a:r>
            <a:r>
              <a:rPr sz="1488">
                <a:latin typeface="方正楷体简体"/>
                <a:ea typeface="方正楷体简体"/>
                <a:cs typeface="方正楷体简体"/>
                <a:sym typeface="方正楷体简体"/>
              </a:rPr>
              <a:t>：</a:t>
            </a:r>
            <a:endParaRPr sz="1488"/>
          </a:p>
          <a:p>
            <a:pPr marL="0" indent="248031" algn="just" defTabSz="248031">
              <a:lnSpc>
                <a:spcPts val="3300"/>
              </a:lnSpc>
              <a:spcBef>
                <a:spcPts val="0"/>
              </a:spcBef>
              <a:buSzTx/>
              <a:buFontTx/>
              <a:buNone/>
              <a:defRPr sz="148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http://www.oracle.com/technetwork/java/javase/downloads/index.html</a:t>
            </a:r>
          </a:p>
          <a:p>
            <a:pPr marL="0" indent="248031" algn="just" defTabSz="248031">
              <a:lnSpc>
                <a:spcPts val="3300"/>
              </a:lnSpc>
              <a:spcBef>
                <a:spcPts val="0"/>
              </a:spcBef>
              <a:buSzTx/>
              <a:buFontTx/>
              <a:buNone/>
              <a:defRPr sz="148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此时单击</a:t>
            </a:r>
            <a:r>
              <a:t>JDK Download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按钮，之后按需求选择</a:t>
            </a:r>
            <a:r>
              <a:t>Java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的版本号。本例中为了统一安装，这里全部选择</a:t>
            </a:r>
            <a:r>
              <a:t>64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位</a:t>
            </a:r>
            <a:r>
              <a:t>Java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安装文件进行下载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0" indent="248031" algn="just" defTabSz="248031">
              <a:lnSpc>
                <a:spcPts val="3300"/>
              </a:lnSpc>
              <a:spcBef>
                <a:spcPts val="0"/>
              </a:spcBef>
              <a:buSzTx/>
              <a:buFontTx/>
              <a:buNone/>
              <a:defRPr sz="148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3.双击下载后的文件，在默认路径安装</a:t>
            </a:r>
            <a:r>
              <a:t>Java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，如图</a:t>
            </a:r>
            <a:r>
              <a:t>2-3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所示，此时静待安装结束即可。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笔者电脑采用的是</a:t>
            </a:r>
            <a:r>
              <a:t>1.8.151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的版本，只要比这版本高的都可以。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0" indent="248031" algn="just" defTabSz="248031">
              <a:lnSpc>
                <a:spcPts val="3300"/>
              </a:lnSpc>
              <a:spcBef>
                <a:spcPts val="0"/>
              </a:spcBef>
              <a:buSzTx/>
              <a:buFontTx/>
              <a:buNone/>
              <a:defRPr sz="148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4.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安装结束后需要对环境变量进行配置，首先右击</a:t>
            </a:r>
            <a:r>
              <a:t>“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我的电脑</a:t>
            </a:r>
            <a:r>
              <a:t>”|“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属性</a:t>
            </a:r>
            <a:r>
              <a:t>”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选项，在弹出的对话框中单击</a:t>
            </a:r>
            <a:r>
              <a:t>“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高级系统设置</a:t>
            </a:r>
            <a:r>
              <a:t>”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选项，然后选中</a:t>
            </a:r>
            <a:r>
              <a:t>“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高级</a:t>
            </a:r>
            <a:r>
              <a:t>”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标签。单击</a:t>
            </a:r>
            <a:r>
              <a:t>“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环境变量</a:t>
            </a:r>
            <a:r>
              <a:t>”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按钮，在当前   用户名下新建</a:t>
            </a:r>
            <a:r>
              <a:t>JAVA_HOME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安装路径，即前面</a:t>
            </a:r>
            <a:r>
              <a:t>jdk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安装所在路径。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0" indent="248031" algn="just" defTabSz="248031">
              <a:lnSpc>
                <a:spcPts val="3300"/>
              </a:lnSpc>
              <a:spcBef>
                <a:spcPts val="0"/>
              </a:spcBef>
              <a:buSzTx/>
              <a:buFontTx/>
              <a:buNone/>
              <a:defRPr sz="148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5.</a:t>
            </a:r>
            <a:r>
              <a:t>PATH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用于设置编译器和解释器路径，在设置好</a:t>
            </a:r>
            <a:r>
              <a:t>JAVA_HOME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后，需要对</a:t>
            </a:r>
            <a:r>
              <a:t>PATH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设置以便能在任何目录下使用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0" indent="248031" algn="just" defTabSz="248031">
              <a:lnSpc>
                <a:spcPts val="3300"/>
              </a:lnSpc>
              <a:spcBef>
                <a:spcPts val="0"/>
              </a:spcBef>
              <a:buSzTx/>
              <a:buFontTx/>
              <a:buNone/>
              <a:defRPr sz="148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6.最后再对</a:t>
            </a:r>
            <a:r>
              <a:t>CLASSPATH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进行配置，此时需要注意的是，路径方框中一定要在开头加上</a:t>
            </a:r>
            <a:r>
              <a:t>“.;”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（不包括引号）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0" indent="248031" algn="just" defTabSz="248031">
              <a:lnSpc>
                <a:spcPts val="3300"/>
              </a:lnSpc>
              <a:spcBef>
                <a:spcPts val="0"/>
              </a:spcBef>
              <a:buSzTx/>
              <a:buFontTx/>
              <a:buNone/>
              <a:defRPr sz="148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7.单击</a:t>
            </a:r>
            <a:r>
              <a:t>Windows 10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开始菜单，在附件里面找到运行，输入</a:t>
            </a:r>
            <a:r>
              <a:t>cmd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命令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535628" indent="-535628" algn="just" defTabSz="248031">
              <a:lnSpc>
                <a:spcPts val="3300"/>
              </a:lnSpc>
              <a:spcBef>
                <a:spcPts val="0"/>
              </a:spcBef>
              <a:buSzTx/>
              <a:buFontTx/>
              <a:buNone/>
              <a:tabLst>
                <a:tab pos="533400" algn="l"/>
              </a:tabLst>
              <a:defRPr sz="148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       8.输入命令后打开控制台界面，在打开的界面中输入</a:t>
            </a:r>
            <a:r>
              <a:t>java</a:t>
            </a:r>
          </a:p>
          <a:p>
            <a:pPr marL="535628" indent="-535628" algn="just" defTabSz="248031">
              <a:lnSpc>
                <a:spcPts val="3300"/>
              </a:lnSpc>
              <a:spcBef>
                <a:spcPts val="0"/>
              </a:spcBef>
              <a:buSzTx/>
              <a:buFontTx/>
              <a:buNone/>
              <a:tabLst>
                <a:tab pos="533400" algn="l"/>
              </a:tabLst>
              <a:defRPr sz="148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9.</a:t>
            </a:r>
            <a:r>
              <a:rPr spc="28">
                <a:latin typeface="方正楷体简体"/>
                <a:ea typeface="方正楷体简体"/>
                <a:cs typeface="方正楷体简体"/>
                <a:sym typeface="方正楷体简体"/>
              </a:rPr>
              <a:t>运行后</a:t>
            </a:r>
            <a:r>
              <a:rPr spc="28">
                <a:latin typeface="方正楷体简体"/>
                <a:ea typeface="方正楷体简体"/>
                <a:cs typeface="方正楷体简体"/>
                <a:sym typeface="方正楷体简体"/>
              </a:rPr>
              <a:t>出现</a:t>
            </a:r>
            <a:r>
              <a:rPr spc="28">
                <a:latin typeface="方正楷体简体"/>
                <a:ea typeface="方正楷体简体"/>
                <a:cs typeface="方正楷体简体"/>
                <a:sym typeface="方正楷体简体"/>
              </a:rPr>
              <a:t>如</a:t>
            </a:r>
            <a:r>
              <a:rPr spc="28">
                <a:latin typeface="方正楷体简体"/>
                <a:ea typeface="方正楷体简体"/>
                <a:cs typeface="方正楷体简体"/>
                <a:sym typeface="方正楷体简体"/>
              </a:rPr>
              <a:t>图</a:t>
            </a:r>
            <a:r>
              <a:rPr spc="28"/>
              <a:t>2-9</a:t>
            </a:r>
            <a:r>
              <a:rPr spc="28">
                <a:latin typeface="方正楷体简体"/>
                <a:ea typeface="方正楷体简体"/>
                <a:cs typeface="方正楷体简体"/>
                <a:sym typeface="方正楷体简体"/>
              </a:rPr>
              <a:t>所示的</a:t>
            </a:r>
            <a:r>
              <a:rPr spc="28">
                <a:latin typeface="方正楷体简体"/>
                <a:ea typeface="方正楷体简体"/>
                <a:cs typeface="方正楷体简体"/>
                <a:sym typeface="方正楷体简体"/>
              </a:rPr>
              <a:t>界面，说明</a:t>
            </a:r>
            <a:r>
              <a:rPr spc="28"/>
              <a:t>Java</a:t>
            </a:r>
            <a:r>
              <a:rPr spc="28">
                <a:latin typeface="方正楷体简体"/>
                <a:ea typeface="方正楷体简体"/>
                <a:cs typeface="方正楷体简体"/>
                <a:sym typeface="方正楷体简体"/>
              </a:rPr>
              <a:t>已经配置好了！电脑可以运行</a:t>
            </a:r>
            <a:r>
              <a:rPr spc="28"/>
              <a:t>Java</a:t>
            </a:r>
            <a:r>
              <a:rPr spc="28">
                <a:latin typeface="方正楷体简体"/>
                <a:ea typeface="方正楷体简体"/>
                <a:cs typeface="方正楷体简体"/>
                <a:sym typeface="方正楷体简体"/>
              </a:rPr>
              <a:t>程序了。</a:t>
            </a:r>
            <a:endParaRPr spc="28"/>
          </a:p>
          <a:p>
            <a:pPr marL="535628" indent="-535628" algn="just" defTabSz="248031">
              <a:lnSpc>
                <a:spcPts val="3300"/>
              </a:lnSpc>
              <a:spcBef>
                <a:spcPts val="0"/>
              </a:spcBef>
              <a:buSzTx/>
              <a:buFontTx/>
              <a:buNone/>
              <a:tabLst>
                <a:tab pos="533400" algn="l"/>
              </a:tabLst>
              <a:defRPr sz="148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535628" indent="-535628" algn="just" defTabSz="248031">
              <a:lnSpc>
                <a:spcPts val="3300"/>
              </a:lnSpc>
              <a:spcBef>
                <a:spcPts val="0"/>
              </a:spcBef>
              <a:buSzTx/>
              <a:buFontTx/>
              <a:buNone/>
              <a:tabLst>
                <a:tab pos="533400" algn="l"/>
              </a:tabLst>
              <a:defRPr sz="148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0" indent="248031" algn="just" defTabSz="248031">
              <a:lnSpc>
                <a:spcPts val="2700"/>
              </a:lnSpc>
              <a:spcBef>
                <a:spcPts val="0"/>
              </a:spcBef>
              <a:buSzTx/>
              <a:buFontTx/>
              <a:buNone/>
              <a:defRPr sz="97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j-lt"/>
                <a:ea typeface="+mj-ea"/>
                <a:cs typeface="+mj-cs"/>
                <a:sym typeface="等线"/>
              </a:defRPr>
            </a:pPr>
            <a:r>
              <a:t>2.1.2</a:t>
            </a:r>
            <a:r>
              <a:t>  </a:t>
            </a:r>
            <a:r>
              <a:t>Windows 10</a:t>
            </a:r>
            <a:r>
              <a:t>安装</a:t>
            </a:r>
            <a:r>
              <a:t>Scala 2.12.10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8666" indent="-558666" algn="just" defTabSz="258699">
              <a:lnSpc>
                <a:spcPts val="3400"/>
              </a:lnSpc>
              <a:spcBef>
                <a:spcPts val="0"/>
              </a:spcBef>
              <a:buSzTx/>
              <a:buFontTx/>
              <a:buNone/>
              <a:tabLst>
                <a:tab pos="546100" algn="l"/>
              </a:tabLst>
              <a:defRPr sz="101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</a:t>
            </a:r>
            <a:r>
              <a:rPr sz="1552"/>
              <a:t>    1.</a:t>
            </a:r>
            <a:r>
              <a:rPr sz="1552"/>
              <a:t>Scala</a:t>
            </a:r>
            <a:r>
              <a:rPr sz="1552">
                <a:latin typeface="方正楷体简体"/>
                <a:ea typeface="方正楷体简体"/>
                <a:cs typeface="方正楷体简体"/>
                <a:sym typeface="方正楷体简体"/>
              </a:rPr>
              <a:t>的安装比较容易，直接下载相应的编译软件，下载之后双击程序直接安装即可，</a:t>
            </a:r>
            <a:r>
              <a:rPr sz="1552"/>
              <a:t>Scala</a:t>
            </a:r>
            <a:r>
              <a:rPr sz="1552">
                <a:latin typeface="方正楷体简体"/>
                <a:ea typeface="方正楷体简体"/>
                <a:cs typeface="方正楷体简体"/>
                <a:sym typeface="方正楷体简体"/>
              </a:rPr>
              <a:t>会在安装过程中自行设置。我们需要下载的版本是</a:t>
            </a:r>
            <a:r>
              <a:rPr sz="1552"/>
              <a:t>Scala 2.12.10</a:t>
            </a:r>
            <a:r>
              <a:rPr sz="1552">
                <a:latin typeface="方正楷体简体"/>
                <a:ea typeface="方正楷体简体"/>
                <a:cs typeface="方正楷体简体"/>
                <a:sym typeface="方正楷体简体"/>
              </a:rPr>
              <a:t>，</a:t>
            </a:r>
            <a:endParaRPr sz="1552"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558666" indent="-558666" algn="just" defTabSz="258699">
              <a:lnSpc>
                <a:spcPts val="3400"/>
              </a:lnSpc>
              <a:spcBef>
                <a:spcPts val="0"/>
              </a:spcBef>
              <a:buSzTx/>
              <a:buFontTx/>
              <a:buNone/>
              <a:tabLst>
                <a:tab pos="546100" algn="l"/>
              </a:tabLst>
              <a:defRPr sz="155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            下载地址：</a:t>
            </a:r>
            <a:r>
              <a:t>http://www.scala-lang.org</a:t>
            </a:r>
          </a:p>
          <a:p>
            <a:pPr marL="558666" indent="-558666" algn="just" defTabSz="258699">
              <a:lnSpc>
                <a:spcPts val="3400"/>
              </a:lnSpc>
              <a:spcBef>
                <a:spcPts val="0"/>
              </a:spcBef>
              <a:buSzTx/>
              <a:buFontTx/>
              <a:buNone/>
              <a:tabLst>
                <a:tab pos="546100" algn="l"/>
              </a:tabLst>
              <a:defRPr sz="155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pc="-73"/>
              <a:t>           2.</a:t>
            </a:r>
            <a:r>
              <a:rPr spc="-73">
                <a:latin typeface="方正楷体简体"/>
                <a:ea typeface="方正楷体简体"/>
                <a:cs typeface="方正楷体简体"/>
                <a:sym typeface="方正楷体简体"/>
              </a:rPr>
              <a:t>打开</a:t>
            </a:r>
            <a:r>
              <a:rPr spc="-73"/>
              <a:t>Scala</a:t>
            </a:r>
            <a:r>
              <a:rPr spc="-73">
                <a:latin typeface="方正楷体简体"/>
                <a:ea typeface="方正楷体简体"/>
                <a:cs typeface="方正楷体简体"/>
                <a:sym typeface="方正楷体简体"/>
              </a:rPr>
              <a:t>网站首页</a:t>
            </a:r>
            <a:endParaRPr spc="-73"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558666" indent="-558666" algn="just" defTabSz="258699">
              <a:lnSpc>
                <a:spcPts val="3400"/>
              </a:lnSpc>
              <a:spcBef>
                <a:spcPts val="0"/>
              </a:spcBef>
              <a:buSzTx/>
              <a:buFontTx/>
              <a:buNone/>
              <a:tabLst>
                <a:tab pos="546100" algn="l"/>
              </a:tabLst>
              <a:defRPr sz="155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pc="-73">
                <a:latin typeface="方正楷体简体"/>
                <a:ea typeface="方正楷体简体"/>
                <a:cs typeface="方正楷体简体"/>
                <a:sym typeface="方正楷体简体"/>
              </a:rPr>
              <a:t>         3.</a:t>
            </a:r>
            <a:r>
              <a:t>	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单击</a:t>
            </a:r>
            <a:r>
              <a:t>DOWNLOAD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按钮，进入下载界面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558666" indent="-558666" algn="just" defTabSz="258699">
              <a:lnSpc>
                <a:spcPts val="3400"/>
              </a:lnSpc>
              <a:spcBef>
                <a:spcPts val="0"/>
              </a:spcBef>
              <a:buSzTx/>
              <a:buFontTx/>
              <a:buNone/>
              <a:tabLst>
                <a:tab pos="546100" algn="l"/>
              </a:tabLst>
              <a:defRPr sz="155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       4.根据日期的不同，在首页默认下载的</a:t>
            </a:r>
            <a:r>
              <a:t>Scala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版本也不尽相同，这里本文笔者选用的是</a:t>
            </a:r>
            <a:r>
              <a:t>2.12.10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版本，单击图</a:t>
            </a:r>
            <a:r>
              <a:t>2-12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中</a:t>
            </a:r>
            <a:r>
              <a:t>ALL download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按钮进入版本选择页面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558666" indent="-558666" algn="just" defTabSz="258699">
              <a:lnSpc>
                <a:spcPts val="3400"/>
              </a:lnSpc>
              <a:spcBef>
                <a:spcPts val="0"/>
              </a:spcBef>
              <a:buSzTx/>
              <a:buFontTx/>
              <a:buNone/>
              <a:tabLst>
                <a:tab pos="546100" algn="l"/>
              </a:tabLst>
              <a:defRPr sz="155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       5.</a:t>
            </a:r>
            <a:r>
              <a:t>	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单击图</a:t>
            </a:r>
            <a:r>
              <a:t>2-12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中画横线的按钮进入</a:t>
            </a:r>
            <a:r>
              <a:t>Scala 2.12.10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版本的下载页面，等待程序下载完成后，双击进行程序安装。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558666" indent="-558666" algn="just" defTabSz="258699">
              <a:lnSpc>
                <a:spcPts val="3400"/>
              </a:lnSpc>
              <a:spcBef>
                <a:spcPts val="0"/>
              </a:spcBef>
              <a:buSzTx/>
              <a:buFontTx/>
              <a:buNone/>
              <a:tabLst>
                <a:tab pos="546100" algn="l"/>
              </a:tabLst>
              <a:defRPr sz="155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       6.</a:t>
            </a:r>
            <a:r>
              <a:t>	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与</a:t>
            </a:r>
            <a:r>
              <a:t>Java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安装时类似，安装结束后对环境变量进行配置，首先右击</a:t>
            </a:r>
            <a:r>
              <a:t>“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我的电脑</a:t>
            </a:r>
            <a:r>
              <a:t>”|“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属性</a:t>
            </a:r>
            <a:r>
              <a:t>”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菜单，打开</a:t>
            </a:r>
            <a:r>
              <a:t>“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系统属性</a:t>
            </a:r>
            <a:r>
              <a:t>”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对话框。单击</a:t>
            </a:r>
            <a:r>
              <a:t>“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高级系统设置</a:t>
            </a:r>
            <a:r>
              <a:t>”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选项。之后选中</a:t>
            </a:r>
            <a:r>
              <a:t>“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高级</a:t>
            </a:r>
            <a:r>
              <a:t>”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标签。单击</a:t>
            </a:r>
            <a:r>
              <a:t>“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环境变量</a:t>
            </a:r>
            <a:r>
              <a:t>”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按钮。在当前用户名下新建</a:t>
            </a:r>
            <a:r>
              <a:t>SCALA-HOME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安装路径，即前面</a:t>
            </a:r>
            <a:r>
              <a:t>Scala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安装所在路径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558666" indent="-558666" algn="just" defTabSz="258699">
              <a:lnSpc>
                <a:spcPts val="3400"/>
              </a:lnSpc>
              <a:spcBef>
                <a:spcPts val="0"/>
              </a:spcBef>
              <a:buSzTx/>
              <a:buFontTx/>
              <a:buNone/>
              <a:tabLst>
                <a:tab pos="546100" algn="l"/>
              </a:tabLst>
              <a:defRPr sz="155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       7.设置</a:t>
            </a:r>
            <a:r>
              <a:t>path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变量：找到系统变量下的</a:t>
            </a:r>
            <a:r>
              <a:t>path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项，单击编辑。在</a:t>
            </a:r>
            <a:r>
              <a:t>“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变量值</a:t>
            </a:r>
            <a:r>
              <a:t>”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一栏的最前面添加如下的</a:t>
            </a:r>
            <a:r>
              <a:t>“%scala_Home%\bin;”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。</a:t>
            </a:r>
          </a:p>
          <a:p>
            <a:pPr marL="558666" indent="-558666" algn="just" defTabSz="258699">
              <a:lnSpc>
                <a:spcPts val="3400"/>
              </a:lnSpc>
              <a:spcBef>
                <a:spcPts val="0"/>
              </a:spcBef>
              <a:buSzTx/>
              <a:buFontTx/>
              <a:buNone/>
              <a:tabLst>
                <a:tab pos="546100" algn="l"/>
              </a:tabLst>
              <a:defRPr sz="155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8.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跟前面运行</a:t>
            </a:r>
            <a:r>
              <a:t>Java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命令一样，还是通过在</a:t>
            </a:r>
            <a:r>
              <a:t>“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运行</a:t>
            </a:r>
            <a:r>
              <a:t>”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对话框输入</a:t>
            </a:r>
            <a:r>
              <a:t>cmd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命令打开命令控制台。</a:t>
            </a:r>
          </a:p>
          <a:p>
            <a:pPr marL="558666" indent="-558666" algn="just" defTabSz="258699">
              <a:lnSpc>
                <a:spcPts val="3400"/>
              </a:lnSpc>
              <a:spcBef>
                <a:spcPts val="0"/>
              </a:spcBef>
              <a:buSzTx/>
              <a:buFontTx/>
              <a:buNone/>
              <a:tabLst>
                <a:tab pos="546100" algn="l"/>
              </a:tabLst>
              <a:defRPr sz="155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pc="-73"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558666" indent="-558666" algn="just" defTabSz="258699">
              <a:lnSpc>
                <a:spcPts val="2800"/>
              </a:lnSpc>
              <a:spcBef>
                <a:spcPts val="0"/>
              </a:spcBef>
              <a:buSzTx/>
              <a:buFontTx/>
              <a:buNone/>
              <a:tabLst>
                <a:tab pos="546100" algn="l"/>
              </a:tabLst>
              <a:defRPr sz="101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pc="-48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j-lt"/>
                <a:ea typeface="+mj-ea"/>
                <a:cs typeface="+mj-cs"/>
                <a:sym typeface="等线"/>
              </a:defRPr>
            </a:pPr>
            <a:r>
              <a:t>2.1.3 </a:t>
            </a:r>
            <a:r>
              <a:t> </a:t>
            </a:r>
            <a:r>
              <a:t>Intellij IDEA</a:t>
            </a:r>
            <a:r>
              <a:t>下载和安装</a:t>
            </a:r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838200" y="1825625"/>
            <a:ext cx="10515600" cy="1537892"/>
          </a:xfrm>
          <a:prstGeom prst="rect">
            <a:avLst/>
          </a:prstGeom>
        </p:spPr>
        <p:txBody>
          <a:bodyPr/>
          <a:lstStyle/>
          <a:p>
            <a:pPr marL="0" indent="266700" algn="just" defTabSz="266700">
              <a:lnSpc>
                <a:spcPts val="2900"/>
              </a:lnSpc>
              <a:spcBef>
                <a:spcPts val="0"/>
              </a:spcBef>
              <a:buSzTx/>
              <a:buFontTx/>
              <a:buNone/>
              <a:defRPr sz="105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Intellij IDEA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是常用的</a:t>
            </a:r>
            <a:r>
              <a:t>Java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编译器，也可以用它作为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单机版的调试器。</a:t>
            </a:r>
            <a:r>
              <a:t>Intellij IDEA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有社区免费版和付费版，这里只需要使用免费版即可。</a:t>
            </a:r>
          </a:p>
          <a:p>
            <a:pPr marL="0" indent="266700" algn="just" defTabSz="266700">
              <a:lnSpc>
                <a:spcPts val="2900"/>
              </a:lnSpc>
              <a:spcBef>
                <a:spcPts val="0"/>
              </a:spcBef>
              <a:buSzTx/>
              <a:buFontTx/>
              <a:buNone/>
              <a:defRPr sz="105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Intellij IDEA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下载地址为：</a:t>
            </a:r>
            <a:r>
              <a:t>http://www.jetbrains.com/idea/download/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，如图所示，选择右侧社区免费版下载即可。</a:t>
            </a:r>
          </a:p>
        </p:txBody>
      </p:sp>
      <p:pic>
        <p:nvPicPr>
          <p:cNvPr id="13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8178" y="3214065"/>
            <a:ext cx="4084244" cy="1420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j-lt"/>
                <a:ea typeface="+mj-ea"/>
                <a:cs typeface="+mj-cs"/>
                <a:sym typeface="等线"/>
              </a:defRPr>
            </a:pPr>
            <a:r>
              <a:t>2.1.4</a:t>
            </a:r>
            <a:r>
              <a:t>  </a:t>
            </a:r>
            <a:r>
              <a:t>Intellij IDEA</a:t>
            </a:r>
            <a:r>
              <a:t>中</a:t>
            </a:r>
            <a:r>
              <a:t>Scala</a:t>
            </a:r>
            <a:r>
              <a:t>插件的安装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5447" indent="-155447" defTabSz="621791">
              <a:spcBef>
                <a:spcPts val="600"/>
              </a:spcBef>
              <a:defRPr sz="1904"/>
            </a:pPr>
            <a:r>
              <a:t>1.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在桌面上找到已安装的</a:t>
            </a:r>
            <a:r>
              <a:t>Intellij IDEA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图标，双击打开后请等待读取界面结束。由于</a:t>
            </a:r>
            <a:r>
              <a:t>Intellij IDEA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是首次使用，之后会进入创建工程选项。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155447" indent="-155447" defTabSz="621791">
              <a:spcBef>
                <a:spcPts val="600"/>
              </a:spcBef>
              <a:defRPr sz="1904"/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2.</a:t>
            </a:r>
            <a:r>
              <a:t>	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因为需要使用的是</a:t>
            </a:r>
            <a:r>
              <a:t>Scala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语言编译程序，这里建议读者先选择新建工程，验证是否可以使用</a:t>
            </a:r>
            <a:r>
              <a:t>Scala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创建工程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155447" indent="-155447" defTabSz="621791">
              <a:spcBef>
                <a:spcPts val="600"/>
              </a:spcBef>
              <a:defRPr sz="1904"/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3.其中并没有可以建立</a:t>
            </a:r>
            <a:r>
              <a:t>Scala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工程的选项。即，如果需要使用</a:t>
            </a:r>
            <a:r>
              <a:t>Scala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，</a:t>
            </a:r>
            <a:r>
              <a:t>Intellij IDEA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需要进一步配置相应的开发组件。因此在这一步，单击</a:t>
            </a:r>
            <a:r>
              <a:t>Cancel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按钮，之后选择</a:t>
            </a:r>
            <a:r>
              <a:t>Configure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选项，然后选择</a:t>
            </a:r>
            <a:r>
              <a:t>Plugins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进入插件的选择，单击左下角的</a:t>
            </a:r>
            <a:r>
              <a:t>“Install Intellij Plugins...”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，上面显示了当前可以安装的插件。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155447" indent="-155447" defTabSz="621791">
              <a:spcBef>
                <a:spcPts val="600"/>
              </a:spcBef>
              <a:defRPr sz="1904"/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4.此时如果显示的插件过多，可以在</a:t>
            </a:r>
            <a:r>
              <a:t>Search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文本框中键入</a:t>
            </a:r>
            <a:r>
              <a:t>Scala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搜索相应的</a:t>
            </a:r>
            <a:r>
              <a:t>Scala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插件。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155447" indent="-155447" defTabSz="621791">
              <a:spcBef>
                <a:spcPts val="600"/>
              </a:spcBef>
              <a:defRPr sz="1904"/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5.当找到</a:t>
            </a:r>
            <a:r>
              <a:t>Scala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插件后，单击右侧的</a:t>
            </a:r>
            <a:r>
              <a:t>install plugin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绿色按钮，等待一段时间，即可完成安装，笔者这里是已经安装好了的，所以没有这个选项，有一个卸载的选项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155447" indent="-155447" defTabSz="621791">
              <a:spcBef>
                <a:spcPts val="600"/>
              </a:spcBef>
              <a:defRPr sz="1904"/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6.当安装完毕后，可以看到，在</a:t>
            </a:r>
            <a:r>
              <a:t>new project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选项下有一项新的项目即为</a:t>
            </a:r>
            <a:r>
              <a:t>“Scala”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58951">
              <a:defRPr b="1" sz="3652">
                <a:latin typeface="+mj-lt"/>
                <a:ea typeface="+mj-ea"/>
                <a:cs typeface="+mj-cs"/>
                <a:sym typeface="等线"/>
              </a:defRPr>
            </a:pPr>
            <a:r>
              <a:t>2.1.5</a:t>
            </a:r>
            <a:r>
              <a:t>  </a:t>
            </a:r>
            <a:r>
              <a:t>HelloJava——</a:t>
            </a:r>
            <a:r>
              <a:t>使用</a:t>
            </a:r>
            <a:r>
              <a:t>Intellij IDEA</a:t>
            </a:r>
            <a:r>
              <a:t>创建</a:t>
            </a:r>
            <a:r>
              <a:t>Java</a:t>
            </a:r>
            <a:r>
              <a:t>程序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 defTabSz="685800">
              <a:spcBef>
                <a:spcPts val="700"/>
              </a:spcBef>
              <a:defRPr sz="2100"/>
            </a:pPr>
            <a:r>
              <a:t>1.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单击桌面上的</a:t>
            </a:r>
            <a:r>
              <a:t>Intellij IDEA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标记，打开</a:t>
            </a:r>
            <a:r>
              <a:t>Intellij IDEA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软件，这里建议读者先选择新建工程，单击新建工程后界面。</a:t>
            </a:r>
          </a:p>
          <a:p>
            <a:pPr marL="171450" indent="-171450" defTabSz="685800">
              <a:spcBef>
                <a:spcPts val="700"/>
              </a:spcBef>
              <a:defRPr sz="2100"/>
            </a:pPr>
            <a:r>
              <a:t>2.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这里笔者首先创建的是</a:t>
            </a:r>
            <a:r>
              <a:t>Java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程序，因此可以在弹出的如图</a:t>
            </a:r>
            <a:r>
              <a:t>2-25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所示的窗口中进行选择，左侧选择</a:t>
            </a:r>
            <a:r>
              <a:t>Java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选项，右侧选择</a:t>
            </a:r>
            <a:r>
              <a:t>Kotlin(Java)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选项。</a:t>
            </a:r>
          </a:p>
          <a:p>
            <a:pPr marL="171450" indent="-171450" defTabSz="685800">
              <a:spcBef>
                <a:spcPts val="700"/>
              </a:spcBef>
              <a:defRPr sz="2100"/>
            </a:pPr>
            <a:r>
              <a:t>3.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单击</a:t>
            </a:r>
            <a:r>
              <a:t>Project SDK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右侧的</a:t>
            </a:r>
            <a:r>
              <a:t>New…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按钮，在弹出的对话框中选择</a:t>
            </a:r>
            <a:r>
              <a:t>JDK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按钮，选定</a:t>
            </a:r>
            <a:r>
              <a:t>Java JDK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安装目录。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171450" indent="-171450" defTabSz="685800">
              <a:spcBef>
                <a:spcPts val="700"/>
              </a:spcBef>
              <a:defRPr sz="2100"/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4.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单击</a:t>
            </a:r>
            <a:r>
              <a:t>Next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按钮后给创建的文件起一个好名字，然后单击</a:t>
            </a:r>
            <a:r>
              <a:t>Finish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按钮，即可创建程序文件。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171450" indent="-171450" defTabSz="685800">
              <a:spcBef>
                <a:spcPts val="700"/>
              </a:spcBef>
              <a:defRPr sz="2100"/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5.在弹出的界面上，右击左侧的</a:t>
            </a:r>
            <a:r>
              <a:t>src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（源码），之后单击</a:t>
            </a:r>
            <a:r>
              <a:t>New|Java Class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菜单。</a:t>
            </a:r>
          </a:p>
          <a:p>
            <a:pPr marL="171450" indent="-171450" defTabSz="685800">
              <a:spcBef>
                <a:spcPts val="700"/>
              </a:spcBef>
              <a:defRPr sz="2100"/>
            </a:pPr>
            <a:r>
              <a:t>6.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此时，在弹出的界面右侧补充代码。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58951">
              <a:defRPr b="1" sz="3652">
                <a:latin typeface="+mj-lt"/>
                <a:ea typeface="+mj-ea"/>
                <a:cs typeface="+mj-cs"/>
                <a:sym typeface="等线"/>
              </a:defRPr>
            </a:pPr>
            <a:r>
              <a:t>2.1.6  HelloScala——</a:t>
            </a:r>
            <a:r>
              <a:t>使用</a:t>
            </a:r>
            <a:r>
              <a:t>Intellij IDEA</a:t>
            </a:r>
            <a:r>
              <a:t>创建</a:t>
            </a:r>
            <a:r>
              <a:t>Scala</a:t>
            </a:r>
            <a:r>
              <a:t>程序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0311" indent="-210311" defTabSz="841247">
              <a:spcBef>
                <a:spcPts val="900"/>
              </a:spcBef>
              <a:defRPr sz="2576"/>
            </a:pPr>
            <a:r>
              <a:t>1.</a:t>
            </a:r>
            <a:r>
              <a:t>	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单击</a:t>
            </a:r>
            <a:r>
              <a:t>IDE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主界面上</a:t>
            </a:r>
            <a:r>
              <a:t>File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标签，新建一个工程。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210311" indent="-210311" defTabSz="841247">
              <a:spcBef>
                <a:spcPts val="900"/>
              </a:spcBef>
              <a:defRPr sz="2576"/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2.之后会进入工作界面，在这里有两种方式可以新建一个</a:t>
            </a:r>
            <a:r>
              <a:t>Scala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程序，笔者推荐使用第二种方式，即左边框图中的</a:t>
            </a:r>
            <a:r>
              <a:t>Scala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选项和右边主图中</a:t>
            </a:r>
            <a:r>
              <a:t>Scala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程序。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210311" indent="-210311" defTabSz="841247">
              <a:spcBef>
                <a:spcPts val="900"/>
              </a:spcBef>
              <a:defRPr sz="2576"/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3.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最后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单击</a:t>
            </a:r>
            <a:r>
              <a:t>Finish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后会进入存放地点设置和</a:t>
            </a:r>
            <a:r>
              <a:t>Scala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编译器设置页面，这里选择输入</a:t>
            </a:r>
            <a:r>
              <a:t>2.1.2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节中安装的</a:t>
            </a:r>
            <a:r>
              <a:t>Scala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目录地址。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210311" indent="-210311" defTabSz="841247">
              <a:spcBef>
                <a:spcPts val="900"/>
              </a:spcBef>
              <a:defRPr sz="2576"/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4.右击左侧列表中的</a:t>
            </a:r>
            <a:r>
              <a:t>src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列表项来新建文件，但是需要注意，这里是新建一个</a:t>
            </a:r>
            <a:r>
              <a:t>Scala Class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文件。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210311" indent="-210311" defTabSz="841247">
              <a:spcBef>
                <a:spcPts val="900"/>
              </a:spcBef>
              <a:defRPr sz="2576"/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5.与</a:t>
            </a:r>
            <a:r>
              <a:t>Java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编译时类似，右击文件名，选择</a:t>
            </a:r>
            <a:r>
              <a:t>“Run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代码段</a:t>
            </a:r>
            <a:r>
              <a:t>”。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j-lt"/>
                <a:ea typeface="+mj-ea"/>
                <a:cs typeface="+mj-cs"/>
                <a:sym typeface="等线"/>
              </a:defRPr>
            </a:pPr>
            <a:r>
              <a:t>2.1.7  </a:t>
            </a:r>
            <a:r>
              <a:t>最后一脚</a:t>
            </a:r>
            <a:r>
              <a:t>——Spark 3.0</a:t>
            </a:r>
            <a:r>
              <a:t>单机版安装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5447" indent="-155447" defTabSz="621791">
              <a:spcBef>
                <a:spcPts val="600"/>
              </a:spcBef>
              <a:defRPr sz="1904"/>
            </a:pPr>
            <a:r>
              <a:t>1.</a:t>
            </a:r>
            <a:r>
              <a:t>Spark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单机版安装首先需要下载</a:t>
            </a:r>
            <a:r>
              <a:t>Spark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预编译版本，</a:t>
            </a:r>
            <a:r>
              <a:t>Spark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的网站地址为：</a:t>
            </a:r>
            <a:r>
              <a:t>http://spark.apache.org/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。进入后单击左边标签的选项进入下载页面。</a:t>
            </a:r>
          </a:p>
          <a:p>
            <a:pPr marL="155447" indent="-155447" defTabSz="621791">
              <a:spcBef>
                <a:spcPts val="600"/>
              </a:spcBef>
              <a:defRPr sz="1904"/>
            </a:pPr>
            <a:r>
              <a:t>2.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这里是选择</a:t>
            </a:r>
            <a:r>
              <a:t>Spark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的下载版本，因为笔者将在</a:t>
            </a:r>
            <a:r>
              <a:t>Windows 10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上虚拟出一个</a:t>
            </a:r>
            <a:r>
              <a:t>Spark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的运行环境，因此笔者建议读者下载安装</a:t>
            </a:r>
            <a:r>
              <a:t>Spark 3.0.2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的预编译版本。可以看到，这里笔者选用的是非常新的</a:t>
            </a:r>
            <a:r>
              <a:t>Spark 3.0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版本的文件，可能读者在使用本书时有更新的文件可供下载，这里笔者推荐使用的是</a:t>
            </a:r>
            <a:r>
              <a:t>Spark 3.0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版本。</a:t>
            </a:r>
            <a:endParaRPr>
              <a:latin typeface="方正楷体简体"/>
              <a:ea typeface="方正楷体简体"/>
              <a:cs typeface="方正楷体简体"/>
              <a:sym typeface="方正楷体简体"/>
            </a:endParaRPr>
          </a:p>
          <a:p>
            <a:pPr marL="155447" indent="-155447" defTabSz="621791">
              <a:spcBef>
                <a:spcPts val="600"/>
              </a:spcBef>
              <a:defRPr sz="1904"/>
            </a:pP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3.下载下来的文件是</a:t>
            </a:r>
            <a:r>
              <a:t>tar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格式的压缩文件。可能有读者使用</a:t>
            </a:r>
            <a:r>
              <a:t>Linux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学习过初步的</a:t>
            </a:r>
            <a:r>
              <a:t>Spark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知识，但是单机版本的</a:t>
            </a:r>
            <a:r>
              <a:t>Spark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与</a:t>
            </a:r>
            <a:r>
              <a:t>Linux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不同在于，此时下载的</a:t>
            </a:r>
            <a:r>
              <a:t>tgz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文件不要安装，可以直接使用</a:t>
            </a:r>
            <a:r>
              <a:t>Winrar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软件或者</a:t>
            </a:r>
            <a:r>
              <a:t>Bandizip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软件解压打开。</a:t>
            </a:r>
          </a:p>
          <a:p>
            <a:pPr marL="155447" indent="-155447" defTabSz="621791">
              <a:spcBef>
                <a:spcPts val="600"/>
              </a:spcBef>
              <a:defRPr sz="1904"/>
            </a:pPr>
            <a:r>
              <a:t>4.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要在</a:t>
            </a:r>
            <a:r>
              <a:t>Intellij IDEA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上运行</a:t>
            </a:r>
            <a:r>
              <a:t>Spark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项目必须把里面的</a:t>
            </a:r>
            <a:r>
              <a:t>jars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包都加入到</a:t>
            </a:r>
            <a:r>
              <a:t>Project Structure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的</a:t>
            </a:r>
            <a:r>
              <a:t>Libraries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中。</a:t>
            </a:r>
          </a:p>
          <a:p>
            <a:pPr marL="155447" indent="-155447" defTabSz="621791">
              <a:spcBef>
                <a:spcPts val="600"/>
              </a:spcBef>
              <a:defRPr sz="1904"/>
            </a:pPr>
            <a:r>
              <a:t>5.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添加后的</a:t>
            </a:r>
            <a:r>
              <a:t>lib</a:t>
            </a:r>
            <a:r>
              <a:rPr>
                <a:latin typeface="方正楷体简体"/>
                <a:ea typeface="方正楷体简体"/>
                <a:cs typeface="方正楷体简体"/>
                <a:sym typeface="方正楷体简体"/>
              </a:rPr>
              <a:t>文件框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