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/>
            <a:r>
              <a:t>单击此处编辑母版副标题样式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二级</a:t>
            </a:r>
          </a:p>
          <a:p>
            <a:pPr lvl="2"/>
            <a:r>
              <a:t>三级</a:t>
            </a:r>
          </a:p>
          <a:p>
            <a:pPr lvl="3"/>
            <a:r>
              <a:t>四级</a:t>
            </a:r>
          </a:p>
          <a:p>
            <a:pPr lvl="4"/>
            <a:r>
              <a:t>五级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二级</a:t>
            </a:r>
          </a:p>
          <a:p>
            <a:pPr lvl="2"/>
            <a:r>
              <a:t>三级</a:t>
            </a:r>
          </a:p>
          <a:p>
            <a:pPr lvl="3"/>
            <a:r>
              <a:t>四级</a:t>
            </a:r>
          </a:p>
          <a:p>
            <a:pPr lvl="4"/>
            <a:r>
              <a:t>五级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二级</a:t>
            </a:r>
          </a:p>
          <a:p>
            <a:pPr lvl="2"/>
            <a:r>
              <a:t>三级</a:t>
            </a:r>
          </a:p>
          <a:p>
            <a:pPr lvl="3"/>
            <a:r>
              <a:t>四级</a:t>
            </a:r>
          </a:p>
          <a:p>
            <a:pPr lvl="4"/>
            <a:r>
              <a:t>五级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二级</a:t>
            </a:r>
          </a:p>
          <a:p>
            <a:pPr lvl="2"/>
            <a:r>
              <a:t>三级</a:t>
            </a:r>
          </a:p>
          <a:p>
            <a:pPr lvl="3"/>
            <a:r>
              <a:t>四级</a:t>
            </a:r>
          </a:p>
          <a:p>
            <a:pPr lvl="4"/>
            <a:r>
              <a:t>五级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/>
            <a:r>
              <a:t>单击此处编辑母版文本样式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二级</a:t>
            </a:r>
          </a:p>
          <a:p>
            <a:pPr lvl="2"/>
            <a:r>
              <a:t>三级</a:t>
            </a:r>
          </a:p>
          <a:p>
            <a:pPr lvl="3"/>
            <a:r>
              <a:t>四级</a:t>
            </a:r>
          </a:p>
          <a:p>
            <a:pPr lvl="4"/>
            <a:r>
              <a:t>五级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/>
            <a:r>
              <a:t>单击此处编辑母版文本样式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单击此处编辑母版文本样式</a:t>
            </a:r>
          </a:p>
          <a:p>
            <a:pPr lvl="1"/>
            <a:r>
              <a:t>二级</a:t>
            </a:r>
          </a:p>
          <a:p>
            <a:pPr lvl="2"/>
            <a:r>
              <a:t>三级</a:t>
            </a:r>
          </a:p>
          <a:p>
            <a:pPr lvl="3"/>
            <a:r>
              <a:t>四级</a:t>
            </a:r>
          </a:p>
          <a:p>
            <a:pPr lvl="4"/>
            <a:r>
              <a:t>五级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/>
            <a:r>
              <a:t>单击此处编辑母版文本样式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单击此处编辑母版标题样式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单击此处编辑母版文本样式</a:t>
            </a:r>
          </a:p>
          <a:p>
            <a:pPr lvl="1"/>
            <a:r>
              <a:t>二级</a:t>
            </a:r>
          </a:p>
          <a:p>
            <a:pPr lvl="2"/>
            <a:r>
              <a:t>三级</a:t>
            </a:r>
          </a:p>
          <a:p>
            <a:pPr lvl="3"/>
            <a:r>
              <a:t>四级</a:t>
            </a:r>
          </a:p>
          <a:p>
            <a:pPr lvl="4"/>
            <a:r>
              <a:t>五级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第 </a:t>
            </a:r>
            <a:r>
              <a:t>3 </a:t>
            </a:r>
            <a:r>
              <a:t>章 </a:t>
            </a:r>
            <a:r>
              <a:t>DataFrame</a:t>
            </a:r>
            <a:r>
              <a:t>详解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3.1DataFrame</a:t>
            </a:r>
            <a:r>
              <a:t>是什么</a:t>
            </a:r>
          </a:p>
          <a:p>
            <a:pPr/>
            <a:r>
              <a:t>3.2</a:t>
            </a:r>
            <a:r>
              <a:t>DataFrame</a:t>
            </a:r>
            <a:r>
              <a:t>工作原理</a:t>
            </a:r>
          </a:p>
          <a:p>
            <a:pPr/>
            <a:r>
              <a:t>3.3</a:t>
            </a:r>
            <a:r>
              <a:t>DataFrame</a:t>
            </a:r>
            <a:r>
              <a:t>应用</a:t>
            </a:r>
            <a:r>
              <a:t>API</a:t>
            </a:r>
            <a:r>
              <a:t>和操作详解</a:t>
            </a:r>
          </a:p>
          <a:p>
            <a:pPr/>
            <a:r>
              <a:t>3.4</a:t>
            </a:r>
            <a:r>
              <a:t>小结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 baseline="30000">
                <a:solidFill>
                  <a:srgbClr val="B2B2B2"/>
                </a:solidFill>
                <a:latin typeface="Futura Md BT"/>
                <a:ea typeface="Futura Md BT"/>
                <a:cs typeface="Futura Md BT"/>
                <a:sym typeface="Futura Md BT"/>
              </a:defRPr>
            </a:pPr>
            <a:r>
              <a:t>3.3</a:t>
            </a:r>
            <a:r>
              <a:rPr baseline="0">
                <a:latin typeface="+mn-lt"/>
                <a:ea typeface="+mn-ea"/>
                <a:cs typeface="+mn-cs"/>
                <a:sym typeface="等线"/>
              </a:rPr>
              <a:t>  </a:t>
            </a:r>
            <a:r>
              <a:rPr baseline="0">
                <a:latin typeface="+mn-lt"/>
                <a:ea typeface="+mn-ea"/>
                <a:cs typeface="+mn-cs"/>
                <a:sym typeface="等线"/>
              </a:rPr>
              <a:t>DataFrame</a:t>
            </a:r>
            <a:r>
              <a:rPr baseline="0">
                <a:latin typeface="+mn-lt"/>
                <a:ea typeface="+mn-ea"/>
                <a:cs typeface="+mn-cs"/>
                <a:sym typeface="等线"/>
              </a:rPr>
              <a:t>应用</a:t>
            </a:r>
            <a:r>
              <a:rPr baseline="0">
                <a:latin typeface="+mn-lt"/>
                <a:ea typeface="+mn-ea"/>
                <a:cs typeface="+mn-cs"/>
                <a:sym typeface="等线"/>
              </a:rPr>
              <a:t>API</a:t>
            </a:r>
            <a:r>
              <a:rPr baseline="0">
                <a:latin typeface="+mn-lt"/>
                <a:ea typeface="+mn-ea"/>
                <a:cs typeface="+mn-cs"/>
                <a:sym typeface="等线"/>
              </a:rPr>
              <a:t>和操作详解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2667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本书的目的是教会读者在实际运用中使用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去解决相关问题，因此笔者建议读者更多地将注重点转移到真实的程序编写上。程序将使用</a:t>
            </a:r>
            <a:r>
              <a:t>Scala 2.12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来实现。</a:t>
            </a:r>
          </a:p>
          <a:p>
            <a:pPr marL="0" indent="2667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本节将带领大家学习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的各种</a:t>
            </a:r>
            <a:r>
              <a:t>API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用法，读者尽量掌握这些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的用法。当然本节的内容可能有点多，读者至少要对这些</a:t>
            </a:r>
            <a:r>
              <a:t>API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有个印象，在后文的数据分析时需要查询某个具体方法的用法时再回来查看。</a:t>
            </a:r>
            <a:r>
              <a:t>OK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，废话少说，让我们赶紧开始！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3.3.1</a:t>
            </a:r>
            <a:r>
              <a:t>  创建 </a:t>
            </a:r>
            <a:r>
              <a:t>DataFrames</a:t>
            </a:r>
          </a:p>
        </p:txBody>
      </p:sp>
      <p:sp>
        <p:nvSpPr>
          <p:cNvPr id="155" name="Shape 155"/>
          <p:cNvSpPr/>
          <p:nvPr>
            <p:ph type="body" sz="half" idx="1"/>
          </p:nvPr>
        </p:nvSpPr>
        <p:spPr>
          <a:xfrm>
            <a:off x="838200" y="1825625"/>
            <a:ext cx="10515600" cy="1600945"/>
          </a:xfrm>
          <a:prstGeom prst="rect">
            <a:avLst/>
          </a:prstGeom>
        </p:spPr>
        <p:txBody>
          <a:bodyPr/>
          <a:lstStyle/>
          <a:p>
            <a:pPr marL="0" indent="269875" algn="just" defTabSz="266700">
              <a:lnSpc>
                <a:spcPts val="3800"/>
              </a:lnSpc>
              <a:spcBef>
                <a:spcPts val="60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如之前的</a:t>
            </a:r>
            <a:r>
              <a:t>WordCount.scala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程序所示，</a:t>
            </a:r>
            <a:r>
              <a:t>Spark 3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推荐使用</a:t>
            </a:r>
            <a:r>
              <a:t>SparkSession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来创建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会话，然后利用这个使用</a:t>
            </a:r>
            <a:r>
              <a:t>SparkSession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创建出来的</a:t>
            </a:r>
            <a:r>
              <a:t>Application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来创建</a:t>
            </a:r>
            <a:r>
              <a:t>DataFrames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</a:p>
        </p:txBody>
      </p:sp>
      <p:pic>
        <p:nvPicPr>
          <p:cNvPr id="15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8150" y="3403600"/>
            <a:ext cx="6921500" cy="170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3.3.2</a:t>
            </a:r>
            <a:r>
              <a:t>  提前计算的</a:t>
            </a:r>
            <a:r>
              <a:t>cache</a:t>
            </a:r>
            <a:r>
              <a:t>方法</a:t>
            </a:r>
          </a:p>
        </p:txBody>
      </p:sp>
      <p:sp>
        <p:nvSpPr>
          <p:cNvPr id="159" name="Shape 159"/>
          <p:cNvSpPr/>
          <p:nvPr>
            <p:ph type="body" sz="half" idx="1"/>
          </p:nvPr>
        </p:nvSpPr>
        <p:spPr>
          <a:xfrm>
            <a:off x="838200" y="1825625"/>
            <a:ext cx="10515600" cy="2654152"/>
          </a:xfrm>
          <a:prstGeom prst="rect">
            <a:avLst/>
          </a:prstGeom>
        </p:spPr>
        <p:txBody>
          <a:bodyPr/>
          <a:lstStyle/>
          <a:p>
            <a:pPr marL="0" indent="266700" algn="just" defTabSz="2667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cache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方法的作用是将数据内容计算并保存在计算节点的内存中。这个方法的使用是针对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t>Lazy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数据处理模式。这也是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的基本操作之一。</a:t>
            </a:r>
          </a:p>
          <a:p>
            <a:pPr marL="0" indent="269875" algn="just" defTabSz="266700">
              <a:lnSpc>
                <a:spcPts val="3500"/>
              </a:lnSpc>
              <a:spcBef>
                <a:spcPts val="60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pc="-30">
                <a:latin typeface="宋体"/>
                <a:ea typeface="宋体"/>
                <a:cs typeface="宋体"/>
                <a:sym typeface="宋体"/>
              </a:rPr>
              <a:t>在</a:t>
            </a:r>
            <a:r>
              <a:rPr spc="-30"/>
              <a:t>Lazy</a:t>
            </a:r>
            <a:r>
              <a:rPr spc="-30">
                <a:latin typeface="宋体"/>
                <a:ea typeface="宋体"/>
                <a:cs typeface="宋体"/>
                <a:sym typeface="宋体"/>
              </a:rPr>
              <a:t>模式中，数据在编译和未使用时是不进行计算</a:t>
            </a:r>
            <a:r>
              <a:rPr spc="-30">
                <a:latin typeface="宋体"/>
                <a:ea typeface="宋体"/>
                <a:cs typeface="宋体"/>
                <a:sym typeface="宋体"/>
              </a:rPr>
              <a:t>的，</a:t>
            </a:r>
            <a:r>
              <a:rPr spc="-30">
                <a:latin typeface="宋体"/>
                <a:ea typeface="宋体"/>
                <a:cs typeface="宋体"/>
                <a:sym typeface="宋体"/>
              </a:rPr>
              <a:t>而仅仅保存其存储地址，只有在</a:t>
            </a:r>
            <a:r>
              <a:rPr spc="-30"/>
              <a:t>Action</a:t>
            </a:r>
            <a:r>
              <a:rPr spc="-30">
                <a:latin typeface="宋体"/>
                <a:ea typeface="宋体"/>
                <a:cs typeface="宋体"/>
                <a:sym typeface="宋体"/>
              </a:rPr>
              <a:t>方法到来时才正式计算。这样做的好处在于可以极大地减少存储空间，从而提高利用率，而有时必须要求数据进行计算，此时就需要使用</a:t>
            </a:r>
            <a:r>
              <a:rPr spc="-30"/>
              <a:t>cache</a:t>
            </a:r>
            <a:r>
              <a:rPr spc="-30">
                <a:latin typeface="宋体"/>
                <a:ea typeface="宋体"/>
                <a:cs typeface="宋体"/>
                <a:sym typeface="宋体"/>
              </a:rPr>
              <a:t>方法</a:t>
            </a:r>
            <a:r>
              <a:rPr spc="-30">
                <a:latin typeface="宋体"/>
                <a:ea typeface="宋体"/>
                <a:cs typeface="宋体"/>
                <a:sym typeface="宋体"/>
              </a:rPr>
              <a:t>，其使用方法如程序所示</a:t>
            </a:r>
            <a:r>
              <a:rPr spc="-30">
                <a:latin typeface="宋体"/>
                <a:ea typeface="宋体"/>
                <a:cs typeface="宋体"/>
                <a:sym typeface="宋体"/>
              </a:rPr>
              <a:t>。</a:t>
            </a:r>
            <a:endParaRPr spc="-30"/>
          </a:p>
          <a:p>
            <a:pPr marL="0" indent="266700" algn="just" defTabSz="266700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代码位置：</a:t>
            </a:r>
            <a:r>
              <a:t>//SRC//C03// CacheTest.scala</a:t>
            </a:r>
          </a:p>
        </p:txBody>
      </p:sp>
      <p:pic>
        <p:nvPicPr>
          <p:cNvPr id="16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9300" y="3098800"/>
            <a:ext cx="6045200" cy="360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59536">
              <a:defRPr b="1" sz="4136">
                <a:latin typeface="+mn-lt"/>
                <a:ea typeface="+mn-ea"/>
                <a:cs typeface="+mn-cs"/>
                <a:sym typeface="等线"/>
              </a:defRPr>
            </a:pPr>
            <a:r>
              <a:t>3.3.3 </a:t>
            </a:r>
            <a:r>
              <a:t> 用于列筛选的</a:t>
            </a:r>
            <a:r>
              <a:t>select</a:t>
            </a:r>
            <a:r>
              <a:t>和</a:t>
            </a:r>
            <a:r>
              <a:t>selectExpr</a:t>
            </a:r>
            <a:r>
              <a:t>方法</a:t>
            </a:r>
          </a:p>
        </p:txBody>
      </p:sp>
      <p:sp>
        <p:nvSpPr>
          <p:cNvPr id="163" name="Shape 163"/>
          <p:cNvSpPr/>
          <p:nvPr>
            <p:ph type="body" sz="half" idx="1"/>
          </p:nvPr>
        </p:nvSpPr>
        <p:spPr>
          <a:xfrm>
            <a:off x="838200" y="1825625"/>
            <a:ext cx="10515600" cy="1823394"/>
          </a:xfrm>
          <a:prstGeom prst="rect">
            <a:avLst/>
          </a:prstGeom>
        </p:spPr>
        <p:txBody>
          <a:bodyPr/>
          <a:lstStyle/>
          <a:p>
            <a:pPr marL="0" indent="269875" algn="just" defTabSz="266700">
              <a:lnSpc>
                <a:spcPts val="3800"/>
              </a:lnSpc>
              <a:spcBef>
                <a:spcPts val="60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select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t>selectExpr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方法用于把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中的某些列筛选出来，</a:t>
            </a:r>
            <a:r>
              <a:t>select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用来选择某些列出现在结果集中，结果作为一个新的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返回。其使用方法如程序所示。</a:t>
            </a:r>
          </a:p>
          <a:p>
            <a:pPr marL="0" indent="266700" algn="just" defTabSz="266700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代码位置：</a:t>
            </a:r>
            <a:r>
              <a:t>//SRC//C03// </a:t>
            </a:r>
            <a:r>
              <a:t>select</a:t>
            </a:r>
            <a:r>
              <a:t>.scala</a:t>
            </a:r>
          </a:p>
        </p:txBody>
      </p:sp>
      <p:pic>
        <p:nvPicPr>
          <p:cNvPr id="16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3086100"/>
            <a:ext cx="5994400" cy="292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3.3.4</a:t>
            </a:r>
            <a:r>
              <a:t>  </a:t>
            </a:r>
            <a:r>
              <a:t>DataFrame</a:t>
            </a:r>
            <a:r>
              <a:t>的收集行</a:t>
            </a:r>
            <a:r>
              <a:t>collect</a:t>
            </a:r>
            <a:r>
              <a:t>方法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237490" algn="just" defTabSz="234695">
              <a:lnSpc>
                <a:spcPts val="3300"/>
              </a:lnSpc>
              <a:spcBef>
                <a:spcPts val="500"/>
              </a:spcBef>
              <a:buSzTx/>
              <a:buFontTx/>
              <a:buNone/>
              <a:defRPr sz="158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collect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方法是将已经存储的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数据从存储器中收集回来，并返回一个数组，包括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集合所有的行，其源码如下：</a:t>
            </a: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158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collect(): Array[T]</a:t>
            </a:r>
          </a:p>
          <a:p>
            <a:pPr marL="0" indent="237490" algn="just" defTabSz="234695">
              <a:lnSpc>
                <a:spcPts val="3300"/>
              </a:lnSpc>
              <a:spcBef>
                <a:spcPts val="500"/>
              </a:spcBef>
              <a:buSzTx/>
              <a:buFontTx/>
              <a:buNone/>
              <a:defRPr sz="158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的数据是分布式存储在集群上的，如果想获取一些数据在本机</a:t>
            </a:r>
            <a:r>
              <a:t>Local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模式上操作，就需要将数据收集到</a:t>
            </a:r>
            <a:r>
              <a:t>driver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驱动器中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  <a:r>
              <a:t>collect()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返回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中的全部数据，并返回一个</a:t>
            </a:r>
            <a:r>
              <a:t>Array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对象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代码如程序所示。</a:t>
            </a:r>
          </a:p>
          <a:p>
            <a:pPr marL="0" indent="234695" algn="just" defTabSz="234695">
              <a:lnSpc>
                <a:spcPts val="3200"/>
              </a:lnSpc>
              <a:spcBef>
                <a:spcPts val="0"/>
              </a:spcBef>
              <a:buSzTx/>
              <a:buFontTx/>
              <a:buNone/>
              <a:defRPr sz="158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代码位置：</a:t>
            </a:r>
            <a:r>
              <a:t>//SRC//C03// </a:t>
            </a:r>
            <a:r>
              <a:t>collect</a:t>
            </a:r>
            <a:r>
              <a:t>.scala</a:t>
            </a: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792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org.apache.spark.sql.SparkSession</a:t>
            </a: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792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792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object collect {</a:t>
            </a: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792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def main(args: Array[String]): Unit = {</a:t>
            </a: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792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spark = SparkSession</a:t>
            </a: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792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.builder()		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创建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会话</a:t>
            </a: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792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.appName("Spark SQL basic example")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设置会话名称</a:t>
            </a: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792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.master("local") 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设置本地模式</a:t>
            </a: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792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.getOrCreate()	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创建会话变量</a:t>
            </a: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792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rdd = spark.sparkContext.parallelize(Array(1,2,3,4))</a:t>
            </a: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792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import spark.implicits._</a:t>
            </a: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792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df = rdd.toDF("id")</a:t>
            </a: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792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arr =  df.collect()</a:t>
            </a: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792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println(arr.mkString("Array(", ", ", ")"))</a:t>
            </a: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792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201168" algn="just" defTabSz="234695">
              <a:lnSpc>
                <a:spcPts val="1100"/>
              </a:lnSpc>
              <a:spcBef>
                <a:spcPts val="0"/>
              </a:spcBef>
              <a:buSzTx/>
              <a:buFontTx/>
              <a:buNone/>
              <a:defRPr sz="792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3.3.5 </a:t>
            </a:r>
            <a:r>
              <a:t> </a:t>
            </a:r>
            <a:r>
              <a:t>DataFrame</a:t>
            </a:r>
            <a:r>
              <a:t>计算行数</a:t>
            </a:r>
            <a:r>
              <a:t>count</a:t>
            </a:r>
            <a:r>
              <a:t>方法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269875" algn="just" defTabSz="266700">
              <a:lnSpc>
                <a:spcPts val="3500"/>
              </a:lnSpc>
              <a:spcBef>
                <a:spcPts val="60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count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方法用来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计算数据集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行的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个数，返回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集合的行数。具体程序如程序所示。</a:t>
            </a:r>
          </a:p>
          <a:p>
            <a:pPr marL="0" indent="266700" algn="just" defTabSz="266700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代码位置：</a:t>
            </a:r>
            <a:r>
              <a:t>//SRC//C03// count.scala</a:t>
            </a:r>
          </a:p>
          <a:p>
            <a:pPr marL="0" indent="269875" algn="just" defTabSz="266700">
              <a:lnSpc>
                <a:spcPts val="3500"/>
              </a:lnSpc>
              <a:spcBef>
                <a:spcPts val="80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程序</a:t>
            </a:r>
            <a:r>
              <a:t>  count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方法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org.apache.spark.sql.SparkSession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object count {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def main(args: Array[String]): Unit = {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spark = SparkSession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.builder()								//</a:t>
            </a:r>
            <a:r>
              <a:rPr>
                <a:latin typeface="PMingLiU"/>
                <a:ea typeface="PMingLiU"/>
                <a:cs typeface="PMingLiU"/>
                <a:sym typeface="PMingLiU"/>
              </a:rPr>
              <a:t>创建</a:t>
            </a:r>
            <a:r>
              <a:t>Spark</a:t>
            </a:r>
            <a:r>
              <a:rPr>
                <a:latin typeface="PMingLiU"/>
                <a:ea typeface="PMingLiU"/>
                <a:cs typeface="PMingLiU"/>
                <a:sym typeface="PMingLiU"/>
              </a:rPr>
              <a:t>会话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.appName("Spark SQL basic example")	//</a:t>
            </a:r>
            <a:r>
              <a:rPr>
                <a:latin typeface="PMingLiU"/>
                <a:ea typeface="PMingLiU"/>
                <a:cs typeface="PMingLiU"/>
                <a:sym typeface="PMingLiU"/>
              </a:rPr>
              <a:t>设置会话名称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.master("local") 						//</a:t>
            </a:r>
            <a:r>
              <a:rPr>
                <a:latin typeface="PMingLiU"/>
                <a:ea typeface="PMingLiU"/>
                <a:cs typeface="PMingLiU"/>
                <a:sym typeface="PMingLiU"/>
              </a:rPr>
              <a:t>设置本地模式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.getOrCreate()							//</a:t>
            </a:r>
            <a:r>
              <a:rPr>
                <a:latin typeface="PMingLiU"/>
                <a:ea typeface="PMingLiU"/>
                <a:cs typeface="PMingLiU"/>
                <a:sym typeface="PMingLiU"/>
              </a:rPr>
              <a:t>创建会话变量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rdd = spark.sparkContext.parallelize(Array(1,2,3,4))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import spark.implicits._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df = rdd.toDF("id")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println(df.count())						//</a:t>
            </a:r>
            <a:r>
              <a:rPr>
                <a:latin typeface="+mn-lt"/>
                <a:ea typeface="+mn-ea"/>
                <a:cs typeface="+mn-cs"/>
                <a:sym typeface="等线"/>
              </a:rPr>
              <a:t>计算行数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3.3.6</a:t>
            </a:r>
            <a:r>
              <a:t>  </a:t>
            </a:r>
            <a:r>
              <a:t>DataFrame</a:t>
            </a:r>
            <a:r>
              <a:t>限制输出</a:t>
            </a:r>
            <a:r>
              <a:t>limit</a:t>
            </a:r>
            <a:r>
              <a:t>方法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269875" algn="just" defTabSz="266700">
              <a:lnSpc>
                <a:spcPts val="3500"/>
              </a:lnSpc>
              <a:spcBef>
                <a:spcPts val="60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limit()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限制输出，只留取</a:t>
            </a:r>
            <a:r>
              <a:t>Top_N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  <a:r>
              <a:t>limit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方法不是</a:t>
            </a:r>
            <a:r>
              <a:t>Action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操作。具体见程序所示。</a:t>
            </a:r>
          </a:p>
          <a:p>
            <a:pPr marL="0" indent="266700" algn="just" defTabSz="266700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代码位置：</a:t>
            </a:r>
            <a:r>
              <a:t>//SRC//C03// limit.scala</a:t>
            </a:r>
          </a:p>
          <a:p>
            <a:pPr marL="0" indent="269875" algn="just" defTabSz="266700">
              <a:lnSpc>
                <a:spcPts val="3500"/>
              </a:lnSpc>
              <a:spcBef>
                <a:spcPts val="80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程序</a:t>
            </a:r>
            <a:r>
              <a:t> limit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方法</a:t>
            </a:r>
          </a:p>
          <a:p>
            <a:pPr marL="0" indent="2413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org.apache.spark.sql.SparkSession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object count {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def main(args: Array[String]): Unit = {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spark = SparkSession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.builder()		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创建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会话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.appName("Spark SQL basic example")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设置会话名称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.master("local") 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设置本地模式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.getOrCreate()	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创建会话变量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rdd = spark.sparkContext.parallelize(Array(1,2,3,4))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import spark.implicits._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df = rdd.toDF("id")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println(df.limit(2).show())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限制输出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3.3.7 </a:t>
            </a:r>
            <a:r>
              <a:t> 除去数据集中重复项的</a:t>
            </a:r>
            <a:r>
              <a:t>disinct</a:t>
            </a:r>
            <a:r>
              <a:t>方法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269875" algn="just" defTabSz="266700">
              <a:lnSpc>
                <a:spcPts val="3300"/>
              </a:lnSpc>
              <a:spcBef>
                <a:spcPts val="60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distinct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方法的作用是去除数据集中重复的项，返回一个不包含重复记录的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，并且只能根据所有的列来进行行去重。该方法和</a:t>
            </a:r>
            <a:r>
              <a:t>dropDuplicates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方法不传入指定字段时的结果相同。如程序所示。</a:t>
            </a:r>
          </a:p>
          <a:p>
            <a:pPr marL="0" indent="266700" algn="just" defTabSz="266700">
              <a:lnSpc>
                <a:spcPts val="32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代码位置：</a:t>
            </a:r>
            <a:r>
              <a:t>//SRC//C03// distinct.scala</a:t>
            </a:r>
          </a:p>
          <a:p>
            <a:pPr marL="0" indent="269875" algn="just" defTabSz="266700">
              <a:lnSpc>
                <a:spcPts val="3300"/>
              </a:lnSpc>
              <a:spcBef>
                <a:spcPts val="80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程序</a:t>
            </a:r>
            <a:r>
              <a:t>distinct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方法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org.apache.spark.sql.SparkSession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object distinct {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def main(args: Array[String]): Unit = {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spark = SparkSession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.builder()		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创建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会话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.appName("Spark SQL basic example")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设置会话名称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.master("local") 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设置本地模式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.getOrCreate()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创建会话变量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rdd = spark.sparkContext.parallelize(Array(1,2,3,4,4,4,4,5,5,6))//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有重复项的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import spark.implicits._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df = rdd.toDF("id")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df2 = df.distinct()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去重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println(df2.show())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4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3.3.8 </a:t>
            </a:r>
            <a:r>
              <a:t> 过滤数据的</a:t>
            </a:r>
            <a:r>
              <a:t>filter</a:t>
            </a:r>
            <a:r>
              <a:t>方法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261778" algn="just" defTabSz="258699">
              <a:lnSpc>
                <a:spcPts val="2900"/>
              </a:lnSpc>
              <a:spcBef>
                <a:spcPts val="50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filter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方法是一个比较常用的方法，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它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用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来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对数据集进行过滤，用来按照条件过滤数据集。如果想选择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中某列为某某的数据大于或小于某某的数据，对于多个条件，</a:t>
            </a:r>
            <a:r>
              <a:t>filter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方法可以写在一起。</a:t>
            </a:r>
          </a:p>
          <a:p>
            <a:pPr marL="0" indent="261778" algn="just" defTabSz="258699">
              <a:lnSpc>
                <a:spcPts val="2900"/>
              </a:lnSpc>
              <a:spcBef>
                <a:spcPts val="50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filter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方法接收任意一个函数作为过滤条件。行过滤的逻辑是先创建一个判断条件表达式，根据表达式生成</a:t>
            </a:r>
            <a:r>
              <a:t>true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或</a:t>
            </a:r>
            <a:r>
              <a:t>false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，然后过滤掉使表达式值为</a:t>
            </a:r>
            <a:r>
              <a:t>false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的行。如程序所示。</a:t>
            </a:r>
          </a:p>
          <a:p>
            <a:pPr marL="0" indent="258699" algn="just" defTabSz="258699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代码位置：</a:t>
            </a:r>
            <a:r>
              <a:t>//SRC//C03// filter.scala</a:t>
            </a:r>
          </a:p>
          <a:p>
            <a:pPr marL="0" indent="261778" algn="just" defTabSz="258699">
              <a:lnSpc>
                <a:spcPts val="2900"/>
              </a:lnSpc>
              <a:spcBef>
                <a:spcPts val="70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程序</a:t>
            </a:r>
            <a:r>
              <a:t>  filter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方法</a:t>
            </a:r>
          </a:p>
          <a:p>
            <a:pPr marL="0" indent="221742" algn="just" defTabSz="258699">
              <a:lnSpc>
                <a:spcPts val="12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org.apache.spark.sql.SparkSession</a:t>
            </a:r>
          </a:p>
          <a:p>
            <a:pPr marL="0" indent="221742" algn="just" defTabSz="258699">
              <a:lnSpc>
                <a:spcPts val="12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221742" algn="just" defTabSz="258699">
              <a:lnSpc>
                <a:spcPts val="12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object fliter {</a:t>
            </a:r>
          </a:p>
          <a:p>
            <a:pPr marL="0" indent="221742" algn="just" defTabSz="258699">
              <a:lnSpc>
                <a:spcPts val="12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def main(args: Array[String]): Unit = {</a:t>
            </a:r>
          </a:p>
          <a:p>
            <a:pPr marL="0" indent="221742" algn="just" defTabSz="258699">
              <a:lnSpc>
                <a:spcPts val="12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spark = SparkSession</a:t>
            </a:r>
          </a:p>
          <a:p>
            <a:pPr marL="0" indent="221742" algn="just" defTabSz="258699">
              <a:lnSpc>
                <a:spcPts val="12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.builder()		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创建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会话</a:t>
            </a:r>
          </a:p>
          <a:p>
            <a:pPr marL="0" indent="221742" algn="just" defTabSz="258699">
              <a:lnSpc>
                <a:spcPts val="12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.appName("Spark SQL basic example")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设置会话名称</a:t>
            </a:r>
          </a:p>
          <a:p>
            <a:pPr marL="0" indent="221742" algn="just" defTabSz="258699">
              <a:lnSpc>
                <a:spcPts val="12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.master("local") 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设置本地模式</a:t>
            </a:r>
          </a:p>
          <a:p>
            <a:pPr marL="0" indent="221742" algn="just" defTabSz="258699">
              <a:lnSpc>
                <a:spcPts val="12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.getOrCreate()	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创建会话变量</a:t>
            </a:r>
          </a:p>
          <a:p>
            <a:pPr marL="0" indent="221742" algn="just" defTabSz="258699">
              <a:lnSpc>
                <a:spcPts val="12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rdd = spark.sparkContext.parallelize(Array(1,2,3,4))</a:t>
            </a:r>
          </a:p>
          <a:p>
            <a:pPr marL="0" indent="221742" algn="just" defTabSz="258699">
              <a:lnSpc>
                <a:spcPts val="12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import spark.implicits._</a:t>
            </a:r>
          </a:p>
          <a:p>
            <a:pPr marL="0" indent="221742" algn="just" defTabSz="258699">
              <a:lnSpc>
                <a:spcPts val="12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df = rdd.toDF("id")</a:t>
            </a:r>
          </a:p>
          <a:p>
            <a:pPr marL="0" indent="221742" algn="just" defTabSz="258699">
              <a:lnSpc>
                <a:spcPts val="12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df2 = df.filter("id&gt;3")//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过滤</a:t>
            </a:r>
            <a:r>
              <a:t>id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列大于</a:t>
            </a:r>
            <a:r>
              <a:t>3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的数据（行）或 </a:t>
            </a:r>
            <a:r>
              <a:t>_ &gt;= 3</a:t>
            </a:r>
          </a:p>
          <a:p>
            <a:pPr marL="0" indent="221742" algn="just" defTabSz="258699">
              <a:lnSpc>
                <a:spcPts val="12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println(df2.cache().show())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打印结果</a:t>
            </a:r>
          </a:p>
          <a:p>
            <a:pPr marL="0" indent="221742" algn="just" defTabSz="258699">
              <a:lnSpc>
                <a:spcPts val="12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221742" algn="just" defTabSz="258699">
              <a:lnSpc>
                <a:spcPts val="1200"/>
              </a:lnSpc>
              <a:spcBef>
                <a:spcPts val="0"/>
              </a:spcBef>
              <a:buSzTx/>
              <a:buFontTx/>
              <a:buNone/>
              <a:defRPr sz="1164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795527">
              <a:defRPr b="1" sz="3828">
                <a:latin typeface="+mn-lt"/>
                <a:ea typeface="+mn-ea"/>
                <a:cs typeface="+mn-cs"/>
                <a:sym typeface="等线"/>
              </a:defRPr>
            </a:pPr>
            <a:r>
              <a:t>3.3.9 </a:t>
            </a:r>
            <a:r>
              <a:t> 以整体数据为单位操作数据的</a:t>
            </a:r>
            <a:r>
              <a:t>flatMap</a:t>
            </a:r>
            <a:r>
              <a:t>方法</a:t>
            </a:r>
          </a:p>
        </p:txBody>
      </p:sp>
      <p:sp>
        <p:nvSpPr>
          <p:cNvPr id="182" name="Shape 182"/>
          <p:cNvSpPr/>
          <p:nvPr>
            <p:ph type="body" sz="half" idx="1"/>
          </p:nvPr>
        </p:nvSpPr>
        <p:spPr>
          <a:xfrm>
            <a:off x="838200" y="1825625"/>
            <a:ext cx="10515600" cy="1829049"/>
          </a:xfrm>
          <a:prstGeom prst="rect">
            <a:avLst/>
          </a:prstGeom>
        </p:spPr>
        <p:txBody>
          <a:bodyPr/>
          <a:lstStyle/>
          <a:p>
            <a:pPr marL="0" indent="269875" algn="just" defTabSz="266700">
              <a:lnSpc>
                <a:spcPts val="3500"/>
              </a:lnSpc>
              <a:spcBef>
                <a:spcPts val="60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flatMap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方法是对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中的数据集进行整体操作的一个特殊方法，因为其在定义时就是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针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对数据集进行操作，因此最终返回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也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一个数据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集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  <a:r>
              <a:t>flatMap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方法首先将函数应用于此数据集的所有元素，然后将结果展平，从而返回一个新的数据集。应用程序如所示。</a:t>
            </a:r>
          </a:p>
          <a:p>
            <a:pPr marL="0" indent="266700" algn="just" defTabSz="266700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代码位置：</a:t>
            </a:r>
            <a:r>
              <a:t>//SRC//C03// flatMap.scala</a:t>
            </a:r>
          </a:p>
        </p:txBody>
      </p:sp>
      <p:pic>
        <p:nvPicPr>
          <p:cNvPr id="18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7750" y="2990850"/>
            <a:ext cx="6667500" cy="351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 baseline="30000">
                <a:solidFill>
                  <a:srgbClr val="B2B2B2"/>
                </a:solidFill>
                <a:latin typeface="Futura Md BT"/>
                <a:ea typeface="Futura Md BT"/>
                <a:cs typeface="Futura Md BT"/>
                <a:sym typeface="Futura Md BT"/>
              </a:defRPr>
            </a:pPr>
            <a:r>
              <a:t>3.1</a:t>
            </a:r>
            <a:r>
              <a:rPr baseline="0">
                <a:latin typeface="+mn-lt"/>
                <a:ea typeface="+mn-ea"/>
                <a:cs typeface="+mn-cs"/>
                <a:sym typeface="等线"/>
              </a:rPr>
              <a:t>  </a:t>
            </a:r>
            <a:r>
              <a:rPr baseline="0">
                <a:latin typeface="+mn-lt"/>
                <a:ea typeface="+mn-ea"/>
                <a:cs typeface="+mn-cs"/>
                <a:sym typeface="等线"/>
              </a:rPr>
              <a:t>DataFrame</a:t>
            </a:r>
            <a:r>
              <a:rPr baseline="0">
                <a:latin typeface="+mn-lt"/>
                <a:ea typeface="+mn-ea"/>
                <a:cs typeface="+mn-cs"/>
                <a:sym typeface="等线"/>
              </a:rPr>
              <a:t>是什么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2667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DF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的简称，翻译成中文为</a:t>
            </a: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数据框（帧）</a:t>
            </a:r>
            <a:r>
              <a:t>”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或</a:t>
            </a: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数据表</a:t>
            </a:r>
            <a:r>
              <a:t>”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，这个语义揭示了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实质上是存储在不同节点计算机中的一张关系型数据表。分布式存储最大的好处是可以让数据在不同的工作节点（</a:t>
            </a:r>
            <a:r>
              <a:t>worker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）上并行存储，以便在需要数据的时候并行运算，从而获得最迅捷的运行效率。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32104">
              <a:defRPr b="1" sz="4004">
                <a:latin typeface="+mn-lt"/>
                <a:ea typeface="+mn-ea"/>
                <a:cs typeface="+mn-cs"/>
                <a:sym typeface="等线"/>
              </a:defRPr>
            </a:pPr>
            <a:r>
              <a:t>3.3.10</a:t>
            </a:r>
            <a:r>
              <a:t>  以单个数据为目标进行操作的</a:t>
            </a:r>
            <a:r>
              <a:t>map</a:t>
            </a:r>
            <a:r>
              <a:t>方法</a:t>
            </a:r>
          </a:p>
        </p:txBody>
      </p:sp>
      <p:sp>
        <p:nvSpPr>
          <p:cNvPr id="186" name="Shape 186"/>
          <p:cNvSpPr/>
          <p:nvPr>
            <p:ph type="body" sz="half" idx="1"/>
          </p:nvPr>
        </p:nvSpPr>
        <p:spPr>
          <a:xfrm>
            <a:off x="838200" y="1825625"/>
            <a:ext cx="10515600" cy="1854945"/>
          </a:xfrm>
          <a:prstGeom prst="rect">
            <a:avLst/>
          </a:prstGeom>
        </p:spPr>
        <p:txBody>
          <a:bodyPr/>
          <a:lstStyle/>
          <a:p>
            <a:pPr marL="0" indent="269875" algn="just" defTabSz="266700">
              <a:lnSpc>
                <a:spcPts val="3500"/>
              </a:lnSpc>
              <a:spcBef>
                <a:spcPts val="60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可以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对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中的数据集中的数据进行逐个操作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，它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与</a:t>
            </a:r>
            <a:r>
              <a:t>flatmap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不同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之处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在于，</a:t>
            </a:r>
            <a:r>
              <a:t>flatmap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是将数据集中的数据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为一个整体去处理，之后再对其中的数据做计算。而</a:t>
            </a:r>
            <a:r>
              <a:t>map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方法直接对数据集中的数据做单独的处理。</a:t>
            </a:r>
            <a:r>
              <a:t>map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方法的使用如程序所示。</a:t>
            </a:r>
          </a:p>
          <a:p>
            <a:pPr marL="0" indent="266700" algn="just" defTabSz="266700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代码位置：</a:t>
            </a:r>
            <a:r>
              <a:t>//SRC//C03// testMap.scala</a:t>
            </a:r>
          </a:p>
        </p:txBody>
      </p:sp>
      <p:pic>
        <p:nvPicPr>
          <p:cNvPr id="18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7300" y="2857500"/>
            <a:ext cx="6451600" cy="330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3.3.11 </a:t>
            </a:r>
            <a:r>
              <a:t> 分组数据的</a:t>
            </a:r>
            <a:r>
              <a:t>groupBy</a:t>
            </a:r>
            <a:r>
              <a:t>和</a:t>
            </a:r>
            <a:r>
              <a:t>agg</a:t>
            </a:r>
            <a:r>
              <a:t>方法</a:t>
            </a:r>
          </a:p>
        </p:txBody>
      </p:sp>
      <p:sp>
        <p:nvSpPr>
          <p:cNvPr id="190" name="Shape 190"/>
          <p:cNvSpPr/>
          <p:nvPr>
            <p:ph type="body" sz="half" idx="1"/>
          </p:nvPr>
        </p:nvSpPr>
        <p:spPr>
          <a:xfrm>
            <a:off x="838200" y="1825625"/>
            <a:ext cx="10515600" cy="1735436"/>
          </a:xfrm>
          <a:prstGeom prst="rect">
            <a:avLst/>
          </a:prstGeom>
        </p:spPr>
        <p:txBody>
          <a:bodyPr/>
          <a:lstStyle/>
          <a:p>
            <a:pPr marL="0" indent="269875" algn="just" defTabSz="266700">
              <a:lnSpc>
                <a:spcPts val="3500"/>
              </a:lnSpc>
              <a:spcBef>
                <a:spcPts val="60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groupBy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方法是将传入的数据进行分组，其分组的依据是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作为参数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传入的计算方法。聚合操作调用的是</a:t>
            </a:r>
            <a:r>
              <a:t>agg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方法，该方法有多种调用方式，一般与</a:t>
            </a:r>
            <a:r>
              <a:t>groupBy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方法配合使用。在使用</a:t>
            </a:r>
            <a:r>
              <a:t>groupBy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时，一般都是先分组，再使用</a:t>
            </a:r>
            <a:r>
              <a:t>agg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等聚合函数对数据进行聚合。</a:t>
            </a:r>
            <a:r>
              <a:t>groupBy+agg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方法的代码如程序所示。</a:t>
            </a:r>
          </a:p>
          <a:p>
            <a:pPr marL="0" indent="266700" algn="just" defTabSz="266700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代码位置：</a:t>
            </a:r>
            <a:r>
              <a:t>//SRC//C03// groupBy.scala</a:t>
            </a:r>
          </a:p>
        </p:txBody>
      </p:sp>
      <p:sp>
        <p:nvSpPr>
          <p:cNvPr id="191" name="Shape 191"/>
          <p:cNvSpPr/>
          <p:nvPr/>
        </p:nvSpPr>
        <p:spPr>
          <a:xfrm>
            <a:off x="4410693" y="3322612"/>
            <a:ext cx="4462814" cy="2447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org.apache.spark.sql.SparkSession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object groupBy {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def main(args: Array[String]): Unit = {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spark = SparkSession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.builder()		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创建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会话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.appName("Spark SQL basic example")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设置会话名称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.master("local") 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设置本地模式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.getOrCreate()	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创建会话变量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df = spark.read.json("./src/C03/people.json")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df.groupBy("name").agg("age" -&gt; "count").show()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3.3.12 </a:t>
            </a:r>
            <a:r>
              <a:t> 删除数据集中的某个列的</a:t>
            </a:r>
            <a:r>
              <a:t>drop</a:t>
            </a:r>
            <a:r>
              <a:t>方法</a:t>
            </a:r>
          </a:p>
        </p:txBody>
      </p:sp>
      <p:sp>
        <p:nvSpPr>
          <p:cNvPr id="194" name="Shape 194"/>
          <p:cNvSpPr/>
          <p:nvPr>
            <p:ph type="body" sz="half" idx="1"/>
          </p:nvPr>
        </p:nvSpPr>
        <p:spPr>
          <a:xfrm>
            <a:off x="838200" y="1825625"/>
            <a:ext cx="10515600" cy="1822997"/>
          </a:xfrm>
          <a:prstGeom prst="rect">
            <a:avLst/>
          </a:prstGeom>
        </p:spPr>
        <p:txBody>
          <a:bodyPr/>
          <a:lstStyle/>
          <a:p>
            <a:pPr marL="0" indent="269875" algn="just" defTabSz="266700">
              <a:lnSpc>
                <a:spcPts val="3800"/>
              </a:lnSpc>
              <a:spcBef>
                <a:spcPts val="60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drop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方法是为数据集中删除某列，然后返回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类型，从而可以删除数据集中的某个列。</a:t>
            </a:r>
            <a:r>
              <a:t>drop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方法程序代码如所示。</a:t>
            </a:r>
          </a:p>
          <a:p>
            <a:pPr marL="0" indent="266700" algn="just" defTabSz="266700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代码位置：</a:t>
            </a:r>
            <a:r>
              <a:t>//SRC//C03// drop.scala</a:t>
            </a:r>
          </a:p>
        </p:txBody>
      </p:sp>
      <p:sp>
        <p:nvSpPr>
          <p:cNvPr id="195" name="Shape 195"/>
          <p:cNvSpPr/>
          <p:nvPr/>
        </p:nvSpPr>
        <p:spPr>
          <a:xfrm>
            <a:off x="4677393" y="3297212"/>
            <a:ext cx="4462814" cy="2447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org.apache.spark.sql.SparkSession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object drop {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def main(args: Array[String]): Unit = {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spark = SparkSession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.builder()		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创建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会话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.appName("Spark SQL basic example")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设置会话名称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.master("local") 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设置本地模式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.getOrCreate()		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创建会话变量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df = spark.read.json("./src/C03/people.json")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df.drop("age").show()					//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删除了</a:t>
            </a:r>
            <a:r>
              <a:t>age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列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indent="228600" algn="just" defTabSz="266700">
              <a:lnSpc>
                <a:spcPts val="1300"/>
              </a:lnSpc>
              <a:defRPr sz="9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3.3.13 </a:t>
            </a:r>
            <a:r>
              <a:t> 随机采样方法和随机划分方法</a:t>
            </a:r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838200" y="1825625"/>
            <a:ext cx="10515600" cy="1487588"/>
          </a:xfrm>
          <a:prstGeom prst="rect">
            <a:avLst/>
          </a:prstGeom>
        </p:spPr>
        <p:txBody>
          <a:bodyPr/>
          <a:lstStyle/>
          <a:p>
            <a:pPr marL="0" indent="267176" algn="just" defTabSz="264033">
              <a:lnSpc>
                <a:spcPts val="3700"/>
              </a:lnSpc>
              <a:spcBef>
                <a:spcPts val="500"/>
              </a:spcBef>
              <a:buSzTx/>
              <a:buFontTx/>
              <a:buNone/>
              <a:defRPr sz="178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随机采样（</a:t>
            </a:r>
            <a:r>
              <a:t>sample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方法）是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中一个较为重要的数据处理方法，按照有放回或无放回的随机抽样方法，抽取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中指定百分比的行作为样本，生成新的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  <a:r>
              <a:t>sample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方法演示如程序所示。</a:t>
            </a:r>
          </a:p>
          <a:p>
            <a:pPr marL="0" indent="264033" algn="just" defTabSz="264033">
              <a:lnSpc>
                <a:spcPts val="3600"/>
              </a:lnSpc>
              <a:spcBef>
                <a:spcPts val="0"/>
              </a:spcBef>
              <a:buSzTx/>
              <a:buFontTx/>
              <a:buNone/>
              <a:defRPr sz="178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代码位置：</a:t>
            </a:r>
            <a:r>
              <a:t>//SRC//C03// sample.scala</a:t>
            </a:r>
          </a:p>
        </p:txBody>
      </p:sp>
      <p:pic>
        <p:nvPicPr>
          <p:cNvPr id="19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7400" y="3448149"/>
            <a:ext cx="6502400" cy="262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86968">
              <a:defRPr b="1" sz="4268">
                <a:latin typeface="+mn-lt"/>
                <a:ea typeface="+mn-ea"/>
                <a:cs typeface="+mn-cs"/>
                <a:sym typeface="等线"/>
              </a:defRPr>
            </a:pPr>
            <a:r>
              <a:t>3.3.14 </a:t>
            </a:r>
            <a:r>
              <a:t> 排序类型操作的</a:t>
            </a:r>
            <a:r>
              <a:t>sort</a:t>
            </a:r>
            <a:r>
              <a:t>和</a:t>
            </a:r>
            <a:r>
              <a:t>orderBy</a:t>
            </a:r>
            <a:r>
              <a:t>方法</a:t>
            </a:r>
          </a:p>
        </p:txBody>
      </p:sp>
      <p:sp>
        <p:nvSpPr>
          <p:cNvPr id="202" name="Shape 202"/>
          <p:cNvSpPr/>
          <p:nvPr>
            <p:ph type="body" sz="half" idx="1"/>
          </p:nvPr>
        </p:nvSpPr>
        <p:spPr>
          <a:xfrm>
            <a:off x="838200" y="1825625"/>
            <a:ext cx="10515600" cy="2142828"/>
          </a:xfrm>
          <a:prstGeom prst="rect">
            <a:avLst/>
          </a:prstGeom>
        </p:spPr>
        <p:txBody>
          <a:bodyPr/>
          <a:lstStyle/>
          <a:p>
            <a:pPr marL="0" indent="269875" algn="just" defTabSz="266700">
              <a:lnSpc>
                <a:spcPts val="3500"/>
              </a:lnSpc>
              <a:spcBef>
                <a:spcPts val="60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sort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方法也是一个常用的排序方法，其主要功能是对已有的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重新排序，并将重新排序后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的数据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生成一个新的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，其源码如下：</a:t>
            </a:r>
          </a:p>
          <a:p>
            <a:pPr marL="0" indent="228600" algn="just" defTabSz="266700">
              <a:lnSpc>
                <a:spcPts val="13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sort(sortCol: String, sortCols: String*): Dataset[T]</a:t>
            </a:r>
          </a:p>
          <a:p>
            <a:pPr marL="0" indent="269875" algn="just" defTabSz="266700">
              <a:lnSpc>
                <a:spcPts val="3500"/>
              </a:lnSpc>
              <a:spcBef>
                <a:spcPts val="60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从源码上可以看到，</a:t>
            </a:r>
            <a:r>
              <a:t>sort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方法主要接收一个或多个列表达式、或列</a:t>
            </a:r>
            <a:r>
              <a:t>string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作为参数。</a:t>
            </a:r>
            <a:r>
              <a:t>sort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方法默认是升序，加个</a:t>
            </a:r>
            <a:r>
              <a:t>“-”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号表示降序排序。程序中演示了对数据集进行排序的代码。</a:t>
            </a:r>
          </a:p>
          <a:p>
            <a:pPr marL="0" indent="266700" algn="just" defTabSz="266700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代码位置：</a:t>
            </a:r>
            <a:r>
              <a:t>//SRC//C03// sort.scala</a:t>
            </a:r>
          </a:p>
        </p:txBody>
      </p:sp>
      <p:pic>
        <p:nvPicPr>
          <p:cNvPr id="20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3562350"/>
            <a:ext cx="6070600" cy="267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758951">
              <a:defRPr b="1" sz="3652">
                <a:latin typeface="+mn-lt"/>
                <a:ea typeface="+mn-ea"/>
                <a:cs typeface="+mn-cs"/>
                <a:sym typeface="等线"/>
              </a:defRPr>
            </a:pPr>
            <a:r>
              <a:t>3.3.15 </a:t>
            </a:r>
            <a:r>
              <a:t> </a:t>
            </a:r>
            <a:r>
              <a:t>DataFrame</a:t>
            </a:r>
            <a:r>
              <a:t>和</a:t>
            </a:r>
            <a:r>
              <a:t>Dataset</a:t>
            </a:r>
            <a:r>
              <a:t>以及</a:t>
            </a:r>
            <a:r>
              <a:t>RDD</a:t>
            </a:r>
            <a:r>
              <a:t>之间的互相转换</a:t>
            </a:r>
          </a:p>
        </p:txBody>
      </p:sp>
      <p:sp>
        <p:nvSpPr>
          <p:cNvPr id="206" name="Shape 206"/>
          <p:cNvSpPr/>
          <p:nvPr>
            <p:ph type="body" sz="half" idx="1"/>
          </p:nvPr>
        </p:nvSpPr>
        <p:spPr>
          <a:xfrm>
            <a:off x="838200" y="1825625"/>
            <a:ext cx="10515600" cy="1801317"/>
          </a:xfrm>
          <a:prstGeom prst="rect">
            <a:avLst/>
          </a:prstGeom>
        </p:spPr>
        <p:txBody>
          <a:bodyPr/>
          <a:lstStyle/>
          <a:p>
            <a:pPr marL="0" indent="269875" algn="just" defTabSz="266700">
              <a:lnSpc>
                <a:spcPts val="3800"/>
              </a:lnSpc>
              <a:spcBef>
                <a:spcPts val="60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根据前面的讲述，我们已经知道了，</a:t>
            </a:r>
            <a:r>
              <a:t>DataFrame = RDD[Row] + shcema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，也知道了，</a:t>
            </a:r>
            <a:r>
              <a:t>DataFrame=Dataset[Row]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。所以它们的关系是明确的。因此有些时候，需要进行相应的转换。具体程序见。</a:t>
            </a:r>
          </a:p>
          <a:p>
            <a:pPr marL="0" indent="266700" algn="just" defTabSz="266700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代码位置：</a:t>
            </a:r>
            <a:r>
              <a:t>//SRC//C03// testds_df_rdd.scala</a:t>
            </a:r>
          </a:p>
        </p:txBody>
      </p:sp>
      <p:pic>
        <p:nvPicPr>
          <p:cNvPr id="20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5750" y="2565400"/>
            <a:ext cx="6692900" cy="436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 baseline="30000">
                <a:solidFill>
                  <a:srgbClr val="B2B2B2"/>
                </a:solidFill>
                <a:latin typeface="Futura Md BT"/>
                <a:ea typeface="Futura Md BT"/>
                <a:cs typeface="Futura Md BT"/>
                <a:sym typeface="Futura Md BT"/>
              </a:defRPr>
            </a:pPr>
            <a:r>
              <a:t>3.4</a:t>
            </a:r>
            <a:r>
              <a:rPr baseline="0">
                <a:latin typeface="+mn-lt"/>
                <a:ea typeface="+mn-ea"/>
                <a:cs typeface="+mn-cs"/>
                <a:sym typeface="等线"/>
              </a:rPr>
              <a:t>  小结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2667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机器学习的基础也是最重要的核心，掌握了其</a:t>
            </a:r>
            <a:r>
              <a:t>API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基本方法和基本操作能够帮助广大的程序设计人员，更好地设计出符合自己需求的算法和程序。</a:t>
            </a:r>
          </a:p>
          <a:p>
            <a:pPr marL="0" indent="2667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本章带领读者学习了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的基本工作原理和特性，介绍了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的好处和不足之处，这些都是读者在使用中需要注意的地方。</a:t>
            </a:r>
            <a:r>
              <a:t>DataFrame API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能够提高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的性能和扩展性，避免了构造</a:t>
            </a:r>
            <a:r>
              <a:t>dataset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中的每一行的对象，因为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统一为</a:t>
            </a:r>
            <a:r>
              <a:t>Row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对象，造成</a:t>
            </a:r>
            <a:r>
              <a:t>GC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的代价。</a:t>
            </a:r>
            <a:r>
              <a:t>DataFrame API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不同于</a:t>
            </a:r>
            <a:r>
              <a:t>RDD API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，它能构建关系型查询，将更加有利于熟悉执行计划的开发人员，但是同理，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也不一定适用于所有人。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3.1.1 </a:t>
            </a:r>
            <a:r>
              <a:t> </a:t>
            </a:r>
            <a:r>
              <a:t>DataFrame</a:t>
            </a:r>
            <a:r>
              <a:t>与</a:t>
            </a:r>
            <a:r>
              <a:t>RDD</a:t>
            </a:r>
            <a:r>
              <a:t>的关系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2667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RDD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Resiliennt Distributed Datasets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）是一种分布式弹性数据集，将数据分布存储在不同节点的计算机内存中进行存储和处理。每次</a:t>
            </a:r>
            <a:r>
              <a:t>RDD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对数据处理的最终结果，都分布存放在不同的节点中。</a:t>
            </a:r>
            <a:r>
              <a:t>Resilient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是弹性的意思。在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中，弹性指的是数据的存储方式，即数据在节点中进行存储时候，既可以使用内存也可以使用磁盘。这为使用者提供了很大的自由，提供了不同的持久化和运行方法，它是一种有容错机制的特殊数据集合。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3.1.2 </a:t>
            </a:r>
            <a:r>
              <a:t> </a:t>
            </a:r>
            <a:r>
              <a:t>DataFrame</a:t>
            </a:r>
            <a:r>
              <a:t>理解及特性</a:t>
            </a:r>
          </a:p>
        </p:txBody>
      </p:sp>
      <p:sp>
        <p:nvSpPr>
          <p:cNvPr id="131" name="Shape 131"/>
          <p:cNvSpPr/>
          <p:nvPr>
            <p:ph type="body" sz="half" idx="1"/>
          </p:nvPr>
        </p:nvSpPr>
        <p:spPr>
          <a:xfrm>
            <a:off x="838200" y="1825625"/>
            <a:ext cx="11042899" cy="1772693"/>
          </a:xfrm>
          <a:prstGeom prst="rect">
            <a:avLst/>
          </a:prstGeom>
        </p:spPr>
        <p:txBody>
          <a:bodyPr/>
          <a:lstStyle/>
          <a:p>
            <a:pPr marL="0" indent="2667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前面已经介绍，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是一个不可变的分布式数据集合。与</a:t>
            </a:r>
            <a:r>
              <a:t>RDD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不同，数据被组织成命名列，就像关系数据库中的表一样。即是具有定义好的行、列的分布式的数据表，如图所示。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背后的思想是允许处理大量结构化数据。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包含带</a:t>
            </a:r>
            <a:r>
              <a:t>schema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的行。</a:t>
            </a:r>
            <a:r>
              <a:t>schema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是数据结构的说明。这里解释一下</a:t>
            </a:r>
            <a:r>
              <a:t>schema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是什么？</a:t>
            </a:r>
          </a:p>
        </p:txBody>
      </p:sp>
      <p:pic>
        <p:nvPicPr>
          <p:cNvPr id="13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7750" y="3146352"/>
            <a:ext cx="2850900" cy="3054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3.1.3  DataFrame</a:t>
            </a:r>
            <a:r>
              <a:t>与</a:t>
            </a:r>
            <a:r>
              <a:t>DataSet</a:t>
            </a:r>
            <a:r>
              <a:t>的区别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2667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DataSet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</a:t>
            </a:r>
            <a:r>
              <a:t>DataFrame API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的一个扩展，是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最新的数据抽象。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</a:t>
            </a:r>
            <a:r>
              <a:t>Dataset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的特列，</a:t>
            </a:r>
            <a:r>
              <a:t>DataFrame=Dataset[Row]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，所以可以通过</a:t>
            </a:r>
            <a:r>
              <a:t>as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方法将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转换为</a:t>
            </a:r>
            <a:r>
              <a:t>Dataset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  <a:r>
              <a:t>Row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是一个类型，跟</a:t>
            </a:r>
            <a:r>
              <a:t>Car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Person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这些的类型一样，所有的表结构信息我都用</a:t>
            </a:r>
            <a:r>
              <a:t>Row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来表示。</a:t>
            </a:r>
            <a:r>
              <a:t>DataSet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是强类型的。比如可以有</a:t>
            </a:r>
            <a:r>
              <a:t>Dataset[Car]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Dataset[Person]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</a:p>
          <a:p>
            <a:pPr marL="0" indent="2667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在结构化</a:t>
            </a:r>
            <a:r>
              <a:t>API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中，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是非类型化</a:t>
            </a:r>
            <a:r>
              <a:t>(untyped)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的，</a:t>
            </a:r>
            <a:r>
              <a:t>Datasets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是类型化</a:t>
            </a:r>
            <a:r>
              <a:t>(typed)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的。说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非类型化，指的是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只在运行</a:t>
            </a:r>
            <a:r>
              <a:t>(runtime)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的时候检查数据的类型是否与指定的</a:t>
            </a:r>
            <a:r>
              <a:t>schema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一致，而</a:t>
            </a:r>
            <a:r>
              <a:t>Datasets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在编译</a:t>
            </a:r>
            <a:r>
              <a:t>(compile)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的时候就检查数据类型是否符合规范。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3.1.4</a:t>
            </a:r>
            <a:r>
              <a:t>  </a:t>
            </a:r>
            <a:r>
              <a:t>DataFrame</a:t>
            </a:r>
            <a:r>
              <a:t>的缺陷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2667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根据在前面已经说过的原理展开，如果有不同的需求，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t>DataSet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可以相互转化，</a:t>
            </a:r>
            <a:r>
              <a:t>df.as[ElementType]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这样可以把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转化为</a:t>
            </a:r>
            <a:r>
              <a:t>DataSet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ds.toDF()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这样可以把</a:t>
            </a:r>
            <a:r>
              <a:t>DataSet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转化为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编译时不能进行类型转化安全检查，运行时才能确定是否有问题，如果结构未知，则不能操作数据。对于对象支持不友好（相对而论），</a:t>
            </a:r>
            <a:r>
              <a:t>RDD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内部数据直接以</a:t>
            </a:r>
            <a:r>
              <a:t>Java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对象存储，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内存存储的是</a:t>
            </a:r>
            <a:r>
              <a:t>row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对象而不能是自定义对象。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 baseline="30000">
                <a:solidFill>
                  <a:srgbClr val="B2B2B2"/>
                </a:solidFill>
                <a:latin typeface="Futura Md BT"/>
                <a:ea typeface="Futura Md BT"/>
                <a:cs typeface="Futura Md BT"/>
                <a:sym typeface="Futura Md BT"/>
              </a:defRPr>
            </a:pPr>
            <a:r>
              <a:t>3.2</a:t>
            </a:r>
            <a:r>
              <a:rPr baseline="0">
                <a:latin typeface="+mn-lt"/>
                <a:ea typeface="+mn-ea"/>
                <a:cs typeface="+mn-cs"/>
                <a:sym typeface="等线"/>
              </a:rPr>
              <a:t>  </a:t>
            </a:r>
            <a:r>
              <a:rPr baseline="0">
                <a:latin typeface="+mn-lt"/>
                <a:ea typeface="+mn-ea"/>
                <a:cs typeface="+mn-cs"/>
                <a:sym typeface="等线"/>
              </a:rPr>
              <a:t>DataFrame</a:t>
            </a:r>
            <a:r>
              <a:rPr baseline="0">
                <a:latin typeface="+mn-lt"/>
                <a:ea typeface="+mn-ea"/>
                <a:cs typeface="+mn-cs"/>
                <a:sym typeface="等线"/>
              </a:rPr>
              <a:t>工作原理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2667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是一个开创性的基于分布式的数据处理模式，其脱离了单纯的</a:t>
            </a:r>
            <a:r>
              <a:t>MapReduce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的分布设定、整合、处理的模式，而采用了一个新颖的、类似一般数组或集合的处理模式，对存储在分布式存储空间上的数据进行操作。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3.2.1 </a:t>
            </a:r>
            <a:r>
              <a:t> </a:t>
            </a:r>
            <a:r>
              <a:t>DataFrame</a:t>
            </a:r>
            <a:r>
              <a:t>工作原理图</a:t>
            </a:r>
          </a:p>
        </p:txBody>
      </p:sp>
      <p:sp>
        <p:nvSpPr>
          <p:cNvPr id="144" name="Shape 144"/>
          <p:cNvSpPr/>
          <p:nvPr>
            <p:ph type="body" sz="half" idx="1"/>
          </p:nvPr>
        </p:nvSpPr>
        <p:spPr>
          <a:xfrm>
            <a:off x="838200" y="1825625"/>
            <a:ext cx="10515600" cy="1913286"/>
          </a:xfrm>
          <a:prstGeom prst="rect">
            <a:avLst/>
          </a:prstGeom>
        </p:spPr>
        <p:txBody>
          <a:bodyPr/>
          <a:lstStyle/>
          <a:p>
            <a:pPr marL="0" indent="2667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前面笔者已经说了很多次，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可以将其看成一个分布在不同节点中的分布式数据集，并将数据以数据块（</a:t>
            </a:r>
            <a:r>
              <a:t>Block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）的形式存储在各个节点的计算机中，整体布局如图</a:t>
            </a:r>
            <a:r>
              <a:t>3-2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所示。</a:t>
            </a:r>
            <a:r>
              <a:t>DataFrame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主要用于进行结构化数据的处理，它提供的一种基于</a:t>
            </a:r>
            <a:r>
              <a:t>RDD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之上的全新概念，但是它的底层其实还是基于</a:t>
            </a:r>
            <a:r>
              <a:t>RDD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的。因此，这一部分基本还是和</a:t>
            </a:r>
            <a:r>
              <a:t>RDD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是一样的</a:t>
            </a:r>
          </a:p>
        </p:txBody>
      </p:sp>
      <p:pic>
        <p:nvPicPr>
          <p:cNvPr id="14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7192" y="3506787"/>
            <a:ext cx="3371216" cy="2181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等线"/>
              </a:defRPr>
            </a:pPr>
            <a:r>
              <a:t>3.2.2 </a:t>
            </a:r>
            <a:r>
              <a:t> 宽依赖与窄依赖</a:t>
            </a:r>
          </a:p>
        </p:txBody>
      </p:sp>
      <p:sp>
        <p:nvSpPr>
          <p:cNvPr id="148" name="Shape 148"/>
          <p:cNvSpPr/>
          <p:nvPr>
            <p:ph type="body" sz="half" idx="1"/>
          </p:nvPr>
        </p:nvSpPr>
        <p:spPr>
          <a:xfrm>
            <a:off x="838200" y="1825625"/>
            <a:ext cx="10515600" cy="2184252"/>
          </a:xfrm>
          <a:prstGeom prst="rect">
            <a:avLst/>
          </a:prstGeom>
        </p:spPr>
        <p:txBody>
          <a:bodyPr/>
          <a:lstStyle/>
          <a:p>
            <a:pPr marL="0" indent="258699" algn="just" defTabSz="258699">
              <a:lnSpc>
                <a:spcPts val="3600"/>
              </a:lnSpc>
              <a:spcBef>
                <a:spcPts val="0"/>
              </a:spcBef>
              <a:buSzTx/>
              <a:buFontTx/>
              <a:buNone/>
              <a:defRPr sz="174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宽依赖（</a:t>
            </a:r>
            <a:r>
              <a:t>wide dependency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，也称</a:t>
            </a:r>
            <a:r>
              <a:t>shuffle dependency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）与窄依赖（</a:t>
            </a:r>
            <a:r>
              <a:t>narrow dependency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）是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计算引擎划分</a:t>
            </a:r>
            <a:r>
              <a:t>Stage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的根源所在，遇到宽依赖，则划分为多个</a:t>
            </a:r>
            <a:r>
              <a:t>Stage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，针对每个</a:t>
            </a:r>
            <a:r>
              <a:t>Stage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，提交一个</a:t>
            </a:r>
            <a:r>
              <a:t>TaskSet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。这两个概念对于理解</a:t>
            </a:r>
            <a:r>
              <a:t>Spark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的底层原理非常重要，所以，做业务时不管是使用</a:t>
            </a:r>
            <a:r>
              <a:t>RDD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还是</a:t>
            </a:r>
            <a:r>
              <a:t>DataFrame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，都需要好好理解它们。</a:t>
            </a:r>
          </a:p>
          <a:p>
            <a:pPr marL="0" indent="258699" algn="just" defTabSz="258699">
              <a:lnSpc>
                <a:spcPts val="3600"/>
              </a:lnSpc>
              <a:spcBef>
                <a:spcPts val="0"/>
              </a:spcBef>
              <a:buSzTx/>
              <a:buFontTx/>
              <a:buNone/>
              <a:defRPr sz="174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不知道读者在看图的时候有没有注意到，</a:t>
            </a:r>
            <a:r>
              <a:t>Transformation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在生成</a:t>
            </a:r>
            <a:r>
              <a:t>RDD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的时候，生成的是多个</a:t>
            </a:r>
            <a:r>
              <a:t>RDD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，这里的</a:t>
            </a:r>
            <a:r>
              <a:t>RDD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的生成方式并不是一次性生成多个，而是由上一级的</a:t>
            </a:r>
            <a:r>
              <a:t>RDD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依次往下生成，我们将其称为依赖。</a:t>
            </a:r>
          </a:p>
        </p:txBody>
      </p:sp>
      <p:pic>
        <p:nvPicPr>
          <p:cNvPr id="14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3917" y="3710305"/>
            <a:ext cx="3428366" cy="2790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