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3699" r:id="rId2"/>
    <p:sldMasterId id="2147483687" r:id="rId3"/>
  </p:sldMasterIdLst>
  <p:notesMasterIdLst>
    <p:notesMasterId r:id="rId19"/>
  </p:notesMasterIdLst>
  <p:handoutMasterIdLst>
    <p:handoutMasterId r:id="rId20"/>
  </p:handoutMasterIdLst>
  <p:sldIdLst>
    <p:sldId id="1553" r:id="rId4"/>
    <p:sldId id="2094" r:id="rId5"/>
    <p:sldId id="2093" r:id="rId6"/>
    <p:sldId id="2105" r:id="rId7"/>
    <p:sldId id="2097" r:id="rId8"/>
    <p:sldId id="2100" r:id="rId9"/>
    <p:sldId id="2102" r:id="rId10"/>
    <p:sldId id="2104" r:id="rId11"/>
    <p:sldId id="2101" r:id="rId12"/>
    <p:sldId id="2103" r:id="rId13"/>
    <p:sldId id="2096" r:id="rId14"/>
    <p:sldId id="2098" r:id="rId15"/>
    <p:sldId id="2095" r:id="rId16"/>
    <p:sldId id="2099" r:id="rId17"/>
    <p:sldId id="2106" r:id="rId18"/>
  </p:sldIdLst>
  <p:sldSz cx="9906000" cy="6858000" type="A4"/>
  <p:notesSz cx="7016750" cy="93027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 userDrawn="1">
          <p15:clr>
            <a:srgbClr val="A4A3A4"/>
          </p15:clr>
        </p15:guide>
        <p15:guide id="2" pos="22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CF"/>
    <a:srgbClr val="D1D1D1"/>
    <a:srgbClr val="B2B2B2"/>
    <a:srgbClr val="F6F6F6"/>
    <a:srgbClr val="BEBEBE"/>
    <a:srgbClr val="68B82D"/>
    <a:srgbClr val="23A8E1"/>
    <a:srgbClr val="08397B"/>
    <a:srgbClr val="33CCFF"/>
    <a:srgbClr val="295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2" autoAdjust="0"/>
    <p:restoredTop sz="92186" autoAdjust="0"/>
  </p:normalViewPr>
  <p:slideViewPr>
    <p:cSldViewPr>
      <p:cViewPr varScale="1">
        <p:scale>
          <a:sx n="82" d="100"/>
          <a:sy n="82" d="100"/>
        </p:scale>
        <p:origin x="1454" y="6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58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206"/>
    </p:cViewPr>
  </p:sorterViewPr>
  <p:notesViewPr>
    <p:cSldViewPr>
      <p:cViewPr varScale="1">
        <p:scale>
          <a:sx n="46" d="100"/>
          <a:sy n="46" d="100"/>
        </p:scale>
        <p:origin x="-1578" y="-96"/>
      </p:cViewPr>
      <p:guideLst>
        <p:guide orient="horz" pos="2931"/>
        <p:guide pos="22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40331" cy="466076"/>
          </a:xfrm>
          <a:prstGeom prst="rect">
            <a:avLst/>
          </a:prstGeom>
        </p:spPr>
        <p:txBody>
          <a:bodyPr vert="horz" lIns="86048" tIns="43024" rIns="86048" bIns="43024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74853" y="2"/>
            <a:ext cx="3040330" cy="466076"/>
          </a:xfrm>
          <a:prstGeom prst="rect">
            <a:avLst/>
          </a:prstGeom>
        </p:spPr>
        <p:txBody>
          <a:bodyPr vert="horz" lIns="86048" tIns="43024" rIns="86048" bIns="43024" rtlCol="0"/>
          <a:lstStyle>
            <a:lvl1pPr algn="r">
              <a:defRPr sz="1100"/>
            </a:lvl1pPr>
          </a:lstStyle>
          <a:p>
            <a:fld id="{EED6BC92-8766-470F-B2F7-967053648231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8836675"/>
            <a:ext cx="3040331" cy="466076"/>
          </a:xfrm>
          <a:prstGeom prst="rect">
            <a:avLst/>
          </a:prstGeom>
        </p:spPr>
        <p:txBody>
          <a:bodyPr vert="horz" lIns="86048" tIns="43024" rIns="86048" bIns="43024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74853" y="8836675"/>
            <a:ext cx="3040330" cy="466076"/>
          </a:xfrm>
          <a:prstGeom prst="rect">
            <a:avLst/>
          </a:prstGeom>
        </p:spPr>
        <p:txBody>
          <a:bodyPr vert="horz" lIns="86048" tIns="43024" rIns="86048" bIns="43024" rtlCol="0" anchor="b"/>
          <a:lstStyle>
            <a:lvl1pPr algn="r">
              <a:defRPr sz="1100"/>
            </a:lvl1pPr>
          </a:lstStyle>
          <a:p>
            <a:fld id="{9CDBB7FC-7BA9-496F-9A91-6C1E3ECB6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583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40592" cy="465138"/>
          </a:xfrm>
          <a:prstGeom prst="rect">
            <a:avLst/>
          </a:prstGeom>
        </p:spPr>
        <p:txBody>
          <a:bodyPr vert="horz" lIns="89034" tIns="44517" rIns="89034" bIns="44517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74536" y="3"/>
            <a:ext cx="3040592" cy="465138"/>
          </a:xfrm>
          <a:prstGeom prst="rect">
            <a:avLst/>
          </a:prstGeom>
        </p:spPr>
        <p:txBody>
          <a:bodyPr vert="horz" lIns="89034" tIns="44517" rIns="89034" bIns="44517" rtlCol="0"/>
          <a:lstStyle>
            <a:lvl1pPr algn="r">
              <a:defRPr sz="1100"/>
            </a:lvl1pPr>
          </a:lstStyle>
          <a:p>
            <a:fld id="{D5D70811-BB17-44EC-93F5-EBED80FC02C9}" type="datetimeFigureOut">
              <a:rPr lang="ko-KR" altLang="en-US" smtClean="0"/>
              <a:pPr/>
              <a:t>2018-06-04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696913"/>
            <a:ext cx="503872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034" tIns="44517" rIns="89034" bIns="4451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1676" y="4418809"/>
            <a:ext cx="5613400" cy="4186238"/>
          </a:xfrm>
          <a:prstGeom prst="rect">
            <a:avLst/>
          </a:prstGeom>
        </p:spPr>
        <p:txBody>
          <a:bodyPr vert="horz" lIns="89034" tIns="44517" rIns="89034" bIns="4451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836001"/>
            <a:ext cx="3040592" cy="465138"/>
          </a:xfrm>
          <a:prstGeom prst="rect">
            <a:avLst/>
          </a:prstGeom>
        </p:spPr>
        <p:txBody>
          <a:bodyPr vert="horz" lIns="89034" tIns="44517" rIns="89034" bIns="44517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74536" y="8836001"/>
            <a:ext cx="3040592" cy="465138"/>
          </a:xfrm>
          <a:prstGeom prst="rect">
            <a:avLst/>
          </a:prstGeom>
        </p:spPr>
        <p:txBody>
          <a:bodyPr vert="horz" lIns="89034" tIns="44517" rIns="89034" bIns="44517" rtlCol="0" anchor="b"/>
          <a:lstStyle>
            <a:lvl1pPr algn="r">
              <a:defRPr sz="1100"/>
            </a:lvl1pPr>
          </a:lstStyle>
          <a:p>
            <a:fld id="{44F815ED-413D-4A02-982A-9455DFA13C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4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9902952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8623" y="3284984"/>
            <a:ext cx="7200801" cy="864096"/>
          </a:xfrm>
        </p:spPr>
        <p:txBody>
          <a:bodyPr anchor="t"/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68624" y="4221088"/>
            <a:ext cx="4680520" cy="432048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4467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63CACC-A201-48DF-9CBB-9B8D02E8C8AC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2018-06-04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46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1D2214-6261-43BB-B6B0-35EC06A61E61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2018-06-04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557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B4CE96-5DCD-4603-91E1-FC2BD01E76F6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2018-06-04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412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C0934B-31D0-4308-ACFF-B67849464334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2018-06-04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924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2" y="1055"/>
            <a:ext cx="9904478" cy="685694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2600" y="3212976"/>
            <a:ext cx="7200801" cy="864096"/>
          </a:xfrm>
        </p:spPr>
        <p:txBody>
          <a:bodyPr anchor="t"/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818454" y="505730"/>
            <a:ext cx="176817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http://www.nica.kr/edu</a:t>
            </a:r>
            <a:endParaRPr lang="ko-KR" altLang="en-US" sz="1200" b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7153" y="5992936"/>
            <a:ext cx="2371694" cy="3406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3E2E-D187-44B7-945F-E031827BE040}" type="datetime1">
              <a:rPr lang="ko-KR" altLang="en-US" smtClean="0"/>
              <a:pPr/>
              <a:t>2018-06-04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755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3E2E-D187-44B7-945F-E031827BE040}" type="datetime1">
              <a:rPr lang="ko-KR" altLang="en-US" smtClean="0"/>
              <a:pPr/>
              <a:t>2018-06-04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511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79909" y="2435288"/>
            <a:ext cx="6546183" cy="633672"/>
          </a:xfrm>
          <a:noFill/>
          <a:ln>
            <a:noFill/>
          </a:ln>
          <a:effectLst>
            <a:outerShdw blurRad="88900" dist="38100" dir="5400000" sx="95000" sy="95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26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7153" y="5992936"/>
            <a:ext cx="2371694" cy="34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34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55"/>
            <a:ext cx="9906000" cy="6857999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856656" y="2640711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서울특별시 서초구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서운로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22 JS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빌딩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층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TEL : 02-587-5180</a:t>
            </a:r>
            <a:r>
              <a:rPr lang="en-US" altLang="ko-KR" sz="1100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FAX : 02-4295-7720   E-Mail : edu@ncia.kr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©(</a:t>
            </a:r>
            <a:r>
              <a:rPr lang="ko-KR" altLang="en-US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사</a:t>
            </a:r>
            <a:r>
              <a:rPr lang="en-US" altLang="ko-KR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000" kern="1200" baseline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차세대융합콘텐츠산업협회교육센터</a:t>
            </a:r>
            <a:r>
              <a:rPr lang="en-US" altLang="ko-KR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altLang="ko-KR" sz="10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ALL</a:t>
            </a:r>
            <a:r>
              <a:rPr lang="en-US" altLang="ko-KR" sz="10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RIGHTS</a:t>
            </a:r>
            <a:r>
              <a:rPr lang="en-US" altLang="ko-KR" sz="10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RESERVED.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856656" y="1484784"/>
            <a:ext cx="6192688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  <a:r>
              <a:rPr lang="en-US" altLang="ko-KR" sz="4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ko-KR" altLang="en-US" sz="4800" i="1" dirty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7153" y="5992936"/>
            <a:ext cx="2371694" cy="34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015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9902952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79909" y="3112164"/>
            <a:ext cx="6546183" cy="633672"/>
          </a:xfrm>
          <a:solidFill>
            <a:schemeClr val="bg1"/>
          </a:solidFill>
          <a:ln>
            <a:solidFill>
              <a:srgbClr val="5DA428"/>
            </a:solidFill>
          </a:ln>
          <a:effectLst>
            <a:outerShdw blurRad="88900" dist="38100" dir="5400000" sx="95000" sy="95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2600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169247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7742" y="116631"/>
            <a:ext cx="8915400" cy="614773"/>
          </a:xfrm>
        </p:spPr>
        <p:txBody>
          <a:bodyPr/>
          <a:lstStyle>
            <a:lvl1pPr>
              <a:defRPr sz="2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6536" y="908719"/>
            <a:ext cx="8915400" cy="540060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B92E89-2433-4E95-A6A9-BE7EB38384C9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2018-06-04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6098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264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0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856656" y="4228639"/>
            <a:ext cx="6192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본 문서의 소유권 및 저작권은 ㈜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나이텍에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있습니다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본 문서의 전부 혹은 일부 내용은 저작권법에 의하여 보호되며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㈜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나이텍의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허가 없이는 어떠한 형태로든 복제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사진복제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번역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전제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편집 될 수 없습니다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©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NAITEC.CO.,LTD.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RIGHTS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RESERVED.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856656" y="1484784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THANK YOU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8553400" y="5877272"/>
            <a:ext cx="1224136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2871537"/>
            <a:ext cx="1150427" cy="701480"/>
          </a:xfrm>
          <a:prstGeom prst="rect">
            <a:avLst/>
          </a:prstGeom>
        </p:spPr>
      </p:pic>
      <p:cxnSp>
        <p:nvCxnSpPr>
          <p:cNvPr id="11" name="직선 연결선 10"/>
          <p:cNvCxnSpPr/>
          <p:nvPr userDrawn="1"/>
        </p:nvCxnSpPr>
        <p:spPr>
          <a:xfrm flipH="1">
            <a:off x="4953000" y="3185265"/>
            <a:ext cx="1" cy="34293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139" y="2983688"/>
            <a:ext cx="1037773" cy="73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417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9423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012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7532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0132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2234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8226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2856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27138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9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D3ACB2-5D5F-4902-8836-B4034B62E743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2018-06-04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0399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6723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443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0170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04216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881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6984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974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38816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86060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7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0D0FAF-B218-4013-ACB9-644290D95C3B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2018-06-04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89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3FF913-EBC2-4212-8482-F9DBD56EC0FA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2018-06-04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02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0953B5-F10D-41F8-BD5A-CDE77EBC4002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2018-06-04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3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BB8B00-0776-4BAC-8A9C-01E682A90BE6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2018-06-04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064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9902952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9392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343E2E-D187-44B7-945F-E031827BE040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2018-06-04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76536" y="908719"/>
            <a:ext cx="8915400" cy="5400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87742" y="116632"/>
            <a:ext cx="8915400" cy="620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93360" y="6398580"/>
            <a:ext cx="557267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433" y="6142472"/>
            <a:ext cx="864096" cy="52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7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649" r:id="rId14"/>
    <p:sldLayoutId id="2147483685" r:id="rId15"/>
    <p:sldLayoutId id="2147483686" r:id="rId16"/>
    <p:sldLayoutId id="2147483660" r:id="rId17"/>
    <p:sldLayoutId id="2147483661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  <p:sldLayoutId id="2147483681" r:id="rId36"/>
    <p:sldLayoutId id="2147483682" r:id="rId37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387B8-3802-47BF-8C63-CEC4E1DDA9E2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8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DA058-1A9C-4BAD-94E2-21D6C076F22A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97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68623" y="3284984"/>
            <a:ext cx="7200801" cy="1440160"/>
          </a:xfrm>
        </p:spPr>
        <p:txBody>
          <a:bodyPr/>
          <a:lstStyle/>
          <a:p>
            <a:r>
              <a:rPr lang="ko-KR" altLang="en-US" dirty="0" err="1" smtClean="0"/>
              <a:t>파이썬을</a:t>
            </a:r>
            <a:r>
              <a:rPr lang="ko-KR" altLang="en-US" dirty="0" smtClean="0"/>
              <a:t> 활용한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 분석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/>
              <a:t>5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29</a:t>
            </a:r>
            <a:r>
              <a:rPr lang="ko-KR" altLang="en-US" sz="2000" dirty="0" smtClean="0"/>
              <a:t>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화</a:t>
            </a:r>
            <a:r>
              <a:rPr lang="en-US" altLang="ko-KR" sz="2000" dirty="0" smtClean="0"/>
              <a:t>)~6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26</a:t>
            </a:r>
            <a:r>
              <a:rPr lang="ko-KR" altLang="en-US" sz="2000" dirty="0" smtClean="0"/>
              <a:t>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화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ko-KR" altLang="en-US" sz="2000" dirty="0" smtClean="0"/>
              <a:t>라이프매니지먼트 데이터 분석 실습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401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Day6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144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en-US" altLang="ko-KR" dirty="0" smtClean="0"/>
              <a:t>2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3 </a:t>
            </a:r>
            <a:r>
              <a:rPr lang="ko-KR" altLang="en-US" dirty="0" smtClean="0"/>
              <a:t>함께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anaconda3</a:t>
            </a:r>
            <a:r>
              <a:rPr lang="ko-KR" altLang="en-US" dirty="0" smtClean="0"/>
              <a:t>를 설치</a:t>
            </a:r>
            <a:endParaRPr lang="en-US" altLang="ko-KR" dirty="0" smtClean="0"/>
          </a:p>
          <a:p>
            <a:r>
              <a:rPr lang="en-US" altLang="ko-KR" dirty="0" smtClean="0"/>
              <a:t>Anaconda prompt</a:t>
            </a:r>
            <a:r>
              <a:rPr lang="ko-KR" altLang="en-US" dirty="0" smtClean="0"/>
              <a:t>에서 아래 구문 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create –n py27 python=2.7 anaconda</a:t>
            </a:r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activate py27</a:t>
            </a:r>
          </a:p>
          <a:p>
            <a:r>
              <a:rPr lang="en-US" altLang="ko-KR" dirty="0" smtClean="0"/>
              <a:t>anaconda navigator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base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py27</a:t>
            </a:r>
            <a:r>
              <a:rPr lang="ko-KR" altLang="en-US" dirty="0" smtClean="0"/>
              <a:t>을 선택하여 </a:t>
            </a:r>
            <a:r>
              <a:rPr lang="en-US" altLang="ko-KR" dirty="0" smtClean="0"/>
              <a:t>application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62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Anaconda prompt</a:t>
            </a:r>
            <a:r>
              <a:rPr lang="ko-KR" altLang="en-US" dirty="0" smtClean="0"/>
              <a:t>를 이용하여 다음 명령 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jupyter</a:t>
            </a:r>
            <a:r>
              <a:rPr lang="en-US" altLang="ko-KR" dirty="0" smtClean="0"/>
              <a:t> notebook –generate-</a:t>
            </a:r>
            <a:r>
              <a:rPr lang="en-US" altLang="ko-KR" dirty="0" err="1" smtClean="0"/>
              <a:t>config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c.NotebookApp.notebook_dir</a:t>
            </a:r>
            <a:r>
              <a:rPr lang="en-US" altLang="ko-KR" smtClean="0"/>
              <a:t> =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456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hub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Desktop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Desktop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sign in</a:t>
            </a:r>
          </a:p>
          <a:p>
            <a:pPr lvl="1"/>
            <a:r>
              <a:rPr lang="ko-KR" altLang="en-US" dirty="0" smtClean="0"/>
              <a:t>저장소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저장소 </a:t>
            </a:r>
            <a:r>
              <a:rPr lang="en-US" altLang="ko-KR" dirty="0" smtClean="0"/>
              <a:t>publish</a:t>
            </a:r>
          </a:p>
          <a:p>
            <a:pPr lvl="1"/>
            <a:r>
              <a:rPr lang="ko-KR" altLang="en-US" dirty="0" smtClean="0"/>
              <a:t>로컬 저장소를 브라우저로 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Initial commit</a:t>
            </a:r>
          </a:p>
          <a:p>
            <a:pPr lvl="1"/>
            <a:r>
              <a:rPr lang="en-US" altLang="ko-KR" dirty="0" smtClean="0"/>
              <a:t>push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3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Day2 </a:t>
            </a:r>
            <a:r>
              <a:rPr lang="ko-KR" altLang="en-US" dirty="0" smtClean="0"/>
              <a:t>과제 설명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아래 과제를 수행하거나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장을 읽고 공부하시오</a:t>
            </a:r>
            <a:r>
              <a:rPr lang="en-US" altLang="ko-KR" dirty="0" smtClean="0"/>
              <a:t>.)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score.csv </a:t>
            </a:r>
            <a:r>
              <a:rPr lang="ko-KR" altLang="en-US" dirty="0"/>
              <a:t>파일을 </a:t>
            </a:r>
            <a:r>
              <a:rPr lang="ko-KR" altLang="en-US" dirty="0" err="1"/>
              <a:t>읽어들여서</a:t>
            </a:r>
            <a:r>
              <a:rPr lang="ko-KR" altLang="en-US" dirty="0"/>
              <a:t>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en-US" altLang="ko-KR" dirty="0" err="1"/>
              <a:t>ndarray</a:t>
            </a:r>
            <a:r>
              <a:rPr lang="ko-KR" altLang="en-US" dirty="0"/>
              <a:t>로 만들고 </a:t>
            </a:r>
            <a:r>
              <a:rPr lang="en-US" altLang="ko-KR" dirty="0"/>
              <a:t>np.dot() </a:t>
            </a:r>
            <a:r>
              <a:rPr lang="ko-KR" altLang="en-US" dirty="0" err="1"/>
              <a:t>메소드를</a:t>
            </a:r>
            <a:r>
              <a:rPr lang="ko-KR" altLang="en-US" dirty="0"/>
              <a:t> 이용해 개인별 점수를 구하라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데이터 설명</a:t>
            </a:r>
            <a:r>
              <a:rPr lang="en-US" altLang="ko-KR" dirty="0" smtClean="0"/>
              <a:t>: </a:t>
            </a:r>
          </a:p>
          <a:p>
            <a:pPr lvl="1"/>
            <a:r>
              <a:rPr lang="en-US" altLang="ko-KR" dirty="0" smtClean="0"/>
              <a:t>0~9 </a:t>
            </a:r>
            <a:r>
              <a:rPr lang="ko-KR" altLang="en-US" dirty="0" smtClean="0"/>
              <a:t>열이 개인별 객관식 답안 및 주관식 점수 </a:t>
            </a:r>
            <a:r>
              <a:rPr lang="ko-KR" altLang="en-US" dirty="0" err="1" smtClean="0"/>
              <a:t>데이터셋임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/>
              <a:t> </a:t>
            </a:r>
            <a:r>
              <a:rPr lang="ko-KR" altLang="en-US" dirty="0" smtClean="0"/>
              <a:t>열이 정답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0~19 </a:t>
            </a:r>
            <a:r>
              <a:rPr lang="ko-KR" altLang="en-US" dirty="0" smtClean="0"/>
              <a:t>행이 객관식 답안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20~21 </a:t>
            </a:r>
            <a:r>
              <a:rPr lang="ko-KR" altLang="en-US" dirty="0" smtClean="0"/>
              <a:t>행이 주관식 점수</a:t>
            </a:r>
            <a:endParaRPr lang="en-US" altLang="ko-KR" dirty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정답 열을 </a:t>
            </a:r>
            <a:r>
              <a:rPr lang="ko-KR" altLang="en-US" dirty="0" err="1" smtClean="0"/>
              <a:t>색인하여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answer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객관식 답안 열을 </a:t>
            </a:r>
            <a:r>
              <a:rPr lang="ko-KR" altLang="en-US" dirty="0" err="1" smtClean="0"/>
              <a:t>색인하여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dset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 err="1" smtClean="0"/>
              <a:t>dset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 정답은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오답인 경우는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로 표시한 </a:t>
            </a:r>
            <a:r>
              <a:rPr lang="en-US" altLang="ko-KR" dirty="0" err="1" smtClean="0"/>
              <a:t>bool_answer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객관식 답안은 정답과 비교하여 정답이면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오답이면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표시한다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주관식 답안은 점수가 포함된 </a:t>
            </a:r>
            <a:r>
              <a:rPr lang="en-US" altLang="ko-KR" dirty="0" err="1" smtClean="0"/>
              <a:t>scoreset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개인 </a:t>
            </a:r>
            <a:r>
              <a:rPr lang="ko-KR" altLang="en-US" dirty="0"/>
              <a:t>별 객관식 배점은 </a:t>
            </a:r>
            <a:r>
              <a:rPr lang="en-US" altLang="ko-KR" dirty="0"/>
              <a:t>4</a:t>
            </a:r>
            <a:r>
              <a:rPr lang="ko-KR" altLang="en-US" dirty="0" smtClean="0"/>
              <a:t>점이고 주관식은 점수가 기입되어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</a:t>
            </a:r>
            <a:r>
              <a:rPr lang="ko-KR" altLang="en-US" dirty="0" err="1" smtClean="0"/>
              <a:t>문제별</a:t>
            </a:r>
            <a:r>
              <a:rPr lang="ko-KR" altLang="en-US" dirty="0" smtClean="0"/>
              <a:t> 배점을 </a:t>
            </a:r>
            <a:r>
              <a:rPr lang="en-US" altLang="ko-KR" dirty="0" smtClean="0"/>
              <a:t>points</a:t>
            </a:r>
            <a:r>
              <a:rPr lang="ko-KR" altLang="en-US" dirty="0" smtClean="0"/>
              <a:t>에 입력 후 </a:t>
            </a:r>
            <a:r>
              <a:rPr lang="en-US" altLang="ko-KR" dirty="0" smtClean="0"/>
              <a:t>np.dot()</a:t>
            </a:r>
            <a:r>
              <a:rPr lang="ko-KR" altLang="en-US" dirty="0" smtClean="0"/>
              <a:t>을 이용하여 개인별 점수를 계산한다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1788" y="1484784"/>
            <a:ext cx="8064896" cy="648072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lIns="90000" tIns="90000" rIns="90000" bIns="90000" rtlCol="0">
            <a:no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import </a:t>
            </a:r>
            <a:r>
              <a:rPr lang="en-US" altLang="ko-KR" sz="1600" dirty="0" err="1">
                <a:latin typeface="Consolas" panose="020B0609020204030204" pitchFamily="49" charset="0"/>
              </a:rPr>
              <a:t>numpy</a:t>
            </a:r>
            <a:r>
              <a:rPr lang="en-US" altLang="ko-KR" sz="1600" dirty="0">
                <a:latin typeface="Consolas" panose="020B0609020204030204" pitchFamily="49" charset="0"/>
              </a:rPr>
              <a:t> as np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score = </a:t>
            </a:r>
            <a:r>
              <a:rPr lang="en-US" altLang="ko-KR" sz="1600" dirty="0" err="1">
                <a:latin typeface="Consolas" panose="020B0609020204030204" pitchFamily="49" charset="0"/>
              </a:rPr>
              <a:t>np.loadtxt</a:t>
            </a:r>
            <a:r>
              <a:rPr lang="en-US" altLang="ko-KR" sz="1600" dirty="0">
                <a:latin typeface="Consolas" panose="020B0609020204030204" pitchFamily="49" charset="0"/>
              </a:rPr>
              <a:t>('python_score.csv', delimiter=',', </a:t>
            </a:r>
            <a:r>
              <a:rPr lang="en-US" altLang="ko-KR" sz="1600" dirty="0" err="1">
                <a:latin typeface="Consolas" panose="020B0609020204030204" pitchFamily="49" charset="0"/>
              </a:rPr>
              <a:t>dtype</a:t>
            </a:r>
            <a:r>
              <a:rPr lang="en-US" altLang="ko-KR" sz="1600" dirty="0">
                <a:latin typeface="Consolas" panose="020B0609020204030204" pitchFamily="49" charset="0"/>
              </a:rPr>
              <a:t>='float64')</a:t>
            </a:r>
          </a:p>
        </p:txBody>
      </p:sp>
    </p:spTree>
    <p:extLst>
      <p:ext uri="{BB962C8B-B14F-4D97-AF65-F5344CB8AC3E}">
        <p14:creationId xmlns:p14="http://schemas.microsoft.com/office/powerpoint/2010/main" val="389671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24608" y="1556792"/>
            <a:ext cx="360040" cy="360040"/>
          </a:xfrm>
          <a:prstGeom prst="rect">
            <a:avLst/>
          </a:prstGeom>
          <a:solidFill>
            <a:srgbClr val="D1D1D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24608" y="1932092"/>
            <a:ext cx="360040" cy="360040"/>
          </a:xfrm>
          <a:prstGeom prst="rect">
            <a:avLst/>
          </a:prstGeom>
          <a:solidFill>
            <a:srgbClr val="D1D1D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24608" y="2307392"/>
            <a:ext cx="360040" cy="360040"/>
          </a:xfrm>
          <a:prstGeom prst="rect">
            <a:avLst/>
          </a:prstGeom>
          <a:solidFill>
            <a:srgbClr val="D1D1D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24608" y="2682692"/>
            <a:ext cx="360040" cy="360040"/>
          </a:xfrm>
          <a:prstGeom prst="rect">
            <a:avLst/>
          </a:prstGeom>
          <a:solidFill>
            <a:srgbClr val="D1D1D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24608" y="3057992"/>
            <a:ext cx="360040" cy="360040"/>
          </a:xfrm>
          <a:prstGeom prst="rect">
            <a:avLst/>
          </a:prstGeom>
          <a:solidFill>
            <a:srgbClr val="D1D1D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84648" y="1556792"/>
            <a:ext cx="1584176" cy="360040"/>
          </a:xfrm>
          <a:prstGeom prst="rect">
            <a:avLst/>
          </a:prstGeom>
          <a:solidFill>
            <a:srgbClr val="FFEFC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84648" y="1932092"/>
            <a:ext cx="1584176" cy="360040"/>
          </a:xfrm>
          <a:prstGeom prst="rect">
            <a:avLst/>
          </a:prstGeom>
          <a:solidFill>
            <a:srgbClr val="FFEFC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84648" y="2307392"/>
            <a:ext cx="1584176" cy="360040"/>
          </a:xfrm>
          <a:prstGeom prst="rect">
            <a:avLst/>
          </a:prstGeom>
          <a:solidFill>
            <a:srgbClr val="FFEFC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84648" y="2682692"/>
            <a:ext cx="1584176" cy="360040"/>
          </a:xfrm>
          <a:prstGeom prst="rect">
            <a:avLst/>
          </a:prstGeom>
          <a:solidFill>
            <a:srgbClr val="FFEFC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84648" y="3057992"/>
            <a:ext cx="1584176" cy="360040"/>
          </a:xfrm>
          <a:prstGeom prst="rect">
            <a:avLst/>
          </a:prstGeom>
          <a:solidFill>
            <a:srgbClr val="FFEFC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68824" y="4077072"/>
            <a:ext cx="1872208" cy="33895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lIns="90000" tIns="90000" rIns="90000" bIns="90000" rtlCol="0">
            <a:noAutofit/>
          </a:bodyPr>
          <a:lstStyle/>
          <a:p>
            <a:r>
              <a:rPr lang="en-US" altLang="ko-KR" sz="1200" dirty="0" smtClean="0">
                <a:latin typeface="Consolas" panose="020B0609020204030204" pitchFamily="49" charset="0"/>
              </a:rPr>
              <a:t>df1.reindex(0, 1, 2)</a:t>
            </a:r>
            <a:endParaRPr lang="en-US" altLang="ko-KR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개요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목표</a:t>
            </a:r>
            <a:r>
              <a:rPr lang="en-US" altLang="ko-KR" dirty="0" smtClean="0"/>
              <a:t>: </a:t>
            </a:r>
            <a:br>
              <a:rPr lang="en-US" altLang="ko-KR" dirty="0" smtClean="0"/>
            </a:br>
            <a:r>
              <a:rPr lang="en-US" altLang="ko-KR" dirty="0" err="1" smtClean="0"/>
              <a:t>numpy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, pandas </a:t>
            </a:r>
            <a:r>
              <a:rPr lang="ko-KR" altLang="en-US" dirty="0" smtClean="0"/>
              <a:t>등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데이터 분석 라이브러리를 익히고 데이터분석에 활용한다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교재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 smtClean="0"/>
              <a:t>Python for Data Analysis, </a:t>
            </a:r>
            <a:r>
              <a:rPr lang="ko-KR" altLang="en-US" dirty="0" err="1" smtClean="0"/>
              <a:t>웨스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맥키니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한빛미디어</a:t>
            </a:r>
            <a:endParaRPr lang="en-US" altLang="ko-KR" dirty="0" smtClean="0"/>
          </a:p>
          <a:p>
            <a:r>
              <a:rPr lang="ko-KR" altLang="en-US" dirty="0" smtClean="0"/>
              <a:t>일정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차</a:t>
            </a:r>
            <a:r>
              <a:rPr lang="en-US" altLang="ko-KR" dirty="0" smtClean="0"/>
              <a:t>: 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 ~ 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 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분석용 데이터 탐색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통계 기반 데이터 분석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1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~ 8</a:t>
            </a:r>
            <a:r>
              <a:rPr lang="ko-KR" altLang="en-US" dirty="0" smtClean="0"/>
              <a:t>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solidFill>
                  <a:srgbClr val="FF0000"/>
                </a:solidFill>
              </a:rPr>
              <a:t>시험</a:t>
            </a:r>
            <a:r>
              <a:rPr lang="en-US" altLang="ko-KR" dirty="0" smtClean="0">
                <a:solidFill>
                  <a:srgbClr val="FF0000"/>
                </a:solidFill>
              </a:rPr>
              <a:t>: 6</a:t>
            </a:r>
            <a:r>
              <a:rPr lang="ko-KR" altLang="en-US" dirty="0" smtClean="0">
                <a:solidFill>
                  <a:srgbClr val="FF0000"/>
                </a:solidFill>
              </a:rPr>
              <a:t>월 </a:t>
            </a:r>
            <a:r>
              <a:rPr lang="en-US" altLang="ko-KR" dirty="0" smtClean="0">
                <a:solidFill>
                  <a:srgbClr val="FF0000"/>
                </a:solidFill>
              </a:rPr>
              <a:t>12</a:t>
            </a:r>
            <a:r>
              <a:rPr lang="ko-KR" altLang="en-US" dirty="0" smtClean="0">
                <a:solidFill>
                  <a:srgbClr val="FF0000"/>
                </a:solidFill>
              </a:rPr>
              <a:t>일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화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오후 </a:t>
            </a:r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ko-KR" altLang="en-US" dirty="0" smtClean="0">
                <a:solidFill>
                  <a:srgbClr val="FF0000"/>
                </a:solidFill>
              </a:rPr>
              <a:t>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차</a:t>
            </a:r>
            <a:r>
              <a:rPr lang="en-US" altLang="ko-KR" dirty="0" smtClean="0"/>
              <a:t>: 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14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</a:t>
            </a:r>
            <a:r>
              <a:rPr lang="en-US" altLang="ko-KR" dirty="0" smtClean="0"/>
              <a:t>) ~ 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26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기반 데이터 분석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텍스트마이닝</a:t>
            </a:r>
            <a:r>
              <a:rPr lang="ko-KR" altLang="en-US" dirty="0" smtClean="0"/>
              <a:t> 기반 데이터 분석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9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~ 12</a:t>
            </a:r>
            <a:r>
              <a:rPr lang="ko-KR" altLang="en-US" dirty="0" smtClean="0"/>
              <a:t>장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미니프로젝트 </a:t>
            </a:r>
            <a:r>
              <a:rPr lang="ko-KR" altLang="en-US" dirty="0" err="1" smtClean="0">
                <a:solidFill>
                  <a:srgbClr val="FF0000"/>
                </a:solidFill>
              </a:rPr>
              <a:t>기획안</a:t>
            </a:r>
            <a:r>
              <a:rPr lang="ko-KR" altLang="en-US" dirty="0" smtClean="0">
                <a:solidFill>
                  <a:srgbClr val="FF0000"/>
                </a:solidFill>
              </a:rPr>
              <a:t> 발표</a:t>
            </a:r>
            <a:r>
              <a:rPr lang="en-US" altLang="ko-KR" dirty="0" smtClean="0">
                <a:solidFill>
                  <a:srgbClr val="FF0000"/>
                </a:solidFill>
              </a:rPr>
              <a:t>: 6</a:t>
            </a:r>
            <a:r>
              <a:rPr lang="ko-KR" altLang="en-US" dirty="0" smtClean="0">
                <a:solidFill>
                  <a:srgbClr val="FF0000"/>
                </a:solidFill>
              </a:rPr>
              <a:t>월 </a:t>
            </a:r>
            <a:r>
              <a:rPr lang="en-US" altLang="ko-KR" dirty="0" smtClean="0">
                <a:solidFill>
                  <a:srgbClr val="FF0000"/>
                </a:solidFill>
              </a:rPr>
              <a:t>18</a:t>
            </a:r>
            <a:r>
              <a:rPr lang="ko-KR" altLang="en-US" dirty="0" smtClean="0">
                <a:solidFill>
                  <a:srgbClr val="FF0000"/>
                </a:solidFill>
              </a:rPr>
              <a:t>일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오후 </a:t>
            </a:r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시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미니프로젝트 최종 발표</a:t>
            </a:r>
            <a:r>
              <a:rPr lang="en-US" altLang="ko-KR" dirty="0" smtClean="0">
                <a:solidFill>
                  <a:srgbClr val="FF0000"/>
                </a:solidFill>
              </a:rPr>
              <a:t>: 6</a:t>
            </a:r>
            <a:r>
              <a:rPr lang="ko-KR" altLang="en-US" dirty="0" smtClean="0">
                <a:solidFill>
                  <a:srgbClr val="FF0000"/>
                </a:solidFill>
              </a:rPr>
              <a:t>월 </a:t>
            </a:r>
            <a:r>
              <a:rPr lang="en-US" altLang="ko-KR" dirty="0" smtClean="0">
                <a:solidFill>
                  <a:srgbClr val="FF0000"/>
                </a:solidFill>
              </a:rPr>
              <a:t>26</a:t>
            </a:r>
            <a:r>
              <a:rPr lang="ko-KR" altLang="en-US" dirty="0" smtClean="0">
                <a:solidFill>
                  <a:srgbClr val="FF0000"/>
                </a:solidFill>
              </a:rPr>
              <a:t>일 오전 </a:t>
            </a:r>
            <a:r>
              <a:rPr lang="en-US" altLang="ko-KR" dirty="0" smtClean="0">
                <a:solidFill>
                  <a:srgbClr val="FF0000"/>
                </a:solidFill>
              </a:rPr>
              <a:t>9</a:t>
            </a:r>
            <a:r>
              <a:rPr lang="ko-KR" altLang="en-US" dirty="0" smtClean="0">
                <a:solidFill>
                  <a:srgbClr val="FF0000"/>
                </a:solidFill>
              </a:rPr>
              <a:t>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시험</a:t>
            </a:r>
            <a:r>
              <a:rPr lang="en-US" altLang="ko-KR" dirty="0" smtClean="0">
                <a:solidFill>
                  <a:srgbClr val="FF0000"/>
                </a:solidFill>
              </a:rPr>
              <a:t>: 6</a:t>
            </a:r>
            <a:r>
              <a:rPr lang="ko-KR" altLang="en-US" dirty="0" smtClean="0">
                <a:solidFill>
                  <a:srgbClr val="FF0000"/>
                </a:solidFill>
              </a:rPr>
              <a:t>월 </a:t>
            </a:r>
            <a:r>
              <a:rPr lang="en-US" altLang="ko-KR" dirty="0" smtClean="0">
                <a:solidFill>
                  <a:srgbClr val="FF0000"/>
                </a:solidFill>
              </a:rPr>
              <a:t>26</a:t>
            </a:r>
            <a:r>
              <a:rPr lang="ko-KR" altLang="en-US" dirty="0" smtClean="0">
                <a:solidFill>
                  <a:srgbClr val="FF0000"/>
                </a:solidFill>
              </a:rPr>
              <a:t>일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화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오후 </a:t>
            </a:r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ko-KR" altLang="en-US" dirty="0" smtClean="0">
                <a:solidFill>
                  <a:srgbClr val="FF0000"/>
                </a:solidFill>
              </a:rPr>
              <a:t>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97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Day1 (5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아나콘다 </a:t>
            </a:r>
            <a:r>
              <a:rPr lang="ko-KR" altLang="en-US" dirty="0" err="1" smtClean="0"/>
              <a:t>배포판</a:t>
            </a:r>
            <a:r>
              <a:rPr lang="ko-KR" altLang="en-US" dirty="0" smtClean="0"/>
              <a:t> 설치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2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3 </a:t>
            </a:r>
            <a:r>
              <a:rPr lang="ko-KR" altLang="en-US" dirty="0" smtClean="0"/>
              <a:t>함께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 또는 데이터 </a:t>
            </a:r>
            <a:r>
              <a:rPr lang="ko-KR" altLang="en-US" dirty="0" err="1" smtClean="0"/>
              <a:t>사이언티스트의</a:t>
            </a:r>
            <a:r>
              <a:rPr lang="ko-KR" altLang="en-US" dirty="0" smtClean="0"/>
              <a:t> 포트폴리오</a:t>
            </a:r>
            <a:r>
              <a:rPr lang="en-US" altLang="ko-KR" dirty="0" smtClean="0"/>
              <a:t>,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smtClean="0"/>
              <a:t>소개</a:t>
            </a:r>
            <a:endParaRPr lang="en-US" altLang="ko-KR" dirty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장 사례분석 예제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장 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 확인</a:t>
            </a:r>
            <a:r>
              <a:rPr lang="en-US" altLang="ko-KR" dirty="0" smtClean="0"/>
              <a:t>, debug </a:t>
            </a:r>
            <a:r>
              <a:rPr lang="ko-KR" altLang="en-US" dirty="0" smtClean="0"/>
              <a:t>모드 사용법 확인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3.4 </a:t>
            </a:r>
            <a:r>
              <a:rPr lang="ko-KR" altLang="en-US" dirty="0" smtClean="0"/>
              <a:t>소프트웨어 개발 도구의 내용을 읽고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dirty="0" smtClean="0"/>
              <a:t>에 요약한다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디버깅 도구를 익힌다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장기 과제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나만의 포트폴리오를 작성한다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과정 중 개발한 소스코드를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로 관리한다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0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716297"/>
              </p:ext>
            </p:extLst>
          </p:nvPr>
        </p:nvGraphicFramePr>
        <p:xfrm>
          <a:off x="787742" y="980728"/>
          <a:ext cx="8915400" cy="5570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/>
                <a:gridCol w="1783080"/>
                <a:gridCol w="1783080"/>
                <a:gridCol w="1783080"/>
                <a:gridCol w="178308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금</a:t>
                      </a:r>
                      <a:endParaRPr lang="ko-KR" altLang="en-US" sz="1400" dirty="0"/>
                    </a:p>
                  </a:txBody>
                  <a:tcPr/>
                </a:tc>
              </a:tr>
              <a:tr h="2225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28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29 (D1)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 (D2)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31 (D3)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 (D4)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</a:tr>
              <a:tr h="81951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환경설정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사례 연구</a:t>
                      </a:r>
                      <a:endParaRPr lang="en-US" altLang="ko-KR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4</a:t>
                      </a:r>
                      <a:r>
                        <a:rPr lang="ko-KR" altLang="en-US" sz="1000" b="1" dirty="0" smtClean="0"/>
                        <a:t>장</a:t>
                      </a:r>
                      <a:endParaRPr lang="en-US" altLang="ko-KR" sz="10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ndarray</a:t>
                      </a:r>
                      <a:r>
                        <a:rPr lang="ko-KR" altLang="en-US" sz="1000" dirty="0" smtClean="0"/>
                        <a:t>의 생성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색인</a:t>
                      </a:r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ndarray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색인</a:t>
                      </a:r>
                      <a:r>
                        <a:rPr lang="en-US" altLang="ko-KR" sz="100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1000" dirty="0" err="1" smtClean="0"/>
                        <a:t>유니버셜</a:t>
                      </a:r>
                      <a:r>
                        <a:rPr lang="ko-KR" altLang="en-US" sz="1000" dirty="0" smtClean="0"/>
                        <a:t> 함수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선형대수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난수발생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메소드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b="1" dirty="0" smtClean="0"/>
                        <a:t>5</a:t>
                      </a:r>
                      <a:r>
                        <a:rPr lang="ko-KR" altLang="en-US" sz="1000" b="1" dirty="0" smtClean="0"/>
                        <a:t>장</a:t>
                      </a:r>
                      <a:r>
                        <a:rPr lang="ko-KR" altLang="en-US" sz="1000" dirty="0" smtClean="0"/>
                        <a:t>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Series,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DataFrame</a:t>
                      </a:r>
                      <a:r>
                        <a:rPr lang="en-US" altLang="ko-KR" sz="1000" baseline="0" dirty="0" smtClean="0"/>
                        <a:t>, Index</a:t>
                      </a:r>
                    </a:p>
                    <a:p>
                      <a:pPr latinLnBrk="1"/>
                      <a:r>
                        <a:rPr lang="en-US" altLang="ko-KR" sz="1000" baseline="0" dirty="0" err="1" smtClean="0"/>
                        <a:t>reindex</a:t>
                      </a:r>
                      <a:r>
                        <a:rPr lang="en-US" altLang="ko-KR" sz="1000" baseline="0" dirty="0" smtClean="0"/>
                        <a:t>, drop </a:t>
                      </a:r>
                      <a:r>
                        <a:rPr lang="ko-KR" altLang="en-US" sz="1000" baseline="0" dirty="0" err="1" smtClean="0"/>
                        <a:t>메소드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1417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 (D5)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5 (D6)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6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현충일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7 (D7)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8 (D8)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</a:tr>
              <a:tr h="836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5</a:t>
                      </a:r>
                      <a:r>
                        <a:rPr lang="ko-KR" altLang="en-US" sz="1000" b="1" dirty="0" smtClean="0"/>
                        <a:t>장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값 선택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통계 </a:t>
                      </a:r>
                      <a:r>
                        <a:rPr lang="ko-KR" altLang="en-US" sz="1000" dirty="0" err="1" smtClean="0"/>
                        <a:t>메소드</a:t>
                      </a:r>
                      <a:r>
                        <a:rPr lang="en-US" altLang="ko-KR" sz="10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000" dirty="0" err="1" smtClean="0"/>
                        <a:t>결측치</a:t>
                      </a:r>
                      <a:r>
                        <a:rPr lang="ko-KR" altLang="en-US" sz="1000" dirty="0" smtClean="0"/>
                        <a:t> 처리</a:t>
                      </a:r>
                      <a:r>
                        <a:rPr lang="en-US" altLang="ko-KR" sz="100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계층적 색인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정수 색인</a:t>
                      </a:r>
                      <a:r>
                        <a:rPr lang="en-US" altLang="ko-KR" sz="10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Panel </a:t>
                      </a:r>
                      <a:r>
                        <a:rPr lang="ko-KR" altLang="en-US" sz="1000" dirty="0" smtClean="0"/>
                        <a:t>객체</a:t>
                      </a:r>
                      <a:endParaRPr lang="en-US" altLang="ko-KR" sz="10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6</a:t>
                      </a:r>
                      <a:r>
                        <a:rPr lang="ko-KR" altLang="en-US" sz="1000" b="1" dirty="0" smtClean="0"/>
                        <a:t>장</a:t>
                      </a:r>
                      <a:endParaRPr lang="en-US" altLang="ko-KR" sz="1000" b="1" dirty="0" smtClean="0"/>
                    </a:p>
                    <a:p>
                      <a:pPr latinLnBrk="1"/>
                      <a:r>
                        <a:rPr lang="ko-KR" altLang="en-US" sz="1000" dirty="0" smtClean="0"/>
                        <a:t>데이터 로딩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저장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파일 형식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matplotlib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갤러리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7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데이터 준비</a:t>
                      </a:r>
                      <a:r>
                        <a:rPr lang="en-US" altLang="ko-KR" sz="1000" dirty="0" smtClean="0"/>
                        <a:t>: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다듬기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변형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병합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matplotlib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갤러리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7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b="1" dirty="0" smtClean="0"/>
                        <a:t/>
                      </a:r>
                      <a:br>
                        <a:rPr lang="en-US" altLang="ko-KR" sz="1000" b="1" dirty="0" smtClean="0"/>
                      </a:br>
                      <a:r>
                        <a:rPr lang="ko-KR" altLang="en-US" sz="1000" dirty="0" smtClean="0"/>
                        <a:t>데이터 준비하기</a:t>
                      </a:r>
                      <a:r>
                        <a:rPr lang="en-US" altLang="ko-KR" sz="1000" dirty="0" smtClean="0"/>
                        <a:t>: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다듬기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변형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병합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matplotlib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갤러리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11 (D9)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12 (D10)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13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선거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14 (D1)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15 (D2)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</a:tr>
              <a:tr h="819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8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b="1" dirty="0" smtClean="0"/>
                        <a:t/>
                      </a:r>
                      <a:br>
                        <a:rPr lang="en-US" altLang="ko-KR" sz="1000" b="1" dirty="0" smtClean="0"/>
                      </a:br>
                      <a:r>
                        <a:rPr lang="ko-KR" altLang="en-US" sz="1000" dirty="0" smtClean="0"/>
                        <a:t>도식화와 시각화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matplotlib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갤러리</a:t>
                      </a:r>
                      <a:endParaRPr lang="ko-KR" altLang="en-US" sz="10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9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데이터 수집과 그룹 연산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차 평가</a:t>
                      </a:r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9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b="1" dirty="0" smtClean="0"/>
                        <a:t/>
                      </a:r>
                      <a:br>
                        <a:rPr lang="en-US" altLang="ko-KR" sz="1000" b="1" dirty="0" smtClean="0"/>
                      </a:br>
                      <a:r>
                        <a:rPr lang="ko-KR" altLang="en-US" sz="1000" dirty="0" smtClean="0"/>
                        <a:t>데이터 수집과 그룹 연산</a:t>
                      </a:r>
                    </a:p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10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b="1" dirty="0" smtClean="0"/>
                        <a:t/>
                      </a:r>
                      <a:br>
                        <a:rPr lang="en-US" altLang="ko-KR" sz="1000" b="1" dirty="0" smtClean="0"/>
                      </a:br>
                      <a:r>
                        <a:rPr lang="ko-KR" altLang="en-US" sz="1000" dirty="0" err="1" smtClean="0"/>
                        <a:t>시계열</a:t>
                      </a:r>
                      <a:endParaRPr lang="ko-KR" altLang="en-US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데이터 분석 사례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18 (D3)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19 (D4)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 (D5)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21 (D6)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22 (D7)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</a:tr>
              <a:tr h="801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11</a:t>
                      </a:r>
                      <a:r>
                        <a:rPr lang="ko-KR" altLang="en-US" sz="1000" b="1" dirty="0" smtClean="0"/>
                        <a:t>장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금융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경제 데이터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데이터 분석 사례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미니프로젝트 </a:t>
                      </a:r>
                      <a:r>
                        <a:rPr lang="ko-KR" altLang="en-US" sz="1000" dirty="0" err="1" smtClean="0">
                          <a:solidFill>
                            <a:srgbClr val="0070C0"/>
                          </a:solidFill>
                        </a:rPr>
                        <a:t>기획안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 발표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11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금융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경제 데이터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데이터 분석 사례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12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고급 </a:t>
                      </a:r>
                      <a:r>
                        <a:rPr lang="en-US" altLang="ko-KR" sz="1000" dirty="0" err="1" smtClean="0"/>
                        <a:t>NumPy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linalg</a:t>
                      </a:r>
                      <a:r>
                        <a:rPr lang="en-US" altLang="ko-KR" sz="1000" dirty="0" smtClean="0"/>
                        <a:t>, random</a:t>
                      </a:r>
                      <a:r>
                        <a:rPr lang="en-US" altLang="ko-KR" sz="1000" baseline="0" dirty="0" smtClean="0"/>
                        <a:t>  </a:t>
                      </a:r>
                      <a:r>
                        <a:rPr lang="ko-KR" altLang="en-US" sz="1000" baseline="0" dirty="0" smtClean="0"/>
                        <a:t>모듈 확인</a:t>
                      </a: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데이터 분석 사례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pandas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고급 기능</a:t>
                      </a:r>
                      <a:endParaRPr lang="en-US" altLang="ko-KR" sz="1000" baseline="0" dirty="0" smtClean="0"/>
                    </a:p>
                    <a:p>
                      <a:pPr latinLnBrk="1"/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데이터 분석 사례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모델링 라이브러리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데이터 분석 사례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166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25 (D8)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26 (D9)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27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28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29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</a:tr>
              <a:tr h="6922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데이터 분석 사례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미니프로젝트 진행</a:t>
                      </a:r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미니프로젝트 최종 발표</a:t>
                      </a:r>
                      <a:endParaRPr lang="en-US" altLang="ko-KR" sz="1000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차 평가</a:t>
                      </a:r>
                      <a:endParaRPr lang="en-US" altLang="ko-KR" sz="1000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21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Day2 (5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장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모듈의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대하여 배운다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다양한 방법으로 생성한다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정수색인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슬라이스</a:t>
            </a:r>
            <a:r>
              <a:rPr lang="ko-KR" altLang="en-US" dirty="0" smtClean="0"/>
              <a:t> 색인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불리언</a:t>
            </a:r>
            <a:r>
              <a:rPr lang="ko-KR" altLang="en-US" dirty="0" smtClean="0"/>
              <a:t> 색인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팬시</a:t>
            </a:r>
            <a:r>
              <a:rPr lang="ko-KR" altLang="en-US" dirty="0" smtClean="0"/>
              <a:t> 색인을 이용해 </a:t>
            </a:r>
            <a:r>
              <a:rPr lang="ko-KR" altLang="en-US" dirty="0" err="1" smtClean="0"/>
              <a:t>색인한다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score.csv 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읽어들여서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로 만들고 </a:t>
            </a:r>
            <a:r>
              <a:rPr lang="en-US" altLang="ko-KR" dirty="0" smtClean="0"/>
              <a:t>np.dot()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 개인별 점수를 구하라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정수색인</a:t>
            </a:r>
            <a:r>
              <a:rPr lang="en-US" altLang="ko-KR" dirty="0"/>
              <a:t>, </a:t>
            </a:r>
            <a:r>
              <a:rPr lang="ko-KR" altLang="en-US" dirty="0" err="1"/>
              <a:t>슬라이스</a:t>
            </a:r>
            <a:r>
              <a:rPr lang="ko-KR" altLang="en-US" dirty="0"/>
              <a:t> 색인</a:t>
            </a:r>
            <a:r>
              <a:rPr lang="en-US" altLang="ko-KR" dirty="0"/>
              <a:t>, </a:t>
            </a:r>
            <a:r>
              <a:rPr lang="ko-KR" altLang="en-US" dirty="0" err="1"/>
              <a:t>불리언</a:t>
            </a:r>
            <a:r>
              <a:rPr lang="ko-KR" altLang="en-US" dirty="0"/>
              <a:t> 색인</a:t>
            </a:r>
            <a:r>
              <a:rPr lang="en-US" altLang="ko-KR" dirty="0"/>
              <a:t>, </a:t>
            </a:r>
            <a:r>
              <a:rPr lang="ko-KR" altLang="en-US" dirty="0" err="1"/>
              <a:t>팬시</a:t>
            </a:r>
            <a:r>
              <a:rPr lang="ko-KR" altLang="en-US" dirty="0"/>
              <a:t> 색인을 </a:t>
            </a:r>
            <a:r>
              <a:rPr lang="ko-KR" altLang="en-US" dirty="0" smtClean="0"/>
              <a:t>이용해 데이터를 </a:t>
            </a:r>
            <a:r>
              <a:rPr lang="ko-KR" altLang="en-US" dirty="0" err="1" smtClean="0"/>
              <a:t>전처리하고</a:t>
            </a:r>
            <a:r>
              <a:rPr lang="ko-KR" altLang="en-US" dirty="0" smtClean="0"/>
              <a:t> 정답과 비교하여 분석한다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10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Day3 (5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대한 </a:t>
            </a:r>
            <a:r>
              <a:rPr lang="ko-KR" altLang="en-US" dirty="0" err="1" smtClean="0"/>
              <a:t>불리언</a:t>
            </a:r>
            <a:r>
              <a:rPr lang="ko-KR" altLang="en-US" dirty="0" smtClean="0"/>
              <a:t> 색인 또는 </a:t>
            </a:r>
            <a:r>
              <a:rPr lang="ko-KR" altLang="en-US" dirty="0" err="1" smtClean="0"/>
              <a:t>팬시</a:t>
            </a:r>
            <a:r>
              <a:rPr lang="ko-KR" altLang="en-US" dirty="0" smtClean="0"/>
              <a:t> 색인을 익히고 활용한다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적용한 다양한 </a:t>
            </a:r>
            <a:r>
              <a:rPr lang="ko-KR" altLang="en-US" dirty="0" err="1" smtClean="0"/>
              <a:t>유니버셜</a:t>
            </a:r>
            <a:r>
              <a:rPr lang="ko-KR" altLang="en-US" dirty="0" smtClean="0"/>
              <a:t> 함수를 익히고 활용한다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디스크에 저장하거나 불러들이는 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 파일로부터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생성하는 방법을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선형대수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난수발생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대해 배운다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장에 있는 표</a:t>
            </a:r>
            <a:r>
              <a:rPr lang="en-US" altLang="ko-KR" dirty="0" smtClean="0"/>
              <a:t>4-3~</a:t>
            </a:r>
            <a:r>
              <a:rPr lang="ko-KR" altLang="en-US" dirty="0" smtClean="0"/>
              <a:t>표</a:t>
            </a:r>
            <a:r>
              <a:rPr lang="en-US" altLang="ko-KR" dirty="0" smtClean="0"/>
              <a:t>4-8</a:t>
            </a:r>
            <a:r>
              <a:rPr lang="ko-KR" altLang="en-US" dirty="0" smtClean="0"/>
              <a:t>까지에 있는 내용을 읽고 관련자료를 조사하여 정리 후 발표한다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5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Day4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모듈의 선형대수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난수발생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대해 배운다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Series,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, Index </a:t>
            </a:r>
            <a:r>
              <a:rPr lang="ko-KR" altLang="en-US" dirty="0" smtClean="0"/>
              <a:t>객체에 대해 배우고 생성하는 다양한 방법을 배운다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reindex</a:t>
            </a:r>
            <a:r>
              <a:rPr lang="en-US" altLang="ko-KR" dirty="0" smtClean="0"/>
              <a:t>, drop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익힌다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score.csv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객체로 </a:t>
            </a:r>
            <a:r>
              <a:rPr lang="ko-KR" altLang="en-US" dirty="0" err="1" smtClean="0"/>
              <a:t>읽어들여서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reindex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사용하여 객관식 답안 부분만 분리한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문제별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오답율을</a:t>
            </a:r>
            <a:r>
              <a:rPr lang="ko-KR" altLang="en-US" dirty="0" smtClean="0"/>
              <a:t> 마지막 칼럼으로 추가한다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matplotlib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오답율</a:t>
            </a:r>
            <a:r>
              <a:rPr lang="ko-KR" altLang="en-US" dirty="0" smtClean="0"/>
              <a:t> 칼럼을 </a:t>
            </a:r>
            <a:r>
              <a:rPr lang="en-US" altLang="ko-KR" dirty="0" smtClean="0"/>
              <a:t>plot </a:t>
            </a:r>
            <a:r>
              <a:rPr lang="ko-KR" altLang="en-US" dirty="0" smtClean="0"/>
              <a:t>해본다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표 </a:t>
            </a:r>
            <a:r>
              <a:rPr lang="en-US" altLang="ko-KR" dirty="0" smtClean="0"/>
              <a:t>5-1</a:t>
            </a:r>
            <a:r>
              <a:rPr lang="ko-KR" altLang="en-US" dirty="0" smtClean="0"/>
              <a:t>의 다양한 입력데이터로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을 생성해 본다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결과물</a:t>
            </a:r>
            <a:r>
              <a:rPr lang="en-US" altLang="ko-KR" dirty="0" smtClean="0"/>
              <a:t>: </a:t>
            </a:r>
            <a:br>
              <a:rPr lang="en-US" altLang="ko-KR" dirty="0" smtClean="0"/>
            </a:b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파일을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본인의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에 올릴 것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백설희</a:t>
            </a:r>
            <a:r>
              <a:rPr lang="en-US" altLang="ko-KR" dirty="0" smtClean="0"/>
              <a:t>_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04_filename.html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63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Day5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학습목표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Series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객체에서 값 선택하는 다양한 방법을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다양한 통계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pandas </a:t>
            </a:r>
            <a:r>
              <a:rPr lang="ko-KR" altLang="en-US" dirty="0"/>
              <a:t>객체 중 누락된 데이터의 처리 방법을 익힌다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계층적 색인을 이해하고 </a:t>
            </a:r>
            <a:r>
              <a:rPr lang="ko-KR" altLang="en-US" dirty="0" err="1"/>
              <a:t>확용한다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과제</a:t>
            </a:r>
            <a:r>
              <a:rPr lang="en-US" altLang="ko-KR" dirty="0" smtClean="0"/>
              <a:t>5-1: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 err="1" smtClean="0"/>
              <a:t>yahoo_price.pkl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price</a:t>
            </a:r>
            <a:r>
              <a:rPr lang="ko-KR" altLang="en-US" dirty="0" smtClean="0"/>
              <a:t>라는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생성한다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yahoo_volume.pkl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volume</a:t>
            </a:r>
            <a:r>
              <a:rPr lang="ko-KR" altLang="en-US" dirty="0" smtClean="0"/>
              <a:t>이라는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생성한다</a:t>
            </a:r>
            <a:r>
              <a:rPr lang="en-US" altLang="ko-KR" dirty="0" smtClean="0"/>
              <a:t>.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 smtClean="0"/>
              <a:t>price</a:t>
            </a:r>
            <a:r>
              <a:rPr lang="ko-KR" altLang="en-US" dirty="0"/>
              <a:t> </a:t>
            </a:r>
            <a:r>
              <a:rPr lang="ko-KR" altLang="en-US" dirty="0" smtClean="0"/>
              <a:t>중 년도가 계층적 색인의 레벨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되도록 </a:t>
            </a:r>
            <a:r>
              <a:rPr lang="en-US" altLang="ko-KR" dirty="0" err="1" smtClean="0"/>
              <a:t>m_price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volume</a:t>
            </a:r>
            <a:r>
              <a:rPr lang="ko-KR" altLang="en-US" dirty="0" smtClean="0"/>
              <a:t>도 계층적 색인이 추가된 </a:t>
            </a:r>
            <a:r>
              <a:rPr lang="en-US" altLang="ko-KR" dirty="0" err="1" smtClean="0"/>
              <a:t>m_volume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 err="1" smtClean="0"/>
              <a:t>m_price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m_volume</a:t>
            </a:r>
            <a:r>
              <a:rPr lang="ko-KR" altLang="en-US" dirty="0" smtClean="0"/>
              <a:t>에 퍼센트 변화율을 추가한다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과제</a:t>
            </a:r>
            <a:r>
              <a:rPr lang="en-US" altLang="ko-KR" dirty="0" smtClean="0"/>
              <a:t>5-2: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 smtClean="0"/>
              <a:t>concrete.csv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concrete</a:t>
            </a:r>
            <a:r>
              <a:rPr lang="ko-KR" altLang="en-US" dirty="0" smtClean="0"/>
              <a:t>라는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생성한다</a:t>
            </a:r>
            <a:r>
              <a:rPr lang="en-US" altLang="ko-KR" dirty="0" smtClean="0"/>
              <a:t>.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 smtClean="0"/>
              <a:t>4</a:t>
            </a:r>
            <a:r>
              <a:rPr lang="ko-KR" altLang="en-US" dirty="0" smtClean="0"/>
              <a:t>의 데이터를 관찰하여 분석 방법을 고민해본다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6249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Day5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r>
              <a:rPr lang="en-US" altLang="ko-KR" dirty="0"/>
              <a:t>:</a:t>
            </a:r>
          </a:p>
          <a:p>
            <a:r>
              <a:rPr lang="ko-KR" altLang="en-US" dirty="0" smtClean="0"/>
              <a:t>과제</a:t>
            </a:r>
            <a:r>
              <a:rPr lang="en-US" altLang="ko-KR" dirty="0"/>
              <a:t>: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79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36839</TotalTime>
  <Words>805</Words>
  <Application>Microsoft Office PowerPoint</Application>
  <PresentationFormat>A4 용지(210x297mm)</PresentationFormat>
  <Paragraphs>212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HY견고딕</vt:lpstr>
      <vt:lpstr>맑은 고딕</vt:lpstr>
      <vt:lpstr>Arial</vt:lpstr>
      <vt:lpstr>Consolas</vt:lpstr>
      <vt:lpstr>Wingdings</vt:lpstr>
      <vt:lpstr>1_Office 테마</vt:lpstr>
      <vt:lpstr>1_디자인 사용자 지정</vt:lpstr>
      <vt:lpstr>디자인 사용자 지정</vt:lpstr>
      <vt:lpstr>파이썬을 활용한  데이터 분석  5월29일(화)~6월26일(화) 라이프매니지먼트 데이터 분석 실습</vt:lpstr>
      <vt:lpstr>강의 개요</vt:lpstr>
      <vt:lpstr>Day1 (5월 29일)</vt:lpstr>
      <vt:lpstr>강의 일정</vt:lpstr>
      <vt:lpstr>Day2 (5월 30일)</vt:lpstr>
      <vt:lpstr>Day3 (5월 31일)</vt:lpstr>
      <vt:lpstr>Day4 (6월 1일)</vt:lpstr>
      <vt:lpstr>Day5 (6월 4일)</vt:lpstr>
      <vt:lpstr>Day5 (6월 5일)</vt:lpstr>
      <vt:lpstr>Day6 (6월 6일)</vt:lpstr>
      <vt:lpstr>파이썬2와 파이썬3 함께 설치</vt:lpstr>
      <vt:lpstr>Jupyter notebook 기본 디렉토리 변경</vt:lpstr>
      <vt:lpstr>Git hub 사용하기</vt:lpstr>
      <vt:lpstr>Day2 과제 설명 (아래 과제를 수행하거나 4장을 읽고 공부하시오.) 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Windows User</cp:lastModifiedBy>
  <cp:revision>1686</cp:revision>
  <cp:lastPrinted>2018-06-02T08:52:10Z</cp:lastPrinted>
  <dcterms:created xsi:type="dcterms:W3CDTF">2012-10-19T01:35:04Z</dcterms:created>
  <dcterms:modified xsi:type="dcterms:W3CDTF">2018-06-04T07:06:35Z</dcterms:modified>
</cp:coreProperties>
</file>