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89" r:id="rId3"/>
    <p:sldId id="290" r:id="rId4"/>
    <p:sldId id="260" r:id="rId5"/>
    <p:sldId id="306" r:id="rId6"/>
    <p:sldId id="291" r:id="rId7"/>
    <p:sldId id="287" r:id="rId8"/>
    <p:sldId id="293" r:id="rId9"/>
    <p:sldId id="294" r:id="rId10"/>
    <p:sldId id="307" r:id="rId11"/>
    <p:sldId id="295" r:id="rId12"/>
    <p:sldId id="296" r:id="rId13"/>
    <p:sldId id="308" r:id="rId14"/>
    <p:sldId id="258" r:id="rId15"/>
    <p:sldId id="312" r:id="rId16"/>
    <p:sldId id="309" r:id="rId17"/>
    <p:sldId id="302" r:id="rId18"/>
    <p:sldId id="303" r:id="rId19"/>
    <p:sldId id="297" r:id="rId20"/>
    <p:sldId id="310" r:id="rId21"/>
    <p:sldId id="304" r:id="rId22"/>
    <p:sldId id="305" r:id="rId23"/>
    <p:sldId id="261" r:id="rId24"/>
    <p:sldId id="311" r:id="rId25"/>
    <p:sldId id="262" r:id="rId26"/>
    <p:sldId id="25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5FF"/>
    <a:srgbClr val="5362FF"/>
    <a:srgbClr val="5C66AD"/>
    <a:srgbClr val="0B0C25"/>
    <a:srgbClr val="202547"/>
    <a:srgbClr val="0C0E24"/>
    <a:srgbClr val="E3E4FF"/>
    <a:srgbClr val="1B1E5F"/>
    <a:srgbClr val="0C0E25"/>
    <a:srgbClr val="0C0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30"/>
    <p:restoredTop sz="92486"/>
  </p:normalViewPr>
  <p:slideViewPr>
    <p:cSldViewPr>
      <p:cViewPr varScale="1">
        <p:scale>
          <a:sx n="79" d="100"/>
          <a:sy n="79" d="100"/>
        </p:scale>
        <p:origin x="98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latin typeface="+mj-lt"/>
              </a:rPr>
              <a:t>국내 전체 </a:t>
            </a:r>
            <a:r>
              <a:rPr lang="ko-KR" altLang="en-US" sz="1400" b="1" dirty="0" err="1">
                <a:latin typeface="+mj-lt"/>
              </a:rPr>
              <a:t>크라우드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ko-KR" altLang="en-US" sz="1400" b="1" dirty="0" err="1">
                <a:latin typeface="+mj-lt"/>
              </a:rPr>
              <a:t>펀딩</a:t>
            </a:r>
            <a:r>
              <a:rPr lang="ko-KR" altLang="en-US" sz="1400" b="1" dirty="0">
                <a:latin typeface="+mj-lt"/>
              </a:rPr>
              <a:t> 시장 규모 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ko-KR" altLang="en-US" sz="1400" b="1" dirty="0">
                <a:latin typeface="+mj-lt"/>
              </a:rPr>
              <a:t>단윈 억</a:t>
            </a:r>
            <a:r>
              <a:rPr lang="en-US" altLang="ko-KR" sz="1400" b="1" dirty="0">
                <a:latin typeface="+mj-lt"/>
              </a:rPr>
              <a:t>)</a:t>
            </a:r>
            <a:endParaRPr lang="ko-KR" altLang="en-US" sz="1400" b="1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국내 전체 크라우드 펀딩 시장 규모</c:v>
                </c:pt>
              </c:strCache>
            </c:strRef>
          </c:tx>
          <c:spPr>
            <a:solidFill>
              <a:srgbClr val="5C66A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B0C25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250</c:v>
                </c:pt>
                <c:pt idx="1">
                  <c:v>600</c:v>
                </c:pt>
                <c:pt idx="2">
                  <c:v>1300</c:v>
                </c:pt>
                <c:pt idx="3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6D-0C45-8E6D-DF5D91EBBD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6662831"/>
        <c:axId val="1346664463"/>
      </c:barChart>
      <c:catAx>
        <c:axId val="1346662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664463"/>
        <c:crosses val="autoZero"/>
        <c:auto val="1"/>
        <c:lblAlgn val="ctr"/>
        <c:lblOffset val="100"/>
        <c:noMultiLvlLbl val="0"/>
      </c:catAx>
      <c:valAx>
        <c:axId val="134666446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66283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ppt by </a:t>
            </a:r>
            <a:r>
              <a:rPr lang="ko-KR" altLang="en-US" sz="1200" dirty="0"/>
              <a:t>박기정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2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81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53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ppt by </a:t>
            </a:r>
            <a:r>
              <a:rPr lang="ko-KR" altLang="en-US" sz="1200" dirty="0"/>
              <a:t>박기정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73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04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08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ppt by </a:t>
            </a:r>
            <a:r>
              <a:rPr lang="ko-KR" altLang="en-US" sz="1200" dirty="0"/>
              <a:t>박기정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24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96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90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9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ppt by </a:t>
            </a:r>
            <a:r>
              <a:rPr lang="ko-KR" altLang="en-US" sz="1200" dirty="0"/>
              <a:t>박기정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3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30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985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496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ppt by </a:t>
            </a:r>
            <a:r>
              <a:rPr lang="ko-KR" altLang="en-US" sz="1200" dirty="0"/>
              <a:t>박기정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43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377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ppt by </a:t>
            </a:r>
            <a:r>
              <a:rPr lang="ko-KR" altLang="en-US" sz="1200" dirty="0"/>
              <a:t>박기정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76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ppt by </a:t>
            </a:r>
            <a:r>
              <a:rPr lang="ko-KR" altLang="en-US" sz="1200" dirty="0"/>
              <a:t>박기정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5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9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13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d6wd9cj0qM" TargetMode="Externa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774" y="2624301"/>
            <a:ext cx="819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bg1"/>
                </a:solidFill>
              </a:rPr>
              <a:t> </a:t>
            </a:r>
            <a:r>
              <a:rPr lang="ko-KR" altLang="en-US" sz="3600" b="1" spc="-15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3600" b="1" spc="-150" dirty="0">
                <a:solidFill>
                  <a:schemeClr val="bg1"/>
                </a:solidFill>
              </a:rPr>
              <a:t>?</a:t>
            </a:r>
            <a:endParaRPr lang="ko-KR" altLang="en-US" sz="5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5" y="412195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2367650"/>
            <a:ext cx="66247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AI-JAM KOREA 2020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5454" y="6221292"/>
            <a:ext cx="283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</p:txBody>
      </p:sp>
      <p:pic>
        <p:nvPicPr>
          <p:cNvPr id="6" name="그림 5" descr="게임이(가) 표시된 사진&#10;&#10;자동 생성된 설명">
            <a:extLst>
              <a:ext uri="{FF2B5EF4-FFF2-40B4-BE49-F238E27FC236}">
                <a16:creationId xmlns:a16="http://schemas.microsoft.com/office/drawing/2014/main" id="{773C2692-3D20-8A4D-94F2-51869EAC9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60" y="5517232"/>
            <a:ext cx="867073" cy="8670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090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1" y="285293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02</a:t>
            </a:r>
            <a:endParaRPr lang="ko-KR" altLang="en-US" sz="54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755AA-C99A-A645-A6F6-9E09EFE9ED02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66066-934F-194D-A179-49B19229B7D9}"/>
              </a:ext>
            </a:extLst>
          </p:cNvPr>
          <p:cNvSpPr txBox="1"/>
          <p:nvPr/>
        </p:nvSpPr>
        <p:spPr>
          <a:xfrm>
            <a:off x="323528" y="1788164"/>
            <a:ext cx="819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bg1"/>
                </a:solidFill>
              </a:rPr>
              <a:t> </a:t>
            </a:r>
            <a:r>
              <a:rPr lang="ko-KR" altLang="en-US" sz="3600" b="1" spc="-150" dirty="0">
                <a:solidFill>
                  <a:schemeClr val="bg1"/>
                </a:solidFill>
              </a:rPr>
              <a:t>아이디어 발전과 세부내용</a:t>
            </a:r>
            <a:endParaRPr lang="ko-KR" altLang="en-US" sz="54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B5186-84EE-A64A-9C48-58D13600842F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8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B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A0472-6504-D548-836F-D8EFA8B02677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C0711-708B-BE42-8EAD-CBDE67016092}"/>
              </a:ext>
            </a:extLst>
          </p:cNvPr>
          <p:cNvSpPr txBox="1"/>
          <p:nvPr/>
        </p:nvSpPr>
        <p:spPr>
          <a:xfrm>
            <a:off x="1403648" y="1556792"/>
            <a:ext cx="6634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IDEATION</a:t>
            </a:r>
            <a:endParaRPr kumimoji="1" lang="ko-Kore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0D5CD-1645-9E44-9D60-246E0208D4D5}"/>
              </a:ext>
            </a:extLst>
          </p:cNvPr>
          <p:cNvSpPr txBox="1"/>
          <p:nvPr/>
        </p:nvSpPr>
        <p:spPr>
          <a:xfrm>
            <a:off x="1403648" y="2374380"/>
            <a:ext cx="663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세부적인 주제에 집중</a:t>
            </a:r>
            <a:endParaRPr kumimoji="1" lang="en-US" altLang="ko-KR" sz="2000" dirty="0"/>
          </a:p>
          <a:p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D951-E763-5C46-8B24-8B9188A8983D}"/>
              </a:ext>
            </a:extLst>
          </p:cNvPr>
          <p:cNvSpPr txBox="1"/>
          <p:nvPr/>
        </p:nvSpPr>
        <p:spPr>
          <a:xfrm>
            <a:off x="2843808" y="3026031"/>
            <a:ext cx="7342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영화</a:t>
            </a:r>
            <a:r>
              <a:rPr kumimoji="1" lang="en-US" altLang="ko-KR" dirty="0"/>
              <a:t>?</a:t>
            </a:r>
            <a:r>
              <a:rPr kumimoji="1" lang="ko-KR" altLang="en-US" dirty="0"/>
              <a:t>   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음식 또는 와인 추천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학교 커뮤니티 데이터 이용한 추천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906039" y="272892"/>
            <a:ext cx="19864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</a:rPr>
              <a:t>아이디어 발전과 세부내용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FFFD636-5327-4648-85A4-3E29C3FE3EF3}"/>
              </a:ext>
            </a:extLst>
          </p:cNvPr>
          <p:cNvGrpSpPr/>
          <p:nvPr/>
        </p:nvGrpSpPr>
        <p:grpSpPr>
          <a:xfrm>
            <a:off x="1540937" y="5004422"/>
            <a:ext cx="7133626" cy="766797"/>
            <a:chOff x="1540937" y="5004422"/>
            <a:chExt cx="7133626" cy="7667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56C752-14B1-6A48-8D13-1D7EFFA1F7E9}"/>
                </a:ext>
              </a:extLst>
            </p:cNvPr>
            <p:cNvSpPr txBox="1"/>
            <p:nvPr/>
          </p:nvSpPr>
          <p:spPr>
            <a:xfrm>
              <a:off x="2469326" y="5095435"/>
              <a:ext cx="62052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200" b="1" dirty="0">
                  <a:solidFill>
                    <a:srgbClr val="5C66AD"/>
                  </a:solidFill>
                </a:rPr>
                <a:t>우리가 사업을 예측해보자 </a:t>
              </a:r>
              <a:r>
                <a:rPr kumimoji="1" lang="en-US" altLang="ko-KR" sz="3200" b="1" dirty="0">
                  <a:solidFill>
                    <a:srgbClr val="5C66AD"/>
                  </a:solidFill>
                </a:rPr>
                <a:t>!</a:t>
              </a:r>
              <a:endParaRPr kumimoji="1" lang="ko-Kore-KR" altLang="en-US" sz="3200" b="1" dirty="0">
                <a:solidFill>
                  <a:srgbClr val="5C66AD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64B3A497-F7F4-F44F-8656-4BD93F5D962A}"/>
                </a:ext>
              </a:extLst>
            </p:cNvPr>
            <p:cNvSpPr/>
            <p:nvPr/>
          </p:nvSpPr>
          <p:spPr>
            <a:xfrm rot="9000000" flipH="1">
              <a:off x="1540937" y="5004422"/>
              <a:ext cx="812255" cy="766797"/>
            </a:xfrm>
            <a:custGeom>
              <a:avLst/>
              <a:gdLst>
                <a:gd name="connsiteX0" fmla="*/ 1293064 w 3631854"/>
                <a:gd name="connsiteY0" fmla="*/ 352705 h 3428597"/>
                <a:gd name="connsiteX1" fmla="*/ 1019598 w 3631854"/>
                <a:gd name="connsiteY1" fmla="*/ 445095 h 3428597"/>
                <a:gd name="connsiteX2" fmla="*/ 1028249 w 3631854"/>
                <a:gd name="connsiteY2" fmla="*/ 434087 h 3428597"/>
                <a:gd name="connsiteX3" fmla="*/ 1286219 w 3631854"/>
                <a:gd name="connsiteY3" fmla="*/ 349506 h 3428597"/>
                <a:gd name="connsiteX4" fmla="*/ 1388075 w 3631854"/>
                <a:gd name="connsiteY4" fmla="*/ 440336 h 3428597"/>
                <a:gd name="connsiteX5" fmla="*/ 971361 w 3631854"/>
                <a:gd name="connsiteY5" fmla="*/ 581122 h 3428597"/>
                <a:gd name="connsiteX6" fmla="*/ 972502 w 3631854"/>
                <a:gd name="connsiteY6" fmla="*/ 537610 h 3428597"/>
                <a:gd name="connsiteX7" fmla="*/ 981195 w 3631854"/>
                <a:gd name="connsiteY7" fmla="*/ 510213 h 3428597"/>
                <a:gd name="connsiteX8" fmla="*/ 1347003 w 3631854"/>
                <a:gd name="connsiteY8" fmla="*/ 386625 h 3428597"/>
                <a:gd name="connsiteX9" fmla="*/ 1353760 w 3631854"/>
                <a:gd name="connsiteY9" fmla="*/ 392117 h 3428597"/>
                <a:gd name="connsiteX10" fmla="*/ 1381079 w 3631854"/>
                <a:gd name="connsiteY10" fmla="*/ 428220 h 3428597"/>
                <a:gd name="connsiteX11" fmla="*/ 1442565 w 3631854"/>
                <a:gd name="connsiteY11" fmla="*/ 534718 h 3428597"/>
                <a:gd name="connsiteX12" fmla="*/ 1008410 w 3631854"/>
                <a:gd name="connsiteY12" fmla="*/ 681397 h 3428597"/>
                <a:gd name="connsiteX13" fmla="*/ 991949 w 3631854"/>
                <a:gd name="connsiteY13" fmla="*/ 652884 h 3428597"/>
                <a:gd name="connsiteX14" fmla="*/ 981198 w 3631854"/>
                <a:gd name="connsiteY14" fmla="*/ 629942 h 3428597"/>
                <a:gd name="connsiteX15" fmla="*/ 1413266 w 3631854"/>
                <a:gd name="connsiteY15" fmla="*/ 483968 h 3428597"/>
                <a:gd name="connsiteX16" fmla="*/ 1497057 w 3631854"/>
                <a:gd name="connsiteY16" fmla="*/ 629100 h 3428597"/>
                <a:gd name="connsiteX17" fmla="*/ 1062902 w 3631854"/>
                <a:gd name="connsiteY17" fmla="*/ 775779 h 3428597"/>
                <a:gd name="connsiteX18" fmla="*/ 1033602 w 3631854"/>
                <a:gd name="connsiteY18" fmla="*/ 725029 h 3428597"/>
                <a:gd name="connsiteX19" fmla="*/ 1467757 w 3631854"/>
                <a:gd name="connsiteY19" fmla="*/ 578350 h 3428597"/>
                <a:gd name="connsiteX20" fmla="*/ 0 w 3631854"/>
                <a:gd name="connsiteY20" fmla="*/ 1575016 h 3428597"/>
                <a:gd name="connsiteX21" fmla="*/ 0 w 3631854"/>
                <a:gd name="connsiteY21" fmla="*/ 1575016 h 3428597"/>
                <a:gd name="connsiteX22" fmla="*/ 0 w 3631854"/>
                <a:gd name="connsiteY22" fmla="*/ 1575015 h 3428597"/>
                <a:gd name="connsiteX23" fmla="*/ 1544042 w 3631854"/>
                <a:gd name="connsiteY23" fmla="*/ 710479 h 3428597"/>
                <a:gd name="connsiteX24" fmla="*/ 1497000 w 3631854"/>
                <a:gd name="connsiteY24" fmla="*/ 722579 h 3428597"/>
                <a:gd name="connsiteX25" fmla="*/ 1179969 w 3631854"/>
                <a:gd name="connsiteY25" fmla="*/ 894268 h 3428597"/>
                <a:gd name="connsiteX26" fmla="*/ 1148840 w 3631854"/>
                <a:gd name="connsiteY26" fmla="*/ 924629 h 3428597"/>
                <a:gd name="connsiteX27" fmla="*/ 1088093 w 3631854"/>
                <a:gd name="connsiteY27" fmla="*/ 819411 h 3428597"/>
                <a:gd name="connsiteX28" fmla="*/ 1522249 w 3631854"/>
                <a:gd name="connsiteY28" fmla="*/ 672732 h 3428597"/>
                <a:gd name="connsiteX29" fmla="*/ 719956 w 3631854"/>
                <a:gd name="connsiteY29" fmla="*/ 1655045 h 3428597"/>
                <a:gd name="connsiteX30" fmla="*/ 773003 w 3631854"/>
                <a:gd name="connsiteY30" fmla="*/ 1575015 h 3428597"/>
                <a:gd name="connsiteX31" fmla="*/ 773002 w 3631854"/>
                <a:gd name="connsiteY31" fmla="*/ 1575015 h 3428597"/>
                <a:gd name="connsiteX32" fmla="*/ 686147 w 3631854"/>
                <a:gd name="connsiteY32" fmla="*/ 1488160 h 3428597"/>
                <a:gd name="connsiteX33" fmla="*/ 86855 w 3631854"/>
                <a:gd name="connsiteY33" fmla="*/ 1488161 h 3428597"/>
                <a:gd name="connsiteX34" fmla="*/ 6825 w 3631854"/>
                <a:gd name="connsiteY34" fmla="*/ 1541208 h 3428597"/>
                <a:gd name="connsiteX35" fmla="*/ 0 w 3631854"/>
                <a:gd name="connsiteY35" fmla="*/ 1575016 h 3428597"/>
                <a:gd name="connsiteX36" fmla="*/ 25439 w 3631854"/>
                <a:gd name="connsiteY36" fmla="*/ 1636431 h 3428597"/>
                <a:gd name="connsiteX37" fmla="*/ 86855 w 3631854"/>
                <a:gd name="connsiteY37" fmla="*/ 1661870 h 3428597"/>
                <a:gd name="connsiteX38" fmla="*/ 686148 w 3631854"/>
                <a:gd name="connsiteY38" fmla="*/ 1661870 h 3428597"/>
                <a:gd name="connsiteX39" fmla="*/ 719956 w 3631854"/>
                <a:gd name="connsiteY39" fmla="*/ 1655045 h 3428597"/>
                <a:gd name="connsiteX40" fmla="*/ 2417157 w 3631854"/>
                <a:gd name="connsiteY40" fmla="*/ 675166 h 3428597"/>
                <a:gd name="connsiteX41" fmla="*/ 2439972 w 3631854"/>
                <a:gd name="connsiteY41" fmla="*/ 649300 h 3428597"/>
                <a:gd name="connsiteX42" fmla="*/ 2739618 w 3631854"/>
                <a:gd name="connsiteY42" fmla="*/ 130296 h 3428597"/>
                <a:gd name="connsiteX43" fmla="*/ 2707828 w 3631854"/>
                <a:gd name="connsiteY43" fmla="*/ 11650 h 3428597"/>
                <a:gd name="connsiteX44" fmla="*/ 2707828 w 3631854"/>
                <a:gd name="connsiteY44" fmla="*/ 11650 h 3428597"/>
                <a:gd name="connsiteX45" fmla="*/ 2589182 w 3631854"/>
                <a:gd name="connsiteY45" fmla="*/ 43442 h 3428597"/>
                <a:gd name="connsiteX46" fmla="*/ 2289535 w 3631854"/>
                <a:gd name="connsiteY46" fmla="*/ 562444 h 3428597"/>
                <a:gd name="connsiteX47" fmla="*/ 2321326 w 3631854"/>
                <a:gd name="connsiteY47" fmla="*/ 681090 h 3428597"/>
                <a:gd name="connsiteX48" fmla="*/ 2321326 w 3631854"/>
                <a:gd name="connsiteY48" fmla="*/ 681091 h 3428597"/>
                <a:gd name="connsiteX49" fmla="*/ 2417157 w 3631854"/>
                <a:gd name="connsiteY49" fmla="*/ 675166 h 3428597"/>
                <a:gd name="connsiteX50" fmla="*/ 176356 w 3631854"/>
                <a:gd name="connsiteY50" fmla="*/ 2449915 h 3428597"/>
                <a:gd name="connsiteX51" fmla="*/ 176356 w 3631854"/>
                <a:gd name="connsiteY51" fmla="*/ 2449915 h 3428597"/>
                <a:gd name="connsiteX52" fmla="*/ 176355 w 3631854"/>
                <a:gd name="connsiteY52" fmla="*/ 2449914 h 3428597"/>
                <a:gd name="connsiteX53" fmla="*/ 2826540 w 3631854"/>
                <a:gd name="connsiteY53" fmla="*/ 1020121 h 3428597"/>
                <a:gd name="connsiteX54" fmla="*/ 3345544 w 3631854"/>
                <a:gd name="connsiteY54" fmla="*/ 720474 h 3428597"/>
                <a:gd name="connsiteX55" fmla="*/ 3388328 w 3631854"/>
                <a:gd name="connsiteY55" fmla="*/ 634519 h 3428597"/>
                <a:gd name="connsiteX56" fmla="*/ 3377335 w 3631854"/>
                <a:gd name="connsiteY56" fmla="*/ 601828 h 3428597"/>
                <a:gd name="connsiteX57" fmla="*/ 3354520 w 3631854"/>
                <a:gd name="connsiteY57" fmla="*/ 575963 h 3428597"/>
                <a:gd name="connsiteX58" fmla="*/ 3258689 w 3631854"/>
                <a:gd name="connsiteY58" fmla="*/ 570038 h 3428597"/>
                <a:gd name="connsiteX59" fmla="*/ 2739686 w 3631854"/>
                <a:gd name="connsiteY59" fmla="*/ 869683 h 3428597"/>
                <a:gd name="connsiteX60" fmla="*/ 2707895 w 3631854"/>
                <a:gd name="connsiteY60" fmla="*/ 988329 h 3428597"/>
                <a:gd name="connsiteX61" fmla="*/ 2707894 w 3631854"/>
                <a:gd name="connsiteY61" fmla="*/ 988330 h 3428597"/>
                <a:gd name="connsiteX62" fmla="*/ 2826540 w 3631854"/>
                <a:gd name="connsiteY62" fmla="*/ 1020121 h 3428597"/>
                <a:gd name="connsiteX63" fmla="*/ 295001 w 3631854"/>
                <a:gd name="connsiteY63" fmla="*/ 2481706 h 3428597"/>
                <a:gd name="connsiteX64" fmla="*/ 814004 w 3631854"/>
                <a:gd name="connsiteY64" fmla="*/ 2182059 h 3428597"/>
                <a:gd name="connsiteX65" fmla="*/ 845795 w 3631854"/>
                <a:gd name="connsiteY65" fmla="*/ 2063413 h 3428597"/>
                <a:gd name="connsiteX66" fmla="*/ 845795 w 3631854"/>
                <a:gd name="connsiteY66" fmla="*/ 2063413 h 3428597"/>
                <a:gd name="connsiteX67" fmla="*/ 727148 w 3631854"/>
                <a:gd name="connsiteY67" fmla="*/ 2031622 h 3428597"/>
                <a:gd name="connsiteX68" fmla="*/ 208147 w 3631854"/>
                <a:gd name="connsiteY68" fmla="*/ 2331269 h 3428597"/>
                <a:gd name="connsiteX69" fmla="*/ 165363 w 3631854"/>
                <a:gd name="connsiteY69" fmla="*/ 2417224 h 3428597"/>
                <a:gd name="connsiteX70" fmla="*/ 176356 w 3631854"/>
                <a:gd name="connsiteY70" fmla="*/ 2449915 h 3428597"/>
                <a:gd name="connsiteX71" fmla="*/ 199170 w 3631854"/>
                <a:gd name="connsiteY71" fmla="*/ 2475780 h 3428597"/>
                <a:gd name="connsiteX72" fmla="*/ 295001 w 3631854"/>
                <a:gd name="connsiteY72" fmla="*/ 2481706 h 3428597"/>
                <a:gd name="connsiteX73" fmla="*/ 2852641 w 3631854"/>
                <a:gd name="connsiteY73" fmla="*/ 1360247 h 3428597"/>
                <a:gd name="connsiteX74" fmla="*/ 2852641 w 3631854"/>
                <a:gd name="connsiteY74" fmla="*/ 1360246 h 3428597"/>
                <a:gd name="connsiteX75" fmla="*/ 2852641 w 3631854"/>
                <a:gd name="connsiteY75" fmla="*/ 1360246 h 3428597"/>
                <a:gd name="connsiteX76" fmla="*/ 1095513 w 3631854"/>
                <a:gd name="connsiteY76" fmla="*/ 2374726 h 3428597"/>
                <a:gd name="connsiteX77" fmla="*/ 1095512 w 3631854"/>
                <a:gd name="connsiteY77" fmla="*/ 2374725 h 3428597"/>
                <a:gd name="connsiteX78" fmla="*/ 1095512 w 3631854"/>
                <a:gd name="connsiteY78" fmla="*/ 2374726 h 3428597"/>
                <a:gd name="connsiteX79" fmla="*/ 2124474 w 3631854"/>
                <a:gd name="connsiteY79" fmla="*/ 2154717 h 3428597"/>
                <a:gd name="connsiteX80" fmla="*/ 1322446 w 3631854"/>
                <a:gd name="connsiteY80" fmla="*/ 1694117 h 3428597"/>
                <a:gd name="connsiteX81" fmla="*/ 1205326 w 3631854"/>
                <a:gd name="connsiteY81" fmla="*/ 1134566 h 3428597"/>
                <a:gd name="connsiteX82" fmla="*/ 1700571 w 3631854"/>
                <a:gd name="connsiteY82" fmla="*/ 848636 h 3428597"/>
                <a:gd name="connsiteX83" fmla="*/ 2137385 w 3631854"/>
                <a:gd name="connsiteY83" fmla="*/ 1229313 h 3428597"/>
                <a:gd name="connsiteX84" fmla="*/ 2124474 w 3631854"/>
                <a:gd name="connsiteY84" fmla="*/ 2154717 h 3428597"/>
                <a:gd name="connsiteX85" fmla="*/ 804843 w 3631854"/>
                <a:gd name="connsiteY85" fmla="*/ 3038240 h 3428597"/>
                <a:gd name="connsiteX86" fmla="*/ 827658 w 3631854"/>
                <a:gd name="connsiteY86" fmla="*/ 3012374 h 3428597"/>
                <a:gd name="connsiteX87" fmla="*/ 1127303 w 3631854"/>
                <a:gd name="connsiteY87" fmla="*/ 2493372 h 3428597"/>
                <a:gd name="connsiteX88" fmla="*/ 1121378 w 3631854"/>
                <a:gd name="connsiteY88" fmla="*/ 2397540 h 3428597"/>
                <a:gd name="connsiteX89" fmla="*/ 1095512 w 3631854"/>
                <a:gd name="connsiteY89" fmla="*/ 2374726 h 3428597"/>
                <a:gd name="connsiteX90" fmla="*/ 1062821 w 3631854"/>
                <a:gd name="connsiteY90" fmla="*/ 2363733 h 3428597"/>
                <a:gd name="connsiteX91" fmla="*/ 976866 w 3631854"/>
                <a:gd name="connsiteY91" fmla="*/ 2406517 h 3428597"/>
                <a:gd name="connsiteX92" fmla="*/ 677220 w 3631854"/>
                <a:gd name="connsiteY92" fmla="*/ 2925520 h 3428597"/>
                <a:gd name="connsiteX93" fmla="*/ 709011 w 3631854"/>
                <a:gd name="connsiteY93" fmla="*/ 3044166 h 3428597"/>
                <a:gd name="connsiteX94" fmla="*/ 709012 w 3631854"/>
                <a:gd name="connsiteY94" fmla="*/ 3044165 h 3428597"/>
                <a:gd name="connsiteX95" fmla="*/ 804843 w 3631854"/>
                <a:gd name="connsiteY95" fmla="*/ 3038240 h 3428597"/>
                <a:gd name="connsiteX96" fmla="*/ 3572597 w 3631854"/>
                <a:gd name="connsiteY96" fmla="*/ 1440277 h 3428597"/>
                <a:gd name="connsiteX97" fmla="*/ 3625644 w 3631854"/>
                <a:gd name="connsiteY97" fmla="*/ 1360247 h 3428597"/>
                <a:gd name="connsiteX98" fmla="*/ 3625645 w 3631854"/>
                <a:gd name="connsiteY98" fmla="*/ 1360247 h 3428597"/>
                <a:gd name="connsiteX99" fmla="*/ 3538790 w 3631854"/>
                <a:gd name="connsiteY99" fmla="*/ 1273392 h 3428597"/>
                <a:gd name="connsiteX100" fmla="*/ 2939496 w 3631854"/>
                <a:gd name="connsiteY100" fmla="*/ 1273392 h 3428597"/>
                <a:gd name="connsiteX101" fmla="*/ 2859466 w 3631854"/>
                <a:gd name="connsiteY101" fmla="*/ 1326439 h 3428597"/>
                <a:gd name="connsiteX102" fmla="*/ 2852641 w 3631854"/>
                <a:gd name="connsiteY102" fmla="*/ 1360246 h 3428597"/>
                <a:gd name="connsiteX103" fmla="*/ 2878080 w 3631854"/>
                <a:gd name="connsiteY103" fmla="*/ 1421662 h 3428597"/>
                <a:gd name="connsiteX104" fmla="*/ 2939496 w 3631854"/>
                <a:gd name="connsiteY104" fmla="*/ 1447101 h 3428597"/>
                <a:gd name="connsiteX105" fmla="*/ 3538789 w 3631854"/>
                <a:gd name="connsiteY105" fmla="*/ 1447102 h 3428597"/>
                <a:gd name="connsiteX106" fmla="*/ 3572597 w 3631854"/>
                <a:gd name="connsiteY106" fmla="*/ 1440277 h 3428597"/>
                <a:gd name="connsiteX107" fmla="*/ 2186732 w 3631854"/>
                <a:gd name="connsiteY107" fmla="*/ 2266399 h 3428597"/>
                <a:gd name="connsiteX108" fmla="*/ 2201922 w 3631854"/>
                <a:gd name="connsiteY108" fmla="*/ 1177688 h 3428597"/>
                <a:gd name="connsiteX109" fmla="*/ 1688022 w 3631854"/>
                <a:gd name="connsiteY109" fmla="*/ 729833 h 3428597"/>
                <a:gd name="connsiteX110" fmla="*/ 1595724 w 3631854"/>
                <a:gd name="connsiteY110" fmla="*/ 702456 h 3428597"/>
                <a:gd name="connsiteX111" fmla="*/ 1586002 w 3631854"/>
                <a:gd name="connsiteY111" fmla="*/ 703863 h 3428597"/>
                <a:gd name="connsiteX112" fmla="*/ 1407666 w 3631854"/>
                <a:gd name="connsiteY112" fmla="*/ 394976 h 3428597"/>
                <a:gd name="connsiteX113" fmla="*/ 963008 w 3631854"/>
                <a:gd name="connsiteY113" fmla="*/ 439501 h 3428597"/>
                <a:gd name="connsiteX114" fmla="*/ 946496 w 3631854"/>
                <a:gd name="connsiteY114" fmla="*/ 469793 h 3428597"/>
                <a:gd name="connsiteX115" fmla="*/ 946035 w 3631854"/>
                <a:gd name="connsiteY115" fmla="*/ 469949 h 3428597"/>
                <a:gd name="connsiteX116" fmla="*/ 946179 w 3631854"/>
                <a:gd name="connsiteY116" fmla="*/ 470375 h 3428597"/>
                <a:gd name="connsiteX117" fmla="*/ 940721 w 3631854"/>
                <a:gd name="connsiteY117" fmla="*/ 480387 h 3428597"/>
                <a:gd name="connsiteX118" fmla="*/ 949865 w 3631854"/>
                <a:gd name="connsiteY118" fmla="*/ 659287 h 3428597"/>
                <a:gd name="connsiteX119" fmla="*/ 1122048 w 3631854"/>
                <a:gd name="connsiteY119" fmla="*/ 957517 h 3428597"/>
                <a:gd name="connsiteX120" fmla="*/ 1115117 w 3631854"/>
                <a:gd name="connsiteY120" fmla="*/ 966524 h 3428597"/>
                <a:gd name="connsiteX121" fmla="*/ 1105382 w 3631854"/>
                <a:gd name="connsiteY121" fmla="*/ 1066221 h 3428597"/>
                <a:gd name="connsiteX122" fmla="*/ 1243169 w 3631854"/>
                <a:gd name="connsiteY122" fmla="*/ 1724517 h 3428597"/>
                <a:gd name="connsiteX123" fmla="*/ 2186732 w 3631854"/>
                <a:gd name="connsiteY123" fmla="*/ 2266399 h 3428597"/>
                <a:gd name="connsiteX124" fmla="*/ 3589823 w 3631854"/>
                <a:gd name="connsiteY124" fmla="*/ 2073394 h 3428597"/>
                <a:gd name="connsiteX125" fmla="*/ 3628971 w 3631854"/>
                <a:gd name="connsiteY125" fmla="*/ 2022375 h 3428597"/>
                <a:gd name="connsiteX126" fmla="*/ 3569558 w 3631854"/>
                <a:gd name="connsiteY126" fmla="*/ 1919470 h 3428597"/>
                <a:gd name="connsiteX127" fmla="*/ 2960045 w 3631854"/>
                <a:gd name="connsiteY127" fmla="*/ 1756151 h 3428597"/>
                <a:gd name="connsiteX128" fmla="*/ 2857139 w 3631854"/>
                <a:gd name="connsiteY128" fmla="*/ 1815564 h 3428597"/>
                <a:gd name="connsiteX129" fmla="*/ 2916552 w 3631854"/>
                <a:gd name="connsiteY129" fmla="*/ 1918469 h 3428597"/>
                <a:gd name="connsiteX130" fmla="*/ 3526066 w 3631854"/>
                <a:gd name="connsiteY130" fmla="*/ 2081788 h 3428597"/>
                <a:gd name="connsiteX131" fmla="*/ 3589823 w 3631854"/>
                <a:gd name="connsiteY131" fmla="*/ 2073394 h 3428597"/>
                <a:gd name="connsiteX132" fmla="*/ 1344525 w 3631854"/>
                <a:gd name="connsiteY132" fmla="*/ 3369717 h 3428597"/>
                <a:gd name="connsiteX133" fmla="*/ 1383673 w 3631854"/>
                <a:gd name="connsiteY133" fmla="*/ 3318699 h 3428597"/>
                <a:gd name="connsiteX134" fmla="*/ 1546991 w 3631854"/>
                <a:gd name="connsiteY134" fmla="*/ 2709185 h 3428597"/>
                <a:gd name="connsiteX135" fmla="*/ 1487579 w 3631854"/>
                <a:gd name="connsiteY135" fmla="*/ 2606280 h 3428597"/>
                <a:gd name="connsiteX136" fmla="*/ 1384673 w 3631854"/>
                <a:gd name="connsiteY136" fmla="*/ 2665692 h 3428597"/>
                <a:gd name="connsiteX137" fmla="*/ 1221355 w 3631854"/>
                <a:gd name="connsiteY137" fmla="*/ 3275206 h 3428597"/>
                <a:gd name="connsiteX138" fmla="*/ 1280767 w 3631854"/>
                <a:gd name="connsiteY138" fmla="*/ 3378111 h 3428597"/>
                <a:gd name="connsiteX139" fmla="*/ 1344525 w 3631854"/>
                <a:gd name="connsiteY139" fmla="*/ 3369717 h 3428597"/>
                <a:gd name="connsiteX140" fmla="*/ 1935540 w 3631854"/>
                <a:gd name="connsiteY140" fmla="*/ 3421994 h 3428597"/>
                <a:gd name="connsiteX141" fmla="*/ 1986857 w 3631854"/>
                <a:gd name="connsiteY141" fmla="*/ 3344575 h 3428597"/>
                <a:gd name="connsiteX142" fmla="*/ 1986857 w 3631854"/>
                <a:gd name="connsiteY142" fmla="*/ 2713560 h 3428597"/>
                <a:gd name="connsiteX143" fmla="*/ 1902835 w 3631854"/>
                <a:gd name="connsiteY143" fmla="*/ 2629538 h 3428597"/>
                <a:gd name="connsiteX144" fmla="*/ 1818813 w 3631854"/>
                <a:gd name="connsiteY144" fmla="*/ 2713560 h 3428597"/>
                <a:gd name="connsiteX145" fmla="*/ 1818813 w 3631854"/>
                <a:gd name="connsiteY145" fmla="*/ 3344575 h 3428597"/>
                <a:gd name="connsiteX146" fmla="*/ 1902835 w 3631854"/>
                <a:gd name="connsiteY146" fmla="*/ 3428597 h 3428597"/>
                <a:gd name="connsiteX147" fmla="*/ 1935540 w 3631854"/>
                <a:gd name="connsiteY147" fmla="*/ 3421994 h 3428597"/>
                <a:gd name="connsiteX148" fmla="*/ 3339588 w 3631854"/>
                <a:gd name="connsiteY148" fmla="*/ 2611367 h 3428597"/>
                <a:gd name="connsiteX149" fmla="*/ 3361659 w 3631854"/>
                <a:gd name="connsiteY149" fmla="*/ 2586344 h 3428597"/>
                <a:gd name="connsiteX150" fmla="*/ 3330905 w 3631854"/>
                <a:gd name="connsiteY150" fmla="*/ 2471568 h 3428597"/>
                <a:gd name="connsiteX151" fmla="*/ 2784430 w 3631854"/>
                <a:gd name="connsiteY151" fmla="*/ 2156061 h 3428597"/>
                <a:gd name="connsiteX152" fmla="*/ 2669654 w 3631854"/>
                <a:gd name="connsiteY152" fmla="*/ 2186815 h 3428597"/>
                <a:gd name="connsiteX153" fmla="*/ 2700408 w 3631854"/>
                <a:gd name="connsiteY153" fmla="*/ 2301591 h 3428597"/>
                <a:gd name="connsiteX154" fmla="*/ 3246883 w 3631854"/>
                <a:gd name="connsiteY154" fmla="*/ 2617098 h 3428597"/>
                <a:gd name="connsiteX155" fmla="*/ 3339588 w 3631854"/>
                <a:gd name="connsiteY155" fmla="*/ 2611367 h 3428597"/>
                <a:gd name="connsiteX156" fmla="*/ 2737996 w 3631854"/>
                <a:gd name="connsiteY156" fmla="*/ 3177118 h 3428597"/>
                <a:gd name="connsiteX157" fmla="*/ 2768751 w 3631854"/>
                <a:gd name="connsiteY157" fmla="*/ 3062342 h 3428597"/>
                <a:gd name="connsiteX158" fmla="*/ 2453243 w 3631854"/>
                <a:gd name="connsiteY158" fmla="*/ 2515867 h 3428597"/>
                <a:gd name="connsiteX159" fmla="*/ 2338467 w 3631854"/>
                <a:gd name="connsiteY159" fmla="*/ 2485113 h 3428597"/>
                <a:gd name="connsiteX160" fmla="*/ 2307713 w 3631854"/>
                <a:gd name="connsiteY160" fmla="*/ 2599889 h 3428597"/>
                <a:gd name="connsiteX161" fmla="*/ 2623220 w 3631854"/>
                <a:gd name="connsiteY161" fmla="*/ 3146364 h 3428597"/>
                <a:gd name="connsiteX162" fmla="*/ 2737996 w 3631854"/>
                <a:gd name="connsiteY162" fmla="*/ 3177118 h 342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3631854" h="3428597">
                  <a:moveTo>
                    <a:pt x="1293064" y="352705"/>
                  </a:moveTo>
                  <a:lnTo>
                    <a:pt x="1019598" y="445095"/>
                  </a:lnTo>
                  <a:lnTo>
                    <a:pt x="1028249" y="434087"/>
                  </a:lnTo>
                  <a:cubicBezTo>
                    <a:pt x="1093255" y="363275"/>
                    <a:pt x="1199916" y="321101"/>
                    <a:pt x="1286219" y="349506"/>
                  </a:cubicBezTo>
                  <a:close/>
                  <a:moveTo>
                    <a:pt x="1388075" y="440336"/>
                  </a:moveTo>
                  <a:lnTo>
                    <a:pt x="971361" y="581122"/>
                  </a:lnTo>
                  <a:lnTo>
                    <a:pt x="972502" y="537610"/>
                  </a:lnTo>
                  <a:lnTo>
                    <a:pt x="981195" y="510213"/>
                  </a:lnTo>
                  <a:lnTo>
                    <a:pt x="1347003" y="386625"/>
                  </a:lnTo>
                  <a:lnTo>
                    <a:pt x="1353760" y="392117"/>
                  </a:lnTo>
                  <a:cubicBezTo>
                    <a:pt x="1363703" y="402425"/>
                    <a:pt x="1372870" y="414419"/>
                    <a:pt x="1381079" y="428220"/>
                  </a:cubicBezTo>
                  <a:close/>
                  <a:moveTo>
                    <a:pt x="1442565" y="534718"/>
                  </a:moveTo>
                  <a:lnTo>
                    <a:pt x="1008410" y="681397"/>
                  </a:lnTo>
                  <a:lnTo>
                    <a:pt x="991949" y="652884"/>
                  </a:lnTo>
                  <a:lnTo>
                    <a:pt x="981198" y="629942"/>
                  </a:lnTo>
                  <a:lnTo>
                    <a:pt x="1413266" y="483968"/>
                  </a:lnTo>
                  <a:close/>
                  <a:moveTo>
                    <a:pt x="1497057" y="629100"/>
                  </a:moveTo>
                  <a:lnTo>
                    <a:pt x="1062902" y="775779"/>
                  </a:lnTo>
                  <a:lnTo>
                    <a:pt x="1033602" y="725029"/>
                  </a:lnTo>
                  <a:lnTo>
                    <a:pt x="1467757" y="578350"/>
                  </a:lnTo>
                  <a:close/>
                  <a:moveTo>
                    <a:pt x="0" y="1575016"/>
                  </a:moveTo>
                  <a:lnTo>
                    <a:pt x="0" y="1575016"/>
                  </a:lnTo>
                  <a:lnTo>
                    <a:pt x="0" y="1575015"/>
                  </a:lnTo>
                  <a:close/>
                  <a:moveTo>
                    <a:pt x="1544042" y="710479"/>
                  </a:moveTo>
                  <a:lnTo>
                    <a:pt x="1497000" y="722579"/>
                  </a:lnTo>
                  <a:cubicBezTo>
                    <a:pt x="1389371" y="755291"/>
                    <a:pt x="1262194" y="822457"/>
                    <a:pt x="1179969" y="894268"/>
                  </a:cubicBezTo>
                  <a:lnTo>
                    <a:pt x="1148840" y="924629"/>
                  </a:lnTo>
                  <a:lnTo>
                    <a:pt x="1088093" y="819411"/>
                  </a:lnTo>
                  <a:lnTo>
                    <a:pt x="1522249" y="672732"/>
                  </a:lnTo>
                  <a:close/>
                  <a:moveTo>
                    <a:pt x="719956" y="1655045"/>
                  </a:moveTo>
                  <a:cubicBezTo>
                    <a:pt x="751130" y="1641860"/>
                    <a:pt x="773003" y="1610992"/>
                    <a:pt x="773003" y="1575015"/>
                  </a:cubicBezTo>
                  <a:lnTo>
                    <a:pt x="773002" y="1575015"/>
                  </a:lnTo>
                  <a:cubicBezTo>
                    <a:pt x="773002" y="1527046"/>
                    <a:pt x="734116" y="1488160"/>
                    <a:pt x="686147" y="1488160"/>
                  </a:cubicBezTo>
                  <a:lnTo>
                    <a:pt x="86855" y="1488161"/>
                  </a:lnTo>
                  <a:cubicBezTo>
                    <a:pt x="50878" y="1488161"/>
                    <a:pt x="20011" y="1510035"/>
                    <a:pt x="6825" y="1541208"/>
                  </a:cubicBezTo>
                  <a:lnTo>
                    <a:pt x="0" y="1575016"/>
                  </a:lnTo>
                  <a:lnTo>
                    <a:pt x="25439" y="1636431"/>
                  </a:lnTo>
                  <a:cubicBezTo>
                    <a:pt x="41157" y="1652149"/>
                    <a:pt x="62871" y="1661870"/>
                    <a:pt x="86855" y="1661870"/>
                  </a:cubicBezTo>
                  <a:lnTo>
                    <a:pt x="686148" y="1661870"/>
                  </a:lnTo>
                  <a:cubicBezTo>
                    <a:pt x="698141" y="1661870"/>
                    <a:pt x="709565" y="1659440"/>
                    <a:pt x="719956" y="1655045"/>
                  </a:cubicBezTo>
                  <a:close/>
                  <a:moveTo>
                    <a:pt x="2417157" y="675166"/>
                  </a:moveTo>
                  <a:cubicBezTo>
                    <a:pt x="2426158" y="668365"/>
                    <a:pt x="2433976" y="659686"/>
                    <a:pt x="2439972" y="649300"/>
                  </a:cubicBezTo>
                  <a:lnTo>
                    <a:pt x="2739618" y="130296"/>
                  </a:lnTo>
                  <a:cubicBezTo>
                    <a:pt x="2763603" y="88754"/>
                    <a:pt x="2749370" y="35635"/>
                    <a:pt x="2707828" y="11650"/>
                  </a:cubicBezTo>
                  <a:lnTo>
                    <a:pt x="2707828" y="11650"/>
                  </a:lnTo>
                  <a:cubicBezTo>
                    <a:pt x="2666286" y="-12334"/>
                    <a:pt x="2613167" y="1899"/>
                    <a:pt x="2589182" y="43442"/>
                  </a:cubicBezTo>
                  <a:lnTo>
                    <a:pt x="2289535" y="562444"/>
                  </a:lnTo>
                  <a:cubicBezTo>
                    <a:pt x="2265550" y="603987"/>
                    <a:pt x="2279783" y="657106"/>
                    <a:pt x="2321326" y="681090"/>
                  </a:cubicBezTo>
                  <a:lnTo>
                    <a:pt x="2321326" y="681091"/>
                  </a:lnTo>
                  <a:cubicBezTo>
                    <a:pt x="2352483" y="699079"/>
                    <a:pt x="2390151" y="695570"/>
                    <a:pt x="2417157" y="675166"/>
                  </a:cubicBezTo>
                  <a:close/>
                  <a:moveTo>
                    <a:pt x="176356" y="2449915"/>
                  </a:moveTo>
                  <a:lnTo>
                    <a:pt x="176356" y="2449915"/>
                  </a:lnTo>
                  <a:lnTo>
                    <a:pt x="176355" y="2449914"/>
                  </a:lnTo>
                  <a:close/>
                  <a:moveTo>
                    <a:pt x="2826540" y="1020121"/>
                  </a:moveTo>
                  <a:lnTo>
                    <a:pt x="3345544" y="720474"/>
                  </a:lnTo>
                  <a:cubicBezTo>
                    <a:pt x="3376701" y="702486"/>
                    <a:pt x="3392496" y="668109"/>
                    <a:pt x="3388328" y="634519"/>
                  </a:cubicBezTo>
                  <a:lnTo>
                    <a:pt x="3377335" y="601828"/>
                  </a:lnTo>
                  <a:lnTo>
                    <a:pt x="3354520" y="575963"/>
                  </a:lnTo>
                  <a:cubicBezTo>
                    <a:pt x="3327515" y="555558"/>
                    <a:pt x="3289846" y="552049"/>
                    <a:pt x="3258689" y="570038"/>
                  </a:cubicBezTo>
                  <a:lnTo>
                    <a:pt x="2739686" y="869683"/>
                  </a:lnTo>
                  <a:cubicBezTo>
                    <a:pt x="2698144" y="893668"/>
                    <a:pt x="2683910" y="946787"/>
                    <a:pt x="2707895" y="988329"/>
                  </a:cubicBezTo>
                  <a:lnTo>
                    <a:pt x="2707894" y="988330"/>
                  </a:lnTo>
                  <a:cubicBezTo>
                    <a:pt x="2731878" y="1029872"/>
                    <a:pt x="2784998" y="1044106"/>
                    <a:pt x="2826540" y="1020121"/>
                  </a:cubicBezTo>
                  <a:close/>
                  <a:moveTo>
                    <a:pt x="295001" y="2481706"/>
                  </a:moveTo>
                  <a:lnTo>
                    <a:pt x="814004" y="2182059"/>
                  </a:lnTo>
                  <a:cubicBezTo>
                    <a:pt x="855547" y="2158075"/>
                    <a:pt x="869780" y="2104955"/>
                    <a:pt x="845795" y="2063413"/>
                  </a:cubicBezTo>
                  <a:lnTo>
                    <a:pt x="845795" y="2063413"/>
                  </a:lnTo>
                  <a:cubicBezTo>
                    <a:pt x="821810" y="2021871"/>
                    <a:pt x="768691" y="2007638"/>
                    <a:pt x="727148" y="2031622"/>
                  </a:cubicBezTo>
                  <a:lnTo>
                    <a:pt x="208147" y="2331269"/>
                  </a:lnTo>
                  <a:cubicBezTo>
                    <a:pt x="176990" y="2349258"/>
                    <a:pt x="161195" y="2383634"/>
                    <a:pt x="165363" y="2417224"/>
                  </a:cubicBezTo>
                  <a:lnTo>
                    <a:pt x="176356" y="2449915"/>
                  </a:lnTo>
                  <a:lnTo>
                    <a:pt x="199170" y="2475780"/>
                  </a:lnTo>
                  <a:cubicBezTo>
                    <a:pt x="226176" y="2496185"/>
                    <a:pt x="263845" y="2499694"/>
                    <a:pt x="295001" y="2481706"/>
                  </a:cubicBezTo>
                  <a:close/>
                  <a:moveTo>
                    <a:pt x="2852641" y="1360247"/>
                  </a:moveTo>
                  <a:lnTo>
                    <a:pt x="2852641" y="1360246"/>
                  </a:lnTo>
                  <a:lnTo>
                    <a:pt x="2852641" y="1360246"/>
                  </a:lnTo>
                  <a:close/>
                  <a:moveTo>
                    <a:pt x="1095513" y="2374726"/>
                  </a:moveTo>
                  <a:lnTo>
                    <a:pt x="1095512" y="2374725"/>
                  </a:lnTo>
                  <a:lnTo>
                    <a:pt x="1095512" y="2374726"/>
                  </a:lnTo>
                  <a:close/>
                  <a:moveTo>
                    <a:pt x="2124474" y="2154717"/>
                  </a:moveTo>
                  <a:cubicBezTo>
                    <a:pt x="1783386" y="2357347"/>
                    <a:pt x="1369638" y="2197115"/>
                    <a:pt x="1322446" y="1694117"/>
                  </a:cubicBezTo>
                  <a:cubicBezTo>
                    <a:pt x="1339040" y="1439371"/>
                    <a:pt x="1310273" y="1313440"/>
                    <a:pt x="1205326" y="1134566"/>
                  </a:cubicBezTo>
                  <a:cubicBezTo>
                    <a:pt x="1120359" y="1001172"/>
                    <a:pt x="1631986" y="745694"/>
                    <a:pt x="1700571" y="848636"/>
                  </a:cubicBezTo>
                  <a:cubicBezTo>
                    <a:pt x="1830394" y="1007446"/>
                    <a:pt x="1773957" y="1011522"/>
                    <a:pt x="2137385" y="1229313"/>
                  </a:cubicBezTo>
                  <a:cubicBezTo>
                    <a:pt x="2560982" y="1492187"/>
                    <a:pt x="2491804" y="1948342"/>
                    <a:pt x="2124474" y="2154717"/>
                  </a:cubicBezTo>
                  <a:close/>
                  <a:moveTo>
                    <a:pt x="804843" y="3038240"/>
                  </a:moveTo>
                  <a:cubicBezTo>
                    <a:pt x="813844" y="3031438"/>
                    <a:pt x="821662" y="3022759"/>
                    <a:pt x="827658" y="3012374"/>
                  </a:cubicBezTo>
                  <a:lnTo>
                    <a:pt x="1127303" y="2493372"/>
                  </a:lnTo>
                  <a:cubicBezTo>
                    <a:pt x="1145291" y="2462215"/>
                    <a:pt x="1141782" y="2424546"/>
                    <a:pt x="1121378" y="2397540"/>
                  </a:cubicBezTo>
                  <a:lnTo>
                    <a:pt x="1095512" y="2374726"/>
                  </a:lnTo>
                  <a:lnTo>
                    <a:pt x="1062821" y="2363733"/>
                  </a:lnTo>
                  <a:cubicBezTo>
                    <a:pt x="1029232" y="2359565"/>
                    <a:pt x="994855" y="2375360"/>
                    <a:pt x="976866" y="2406517"/>
                  </a:cubicBezTo>
                  <a:lnTo>
                    <a:pt x="677220" y="2925520"/>
                  </a:lnTo>
                  <a:cubicBezTo>
                    <a:pt x="653235" y="2967062"/>
                    <a:pt x="667469" y="3020182"/>
                    <a:pt x="709011" y="3044166"/>
                  </a:cubicBezTo>
                  <a:lnTo>
                    <a:pt x="709012" y="3044165"/>
                  </a:lnTo>
                  <a:cubicBezTo>
                    <a:pt x="740168" y="3062154"/>
                    <a:pt x="777837" y="3058644"/>
                    <a:pt x="804843" y="3038240"/>
                  </a:cubicBezTo>
                  <a:close/>
                  <a:moveTo>
                    <a:pt x="3572597" y="1440277"/>
                  </a:moveTo>
                  <a:cubicBezTo>
                    <a:pt x="3603771" y="1427091"/>
                    <a:pt x="3625644" y="1396224"/>
                    <a:pt x="3625644" y="1360247"/>
                  </a:cubicBezTo>
                  <a:lnTo>
                    <a:pt x="3625645" y="1360247"/>
                  </a:lnTo>
                  <a:cubicBezTo>
                    <a:pt x="3625645" y="1312278"/>
                    <a:pt x="3586759" y="1273392"/>
                    <a:pt x="3538790" y="1273392"/>
                  </a:cubicBezTo>
                  <a:lnTo>
                    <a:pt x="2939496" y="1273392"/>
                  </a:lnTo>
                  <a:cubicBezTo>
                    <a:pt x="2903519" y="1273392"/>
                    <a:pt x="2872651" y="1295265"/>
                    <a:pt x="2859466" y="1326439"/>
                  </a:cubicBezTo>
                  <a:lnTo>
                    <a:pt x="2852641" y="1360246"/>
                  </a:lnTo>
                  <a:lnTo>
                    <a:pt x="2878080" y="1421662"/>
                  </a:lnTo>
                  <a:cubicBezTo>
                    <a:pt x="2893798" y="1437380"/>
                    <a:pt x="2915511" y="1447101"/>
                    <a:pt x="2939496" y="1447101"/>
                  </a:cubicBezTo>
                  <a:lnTo>
                    <a:pt x="3538789" y="1447102"/>
                  </a:lnTo>
                  <a:cubicBezTo>
                    <a:pt x="3550781" y="1447102"/>
                    <a:pt x="3562206" y="1444672"/>
                    <a:pt x="3572597" y="1440277"/>
                  </a:cubicBezTo>
                  <a:close/>
                  <a:moveTo>
                    <a:pt x="2186732" y="2266399"/>
                  </a:moveTo>
                  <a:cubicBezTo>
                    <a:pt x="2618884" y="2023604"/>
                    <a:pt x="2700271" y="1486952"/>
                    <a:pt x="2201922" y="1177688"/>
                  </a:cubicBezTo>
                  <a:cubicBezTo>
                    <a:pt x="1774357" y="921465"/>
                    <a:pt x="1840755" y="916668"/>
                    <a:pt x="1688022" y="729833"/>
                  </a:cubicBezTo>
                  <a:cubicBezTo>
                    <a:pt x="1672893" y="707125"/>
                    <a:pt x="1639439" y="699241"/>
                    <a:pt x="1595724" y="702456"/>
                  </a:cubicBezTo>
                  <a:lnTo>
                    <a:pt x="1586002" y="703863"/>
                  </a:lnTo>
                  <a:lnTo>
                    <a:pt x="1407666" y="394976"/>
                  </a:lnTo>
                  <a:cubicBezTo>
                    <a:pt x="1301434" y="216377"/>
                    <a:pt x="1058847" y="295043"/>
                    <a:pt x="963008" y="439501"/>
                  </a:cubicBezTo>
                  <a:lnTo>
                    <a:pt x="946496" y="469793"/>
                  </a:lnTo>
                  <a:lnTo>
                    <a:pt x="946035" y="469949"/>
                  </a:lnTo>
                  <a:lnTo>
                    <a:pt x="946179" y="470375"/>
                  </a:lnTo>
                  <a:lnTo>
                    <a:pt x="940721" y="480387"/>
                  </a:lnTo>
                  <a:cubicBezTo>
                    <a:pt x="916424" y="536691"/>
                    <a:pt x="914935" y="599393"/>
                    <a:pt x="949865" y="659287"/>
                  </a:cubicBezTo>
                  <a:lnTo>
                    <a:pt x="1122048" y="957517"/>
                  </a:lnTo>
                  <a:lnTo>
                    <a:pt x="1115117" y="966524"/>
                  </a:lnTo>
                  <a:cubicBezTo>
                    <a:pt x="1092571" y="1002321"/>
                    <a:pt x="1086639" y="1036795"/>
                    <a:pt x="1105382" y="1066221"/>
                  </a:cubicBezTo>
                  <a:cubicBezTo>
                    <a:pt x="1228848" y="1276661"/>
                    <a:pt x="1262691" y="1424814"/>
                    <a:pt x="1243169" y="1724517"/>
                  </a:cubicBezTo>
                  <a:cubicBezTo>
                    <a:pt x="1298689" y="2316279"/>
                    <a:pt x="1785451" y="2504786"/>
                    <a:pt x="2186732" y="2266399"/>
                  </a:cubicBezTo>
                  <a:close/>
                  <a:moveTo>
                    <a:pt x="3589823" y="2073394"/>
                  </a:moveTo>
                  <a:cubicBezTo>
                    <a:pt x="3608445" y="2062642"/>
                    <a:pt x="3622966" y="2044786"/>
                    <a:pt x="3628971" y="2022375"/>
                  </a:cubicBezTo>
                  <a:cubicBezTo>
                    <a:pt x="3640981" y="1977552"/>
                    <a:pt x="3614381" y="1931480"/>
                    <a:pt x="3569558" y="1919470"/>
                  </a:cubicBezTo>
                  <a:lnTo>
                    <a:pt x="2960045" y="1756151"/>
                  </a:lnTo>
                  <a:cubicBezTo>
                    <a:pt x="2915222" y="1744141"/>
                    <a:pt x="2869149" y="1770741"/>
                    <a:pt x="2857139" y="1815564"/>
                  </a:cubicBezTo>
                  <a:cubicBezTo>
                    <a:pt x="2845129" y="1860386"/>
                    <a:pt x="2871729" y="1906459"/>
                    <a:pt x="2916552" y="1918469"/>
                  </a:cubicBezTo>
                  <a:lnTo>
                    <a:pt x="3526066" y="2081788"/>
                  </a:lnTo>
                  <a:cubicBezTo>
                    <a:pt x="3548477" y="2087793"/>
                    <a:pt x="3571201" y="2084145"/>
                    <a:pt x="3589823" y="2073394"/>
                  </a:cubicBezTo>
                  <a:close/>
                  <a:moveTo>
                    <a:pt x="1344525" y="3369717"/>
                  </a:moveTo>
                  <a:cubicBezTo>
                    <a:pt x="1363147" y="3358966"/>
                    <a:pt x="1377668" y="3341110"/>
                    <a:pt x="1383673" y="3318699"/>
                  </a:cubicBezTo>
                  <a:lnTo>
                    <a:pt x="1546991" y="2709185"/>
                  </a:lnTo>
                  <a:cubicBezTo>
                    <a:pt x="1559002" y="2664362"/>
                    <a:pt x="1532402" y="2618290"/>
                    <a:pt x="1487579" y="2606280"/>
                  </a:cubicBezTo>
                  <a:cubicBezTo>
                    <a:pt x="1442756" y="2594269"/>
                    <a:pt x="1396684" y="2620869"/>
                    <a:pt x="1384673" y="2665692"/>
                  </a:cubicBezTo>
                  <a:lnTo>
                    <a:pt x="1221355" y="3275206"/>
                  </a:lnTo>
                  <a:cubicBezTo>
                    <a:pt x="1209345" y="3320028"/>
                    <a:pt x="1235944" y="3366101"/>
                    <a:pt x="1280767" y="3378111"/>
                  </a:cubicBezTo>
                  <a:cubicBezTo>
                    <a:pt x="1303179" y="3384116"/>
                    <a:pt x="1325903" y="3380469"/>
                    <a:pt x="1344525" y="3369717"/>
                  </a:cubicBezTo>
                  <a:close/>
                  <a:moveTo>
                    <a:pt x="1935540" y="3421994"/>
                  </a:moveTo>
                  <a:cubicBezTo>
                    <a:pt x="1965697" y="3409239"/>
                    <a:pt x="1986857" y="3379378"/>
                    <a:pt x="1986857" y="3344575"/>
                  </a:cubicBezTo>
                  <a:lnTo>
                    <a:pt x="1986857" y="2713560"/>
                  </a:lnTo>
                  <a:cubicBezTo>
                    <a:pt x="1986857" y="2667156"/>
                    <a:pt x="1949239" y="2629538"/>
                    <a:pt x="1902835" y="2629538"/>
                  </a:cubicBezTo>
                  <a:cubicBezTo>
                    <a:pt x="1856431" y="2629538"/>
                    <a:pt x="1818813" y="2667156"/>
                    <a:pt x="1818813" y="2713560"/>
                  </a:cubicBezTo>
                  <a:lnTo>
                    <a:pt x="1818813" y="3344575"/>
                  </a:lnTo>
                  <a:cubicBezTo>
                    <a:pt x="1818813" y="3390979"/>
                    <a:pt x="1856431" y="3428597"/>
                    <a:pt x="1902835" y="3428597"/>
                  </a:cubicBezTo>
                  <a:cubicBezTo>
                    <a:pt x="1914436" y="3428597"/>
                    <a:pt x="1925488" y="3426246"/>
                    <a:pt x="1935540" y="3421994"/>
                  </a:cubicBezTo>
                  <a:close/>
                  <a:moveTo>
                    <a:pt x="3339588" y="2611367"/>
                  </a:moveTo>
                  <a:cubicBezTo>
                    <a:pt x="3348297" y="2604787"/>
                    <a:pt x="3355859" y="2596391"/>
                    <a:pt x="3361659" y="2586344"/>
                  </a:cubicBezTo>
                  <a:cubicBezTo>
                    <a:pt x="3384862" y="2546157"/>
                    <a:pt x="3371092" y="2494770"/>
                    <a:pt x="3330905" y="2471568"/>
                  </a:cubicBezTo>
                  <a:lnTo>
                    <a:pt x="2784430" y="2156061"/>
                  </a:lnTo>
                  <a:cubicBezTo>
                    <a:pt x="2744243" y="2132859"/>
                    <a:pt x="2692856" y="2146628"/>
                    <a:pt x="2669654" y="2186815"/>
                  </a:cubicBezTo>
                  <a:cubicBezTo>
                    <a:pt x="2646452" y="2227002"/>
                    <a:pt x="2660221" y="2278389"/>
                    <a:pt x="2700408" y="2301591"/>
                  </a:cubicBezTo>
                  <a:lnTo>
                    <a:pt x="3246883" y="2617098"/>
                  </a:lnTo>
                  <a:cubicBezTo>
                    <a:pt x="3277023" y="2634500"/>
                    <a:pt x="3313464" y="2631105"/>
                    <a:pt x="3339588" y="2611367"/>
                  </a:cubicBezTo>
                  <a:close/>
                  <a:moveTo>
                    <a:pt x="2737996" y="3177118"/>
                  </a:moveTo>
                  <a:cubicBezTo>
                    <a:pt x="2778184" y="3153916"/>
                    <a:pt x="2791953" y="3102529"/>
                    <a:pt x="2768751" y="3062342"/>
                  </a:cubicBezTo>
                  <a:lnTo>
                    <a:pt x="2453243" y="2515867"/>
                  </a:lnTo>
                  <a:cubicBezTo>
                    <a:pt x="2430041" y="2475680"/>
                    <a:pt x="2378654" y="2461911"/>
                    <a:pt x="2338467" y="2485113"/>
                  </a:cubicBezTo>
                  <a:cubicBezTo>
                    <a:pt x="2298280" y="2508315"/>
                    <a:pt x="2284511" y="2559702"/>
                    <a:pt x="2307713" y="2599889"/>
                  </a:cubicBezTo>
                  <a:lnTo>
                    <a:pt x="2623220" y="3146364"/>
                  </a:lnTo>
                  <a:cubicBezTo>
                    <a:pt x="2646422" y="3186551"/>
                    <a:pt x="2697809" y="3200320"/>
                    <a:pt x="2737996" y="317711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74040B-1CC3-EF40-8814-902403C31E73}"/>
              </a:ext>
            </a:extLst>
          </p:cNvPr>
          <p:cNvGrpSpPr/>
          <p:nvPr/>
        </p:nvGrpSpPr>
        <p:grpSpPr>
          <a:xfrm>
            <a:off x="2843808" y="5812522"/>
            <a:ext cx="5940660" cy="400110"/>
            <a:chOff x="2843808" y="5812522"/>
            <a:chExt cx="5940660" cy="400110"/>
          </a:xfrm>
        </p:grpSpPr>
        <p:sp>
          <p:nvSpPr>
            <p:cNvPr id="14" name="오른쪽 화살표[R] 13">
              <a:extLst>
                <a:ext uri="{FF2B5EF4-FFF2-40B4-BE49-F238E27FC236}">
                  <a16:creationId xmlns:a16="http://schemas.microsoft.com/office/drawing/2014/main" id="{171194A8-1848-2945-B840-DFAE3DADC1B5}"/>
                </a:ext>
              </a:extLst>
            </p:cNvPr>
            <p:cNvSpPr/>
            <p:nvPr/>
          </p:nvSpPr>
          <p:spPr>
            <a:xfrm>
              <a:off x="2843808" y="5897496"/>
              <a:ext cx="936104" cy="216024"/>
            </a:xfrm>
            <a:prstGeom prst="rightArrow">
              <a:avLst/>
            </a:prstGeom>
            <a:solidFill>
              <a:srgbClr val="5C6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5C66AD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B3F05D-C71A-5F4B-8F44-A0ADA47BDE97}"/>
                </a:ext>
              </a:extLst>
            </p:cNvPr>
            <p:cNvSpPr txBox="1"/>
            <p:nvPr/>
          </p:nvSpPr>
          <p:spPr>
            <a:xfrm>
              <a:off x="3887924" y="5812522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 err="1"/>
                <a:t>펀딩</a:t>
              </a:r>
              <a:r>
                <a:rPr kumimoji="1" lang="ko-KR" altLang="en-US" sz="2000" dirty="0"/>
                <a:t> 전략에 대한 가이드 제공</a:t>
              </a:r>
              <a:endParaRPr kumimoji="1" lang="ko-Kore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301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B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A0472-6504-D548-836F-D8EFA8B02677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C0711-708B-BE42-8EAD-CBDE67016092}"/>
              </a:ext>
            </a:extLst>
          </p:cNvPr>
          <p:cNvSpPr txBox="1"/>
          <p:nvPr/>
        </p:nvSpPr>
        <p:spPr>
          <a:xfrm>
            <a:off x="1403648" y="1556792"/>
            <a:ext cx="6634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HOW</a:t>
            </a:r>
            <a:endParaRPr kumimoji="1" lang="ko-Kore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6906039" y="272892"/>
            <a:ext cx="19864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</a:rPr>
              <a:t>아이디어 발전과 세부내용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807DC-7258-3242-A765-FA76D2AB804B}"/>
              </a:ext>
            </a:extLst>
          </p:cNvPr>
          <p:cNvSpPr txBox="1"/>
          <p:nvPr/>
        </p:nvSpPr>
        <p:spPr>
          <a:xfrm>
            <a:off x="1403648" y="2374380"/>
            <a:ext cx="663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5C66AD"/>
                </a:solidFill>
              </a:rPr>
              <a:t>머신 러닝 </a:t>
            </a:r>
            <a:r>
              <a:rPr kumimoji="1" lang="ko-KR" altLang="en-US" sz="2000" dirty="0"/>
              <a:t>기반의 예측모델</a:t>
            </a:r>
            <a:endParaRPr kumimoji="1" lang="en-US" altLang="ko-KR" sz="2000" dirty="0"/>
          </a:p>
          <a:p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C33C3-3CB2-D24F-B4AA-7F3410A01F81}"/>
              </a:ext>
            </a:extLst>
          </p:cNvPr>
          <p:cNvSpPr txBox="1"/>
          <p:nvPr/>
        </p:nvSpPr>
        <p:spPr>
          <a:xfrm>
            <a:off x="2980962" y="2828228"/>
            <a:ext cx="5056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기존의 </a:t>
            </a:r>
            <a:r>
              <a:rPr kumimoji="1" lang="ko-KR" altLang="en-US" dirty="0" err="1"/>
              <a:t>펀딩</a:t>
            </a:r>
            <a:r>
              <a:rPr kumimoji="1" lang="en-US" altLang="ko-KR" dirty="0"/>
              <a:t> </a:t>
            </a:r>
            <a:r>
              <a:rPr kumimoji="1" lang="ko-KR" altLang="en-US" dirty="0"/>
              <a:t>전략 데이터를 학습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정형 데이터를 기반으로 한 </a:t>
            </a:r>
            <a:r>
              <a:rPr kumimoji="1" lang="en-US" altLang="ko-KR" b="1" dirty="0">
                <a:solidFill>
                  <a:srgbClr val="5C66AD"/>
                </a:solidFill>
              </a:rPr>
              <a:t>Random Forest </a:t>
            </a:r>
            <a:r>
              <a:rPr kumimoji="1" lang="ko-KR" altLang="en-US" dirty="0"/>
              <a:t>예측모델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D2B95-F5A9-8F46-A5B1-B2D706B7DA4A}"/>
              </a:ext>
            </a:extLst>
          </p:cNvPr>
          <p:cNvSpPr txBox="1"/>
          <p:nvPr/>
        </p:nvSpPr>
        <p:spPr>
          <a:xfrm>
            <a:off x="1403648" y="3962646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BENEFIT</a:t>
            </a:r>
            <a:endParaRPr kumimoji="1" lang="ko-Kore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769A86-09A6-5E49-95E5-9A59DDC92180}"/>
              </a:ext>
            </a:extLst>
          </p:cNvPr>
          <p:cNvSpPr txBox="1"/>
          <p:nvPr/>
        </p:nvSpPr>
        <p:spPr>
          <a:xfrm>
            <a:off x="1403648" y="4594167"/>
            <a:ext cx="66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저렴한 비용으로 즉각적인 </a:t>
            </a:r>
            <a:r>
              <a:rPr kumimoji="1" lang="ko-KR" altLang="en-US" sz="2000" b="1" dirty="0">
                <a:solidFill>
                  <a:srgbClr val="5C66AD"/>
                </a:solidFill>
              </a:rPr>
              <a:t>피드백</a:t>
            </a:r>
            <a:r>
              <a:rPr kumimoji="1" lang="ko-KR" altLang="en-US" sz="2000" dirty="0"/>
              <a:t> 제공</a:t>
            </a:r>
            <a:endParaRPr kumimoji="1"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7666B8-0551-3743-A43D-100B114FDAD0}"/>
              </a:ext>
            </a:extLst>
          </p:cNvPr>
          <p:cNvSpPr txBox="1"/>
          <p:nvPr/>
        </p:nvSpPr>
        <p:spPr>
          <a:xfrm>
            <a:off x="2980962" y="5089247"/>
            <a:ext cx="5056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탄력 있는 사업진행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인적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경제적 비용 절감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1800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090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1" y="285293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03</a:t>
            </a:r>
            <a:endParaRPr lang="ko-KR" altLang="en-US" sz="54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755AA-C99A-A645-A6F6-9E09EFE9ED02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66066-934F-194D-A179-49B19229B7D9}"/>
              </a:ext>
            </a:extLst>
          </p:cNvPr>
          <p:cNvSpPr txBox="1"/>
          <p:nvPr/>
        </p:nvSpPr>
        <p:spPr>
          <a:xfrm>
            <a:off x="323528" y="1788164"/>
            <a:ext cx="819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bg1"/>
                </a:solidFill>
              </a:rPr>
              <a:t> </a:t>
            </a:r>
            <a:r>
              <a:rPr lang="ko-KR" altLang="en-US" sz="3600" b="1" spc="-150" dirty="0">
                <a:solidFill>
                  <a:schemeClr val="bg1"/>
                </a:solidFill>
              </a:rPr>
              <a:t>데이터 분석 및 시각화</a:t>
            </a:r>
            <a:endParaRPr lang="ko-KR" altLang="en-US" sz="54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B5186-84EE-A64A-9C48-58D13600842F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8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429000"/>
            <a:ext cx="1296144" cy="432048"/>
          </a:xfrm>
          <a:prstGeom prst="roundRect">
            <a:avLst/>
          </a:prstGeom>
          <a:solidFill>
            <a:srgbClr val="E2E5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solidFill>
            <a:srgbClr val="5C66A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C0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데이터 분석 및 시각화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67744" y="3946371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One-Hot-Encoding</a:t>
            </a:r>
          </a:p>
          <a:p>
            <a:r>
              <a:rPr lang="en-US" altLang="ko-KR" sz="1400" dirty="0"/>
              <a:t>Standard Scaling</a:t>
            </a:r>
          </a:p>
          <a:p>
            <a:r>
              <a:rPr lang="en-US" altLang="ko-KR" sz="1400" dirty="0"/>
              <a:t>Feature Creation</a:t>
            </a:r>
          </a:p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모델 학습 및 평가 </a:t>
            </a: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(AI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적용</a:t>
            </a: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/>
            <a:r>
              <a:rPr lang="ko-KR" altLang="en-US" sz="1600" spc="-150" dirty="0"/>
              <a:t>분석을 통해 찾은 </a:t>
            </a:r>
            <a:r>
              <a:rPr lang="en-US" altLang="ko-KR" sz="1600" spc="-150" dirty="0"/>
              <a:t>insight</a:t>
            </a:r>
            <a:r>
              <a:rPr lang="ko-KR" altLang="en-US" sz="1600" spc="-150" dirty="0"/>
              <a:t>를 기반으로 학습 데이터 후보 생성</a:t>
            </a:r>
            <a:endParaRPr lang="en-US" altLang="ko-KR" sz="1600" spc="-150" dirty="0"/>
          </a:p>
          <a:p>
            <a:pPr fontAlgn="base"/>
            <a:r>
              <a:rPr lang="ko-KR" altLang="en-US" sz="1600" spc="-150" dirty="0"/>
              <a:t>후보 데이터에 대하여 정확도 비교 실험 후</a:t>
            </a:r>
            <a:r>
              <a:rPr lang="en-US" altLang="ko-KR" sz="1600" spc="-150" dirty="0"/>
              <a:t> </a:t>
            </a:r>
            <a:r>
              <a:rPr lang="ko-KR" altLang="en-US" sz="1600" spc="-150" dirty="0"/>
              <a:t>최종 데이터 선택</a:t>
            </a:r>
            <a:endParaRPr lang="en-US" altLang="ko-KR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rgbClr val="E2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시각화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4516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Features</a:t>
            </a:r>
            <a:r>
              <a:rPr lang="ko-KR" altLang="en-US" dirty="0"/>
              <a:t> 사이의 상관관계 분석</a:t>
            </a:r>
            <a:r>
              <a:rPr lang="en-US" altLang="ko-KR" dirty="0"/>
              <a:t>, </a:t>
            </a:r>
            <a:r>
              <a:rPr lang="ko-KR" altLang="en-US" dirty="0"/>
              <a:t>이상치 제거</a:t>
            </a:r>
            <a:endParaRPr lang="ko-KR" altLang="en-US"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3451607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유의미한 데이터 추출 및 </a:t>
            </a:r>
            <a:r>
              <a:rPr lang="en-US" altLang="ko-KR" dirty="0"/>
              <a:t>Feature to Numeric</a:t>
            </a:r>
            <a:r>
              <a:rPr lang="ko-KR" alt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0E071-32F2-4E18-8944-10DA2BCE3952}"/>
              </a:ext>
            </a:extLst>
          </p:cNvPr>
          <p:cNvSpPr txBox="1"/>
          <p:nvPr/>
        </p:nvSpPr>
        <p:spPr>
          <a:xfrm>
            <a:off x="2267744" y="292494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Matplotlib</a:t>
            </a:r>
          </a:p>
          <a:p>
            <a:r>
              <a:rPr lang="en-US" altLang="ko-KR" sz="1400" dirty="0"/>
              <a:t>Seaborn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29D69-8889-4A5E-A040-4DB33336F13E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E7CA68-E706-4A7C-A048-B035EE4A9E27}"/>
              </a:ext>
            </a:extLst>
          </p:cNvPr>
          <p:cNvSpPr/>
          <p:nvPr/>
        </p:nvSpPr>
        <p:spPr>
          <a:xfrm>
            <a:off x="7159312" y="272892"/>
            <a:ext cx="1733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b="1">
                <a:solidFill>
                  <a:schemeClr val="bg1"/>
                </a:solidFill>
              </a:rPr>
              <a:t>데이터 분석 및 시각화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1F232-6B98-489E-B661-1652DC3E1B3F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38C75-81AF-493B-BCA4-921058B5247B}"/>
              </a:ext>
            </a:extLst>
          </p:cNvPr>
          <p:cNvSpPr txBox="1"/>
          <p:nvPr/>
        </p:nvSpPr>
        <p:spPr>
          <a:xfrm>
            <a:off x="827584" y="1340768"/>
            <a:ext cx="777686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pc="-150" dirty="0"/>
              <a:t>데이터 분석 방향 </a:t>
            </a:r>
            <a:r>
              <a:rPr lang="en-US" altLang="ko-KR" spc="-150" dirty="0"/>
              <a:t>: </a:t>
            </a:r>
            <a:r>
              <a:rPr lang="ko-KR" altLang="en-US" spc="-150" dirty="0"/>
              <a:t>정확하고 신뢰도 높은 예측 모델을 만들기 위한 </a:t>
            </a:r>
            <a:r>
              <a:rPr lang="en-US" altLang="ko-KR" spc="-150" dirty="0"/>
              <a:t>insight </a:t>
            </a:r>
            <a:r>
              <a:rPr lang="ko-KR" altLang="en-US" spc="-150" dirty="0"/>
              <a:t>발굴</a:t>
            </a:r>
            <a:endParaRPr lang="en-US" altLang="ko-KR" spc="-150" dirty="0"/>
          </a:p>
          <a:p>
            <a:pPr fontAlgn="base">
              <a:lnSpc>
                <a:spcPct val="200000"/>
              </a:lnSpc>
            </a:pPr>
            <a:r>
              <a:rPr lang="ko-KR" altLang="en-US" spc="-150" dirty="0"/>
              <a:t>사용 데이터 </a:t>
            </a:r>
            <a:r>
              <a:rPr lang="en-US" altLang="ko-KR" spc="-150" dirty="0"/>
              <a:t>: Kaggle </a:t>
            </a:r>
            <a:r>
              <a:rPr lang="en-US" altLang="ko-KR" spc="-150" dirty="0" err="1"/>
              <a:t>KickStarter</a:t>
            </a:r>
            <a:r>
              <a:rPr lang="en-US" altLang="ko-KR" spc="-150" dirty="0"/>
              <a:t> Dataset + </a:t>
            </a:r>
            <a:r>
              <a:rPr lang="ko-KR" altLang="en-US" spc="-150" dirty="0" err="1"/>
              <a:t>와디즈</a:t>
            </a:r>
            <a:r>
              <a:rPr lang="ko-KR" altLang="en-US" spc="-150" dirty="0"/>
              <a:t> 웹사이트 </a:t>
            </a:r>
            <a:r>
              <a:rPr lang="ko-KR" altLang="en-US" spc="-150" dirty="0" err="1"/>
              <a:t>크롤링</a:t>
            </a:r>
            <a:r>
              <a:rPr lang="ko-KR" altLang="en-US" spc="-150" dirty="0"/>
              <a:t>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61925-8E00-42F8-8210-5BF5B3A5FF02}"/>
              </a:ext>
            </a:extLst>
          </p:cNvPr>
          <p:cNvSpPr txBox="1"/>
          <p:nvPr/>
        </p:nvSpPr>
        <p:spPr>
          <a:xfrm>
            <a:off x="2699792" y="1196752"/>
            <a:ext cx="37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/>
              <a:t>핵심코드 </a:t>
            </a:r>
            <a:r>
              <a:rPr lang="en-US" altLang="ko-KR" sz="1100" dirty="0" err="1"/>
              <a:t>Flagly</a:t>
            </a:r>
            <a:r>
              <a:rPr lang="en-US" altLang="ko-KR" sz="1100" dirty="0"/>
              <a:t> </a:t>
            </a:r>
            <a:r>
              <a:rPr lang="ko-KR" altLang="en-US" sz="1100" dirty="0"/>
              <a:t>및 </a:t>
            </a:r>
            <a:r>
              <a:rPr lang="en-US" altLang="ko-KR" sz="1100" dirty="0"/>
              <a:t>GitHub </a:t>
            </a:r>
            <a:r>
              <a:rPr lang="ko-KR" altLang="en-US" sz="1100" dirty="0"/>
              <a:t>참조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4517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C0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데이터 분석 및 </a:t>
            </a:r>
            <a:r>
              <a:rPr lang="ko-KR" altLang="en-US" b="1" spc="-150" dirty="0" err="1"/>
              <a:t>전처리</a:t>
            </a:r>
            <a:endParaRPr lang="ko-KR" altLang="en-US" b="1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29D69-8889-4A5E-A040-4DB33336F13E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E7CA68-E706-4A7C-A048-B035EE4A9E27}"/>
              </a:ext>
            </a:extLst>
          </p:cNvPr>
          <p:cNvSpPr/>
          <p:nvPr/>
        </p:nvSpPr>
        <p:spPr>
          <a:xfrm>
            <a:off x="7159312" y="272892"/>
            <a:ext cx="1733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b="1">
                <a:solidFill>
                  <a:schemeClr val="bg1"/>
                </a:solidFill>
              </a:rPr>
              <a:t>데이터 분석 및 시각화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1F232-6B98-489E-B661-1652DC3E1B3F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C5B3970-F6AB-4B80-B49B-6DF4A6240507}"/>
              </a:ext>
            </a:extLst>
          </p:cNvPr>
          <p:cNvGrpSpPr/>
          <p:nvPr/>
        </p:nvGrpSpPr>
        <p:grpSpPr>
          <a:xfrm>
            <a:off x="719570" y="1660597"/>
            <a:ext cx="1872210" cy="4216675"/>
            <a:chOff x="719570" y="1660598"/>
            <a:chExt cx="1872210" cy="292053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F91CF0F-F424-4708-BD52-07BC92880FCC}"/>
                </a:ext>
              </a:extLst>
            </p:cNvPr>
            <p:cNvGrpSpPr/>
            <p:nvPr/>
          </p:nvGrpSpPr>
          <p:grpSpPr>
            <a:xfrm>
              <a:off x="719570" y="1660598"/>
              <a:ext cx="1872210" cy="2920531"/>
              <a:chOff x="719570" y="1660598"/>
              <a:chExt cx="1872210" cy="2920531"/>
            </a:xfrm>
          </p:grpSpPr>
          <p:sp>
            <p:nvSpPr>
              <p:cNvPr id="17" name="모서리가 둥근 직사각형 18">
                <a:extLst>
                  <a:ext uri="{FF2B5EF4-FFF2-40B4-BE49-F238E27FC236}">
                    <a16:creationId xmlns:a16="http://schemas.microsoft.com/office/drawing/2014/main" id="{0630C209-FA4A-4595-9DBD-C9A01DBB2B9D}"/>
                  </a:ext>
                </a:extLst>
              </p:cNvPr>
              <p:cNvSpPr/>
              <p:nvPr/>
            </p:nvSpPr>
            <p:spPr>
              <a:xfrm>
                <a:off x="719571" y="1700808"/>
                <a:ext cx="1872209" cy="2880321"/>
              </a:xfrm>
              <a:prstGeom prst="roundRect">
                <a:avLst/>
              </a:prstGeom>
              <a:solidFill>
                <a:srgbClr val="E2E5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모서리가 둥근 직사각형 17">
                <a:extLst>
                  <a:ext uri="{FF2B5EF4-FFF2-40B4-BE49-F238E27FC236}">
                    <a16:creationId xmlns:a16="http://schemas.microsoft.com/office/drawing/2014/main" id="{E7A5EBFC-E99A-454A-ADA3-DB6E07C90307}"/>
                  </a:ext>
                </a:extLst>
              </p:cNvPr>
              <p:cNvSpPr/>
              <p:nvPr/>
            </p:nvSpPr>
            <p:spPr>
              <a:xfrm>
                <a:off x="719570" y="1660598"/>
                <a:ext cx="1872208" cy="616274"/>
              </a:xfrm>
              <a:prstGeom prst="roundRect">
                <a:avLst/>
              </a:prstGeom>
              <a:solidFill>
                <a:srgbClr val="5C66AD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데이터 시각화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8CD931-99D1-4E1A-B142-A63031482774}"/>
                </a:ext>
              </a:extLst>
            </p:cNvPr>
            <p:cNvSpPr txBox="1"/>
            <p:nvPr/>
          </p:nvSpPr>
          <p:spPr>
            <a:xfrm>
              <a:off x="719572" y="2354104"/>
              <a:ext cx="1872208" cy="1822609"/>
            </a:xfrm>
            <a:prstGeom prst="rect">
              <a:avLst/>
            </a:prstGeom>
            <a:noFill/>
            <a:ln w="22225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872208"/>
                        <a:gd name="connsiteY0" fmla="*/ 0 h 1938992"/>
                        <a:gd name="connsiteX1" fmla="*/ 449330 w 1872208"/>
                        <a:gd name="connsiteY1" fmla="*/ 0 h 1938992"/>
                        <a:gd name="connsiteX2" fmla="*/ 861216 w 1872208"/>
                        <a:gd name="connsiteY2" fmla="*/ 0 h 1938992"/>
                        <a:gd name="connsiteX3" fmla="*/ 1366712 w 1872208"/>
                        <a:gd name="connsiteY3" fmla="*/ 0 h 1938992"/>
                        <a:gd name="connsiteX4" fmla="*/ 1872208 w 1872208"/>
                        <a:gd name="connsiteY4" fmla="*/ 0 h 1938992"/>
                        <a:gd name="connsiteX5" fmla="*/ 1872208 w 1872208"/>
                        <a:gd name="connsiteY5" fmla="*/ 465358 h 1938992"/>
                        <a:gd name="connsiteX6" fmla="*/ 1872208 w 1872208"/>
                        <a:gd name="connsiteY6" fmla="*/ 911326 h 1938992"/>
                        <a:gd name="connsiteX7" fmla="*/ 1872208 w 1872208"/>
                        <a:gd name="connsiteY7" fmla="*/ 1396074 h 1938992"/>
                        <a:gd name="connsiteX8" fmla="*/ 1872208 w 1872208"/>
                        <a:gd name="connsiteY8" fmla="*/ 1938992 h 1938992"/>
                        <a:gd name="connsiteX9" fmla="*/ 1441600 w 1872208"/>
                        <a:gd name="connsiteY9" fmla="*/ 1938992 h 1938992"/>
                        <a:gd name="connsiteX10" fmla="*/ 973548 w 1872208"/>
                        <a:gd name="connsiteY10" fmla="*/ 1938992 h 1938992"/>
                        <a:gd name="connsiteX11" fmla="*/ 505496 w 1872208"/>
                        <a:gd name="connsiteY11" fmla="*/ 1938992 h 1938992"/>
                        <a:gd name="connsiteX12" fmla="*/ 0 w 1872208"/>
                        <a:gd name="connsiteY12" fmla="*/ 1938992 h 1938992"/>
                        <a:gd name="connsiteX13" fmla="*/ 0 w 1872208"/>
                        <a:gd name="connsiteY13" fmla="*/ 1415464 h 1938992"/>
                        <a:gd name="connsiteX14" fmla="*/ 0 w 1872208"/>
                        <a:gd name="connsiteY14" fmla="*/ 891936 h 1938992"/>
                        <a:gd name="connsiteX15" fmla="*/ 0 w 1872208"/>
                        <a:gd name="connsiteY15" fmla="*/ 0 h 1938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872208" h="1938992" extrusionOk="0">
                          <a:moveTo>
                            <a:pt x="0" y="0"/>
                          </a:moveTo>
                          <a:cubicBezTo>
                            <a:pt x="129711" y="-37602"/>
                            <a:pt x="296677" y="10091"/>
                            <a:pt x="449330" y="0"/>
                          </a:cubicBezTo>
                          <a:cubicBezTo>
                            <a:pt x="601983" y="-10091"/>
                            <a:pt x="767996" y="44565"/>
                            <a:pt x="861216" y="0"/>
                          </a:cubicBezTo>
                          <a:cubicBezTo>
                            <a:pt x="954436" y="-44565"/>
                            <a:pt x="1227933" y="29065"/>
                            <a:pt x="1366712" y="0"/>
                          </a:cubicBezTo>
                          <a:cubicBezTo>
                            <a:pt x="1505491" y="-29065"/>
                            <a:pt x="1633804" y="13737"/>
                            <a:pt x="1872208" y="0"/>
                          </a:cubicBezTo>
                          <a:cubicBezTo>
                            <a:pt x="1906254" y="95537"/>
                            <a:pt x="1849532" y="368772"/>
                            <a:pt x="1872208" y="465358"/>
                          </a:cubicBezTo>
                          <a:cubicBezTo>
                            <a:pt x="1894884" y="561944"/>
                            <a:pt x="1845734" y="764590"/>
                            <a:pt x="1872208" y="911326"/>
                          </a:cubicBezTo>
                          <a:cubicBezTo>
                            <a:pt x="1898682" y="1058062"/>
                            <a:pt x="1818195" y="1241080"/>
                            <a:pt x="1872208" y="1396074"/>
                          </a:cubicBezTo>
                          <a:cubicBezTo>
                            <a:pt x="1926221" y="1551068"/>
                            <a:pt x="1838694" y="1799460"/>
                            <a:pt x="1872208" y="1938992"/>
                          </a:cubicBezTo>
                          <a:cubicBezTo>
                            <a:pt x="1766954" y="1977655"/>
                            <a:pt x="1558415" y="1907852"/>
                            <a:pt x="1441600" y="1938992"/>
                          </a:cubicBezTo>
                          <a:cubicBezTo>
                            <a:pt x="1324785" y="1970132"/>
                            <a:pt x="1169092" y="1883342"/>
                            <a:pt x="973548" y="1938992"/>
                          </a:cubicBezTo>
                          <a:cubicBezTo>
                            <a:pt x="778004" y="1994642"/>
                            <a:pt x="690800" y="1914738"/>
                            <a:pt x="505496" y="1938992"/>
                          </a:cubicBezTo>
                          <a:cubicBezTo>
                            <a:pt x="320192" y="1963246"/>
                            <a:pt x="121107" y="1901334"/>
                            <a:pt x="0" y="1938992"/>
                          </a:cubicBezTo>
                          <a:cubicBezTo>
                            <a:pt x="-11303" y="1824096"/>
                            <a:pt x="56229" y="1654725"/>
                            <a:pt x="0" y="1415464"/>
                          </a:cubicBezTo>
                          <a:cubicBezTo>
                            <a:pt x="-56229" y="1176203"/>
                            <a:pt x="45577" y="1031475"/>
                            <a:pt x="0" y="891936"/>
                          </a:cubicBezTo>
                          <a:cubicBezTo>
                            <a:pt x="-45577" y="752397"/>
                            <a:pt x="76403" y="39796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 err="1"/>
                <a:t>피쳐별</a:t>
              </a:r>
              <a:r>
                <a:rPr lang="ko-KR" altLang="en-US" sz="1500" dirty="0"/>
                <a:t> 중요도 분석</a:t>
              </a:r>
              <a:endParaRPr lang="en-US" altLang="ko-KR" sz="1500" dirty="0"/>
            </a:p>
            <a:p>
              <a:pPr marL="285750" indent="-285750">
                <a:buFontTx/>
                <a:buChar char="-"/>
              </a:pPr>
              <a:endParaRPr lang="en-US" altLang="ko-KR" sz="1500" dirty="0"/>
            </a:p>
            <a:p>
              <a:pPr marL="285750" indent="-285750">
                <a:buFontTx/>
                <a:buChar char="-"/>
              </a:pPr>
              <a:r>
                <a:rPr lang="ko-KR" altLang="en-US" sz="1500" dirty="0"/>
                <a:t>이상치 데이터 탐지</a:t>
              </a:r>
              <a:endParaRPr lang="en-US" altLang="ko-KR" sz="1500" dirty="0"/>
            </a:p>
            <a:p>
              <a:pPr marL="285750" indent="-285750">
                <a:buFontTx/>
                <a:buChar char="-"/>
              </a:pPr>
              <a:endParaRPr lang="en-US" altLang="ko-KR" sz="1500" dirty="0"/>
            </a:p>
            <a:p>
              <a:pPr marL="285750" indent="-285750">
                <a:buFontTx/>
                <a:buChar char="-"/>
              </a:pPr>
              <a:r>
                <a:rPr lang="ko-KR" altLang="en-US" sz="1500" dirty="0" err="1"/>
                <a:t>펀딩</a:t>
              </a:r>
              <a:r>
                <a:rPr lang="ko-KR" altLang="en-US" sz="1500" dirty="0"/>
                <a:t> 시기 별 성공률 분류</a:t>
              </a:r>
              <a:endParaRPr lang="en-US" altLang="ko-KR" sz="1500" dirty="0"/>
            </a:p>
            <a:p>
              <a:pPr marL="285750" indent="-285750">
                <a:buFontTx/>
                <a:buChar char="-"/>
              </a:pPr>
              <a:endParaRPr lang="en-US" altLang="ko-KR" sz="1500" dirty="0"/>
            </a:p>
            <a:p>
              <a:pPr marL="285750" indent="-285750">
                <a:buFontTx/>
                <a:buChar char="-"/>
              </a:pPr>
              <a:r>
                <a:rPr lang="en-US" altLang="ko-KR" sz="1500" dirty="0"/>
                <a:t>Bar, violin, box, heatmap, etc..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EDEB3AA-AD40-418E-855F-B6DF15B3A5EA}"/>
              </a:ext>
            </a:extLst>
          </p:cNvPr>
          <p:cNvGrpSpPr/>
          <p:nvPr/>
        </p:nvGrpSpPr>
        <p:grpSpPr>
          <a:xfrm>
            <a:off x="3347864" y="1700808"/>
            <a:ext cx="1944218" cy="4176464"/>
            <a:chOff x="719570" y="1660598"/>
            <a:chExt cx="1872210" cy="295232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81FCA1F-4FCB-4A65-8CAA-3616AC267F81}"/>
                </a:ext>
              </a:extLst>
            </p:cNvPr>
            <p:cNvGrpSpPr/>
            <p:nvPr/>
          </p:nvGrpSpPr>
          <p:grpSpPr>
            <a:xfrm>
              <a:off x="719570" y="1660598"/>
              <a:ext cx="1872210" cy="2952328"/>
              <a:chOff x="719570" y="1660598"/>
              <a:chExt cx="1872210" cy="2952328"/>
            </a:xfrm>
          </p:grpSpPr>
          <p:sp>
            <p:nvSpPr>
              <p:cNvPr id="23" name="모서리가 둥근 직사각형 18">
                <a:extLst>
                  <a:ext uri="{FF2B5EF4-FFF2-40B4-BE49-F238E27FC236}">
                    <a16:creationId xmlns:a16="http://schemas.microsoft.com/office/drawing/2014/main" id="{B669AF29-D174-4946-9431-1711A329C899}"/>
                  </a:ext>
                </a:extLst>
              </p:cNvPr>
              <p:cNvSpPr/>
              <p:nvPr/>
            </p:nvSpPr>
            <p:spPr>
              <a:xfrm>
                <a:off x="719571" y="1732605"/>
                <a:ext cx="1872209" cy="2880321"/>
              </a:xfrm>
              <a:prstGeom prst="roundRect">
                <a:avLst/>
              </a:prstGeom>
              <a:solidFill>
                <a:srgbClr val="E2E5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모서리가 둥근 직사각형 17">
                <a:extLst>
                  <a:ext uri="{FF2B5EF4-FFF2-40B4-BE49-F238E27FC236}">
                    <a16:creationId xmlns:a16="http://schemas.microsoft.com/office/drawing/2014/main" id="{149B49A8-F339-4435-BBF2-98AA29FD28D9}"/>
                  </a:ext>
                </a:extLst>
              </p:cNvPr>
              <p:cNvSpPr/>
              <p:nvPr/>
            </p:nvSpPr>
            <p:spPr>
              <a:xfrm>
                <a:off x="719570" y="1660598"/>
                <a:ext cx="1872208" cy="616274"/>
              </a:xfrm>
              <a:prstGeom prst="roundRect">
                <a:avLst/>
              </a:prstGeom>
              <a:solidFill>
                <a:srgbClr val="5C66AD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전처리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D8210B-A586-43B4-93D9-135858244AC1}"/>
                </a:ext>
              </a:extLst>
            </p:cNvPr>
            <p:cNvSpPr txBox="1"/>
            <p:nvPr/>
          </p:nvSpPr>
          <p:spPr>
            <a:xfrm>
              <a:off x="719572" y="2354104"/>
              <a:ext cx="1872208" cy="1892826"/>
            </a:xfrm>
            <a:prstGeom prst="rect">
              <a:avLst/>
            </a:prstGeom>
            <a:noFill/>
            <a:ln w="22225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872208"/>
                        <a:gd name="connsiteY0" fmla="*/ 0 h 1938992"/>
                        <a:gd name="connsiteX1" fmla="*/ 449330 w 1872208"/>
                        <a:gd name="connsiteY1" fmla="*/ 0 h 1938992"/>
                        <a:gd name="connsiteX2" fmla="*/ 861216 w 1872208"/>
                        <a:gd name="connsiteY2" fmla="*/ 0 h 1938992"/>
                        <a:gd name="connsiteX3" fmla="*/ 1366712 w 1872208"/>
                        <a:gd name="connsiteY3" fmla="*/ 0 h 1938992"/>
                        <a:gd name="connsiteX4" fmla="*/ 1872208 w 1872208"/>
                        <a:gd name="connsiteY4" fmla="*/ 0 h 1938992"/>
                        <a:gd name="connsiteX5" fmla="*/ 1872208 w 1872208"/>
                        <a:gd name="connsiteY5" fmla="*/ 465358 h 1938992"/>
                        <a:gd name="connsiteX6" fmla="*/ 1872208 w 1872208"/>
                        <a:gd name="connsiteY6" fmla="*/ 911326 h 1938992"/>
                        <a:gd name="connsiteX7" fmla="*/ 1872208 w 1872208"/>
                        <a:gd name="connsiteY7" fmla="*/ 1396074 h 1938992"/>
                        <a:gd name="connsiteX8" fmla="*/ 1872208 w 1872208"/>
                        <a:gd name="connsiteY8" fmla="*/ 1938992 h 1938992"/>
                        <a:gd name="connsiteX9" fmla="*/ 1441600 w 1872208"/>
                        <a:gd name="connsiteY9" fmla="*/ 1938992 h 1938992"/>
                        <a:gd name="connsiteX10" fmla="*/ 973548 w 1872208"/>
                        <a:gd name="connsiteY10" fmla="*/ 1938992 h 1938992"/>
                        <a:gd name="connsiteX11" fmla="*/ 505496 w 1872208"/>
                        <a:gd name="connsiteY11" fmla="*/ 1938992 h 1938992"/>
                        <a:gd name="connsiteX12" fmla="*/ 0 w 1872208"/>
                        <a:gd name="connsiteY12" fmla="*/ 1938992 h 1938992"/>
                        <a:gd name="connsiteX13" fmla="*/ 0 w 1872208"/>
                        <a:gd name="connsiteY13" fmla="*/ 1415464 h 1938992"/>
                        <a:gd name="connsiteX14" fmla="*/ 0 w 1872208"/>
                        <a:gd name="connsiteY14" fmla="*/ 891936 h 1938992"/>
                        <a:gd name="connsiteX15" fmla="*/ 0 w 1872208"/>
                        <a:gd name="connsiteY15" fmla="*/ 0 h 1938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872208" h="1938992" extrusionOk="0">
                          <a:moveTo>
                            <a:pt x="0" y="0"/>
                          </a:moveTo>
                          <a:cubicBezTo>
                            <a:pt x="129711" y="-37602"/>
                            <a:pt x="296677" y="10091"/>
                            <a:pt x="449330" y="0"/>
                          </a:cubicBezTo>
                          <a:cubicBezTo>
                            <a:pt x="601983" y="-10091"/>
                            <a:pt x="767996" y="44565"/>
                            <a:pt x="861216" y="0"/>
                          </a:cubicBezTo>
                          <a:cubicBezTo>
                            <a:pt x="954436" y="-44565"/>
                            <a:pt x="1227933" y="29065"/>
                            <a:pt x="1366712" y="0"/>
                          </a:cubicBezTo>
                          <a:cubicBezTo>
                            <a:pt x="1505491" y="-29065"/>
                            <a:pt x="1633804" y="13737"/>
                            <a:pt x="1872208" y="0"/>
                          </a:cubicBezTo>
                          <a:cubicBezTo>
                            <a:pt x="1906254" y="95537"/>
                            <a:pt x="1849532" y="368772"/>
                            <a:pt x="1872208" y="465358"/>
                          </a:cubicBezTo>
                          <a:cubicBezTo>
                            <a:pt x="1894884" y="561944"/>
                            <a:pt x="1845734" y="764590"/>
                            <a:pt x="1872208" y="911326"/>
                          </a:cubicBezTo>
                          <a:cubicBezTo>
                            <a:pt x="1898682" y="1058062"/>
                            <a:pt x="1818195" y="1241080"/>
                            <a:pt x="1872208" y="1396074"/>
                          </a:cubicBezTo>
                          <a:cubicBezTo>
                            <a:pt x="1926221" y="1551068"/>
                            <a:pt x="1838694" y="1799460"/>
                            <a:pt x="1872208" y="1938992"/>
                          </a:cubicBezTo>
                          <a:cubicBezTo>
                            <a:pt x="1766954" y="1977655"/>
                            <a:pt x="1558415" y="1907852"/>
                            <a:pt x="1441600" y="1938992"/>
                          </a:cubicBezTo>
                          <a:cubicBezTo>
                            <a:pt x="1324785" y="1970132"/>
                            <a:pt x="1169092" y="1883342"/>
                            <a:pt x="973548" y="1938992"/>
                          </a:cubicBezTo>
                          <a:cubicBezTo>
                            <a:pt x="778004" y="1994642"/>
                            <a:pt x="690800" y="1914738"/>
                            <a:pt x="505496" y="1938992"/>
                          </a:cubicBezTo>
                          <a:cubicBezTo>
                            <a:pt x="320192" y="1963246"/>
                            <a:pt x="121107" y="1901334"/>
                            <a:pt x="0" y="1938992"/>
                          </a:cubicBezTo>
                          <a:cubicBezTo>
                            <a:pt x="-11303" y="1824096"/>
                            <a:pt x="56229" y="1654725"/>
                            <a:pt x="0" y="1415464"/>
                          </a:cubicBezTo>
                          <a:cubicBezTo>
                            <a:pt x="-56229" y="1176203"/>
                            <a:pt x="45577" y="1031475"/>
                            <a:pt x="0" y="891936"/>
                          </a:cubicBezTo>
                          <a:cubicBezTo>
                            <a:pt x="-45577" y="752397"/>
                            <a:pt x="76403" y="39796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500" dirty="0"/>
                <a:t>Feature selection</a:t>
              </a:r>
            </a:p>
            <a:p>
              <a:pPr marL="285750" indent="-285750">
                <a:buFontTx/>
                <a:buChar char="-"/>
              </a:pPr>
              <a:endParaRPr lang="en-US" altLang="ko-KR" sz="1500" dirty="0"/>
            </a:p>
            <a:p>
              <a:pPr marL="285750" indent="-285750">
                <a:buFontTx/>
                <a:buChar char="-"/>
              </a:pPr>
              <a:r>
                <a:rPr lang="en-US" altLang="ko-KR" sz="1500" dirty="0"/>
                <a:t>Feature scaling</a:t>
              </a:r>
            </a:p>
            <a:p>
              <a:pPr marL="285750" indent="-285750">
                <a:buFontTx/>
                <a:buChar char="-"/>
              </a:pPr>
              <a:endParaRPr lang="en-US" altLang="ko-KR" sz="1500" dirty="0"/>
            </a:p>
            <a:p>
              <a:pPr marL="285750" indent="-285750">
                <a:buFontTx/>
                <a:buChar char="-"/>
              </a:pPr>
              <a:r>
                <a:rPr lang="ko-KR" altLang="en-US" sz="1500" dirty="0"/>
                <a:t>이상치 제거</a:t>
              </a:r>
              <a:endParaRPr lang="en-US" altLang="ko-KR" sz="1500" dirty="0"/>
            </a:p>
            <a:p>
              <a:r>
                <a:rPr lang="en-US" altLang="ko-KR" sz="1500" dirty="0"/>
                <a:t>     (by mean, max)</a:t>
              </a:r>
            </a:p>
            <a:p>
              <a:endParaRPr lang="en-US" altLang="ko-KR" sz="1500" dirty="0"/>
            </a:p>
            <a:p>
              <a:pPr marL="285750" indent="-285750">
                <a:buFontTx/>
                <a:buChar char="-"/>
              </a:pPr>
              <a:r>
                <a:rPr lang="en-US" altLang="ko-KR" sz="1500" dirty="0"/>
                <a:t>Feature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to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num</a:t>
              </a:r>
            </a:p>
            <a:p>
              <a:r>
                <a:rPr lang="en-US" altLang="ko-KR" sz="1500" dirty="0"/>
                <a:t>    </a:t>
              </a:r>
              <a:r>
                <a:rPr lang="en-US" altLang="ko-KR" sz="1100" dirty="0"/>
                <a:t>(label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encoding,</a:t>
              </a:r>
            </a:p>
            <a:p>
              <a:r>
                <a:rPr lang="en-US" altLang="ko-KR" sz="1100" dirty="0"/>
                <a:t>     One-hot-encoding)</a:t>
              </a:r>
            </a:p>
            <a:p>
              <a:endParaRPr lang="en-US" altLang="ko-KR" sz="1100" dirty="0"/>
            </a:p>
            <a:p>
              <a:endParaRPr lang="ko-KR" altLang="en-US" sz="11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1964AB-C743-4887-83EB-D44F32231EB4}"/>
              </a:ext>
            </a:extLst>
          </p:cNvPr>
          <p:cNvGrpSpPr/>
          <p:nvPr/>
        </p:nvGrpSpPr>
        <p:grpSpPr>
          <a:xfrm>
            <a:off x="6153686" y="1700808"/>
            <a:ext cx="1872210" cy="4176464"/>
            <a:chOff x="719570" y="1660598"/>
            <a:chExt cx="1872210" cy="292053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905BCAE-066D-4276-BB49-00EBFE7E9D0C}"/>
                </a:ext>
              </a:extLst>
            </p:cNvPr>
            <p:cNvGrpSpPr/>
            <p:nvPr/>
          </p:nvGrpSpPr>
          <p:grpSpPr>
            <a:xfrm>
              <a:off x="719570" y="1660598"/>
              <a:ext cx="1872210" cy="2920531"/>
              <a:chOff x="719570" y="1660598"/>
              <a:chExt cx="1872210" cy="2920531"/>
            </a:xfrm>
          </p:grpSpPr>
          <p:sp>
            <p:nvSpPr>
              <p:cNvPr id="28" name="모서리가 둥근 직사각형 18">
                <a:extLst>
                  <a:ext uri="{FF2B5EF4-FFF2-40B4-BE49-F238E27FC236}">
                    <a16:creationId xmlns:a16="http://schemas.microsoft.com/office/drawing/2014/main" id="{CDDB6C0E-CE13-45FE-9B56-928656FCD46C}"/>
                  </a:ext>
                </a:extLst>
              </p:cNvPr>
              <p:cNvSpPr/>
              <p:nvPr/>
            </p:nvSpPr>
            <p:spPr>
              <a:xfrm>
                <a:off x="719571" y="1700808"/>
                <a:ext cx="1872209" cy="2880321"/>
              </a:xfrm>
              <a:prstGeom prst="roundRect">
                <a:avLst/>
              </a:prstGeom>
              <a:solidFill>
                <a:srgbClr val="E2E5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모서리가 둥근 직사각형 17">
                <a:extLst>
                  <a:ext uri="{FF2B5EF4-FFF2-40B4-BE49-F238E27FC236}">
                    <a16:creationId xmlns:a16="http://schemas.microsoft.com/office/drawing/2014/main" id="{4B03B5CD-9462-4D91-A876-F40733C1C632}"/>
                  </a:ext>
                </a:extLst>
              </p:cNvPr>
              <p:cNvSpPr/>
              <p:nvPr/>
            </p:nvSpPr>
            <p:spPr>
              <a:xfrm>
                <a:off x="719570" y="1660598"/>
                <a:ext cx="1872208" cy="616274"/>
              </a:xfrm>
              <a:prstGeom prst="roundRect">
                <a:avLst/>
              </a:prstGeom>
              <a:solidFill>
                <a:srgbClr val="5C66AD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모델 실험 후보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BB7918-B9D3-4B30-B50C-8684BCB3C376}"/>
                </a:ext>
              </a:extLst>
            </p:cNvPr>
            <p:cNvSpPr txBox="1"/>
            <p:nvPr/>
          </p:nvSpPr>
          <p:spPr>
            <a:xfrm>
              <a:off x="719572" y="2354104"/>
              <a:ext cx="1872208" cy="1477328"/>
            </a:xfrm>
            <a:prstGeom prst="rect">
              <a:avLst/>
            </a:prstGeom>
            <a:noFill/>
            <a:ln w="22225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872208"/>
                        <a:gd name="connsiteY0" fmla="*/ 0 h 1938992"/>
                        <a:gd name="connsiteX1" fmla="*/ 449330 w 1872208"/>
                        <a:gd name="connsiteY1" fmla="*/ 0 h 1938992"/>
                        <a:gd name="connsiteX2" fmla="*/ 861216 w 1872208"/>
                        <a:gd name="connsiteY2" fmla="*/ 0 h 1938992"/>
                        <a:gd name="connsiteX3" fmla="*/ 1366712 w 1872208"/>
                        <a:gd name="connsiteY3" fmla="*/ 0 h 1938992"/>
                        <a:gd name="connsiteX4" fmla="*/ 1872208 w 1872208"/>
                        <a:gd name="connsiteY4" fmla="*/ 0 h 1938992"/>
                        <a:gd name="connsiteX5" fmla="*/ 1872208 w 1872208"/>
                        <a:gd name="connsiteY5" fmla="*/ 465358 h 1938992"/>
                        <a:gd name="connsiteX6" fmla="*/ 1872208 w 1872208"/>
                        <a:gd name="connsiteY6" fmla="*/ 911326 h 1938992"/>
                        <a:gd name="connsiteX7" fmla="*/ 1872208 w 1872208"/>
                        <a:gd name="connsiteY7" fmla="*/ 1396074 h 1938992"/>
                        <a:gd name="connsiteX8" fmla="*/ 1872208 w 1872208"/>
                        <a:gd name="connsiteY8" fmla="*/ 1938992 h 1938992"/>
                        <a:gd name="connsiteX9" fmla="*/ 1441600 w 1872208"/>
                        <a:gd name="connsiteY9" fmla="*/ 1938992 h 1938992"/>
                        <a:gd name="connsiteX10" fmla="*/ 973548 w 1872208"/>
                        <a:gd name="connsiteY10" fmla="*/ 1938992 h 1938992"/>
                        <a:gd name="connsiteX11" fmla="*/ 505496 w 1872208"/>
                        <a:gd name="connsiteY11" fmla="*/ 1938992 h 1938992"/>
                        <a:gd name="connsiteX12" fmla="*/ 0 w 1872208"/>
                        <a:gd name="connsiteY12" fmla="*/ 1938992 h 1938992"/>
                        <a:gd name="connsiteX13" fmla="*/ 0 w 1872208"/>
                        <a:gd name="connsiteY13" fmla="*/ 1415464 h 1938992"/>
                        <a:gd name="connsiteX14" fmla="*/ 0 w 1872208"/>
                        <a:gd name="connsiteY14" fmla="*/ 891936 h 1938992"/>
                        <a:gd name="connsiteX15" fmla="*/ 0 w 1872208"/>
                        <a:gd name="connsiteY15" fmla="*/ 0 h 1938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872208" h="1938992" extrusionOk="0">
                          <a:moveTo>
                            <a:pt x="0" y="0"/>
                          </a:moveTo>
                          <a:cubicBezTo>
                            <a:pt x="129711" y="-37602"/>
                            <a:pt x="296677" y="10091"/>
                            <a:pt x="449330" y="0"/>
                          </a:cubicBezTo>
                          <a:cubicBezTo>
                            <a:pt x="601983" y="-10091"/>
                            <a:pt x="767996" y="44565"/>
                            <a:pt x="861216" y="0"/>
                          </a:cubicBezTo>
                          <a:cubicBezTo>
                            <a:pt x="954436" y="-44565"/>
                            <a:pt x="1227933" y="29065"/>
                            <a:pt x="1366712" y="0"/>
                          </a:cubicBezTo>
                          <a:cubicBezTo>
                            <a:pt x="1505491" y="-29065"/>
                            <a:pt x="1633804" y="13737"/>
                            <a:pt x="1872208" y="0"/>
                          </a:cubicBezTo>
                          <a:cubicBezTo>
                            <a:pt x="1906254" y="95537"/>
                            <a:pt x="1849532" y="368772"/>
                            <a:pt x="1872208" y="465358"/>
                          </a:cubicBezTo>
                          <a:cubicBezTo>
                            <a:pt x="1894884" y="561944"/>
                            <a:pt x="1845734" y="764590"/>
                            <a:pt x="1872208" y="911326"/>
                          </a:cubicBezTo>
                          <a:cubicBezTo>
                            <a:pt x="1898682" y="1058062"/>
                            <a:pt x="1818195" y="1241080"/>
                            <a:pt x="1872208" y="1396074"/>
                          </a:cubicBezTo>
                          <a:cubicBezTo>
                            <a:pt x="1926221" y="1551068"/>
                            <a:pt x="1838694" y="1799460"/>
                            <a:pt x="1872208" y="1938992"/>
                          </a:cubicBezTo>
                          <a:cubicBezTo>
                            <a:pt x="1766954" y="1977655"/>
                            <a:pt x="1558415" y="1907852"/>
                            <a:pt x="1441600" y="1938992"/>
                          </a:cubicBezTo>
                          <a:cubicBezTo>
                            <a:pt x="1324785" y="1970132"/>
                            <a:pt x="1169092" y="1883342"/>
                            <a:pt x="973548" y="1938992"/>
                          </a:cubicBezTo>
                          <a:cubicBezTo>
                            <a:pt x="778004" y="1994642"/>
                            <a:pt x="690800" y="1914738"/>
                            <a:pt x="505496" y="1938992"/>
                          </a:cubicBezTo>
                          <a:cubicBezTo>
                            <a:pt x="320192" y="1963246"/>
                            <a:pt x="121107" y="1901334"/>
                            <a:pt x="0" y="1938992"/>
                          </a:cubicBezTo>
                          <a:cubicBezTo>
                            <a:pt x="-11303" y="1824096"/>
                            <a:pt x="56229" y="1654725"/>
                            <a:pt x="0" y="1415464"/>
                          </a:cubicBezTo>
                          <a:cubicBezTo>
                            <a:pt x="-56229" y="1176203"/>
                            <a:pt x="45577" y="1031475"/>
                            <a:pt x="0" y="891936"/>
                          </a:cubicBezTo>
                          <a:cubicBezTo>
                            <a:pt x="-45577" y="752397"/>
                            <a:pt x="76403" y="39796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500" dirty="0"/>
                <a:t>분류 모델 별 </a:t>
              </a:r>
              <a:endParaRPr lang="en-US" altLang="ko-KR" sz="1500" dirty="0"/>
            </a:p>
            <a:p>
              <a:r>
                <a:rPr lang="en-US" altLang="ko-KR" sz="1500" dirty="0"/>
                <a:t>     </a:t>
              </a:r>
              <a:r>
                <a:rPr lang="ko-KR" altLang="en-US" sz="1500" dirty="0"/>
                <a:t>정확도 비교</a:t>
              </a:r>
              <a:endParaRPr lang="en-US" altLang="ko-KR" sz="1500" dirty="0"/>
            </a:p>
            <a:p>
              <a:pPr marL="285750" indent="-285750">
                <a:buFontTx/>
                <a:buChar char="-"/>
              </a:pPr>
              <a:endParaRPr lang="en-US" altLang="ko-KR" sz="1500" dirty="0"/>
            </a:p>
            <a:p>
              <a:pPr marL="285750" indent="-285750">
                <a:buFontTx/>
                <a:buChar char="-"/>
              </a:pPr>
              <a:r>
                <a:rPr lang="en-US" altLang="ko-KR" sz="1500" dirty="0"/>
                <a:t>Label encoding</a:t>
              </a:r>
            </a:p>
            <a:p>
              <a:r>
                <a:rPr lang="en-US" altLang="ko-KR" sz="1500" dirty="0"/>
                <a:t>     Vs</a:t>
              </a:r>
            </a:p>
            <a:p>
              <a:r>
                <a:rPr lang="en-US" altLang="ko-KR" sz="1500" dirty="0"/>
                <a:t>-   OH encoding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65E8BCD-4FA5-42CE-A1F4-6AAE4C8D4D1C}"/>
              </a:ext>
            </a:extLst>
          </p:cNvPr>
          <p:cNvSpPr txBox="1"/>
          <p:nvPr/>
        </p:nvSpPr>
        <p:spPr>
          <a:xfrm>
            <a:off x="2699792" y="1174534"/>
            <a:ext cx="5004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자세한 코드 및 설명은 </a:t>
            </a:r>
            <a:r>
              <a:rPr lang="en-US" altLang="ko-KR" sz="1300" dirty="0" err="1"/>
              <a:t>flagly</a:t>
            </a:r>
            <a:r>
              <a:rPr lang="en-US" altLang="ko-KR" sz="1300" dirty="0"/>
              <a:t> </a:t>
            </a:r>
            <a:r>
              <a:rPr lang="ko-KR" altLang="en-US" sz="1300" dirty="0"/>
              <a:t>참조</a:t>
            </a:r>
            <a:r>
              <a:rPr lang="en-US" altLang="ko-KR" sz="1300" dirty="0"/>
              <a:t>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9210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090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1" y="285293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04</a:t>
            </a:r>
            <a:endParaRPr lang="ko-KR" altLang="en-US" sz="54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755AA-C99A-A645-A6F6-9E09EFE9ED02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66066-934F-194D-A179-49B19229B7D9}"/>
              </a:ext>
            </a:extLst>
          </p:cNvPr>
          <p:cNvSpPr txBox="1"/>
          <p:nvPr/>
        </p:nvSpPr>
        <p:spPr>
          <a:xfrm>
            <a:off x="323528" y="1788164"/>
            <a:ext cx="819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bg1"/>
                </a:solidFill>
              </a:rPr>
              <a:t> </a:t>
            </a:r>
            <a:r>
              <a:rPr lang="en-US" altLang="ko-KR" sz="5400" b="1" spc="-150" dirty="0">
                <a:solidFill>
                  <a:schemeClr val="bg1"/>
                </a:solidFill>
              </a:rPr>
              <a:t>AI </a:t>
            </a:r>
            <a:r>
              <a:rPr lang="ko-KR" altLang="en-US" sz="5400" b="1" spc="-150" dirty="0">
                <a:solidFill>
                  <a:schemeClr val="bg1"/>
                </a:solidFill>
              </a:rPr>
              <a:t>적용 및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B5186-84EE-A64A-9C48-58D13600842F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4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501008"/>
            <a:ext cx="1296144" cy="432048"/>
          </a:xfrm>
          <a:prstGeom prst="roundRect">
            <a:avLst/>
          </a:prstGeom>
          <a:solidFill>
            <a:srgbClr val="E2E5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564904"/>
            <a:ext cx="1296144" cy="432048"/>
          </a:xfrm>
          <a:prstGeom prst="roundRect">
            <a:avLst/>
          </a:prstGeom>
          <a:solidFill>
            <a:srgbClr val="5C66A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C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AI </a:t>
            </a:r>
            <a:r>
              <a:rPr lang="ko-KR" altLang="en-US" b="1" spc="-150" dirty="0"/>
              <a:t>적용 및 활용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pc="-150" dirty="0"/>
              <a:t>방향 </a:t>
            </a:r>
            <a:r>
              <a:rPr lang="en-US" altLang="ko-KR" spc="-150" dirty="0"/>
              <a:t>: </a:t>
            </a:r>
            <a:r>
              <a:rPr lang="ko-KR" altLang="en-US" sz="1600" spc="-150" dirty="0"/>
              <a:t>비교 실험을 통해 최적의 데이터셋과 예측 모델 선택 후 모델 </a:t>
            </a:r>
            <a:r>
              <a:rPr lang="ko-KR" altLang="en-US" sz="1600" spc="-150" dirty="0" err="1"/>
              <a:t>하이퍼</a:t>
            </a:r>
            <a:r>
              <a:rPr lang="ko-KR" altLang="en-US" sz="1600" spc="-150" dirty="0"/>
              <a:t> 파라미터 튜닝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8144" y="2528079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Label-encoding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One-hot-encoding</a:t>
            </a:r>
          </a:p>
          <a:p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4" y="262519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데이터셋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52361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AI</a:t>
            </a:r>
            <a:endParaRPr lang="ko-KR" altLang="en-US" b="1" dirty="0"/>
          </a:p>
        </p:txBody>
      </p:sp>
      <p:sp>
        <p:nvSpPr>
          <p:cNvPr id="4" name="줄무늬가 있는 오른쪽 화살표 24">
            <a:extLst>
              <a:ext uri="{FF2B5EF4-FFF2-40B4-BE49-F238E27FC236}">
                <a16:creationId xmlns:a16="http://schemas.microsoft.com/office/drawing/2014/main" id="{647A32BE-DEF8-444D-88C6-05D01EF83024}"/>
              </a:ext>
            </a:extLst>
          </p:cNvPr>
          <p:cNvSpPr/>
          <p:nvPr/>
        </p:nvSpPr>
        <p:spPr>
          <a:xfrm>
            <a:off x="988780" y="4725144"/>
            <a:ext cx="1277436" cy="864096"/>
          </a:xfrm>
          <a:prstGeom prst="stripedRightArrow">
            <a:avLst/>
          </a:prstGeom>
          <a:solidFill>
            <a:srgbClr val="E2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88D20F-338D-47FA-975A-030E2ED994DA}"/>
              </a:ext>
            </a:extLst>
          </p:cNvPr>
          <p:cNvSpPr txBox="1"/>
          <p:nvPr/>
        </p:nvSpPr>
        <p:spPr>
          <a:xfrm>
            <a:off x="2195736" y="3559529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err="1"/>
              <a:t>RandomForest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 err="1"/>
              <a:t>LightGBM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 err="1"/>
              <a:t>DecisionTree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9BB6E-0E36-447A-A899-2CCFD8ACF192}"/>
              </a:ext>
            </a:extLst>
          </p:cNvPr>
          <p:cNvSpPr txBox="1"/>
          <p:nvPr/>
        </p:nvSpPr>
        <p:spPr>
          <a:xfrm>
            <a:off x="2555776" y="4881934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비교실험 후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ko-KR" altLang="en-US" dirty="0"/>
              <a:t> 성공</a:t>
            </a:r>
            <a:r>
              <a:rPr lang="en-US" altLang="ko-KR" dirty="0"/>
              <a:t>/</a:t>
            </a:r>
            <a:r>
              <a:rPr lang="ko-KR" altLang="en-US" dirty="0"/>
              <a:t>실패 여부 예측 모델 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D487E-0165-49E5-825A-957BA69AC68A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5CA488-EE4F-4FCC-9461-B5F6FB2E73D8}"/>
              </a:ext>
            </a:extLst>
          </p:cNvPr>
          <p:cNvSpPr/>
          <p:nvPr/>
        </p:nvSpPr>
        <p:spPr>
          <a:xfrm>
            <a:off x="7617772" y="272892"/>
            <a:ext cx="1274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적용 및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A5A1F-8AE8-4A6C-86CA-BBB0AC9CBC0B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95667-5B7B-4A67-9D2D-06662D39A814}"/>
              </a:ext>
            </a:extLst>
          </p:cNvPr>
          <p:cNvSpPr txBox="1"/>
          <p:nvPr/>
        </p:nvSpPr>
        <p:spPr>
          <a:xfrm>
            <a:off x="2122200" y="2545740"/>
            <a:ext cx="259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펀딩기간</a:t>
            </a:r>
            <a:r>
              <a:rPr lang="en-US" altLang="ko-KR" sz="1400" dirty="0"/>
              <a:t>, </a:t>
            </a:r>
            <a:r>
              <a:rPr lang="ko-KR" altLang="en-US" sz="1400" dirty="0"/>
              <a:t>목표가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펀딩시기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펀딩</a:t>
            </a:r>
            <a:r>
              <a:rPr lang="ko-KR" altLang="en-US" sz="1400" dirty="0"/>
              <a:t> 카테고리</a:t>
            </a:r>
            <a:r>
              <a:rPr lang="en-US" altLang="ko-KR" sz="1400" dirty="0"/>
              <a:t>, </a:t>
            </a:r>
            <a:r>
              <a:rPr lang="ko-KR" altLang="en-US" sz="1400" dirty="0"/>
              <a:t>성공여부</a:t>
            </a:r>
            <a:r>
              <a:rPr lang="en-US" altLang="ko-KR" sz="1400" dirty="0"/>
              <a:t> </a:t>
            </a:r>
            <a:r>
              <a:rPr lang="ko-KR" altLang="en-US" sz="1400" dirty="0"/>
              <a:t>등등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2F16EA-932C-4EF5-8428-25ED422BFCEC}"/>
              </a:ext>
            </a:extLst>
          </p:cNvPr>
          <p:cNvGrpSpPr/>
          <p:nvPr/>
        </p:nvGrpSpPr>
        <p:grpSpPr>
          <a:xfrm>
            <a:off x="4716016" y="2681967"/>
            <a:ext cx="1008112" cy="197922"/>
            <a:chOff x="4860032" y="2681967"/>
            <a:chExt cx="1008112" cy="197922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0A148C9F-7924-4CC6-9B12-F7846CE7E464}"/>
                </a:ext>
              </a:extLst>
            </p:cNvPr>
            <p:cNvCxnSpPr/>
            <p:nvPr/>
          </p:nvCxnSpPr>
          <p:spPr>
            <a:xfrm flipV="1">
              <a:off x="4860032" y="2681967"/>
              <a:ext cx="1008112" cy="98961"/>
            </a:xfrm>
            <a:prstGeom prst="bentConnector3">
              <a:avLst>
                <a:gd name="adj1" fmla="val 52895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48F4381A-3B25-4FF3-B987-4CB7A69E6F29}"/>
                </a:ext>
              </a:extLst>
            </p:cNvPr>
            <p:cNvCxnSpPr>
              <a:cxnSpLocks/>
            </p:cNvCxnSpPr>
            <p:nvPr/>
          </p:nvCxnSpPr>
          <p:spPr>
            <a:xfrm>
              <a:off x="4860032" y="2780928"/>
              <a:ext cx="1008112" cy="98961"/>
            </a:xfrm>
            <a:prstGeom prst="bentConnector3">
              <a:avLst>
                <a:gd name="adj1" fmla="val 52895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270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C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1. </a:t>
            </a:r>
            <a:r>
              <a:rPr lang="ko-KR" altLang="en-US" b="1" spc="-150" dirty="0"/>
              <a:t>비교실험 결과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8DBD9EE-DED9-493B-858F-453347E580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2" r="7308"/>
          <a:stretch/>
        </p:blipFill>
        <p:spPr>
          <a:xfrm>
            <a:off x="1264585" y="2009813"/>
            <a:ext cx="3883479" cy="1736400"/>
          </a:xfrm>
          <a:prstGeom prst="rect">
            <a:avLst/>
          </a:prstGeom>
        </p:spPr>
      </p:pic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D061BF00-1647-4273-A3EF-24CE09112E6D}"/>
              </a:ext>
            </a:extLst>
          </p:cNvPr>
          <p:cNvSpPr/>
          <p:nvPr/>
        </p:nvSpPr>
        <p:spPr>
          <a:xfrm>
            <a:off x="1336808" y="2792406"/>
            <a:ext cx="2731136" cy="671990"/>
          </a:xfrm>
          <a:prstGeom prst="donut">
            <a:avLst>
              <a:gd name="adj" fmla="val 32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7EBC2-6170-4679-B9A2-19C1148B3B43}"/>
              </a:ext>
            </a:extLst>
          </p:cNvPr>
          <p:cNvSpPr txBox="1"/>
          <p:nvPr/>
        </p:nvSpPr>
        <p:spPr>
          <a:xfrm>
            <a:off x="5868144" y="3308791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Categorical Features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b="1" dirty="0" err="1">
                <a:solidFill>
                  <a:srgbClr val="5C66AD"/>
                </a:solidFill>
              </a:rPr>
              <a:t>One_hot_encoding</a:t>
            </a:r>
            <a:r>
              <a:rPr lang="en-US" altLang="ko-KR" b="1" dirty="0">
                <a:solidFill>
                  <a:srgbClr val="5C66AD"/>
                </a:solidFill>
              </a:rPr>
              <a:t> </a:t>
            </a:r>
            <a:r>
              <a:rPr lang="ko-KR" altLang="en-US" dirty="0"/>
              <a:t>한 후</a:t>
            </a:r>
            <a:endParaRPr lang="en-US" altLang="ko-KR" dirty="0"/>
          </a:p>
          <a:p>
            <a:r>
              <a:rPr lang="en-US" altLang="ko-KR" b="1" dirty="0" err="1">
                <a:solidFill>
                  <a:srgbClr val="5C66AD"/>
                </a:solidFill>
              </a:rPr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에 적용한 모델이 최적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3658F-CFEE-4D7C-A7A0-063E5D5B847B}"/>
              </a:ext>
            </a:extLst>
          </p:cNvPr>
          <p:cNvSpPr txBox="1"/>
          <p:nvPr/>
        </p:nvSpPr>
        <p:spPr>
          <a:xfrm>
            <a:off x="5868144" y="4494481"/>
            <a:ext cx="302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성능 지표 </a:t>
            </a:r>
            <a:r>
              <a:rPr lang="en-US" altLang="ko-KR" sz="1000" dirty="0"/>
              <a:t>: </a:t>
            </a:r>
            <a:r>
              <a:rPr lang="ko-KR" altLang="en-US" sz="1000" dirty="0"/>
              <a:t>정확도</a:t>
            </a:r>
            <a:r>
              <a:rPr lang="en-US" altLang="ko-KR" sz="1000" dirty="0"/>
              <a:t>(accuracy)</a:t>
            </a:r>
            <a:endParaRPr lang="ko-KR" altLang="en-US" sz="1000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E7F59F2-51C6-45A9-91D3-7F7004A81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85" y="4328290"/>
            <a:ext cx="3883479" cy="15268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785D2D-C207-4679-A7F6-950C7164EC0A}"/>
              </a:ext>
            </a:extLst>
          </p:cNvPr>
          <p:cNvSpPr txBox="1"/>
          <p:nvPr/>
        </p:nvSpPr>
        <p:spPr>
          <a:xfrm>
            <a:off x="1187624" y="6162880"/>
            <a:ext cx="302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Label_encoding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데이터셋 실험 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CF2DC-DBB8-4570-AB76-B2049A80E42B}"/>
              </a:ext>
            </a:extLst>
          </p:cNvPr>
          <p:cNvSpPr txBox="1"/>
          <p:nvPr/>
        </p:nvSpPr>
        <p:spPr>
          <a:xfrm>
            <a:off x="1187624" y="3818221"/>
            <a:ext cx="302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One_hot_encoding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데이터셋 실험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FD7B6-2C3C-4FB7-8D7C-603F967A98CB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57AEF4-4C40-4237-B204-0E644BD788A6}"/>
              </a:ext>
            </a:extLst>
          </p:cNvPr>
          <p:cNvSpPr/>
          <p:nvPr/>
        </p:nvSpPr>
        <p:spPr>
          <a:xfrm>
            <a:off x="7617772" y="272892"/>
            <a:ext cx="1274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적용 및 활용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E3678-B902-4F93-9069-AB8FD37082A8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C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2. </a:t>
            </a:r>
            <a:r>
              <a:rPr lang="ko-KR" altLang="en-US" b="1" spc="-150" dirty="0"/>
              <a:t>파라미터 튜닝</a:t>
            </a:r>
          </a:p>
        </p:txBody>
      </p:sp>
      <p:pic>
        <p:nvPicPr>
          <p:cNvPr id="5" name="그림 4" descr="모니터, 스크린샷, 화면, 테이블이(가) 표시된 사진&#10;&#10;자동 생성된 설명">
            <a:extLst>
              <a:ext uri="{FF2B5EF4-FFF2-40B4-BE49-F238E27FC236}">
                <a16:creationId xmlns:a16="http://schemas.microsoft.com/office/drawing/2014/main" id="{66E64DE7-CA76-4690-AA46-FE2FFC88F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3" t="6314"/>
          <a:stretch/>
        </p:blipFill>
        <p:spPr>
          <a:xfrm>
            <a:off x="611560" y="1995709"/>
            <a:ext cx="5256584" cy="2034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561229-6B0D-4221-AE0C-001F426F4281}"/>
              </a:ext>
            </a:extLst>
          </p:cNvPr>
          <p:cNvSpPr txBox="1"/>
          <p:nvPr/>
        </p:nvSpPr>
        <p:spPr>
          <a:xfrm>
            <a:off x="592872" y="4158741"/>
            <a:ext cx="5419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RandomForest</a:t>
            </a:r>
            <a:r>
              <a:rPr lang="ko-KR" altLang="en-US" sz="1500" dirty="0"/>
              <a:t>의 최적 파라미터 조합 도출 후 교차검증 진행</a:t>
            </a:r>
          </a:p>
        </p:txBody>
      </p:sp>
      <p:sp>
        <p:nvSpPr>
          <p:cNvPr id="8" name="줄무늬가 있는 오른쪽 화살표 24">
            <a:extLst>
              <a:ext uri="{FF2B5EF4-FFF2-40B4-BE49-F238E27FC236}">
                <a16:creationId xmlns:a16="http://schemas.microsoft.com/office/drawing/2014/main" id="{4430F720-9638-48B9-8FF9-9EF6F79725C4}"/>
              </a:ext>
            </a:extLst>
          </p:cNvPr>
          <p:cNvSpPr/>
          <p:nvPr/>
        </p:nvSpPr>
        <p:spPr>
          <a:xfrm>
            <a:off x="695055" y="4666002"/>
            <a:ext cx="1068633" cy="936104"/>
          </a:xfrm>
          <a:prstGeom prst="stripedRightArrow">
            <a:avLst/>
          </a:prstGeom>
          <a:solidFill>
            <a:srgbClr val="E2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스크린샷, 쥐고있는이(가) 표시된 사진&#10;&#10;자동 생성된 설명">
            <a:extLst>
              <a:ext uri="{FF2B5EF4-FFF2-40B4-BE49-F238E27FC236}">
                <a16:creationId xmlns:a16="http://schemas.microsoft.com/office/drawing/2014/main" id="{F408170D-D41F-4605-8780-D1930B5EAA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3" t="7376" r="5683" b="4394"/>
          <a:stretch/>
        </p:blipFill>
        <p:spPr>
          <a:xfrm>
            <a:off x="2051720" y="4490932"/>
            <a:ext cx="2160240" cy="1711065"/>
          </a:xfrm>
          <a:prstGeom prst="rect">
            <a:avLst/>
          </a:prstGeom>
        </p:spPr>
      </p:pic>
      <p:sp>
        <p:nvSpPr>
          <p:cNvPr id="24" name="줄무늬가 있는 오른쪽 화살표 24">
            <a:extLst>
              <a:ext uri="{FF2B5EF4-FFF2-40B4-BE49-F238E27FC236}">
                <a16:creationId xmlns:a16="http://schemas.microsoft.com/office/drawing/2014/main" id="{D5A0A498-8BC4-4A16-8434-26FB4BA755D8}"/>
              </a:ext>
            </a:extLst>
          </p:cNvPr>
          <p:cNvSpPr/>
          <p:nvPr/>
        </p:nvSpPr>
        <p:spPr>
          <a:xfrm>
            <a:off x="4427984" y="4666002"/>
            <a:ext cx="1068633" cy="936104"/>
          </a:xfrm>
          <a:prstGeom prst="stripedRightArrow">
            <a:avLst/>
          </a:prstGeom>
          <a:solidFill>
            <a:srgbClr val="E2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94A549C-5FA6-4AE3-B13F-BEC5D8E56F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71" r="68605" b="5862"/>
          <a:stretch/>
        </p:blipFill>
        <p:spPr>
          <a:xfrm>
            <a:off x="6012160" y="5322325"/>
            <a:ext cx="2374266" cy="4799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F84C7F-667C-4D3A-810C-668282CB2283}"/>
              </a:ext>
            </a:extLst>
          </p:cNvPr>
          <p:cNvSpPr txBox="1"/>
          <p:nvPr/>
        </p:nvSpPr>
        <p:spPr>
          <a:xfrm>
            <a:off x="5508104" y="4725144"/>
            <a:ext cx="34785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solidFill>
                  <a:srgbClr val="5C66AD"/>
                </a:solidFill>
              </a:rPr>
              <a:t>test set</a:t>
            </a:r>
            <a:r>
              <a:rPr lang="ko-KR" altLang="en-US" sz="1700" b="1" dirty="0">
                <a:solidFill>
                  <a:srgbClr val="5C66AD"/>
                </a:solidFill>
              </a:rPr>
              <a:t>을 이용한 최종 모델 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EFD29-09F4-468B-AE3E-31457C0CDE12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6463C2-BBA4-4C76-86E8-609AB98774A4}"/>
              </a:ext>
            </a:extLst>
          </p:cNvPr>
          <p:cNvSpPr/>
          <p:nvPr/>
        </p:nvSpPr>
        <p:spPr>
          <a:xfrm>
            <a:off x="7617772" y="272892"/>
            <a:ext cx="1274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적용 및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E6CC4-9397-4857-8F3C-FFB156BB3398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2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B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T3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E1BBE-23FA-C344-AF50-04931459678F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43D3B0-16AF-C342-AA5A-70B8ED81D9F0}"/>
              </a:ext>
            </a:extLst>
          </p:cNvPr>
          <p:cNvSpPr/>
          <p:nvPr/>
        </p:nvSpPr>
        <p:spPr>
          <a:xfrm>
            <a:off x="8191647" y="272892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</a:rPr>
              <a:t>팀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BF021-8F62-894C-B446-7DD360832FE6}"/>
              </a:ext>
            </a:extLst>
          </p:cNvPr>
          <p:cNvSpPr txBox="1"/>
          <p:nvPr/>
        </p:nvSpPr>
        <p:spPr>
          <a:xfrm>
            <a:off x="1655676" y="1725861"/>
            <a:ext cx="38164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500" b="1" dirty="0">
                <a:solidFill>
                  <a:srgbClr val="5C66A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T3</a:t>
            </a:r>
            <a:endParaRPr kumimoji="1" lang="ko-Kore-KR" altLang="en-US" sz="11500" b="1" dirty="0">
              <a:solidFill>
                <a:srgbClr val="5C66A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B4169-EA1A-374F-8614-B0A39A2CE1DC}"/>
              </a:ext>
            </a:extLst>
          </p:cNvPr>
          <p:cNvSpPr txBox="1"/>
          <p:nvPr/>
        </p:nvSpPr>
        <p:spPr>
          <a:xfrm>
            <a:off x="3563888" y="2213923"/>
            <a:ext cx="583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" altLang="ko-Kore-KR" sz="1600" dirty="0"/>
              <a:t>AI </a:t>
            </a:r>
            <a:r>
              <a:rPr lang="ko-KR" altLang="en-US" sz="1600" dirty="0"/>
              <a:t>창업 전문가 </a:t>
            </a:r>
            <a:r>
              <a:rPr lang="en-US" altLang="ko-KR" sz="1600" dirty="0"/>
              <a:t>3</a:t>
            </a:r>
            <a:r>
              <a:rPr lang="ko-KR" altLang="en-US" sz="1600" dirty="0"/>
              <a:t>명의 집단 </a:t>
            </a:r>
            <a:r>
              <a:rPr lang="en-US" altLang="ko-KR" sz="1600" dirty="0"/>
              <a:t>(</a:t>
            </a:r>
            <a:r>
              <a:rPr lang="en" altLang="ko-Kore-KR" sz="2400" dirty="0">
                <a:solidFill>
                  <a:srgbClr val="5C66AD"/>
                </a:solidFill>
              </a:rPr>
              <a:t>T</a:t>
            </a:r>
            <a:r>
              <a:rPr lang="en" altLang="ko-Kore-KR" sz="1600" dirty="0"/>
              <a:t>ask Force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2.</a:t>
            </a:r>
            <a:r>
              <a:rPr lang="ko-KR" altLang="en-US" sz="1600" dirty="0"/>
              <a:t> 홍익대학교 </a:t>
            </a:r>
            <a:r>
              <a:rPr lang="en-US" altLang="ko-KR" sz="2400" dirty="0">
                <a:solidFill>
                  <a:srgbClr val="5C66AD"/>
                </a:solidFill>
              </a:rPr>
              <a:t>T</a:t>
            </a:r>
            <a:r>
              <a:rPr lang="ko-KR" altLang="en-US" sz="1600" dirty="0"/>
              <a:t>동 </a:t>
            </a:r>
            <a:r>
              <a:rPr lang="en-US" altLang="ko-KR" sz="1600" dirty="0"/>
              <a:t>(</a:t>
            </a:r>
            <a:r>
              <a:rPr lang="ko-KR" altLang="en-US" sz="1600" dirty="0"/>
              <a:t>제 </a:t>
            </a:r>
            <a:r>
              <a:rPr lang="en-US" altLang="ko-KR" sz="1600" dirty="0"/>
              <a:t>4</a:t>
            </a:r>
            <a:r>
              <a:rPr lang="ko-KR" altLang="en-US" sz="1600" dirty="0"/>
              <a:t>공학관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en-US" altLang="ko-KR" sz="1600" dirty="0"/>
              <a:t>3</a:t>
            </a:r>
            <a:r>
              <a:rPr lang="ko-KR" altLang="en-US" sz="1600" dirty="0"/>
              <a:t>명의 학생</a:t>
            </a:r>
            <a:endParaRPr lang="en-US" altLang="ko-KR" sz="1600" dirty="0"/>
          </a:p>
          <a:p>
            <a:r>
              <a:rPr kumimoji="1" lang="en-US" altLang="ko-KR" sz="1600" dirty="0"/>
              <a:t>3.</a:t>
            </a:r>
            <a:r>
              <a:rPr kumimoji="1" lang="ko-KR" altLang="en-US" sz="1600" dirty="0"/>
              <a:t> 함께하다</a:t>
            </a:r>
            <a:r>
              <a:rPr kumimoji="1" lang="ko-KR" altLang="en-US" sz="2400" dirty="0">
                <a:solidFill>
                  <a:srgbClr val="5362FF"/>
                </a:solidFill>
              </a:rPr>
              <a:t> </a:t>
            </a:r>
            <a:r>
              <a:rPr kumimoji="1" lang="en-US" altLang="ko-Kore-KR" sz="2400" dirty="0">
                <a:solidFill>
                  <a:srgbClr val="5C66AD"/>
                </a:solidFill>
              </a:rPr>
              <a:t>T</a:t>
            </a:r>
            <a:r>
              <a:rPr kumimoji="1" lang="en-US" altLang="ko-Kore-KR" sz="1600" dirty="0"/>
              <a:t>ogether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254F8-D6D2-934F-B7FB-28D0C894A1FB}"/>
              </a:ext>
            </a:extLst>
          </p:cNvPr>
          <p:cNvSpPr txBox="1"/>
          <p:nvPr/>
        </p:nvSpPr>
        <p:spPr>
          <a:xfrm>
            <a:off x="1846602" y="4340046"/>
            <a:ext cx="7704856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" altLang="ko-Kore-KR" dirty="0"/>
              <a:t>AI</a:t>
            </a:r>
            <a:r>
              <a:rPr lang="ko-KR" altLang="en-US" dirty="0" err="1"/>
              <a:t>를</a:t>
            </a:r>
            <a:r>
              <a:rPr lang="ko-KR" altLang="en-US" dirty="0"/>
              <a:t> 이용한 데이터 분석을 통해 다양한 가치를 창출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2F664-DC93-BC41-AC86-825270619965}"/>
              </a:ext>
            </a:extLst>
          </p:cNvPr>
          <p:cNvSpPr txBox="1"/>
          <p:nvPr/>
        </p:nvSpPr>
        <p:spPr>
          <a:xfrm>
            <a:off x="1475656" y="3909576"/>
            <a:ext cx="8928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600" dirty="0">
                <a:solidFill>
                  <a:srgbClr val="5C66AD"/>
                </a:solidFill>
              </a:rPr>
              <a:t>[</a:t>
            </a:r>
            <a:r>
              <a:rPr kumimoji="1" lang="ko-KR" altLang="en-US" sz="6600" dirty="0">
                <a:solidFill>
                  <a:srgbClr val="5362FF"/>
                </a:solidFill>
              </a:rPr>
              <a:t>                   </a:t>
            </a:r>
            <a:r>
              <a:rPr kumimoji="1" lang="en-US" altLang="ko-KR" sz="6600" dirty="0">
                <a:solidFill>
                  <a:srgbClr val="5C66AD"/>
                </a:solidFill>
              </a:rPr>
              <a:t>]</a:t>
            </a:r>
            <a:endParaRPr kumimoji="1" lang="ko-Kore-KR" altLang="en-US" sz="6600" dirty="0">
              <a:solidFill>
                <a:srgbClr val="5C6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69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090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1" y="285293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05</a:t>
            </a:r>
            <a:endParaRPr lang="ko-KR" altLang="en-US" sz="54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755AA-C99A-A645-A6F6-9E09EFE9ED02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66066-934F-194D-A179-49B19229B7D9}"/>
              </a:ext>
            </a:extLst>
          </p:cNvPr>
          <p:cNvSpPr txBox="1"/>
          <p:nvPr/>
        </p:nvSpPr>
        <p:spPr>
          <a:xfrm>
            <a:off x="323528" y="1788164"/>
            <a:ext cx="819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>
                <a:solidFill>
                  <a:schemeClr val="bg1"/>
                </a:solidFill>
              </a:rPr>
              <a:t> 시장성 분석 및 서비스 시연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B5186-84EE-A64A-9C48-58D13600842F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6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B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04660" y="272892"/>
            <a:ext cx="2087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시장성 분석 및 서비스 시연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>
                <a:solidFill>
                  <a:schemeClr val="bg1"/>
                </a:solidFill>
              </a:rPr>
              <a:t>?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  <a:latin typeface="Playfair Display SC"/>
              </a:rPr>
              <a:t>AI-JAM</a:t>
            </a:r>
            <a:r>
              <a:rPr lang="ko-KR" altLang="en-US" sz="1400">
                <a:solidFill>
                  <a:schemeClr val="bg1"/>
                </a:solidFill>
                <a:latin typeface="Playfair Display SC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Playfair Display SC"/>
              </a:rPr>
              <a:t>korea 2020</a:t>
            </a:r>
            <a:r>
              <a:rPr lang="en-US" altLang="ko-KR" sz="1600">
                <a:solidFill>
                  <a:schemeClr val="bg1"/>
                </a:solidFill>
                <a:latin typeface="Playfair Display SC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>
              <a:defRPr/>
            </a:pP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3416" y="1894050"/>
            <a:ext cx="3744416" cy="3427223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788024" y="1988840"/>
            <a:ext cx="3600400" cy="2952328"/>
            <a:chOff x="611560" y="2204864"/>
            <a:chExt cx="3600400" cy="2952328"/>
          </a:xfrm>
        </p:grpSpPr>
        <p:sp>
          <p:nvSpPr>
            <p:cNvPr id="15" name="직사각형 15"/>
            <p:cNvSpPr/>
            <p:nvPr/>
          </p:nvSpPr>
          <p:spPr>
            <a:xfrm>
              <a:off x="611560" y="2204864"/>
              <a:ext cx="3456384" cy="792088"/>
            </a:xfrm>
            <a:prstGeom prst="rect">
              <a:avLst/>
            </a:prstGeom>
            <a:solidFill>
              <a:srgbClr val="E2E5FF"/>
            </a:soli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줄무늬가 있는 오른쪽 화살표 24"/>
            <p:cNvSpPr/>
            <p:nvPr/>
          </p:nvSpPr>
          <p:spPr>
            <a:xfrm rot="5400000">
              <a:off x="1873960" y="3606759"/>
              <a:ext cx="789373" cy="433855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5C66AD"/>
            </a:soli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직사각형 15"/>
            <p:cNvSpPr/>
            <p:nvPr/>
          </p:nvSpPr>
          <p:spPr>
            <a:xfrm>
              <a:off x="611560" y="4509120"/>
              <a:ext cx="3456384" cy="648072"/>
            </a:xfrm>
            <a:prstGeom prst="rect">
              <a:avLst/>
            </a:prstGeom>
            <a:solidFill>
              <a:srgbClr val="E2E5FF"/>
            </a:soli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1560" y="4647401"/>
              <a:ext cx="3528392" cy="367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국내 크라우드펀딩 시장 확대</a:t>
              </a: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!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568" y="2414036"/>
              <a:ext cx="3528392" cy="367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펀딩 액수 해마다 배 이상 증가</a:t>
              </a:r>
              <a:endPara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6" name="TextBox 11">
            <a:extLst>
              <a:ext uri="{FF2B5EF4-FFF2-40B4-BE49-F238E27FC236}">
                <a16:creationId xmlns:a16="http://schemas.microsoft.com/office/drawing/2014/main" id="{A19D68EE-AC02-AF45-94E3-D5CCCB3772B3}"/>
              </a:ext>
            </a:extLst>
          </p:cNvPr>
          <p:cNvSpPr txBox="1"/>
          <p:nvPr/>
        </p:nvSpPr>
        <p:spPr>
          <a:xfrm>
            <a:off x="810096" y="1153248"/>
            <a:ext cx="3168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200" spc="-15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시장 분석</a:t>
            </a:r>
            <a:endParaRPr kumimoji="0" lang="ko-KR" altLang="en-US" sz="3200" i="0" u="none" strike="noStrike" kern="1200" cap="none" spc="-15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297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B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04660" y="272892"/>
            <a:ext cx="2087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시장성 분석 및 서비스 시연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>
                <a:solidFill>
                  <a:schemeClr val="bg1"/>
                </a:solidFill>
              </a:rPr>
              <a:t>?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  <a:latin typeface="Playfair Display SC"/>
              </a:rPr>
              <a:t>AI-JAM</a:t>
            </a:r>
            <a:r>
              <a:rPr lang="ko-KR" altLang="en-US" sz="1400">
                <a:solidFill>
                  <a:schemeClr val="bg1"/>
                </a:solidFill>
                <a:latin typeface="Playfair Display SC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Playfair Display SC"/>
              </a:rPr>
              <a:t>korea 2020</a:t>
            </a:r>
            <a:r>
              <a:rPr lang="en-US" altLang="ko-KR" sz="1600">
                <a:solidFill>
                  <a:schemeClr val="bg1"/>
                </a:solidFill>
                <a:latin typeface="Playfair Display SC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>
              <a:defRPr/>
            </a:pP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5401" y="1809904"/>
            <a:ext cx="2734264" cy="367123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211960" y="1916832"/>
            <a:ext cx="3960440" cy="2880320"/>
            <a:chOff x="611560" y="2276872"/>
            <a:chExt cx="3960440" cy="2880320"/>
          </a:xfrm>
        </p:grpSpPr>
        <p:sp>
          <p:nvSpPr>
            <p:cNvPr id="20" name="직사각형 15"/>
            <p:cNvSpPr/>
            <p:nvPr/>
          </p:nvSpPr>
          <p:spPr>
            <a:xfrm>
              <a:off x="827584" y="2276872"/>
              <a:ext cx="3240360" cy="720080"/>
            </a:xfrm>
            <a:prstGeom prst="rect">
              <a:avLst/>
            </a:prstGeom>
            <a:solidFill>
              <a:srgbClr val="E2E5FF"/>
            </a:soli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1" name="줄무늬가 있는 오른쪽 화살표 24"/>
            <p:cNvSpPr/>
            <p:nvPr/>
          </p:nvSpPr>
          <p:spPr>
            <a:xfrm rot="5400000">
              <a:off x="1887607" y="3449097"/>
              <a:ext cx="1048305" cy="432047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5C66AD"/>
            </a:soli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2" name="직사각형 15"/>
            <p:cNvSpPr/>
            <p:nvPr/>
          </p:nvSpPr>
          <p:spPr>
            <a:xfrm>
              <a:off x="611560" y="4365104"/>
              <a:ext cx="3960440" cy="792088"/>
            </a:xfrm>
            <a:prstGeom prst="rect">
              <a:avLst/>
            </a:prstGeom>
            <a:solidFill>
              <a:srgbClr val="E2E5FF"/>
            </a:soli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584" y="4442777"/>
              <a:ext cx="3744416" cy="642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스타트업 입장에서 초기 자본조달에 있어 진입장벽이 낮아짐</a:t>
              </a: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7584" y="2420888"/>
              <a:ext cx="3384376" cy="424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0" i="0" u="none" strike="noStrike"/>
                <a:t>크라우드 펀딩 분야의 다양화</a:t>
              </a:r>
            </a:p>
          </p:txBody>
        </p:sp>
      </p:grpSp>
      <p:sp>
        <p:nvSpPr>
          <p:cNvPr id="16" name="TextBox 11">
            <a:extLst>
              <a:ext uri="{FF2B5EF4-FFF2-40B4-BE49-F238E27FC236}">
                <a16:creationId xmlns:a16="http://schemas.microsoft.com/office/drawing/2014/main" id="{4359296D-06AD-0F48-B420-082EF4764698}"/>
              </a:ext>
            </a:extLst>
          </p:cNvPr>
          <p:cNvSpPr txBox="1"/>
          <p:nvPr/>
        </p:nvSpPr>
        <p:spPr>
          <a:xfrm>
            <a:off x="810096" y="1153248"/>
            <a:ext cx="3168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200" spc="-15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시장 분석</a:t>
            </a:r>
            <a:endParaRPr kumimoji="0" lang="ko-KR" altLang="en-US" sz="3200" i="0" u="none" strike="noStrike" kern="1200" cap="none" spc="-15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56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B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04660" y="272892"/>
            <a:ext cx="2087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시장성 분석 및 서비스 시연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>
                <a:solidFill>
                  <a:schemeClr val="bg1"/>
                </a:solidFill>
              </a:rPr>
              <a:t>?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  <a:latin typeface="Playfair Display SC"/>
              </a:rPr>
              <a:t>AI-JAM</a:t>
            </a:r>
            <a:r>
              <a:rPr lang="ko-KR" altLang="en-US" sz="1400">
                <a:solidFill>
                  <a:schemeClr val="bg1"/>
                </a:solidFill>
                <a:latin typeface="Playfair Display SC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Playfair Display SC"/>
              </a:rPr>
              <a:t>korea 2020</a:t>
            </a:r>
            <a:r>
              <a:rPr lang="en-US" altLang="ko-KR" sz="1600">
                <a:solidFill>
                  <a:schemeClr val="bg1"/>
                </a:solidFill>
                <a:latin typeface="Playfair Display SC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>
              <a:defRPr/>
            </a:pP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Id6wd9cj0qM">
            <a:hlinkClick r:id="" action="ppaction://media"/>
          </p:cNvPr>
          <p:cNvPicPr>
            <a:picLocks noRot="1" noChangeAspect="1"/>
          </p:cNvPicPr>
          <p:nvPr>
            <a:videoFile r:link="rId1">
              <a:extLst>
                <a:ext uri="902D6385-CB7F-49a9-B0FC-64C1F869F237">
                  <hp:hncflashPr xmlns:hp="http://schemas.haansoft.com/office/presentation/8.0" xmlns:dsp="http://schemas.microsoft.com/office/drawing/2008/diagram" xmlns:dgm="http://schemas.openxmlformats.org/drawingml/2006/diagram" xmlns:c="http://schemas.openxmlformats.org/drawingml/2006/chart" xmlns="" scaleMode="0"/>
                </a:ext>
              </a:extLst>
            </a:videoFile>
          </p:nvPr>
        </p:nvPicPr>
        <p:blipFill rotWithShape="1">
          <a:blip r:embed="rId4"/>
          <a:stretch>
            <a:fillRect/>
          </a:stretch>
        </p:blipFill>
        <p:spPr>
          <a:xfrm>
            <a:off x="1943708" y="2037454"/>
            <a:ext cx="5256584" cy="3942438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6E33170B-2E9B-ED4B-9FF7-8877F6118E48}"/>
              </a:ext>
            </a:extLst>
          </p:cNvPr>
          <p:cNvSpPr txBox="1"/>
          <p:nvPr/>
        </p:nvSpPr>
        <p:spPr>
          <a:xfrm>
            <a:off x="810096" y="1153248"/>
            <a:ext cx="3168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200" spc="-15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서비스 시연</a:t>
            </a:r>
            <a:endParaRPr kumimoji="0" lang="ko-KR" altLang="en-US" sz="3200" i="0" u="none" strike="noStrike" kern="1200" cap="none" spc="-15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90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090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1" y="285293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06</a:t>
            </a:r>
            <a:endParaRPr lang="ko-KR" altLang="en-US" sz="54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755AA-C99A-A645-A6F6-9E09EFE9ED02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66066-934F-194D-A179-49B19229B7D9}"/>
              </a:ext>
            </a:extLst>
          </p:cNvPr>
          <p:cNvSpPr txBox="1"/>
          <p:nvPr/>
        </p:nvSpPr>
        <p:spPr>
          <a:xfrm>
            <a:off x="323528" y="1788164"/>
            <a:ext cx="819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bg1"/>
                </a:solidFill>
              </a:rPr>
              <a:t> 사업화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B5186-84EE-A64A-9C48-58D13600842F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39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7" y="0"/>
            <a:ext cx="936104" cy="936104"/>
          </a:xfrm>
          <a:prstGeom prst="ellipse">
            <a:avLst/>
          </a:prstGeom>
          <a:solidFill>
            <a:srgbClr val="0B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80984" y="272892"/>
            <a:ext cx="10114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사업화 계획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1940" y="476672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>
                <a:solidFill>
                  <a:schemeClr val="bg1"/>
                </a:solidFill>
              </a:rPr>
              <a:t>?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  <a:latin typeface="Playfair Display SC"/>
              </a:rPr>
              <a:t>AI-JAM</a:t>
            </a:r>
            <a:r>
              <a:rPr lang="ko-KR" altLang="en-US" sz="1400">
                <a:solidFill>
                  <a:schemeClr val="bg1"/>
                </a:solidFill>
                <a:latin typeface="Playfair Display SC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Playfair Display SC"/>
              </a:rPr>
              <a:t>korea 2020</a:t>
            </a:r>
            <a:r>
              <a:rPr lang="en-US" altLang="ko-KR" sz="1600">
                <a:solidFill>
                  <a:schemeClr val="bg1"/>
                </a:solidFill>
                <a:latin typeface="Playfair Display SC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>
              <a:defRPr/>
            </a:pP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83568" y="1403484"/>
            <a:ext cx="316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-15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사업화 계획</a:t>
            </a:r>
          </a:p>
        </p:txBody>
      </p:sp>
      <p:sp>
        <p:nvSpPr>
          <p:cNvPr id="28" name="직사각형 1"/>
          <p:cNvSpPr/>
          <p:nvPr/>
        </p:nvSpPr>
        <p:spPr>
          <a:xfrm>
            <a:off x="251520" y="1052736"/>
            <a:ext cx="8640960" cy="518457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TextBox 11"/>
          <p:cNvSpPr txBox="1"/>
          <p:nvPr/>
        </p:nvSpPr>
        <p:spPr>
          <a:xfrm>
            <a:off x="467544" y="1556792"/>
            <a:ext cx="8208912" cy="3108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99591" y="2547560"/>
            <a:ext cx="7528941" cy="2730961"/>
            <a:chOff x="899592" y="1955507"/>
            <a:chExt cx="7528941" cy="2730961"/>
          </a:xfrm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F0CFA4B-6CA1-CE47-A5D7-42106EE9D916}"/>
                </a:ext>
              </a:extLst>
            </p:cNvPr>
            <p:cNvSpPr/>
            <p:nvPr/>
          </p:nvSpPr>
          <p:spPr>
            <a:xfrm>
              <a:off x="899592" y="3476606"/>
              <a:ext cx="7488832" cy="496080"/>
            </a:xfrm>
            <a:prstGeom prst="roundRect">
              <a:avLst>
                <a:gd name="adj" fmla="val 16667"/>
              </a:avLst>
            </a:prstGeom>
            <a:solidFill>
              <a:srgbClr val="5C66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99592" y="1955507"/>
              <a:ext cx="7488832" cy="496080"/>
            </a:xfrm>
            <a:prstGeom prst="roundRect">
              <a:avLst>
                <a:gd name="adj" fmla="val 16667"/>
              </a:avLst>
            </a:prstGeom>
            <a:solidFill>
              <a:srgbClr val="5C66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88135" y="2002132"/>
              <a:ext cx="7440398" cy="4476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60960" tIns="60960" rIns="60960" bIns="60960" anchor="ctr" anchorCtr="0">
              <a:noAutofit/>
            </a:bodyPr>
            <a:lstStyle/>
            <a:p>
              <a:pPr marL="0" lvl="0" indent="0" algn="l" defTabSz="7112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kumimoji="0" lang="ko-KR" altLang="en-US" sz="160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사업화 방향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99592" y="2451587"/>
              <a:ext cx="7488832" cy="1159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9592" y="2565446"/>
              <a:ext cx="7488832" cy="1159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237770" tIns="20319" rIns="113792" bIns="20319" anchor="t" anchorCtr="0">
              <a:noAutofit/>
            </a:bodyPr>
            <a:lstStyle/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kumimoji="0" lang="ko-KR" altLang="en-US" sz="160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크라우드</a:t>
              </a:r>
              <a:r>
                <a:rPr kumimoji="0" lang="ko-KR" altLang="en-US" sz="16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0" lang="ko-KR" altLang="en-US" sz="160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펀딩</a:t>
              </a:r>
              <a:r>
                <a:rPr kumimoji="0" lang="ko-KR" altLang="en-US" sz="16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컨설팅 회사와 협업 주도</a:t>
              </a:r>
              <a:endParaRPr kumimoji="0" lang="en-US" altLang="ko-KR" sz="16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kumimoji="0" lang="ko-KR" altLang="en-US" sz="160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크라우드</a:t>
              </a:r>
              <a:r>
                <a:rPr kumimoji="0" lang="ko-KR" altLang="en-US" sz="16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0" lang="ko-KR" altLang="en-US" sz="160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펀딩</a:t>
              </a:r>
              <a:r>
                <a:rPr kumimoji="0" lang="ko-KR" altLang="en-US" sz="16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회사와 협업 주도</a:t>
              </a: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kumimoji="0" lang="ko-KR" altLang="en-US" sz="16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자회사 설립</a:t>
              </a:r>
            </a:p>
            <a:p>
              <a:pPr marL="0" lvl="1" indent="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None/>
                <a:defRPr/>
              </a:pP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23809" y="3540272"/>
              <a:ext cx="7440398" cy="4476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60960" tIns="60960" rIns="60960" bIns="60960" anchor="ctr" anchorCtr="0">
              <a:noAutofit/>
            </a:bodyPr>
            <a:lstStyle/>
            <a:p>
              <a:pPr marL="0" lvl="0" indent="0" algn="l" defTabSz="7112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kumimoji="0" lang="ko-KR" altLang="en-US" sz="160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사업성 분석 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99592" y="4106868"/>
              <a:ext cx="7488832" cy="57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9592" y="4106868"/>
              <a:ext cx="7488832" cy="57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237770" tIns="20319" rIns="113792" bIns="20319" anchor="t" anchorCtr="0">
              <a:noAutofit/>
            </a:bodyPr>
            <a:lstStyle/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kumimoji="0" lang="ko-KR" altLang="en-US" sz="16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창업 초기 자본 낮음 </a:t>
              </a: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kumimoji="0" lang="ko-KR" altLang="en-US" sz="16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수익성 및 부가가치 높은 사업</a:t>
              </a:r>
            </a:p>
          </p:txBody>
        </p:sp>
      </p:grpSp>
      <p:sp>
        <p:nvSpPr>
          <p:cNvPr id="39" name="TextBox 9"/>
          <p:cNvSpPr txBox="1"/>
          <p:nvPr/>
        </p:nvSpPr>
        <p:spPr>
          <a:xfrm>
            <a:off x="427435" y="836712"/>
            <a:ext cx="1728192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-150" normalizeH="0" baseline="0">
              <a:solidFill>
                <a:srgbClr val="17375E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rgbClr val="17375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TextBox 11"/>
          <p:cNvSpPr txBox="1"/>
          <p:nvPr/>
        </p:nvSpPr>
        <p:spPr>
          <a:xfrm>
            <a:off x="899591" y="1356559"/>
            <a:ext cx="3168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i="0" u="none" strike="noStrike" kern="1200" cap="none" spc="-15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사업화 계획</a:t>
            </a:r>
          </a:p>
        </p:txBody>
      </p:sp>
    </p:spTree>
    <p:extLst>
      <p:ext uri="{BB962C8B-B14F-4D97-AF65-F5344CB8AC3E}">
        <p14:creationId xmlns:p14="http://schemas.microsoft.com/office/powerpoint/2010/main" val="90598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090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YOU</a:t>
            </a:r>
            <a:endParaRPr lang="ko-KR" altLang="en-US" sz="54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T3</a:t>
            </a:r>
          </a:p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박기정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 백준호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송방원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755AA-C99A-A645-A6F6-9E09EFE9ED02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66066-934F-194D-A179-49B19229B7D9}"/>
              </a:ext>
            </a:extLst>
          </p:cNvPr>
          <p:cNvSpPr txBox="1"/>
          <p:nvPr/>
        </p:nvSpPr>
        <p:spPr>
          <a:xfrm>
            <a:off x="510779" y="1052736"/>
            <a:ext cx="819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bg1"/>
                </a:solidFill>
              </a:rPr>
              <a:t> </a:t>
            </a:r>
            <a:r>
              <a:rPr lang="ko-KR" altLang="en-US" sz="3600" b="1" spc="-15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3600" b="1" spc="-150" dirty="0">
                <a:solidFill>
                  <a:schemeClr val="bg1"/>
                </a:solidFill>
              </a:rPr>
              <a:t>?</a:t>
            </a:r>
            <a:endParaRPr lang="ko-KR" altLang="en-US" sz="5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C66AD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B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T3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E1BBE-23FA-C344-AF50-04931459678F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43D3B0-16AF-C342-AA5A-70B8ED81D9F0}"/>
              </a:ext>
            </a:extLst>
          </p:cNvPr>
          <p:cNvSpPr/>
          <p:nvPr/>
        </p:nvSpPr>
        <p:spPr>
          <a:xfrm>
            <a:off x="8191647" y="272892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</a:rPr>
              <a:t>팀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BF021-8F62-894C-B446-7DD360832FE6}"/>
              </a:ext>
            </a:extLst>
          </p:cNvPr>
          <p:cNvSpPr txBox="1"/>
          <p:nvPr/>
        </p:nvSpPr>
        <p:spPr>
          <a:xfrm>
            <a:off x="1115616" y="942933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rgbClr val="5C66A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T3</a:t>
            </a:r>
            <a:r>
              <a:rPr kumimoji="1" lang="ko-KR" altLang="en-US" sz="5400" b="1" dirty="0">
                <a:solidFill>
                  <a:srgbClr val="5C66A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5400" b="1" dirty="0">
                <a:solidFill>
                  <a:srgbClr val="5C66A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Member</a:t>
            </a:r>
            <a:endParaRPr kumimoji="1" lang="ko-Kore-KR" altLang="en-US" sz="5400" b="1" dirty="0">
              <a:solidFill>
                <a:srgbClr val="5C66A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55FAF2B-DA19-B140-A977-19C8923450D3}"/>
              </a:ext>
            </a:extLst>
          </p:cNvPr>
          <p:cNvSpPr/>
          <p:nvPr/>
        </p:nvSpPr>
        <p:spPr>
          <a:xfrm>
            <a:off x="910498" y="2109940"/>
            <a:ext cx="1872208" cy="3486460"/>
          </a:xfrm>
          <a:prstGeom prst="roundRect">
            <a:avLst/>
          </a:prstGeom>
          <a:solidFill>
            <a:srgbClr val="202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06EE91A-8A46-354F-A58E-81216FE2C9A3}"/>
              </a:ext>
            </a:extLst>
          </p:cNvPr>
          <p:cNvSpPr/>
          <p:nvPr/>
        </p:nvSpPr>
        <p:spPr>
          <a:xfrm>
            <a:off x="3599892" y="2109940"/>
            <a:ext cx="1872208" cy="34864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13D1952-022D-B141-9D46-C84D84AEDAFC}"/>
              </a:ext>
            </a:extLst>
          </p:cNvPr>
          <p:cNvSpPr/>
          <p:nvPr/>
        </p:nvSpPr>
        <p:spPr>
          <a:xfrm>
            <a:off x="6246186" y="2071153"/>
            <a:ext cx="1872208" cy="34864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5AB271-A35F-DA4A-B607-F2CBD026F384}"/>
              </a:ext>
            </a:extLst>
          </p:cNvPr>
          <p:cNvSpPr/>
          <p:nvPr/>
        </p:nvSpPr>
        <p:spPr>
          <a:xfrm>
            <a:off x="1121879" y="2323400"/>
            <a:ext cx="1417983" cy="141798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779E19-9F16-E445-A23E-BFA4ADC46A43}"/>
              </a:ext>
            </a:extLst>
          </p:cNvPr>
          <p:cNvSpPr/>
          <p:nvPr/>
        </p:nvSpPr>
        <p:spPr>
          <a:xfrm>
            <a:off x="3827004" y="2323400"/>
            <a:ext cx="1417983" cy="141798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2D089A8-CD50-FE4E-81D3-344CC43A697B}"/>
              </a:ext>
            </a:extLst>
          </p:cNvPr>
          <p:cNvSpPr/>
          <p:nvPr/>
        </p:nvSpPr>
        <p:spPr>
          <a:xfrm>
            <a:off x="6473298" y="2323400"/>
            <a:ext cx="1417983" cy="1417983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4DE2FC9-6776-9D41-AD9E-4017860B5BA9}"/>
              </a:ext>
            </a:extLst>
          </p:cNvPr>
          <p:cNvCxnSpPr>
            <a:cxnSpLocks/>
          </p:cNvCxnSpPr>
          <p:nvPr/>
        </p:nvCxnSpPr>
        <p:spPr>
          <a:xfrm>
            <a:off x="1115616" y="3910140"/>
            <a:ext cx="142424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F039B33-FCF7-B64F-B3B3-697A53E04587}"/>
              </a:ext>
            </a:extLst>
          </p:cNvPr>
          <p:cNvCxnSpPr>
            <a:cxnSpLocks/>
          </p:cNvCxnSpPr>
          <p:nvPr/>
        </p:nvCxnSpPr>
        <p:spPr>
          <a:xfrm>
            <a:off x="3820741" y="3910140"/>
            <a:ext cx="142424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B2F8B406-1B6A-C94B-929C-9DE55EC10EBE}"/>
              </a:ext>
            </a:extLst>
          </p:cNvPr>
          <p:cNvCxnSpPr>
            <a:cxnSpLocks/>
          </p:cNvCxnSpPr>
          <p:nvPr/>
        </p:nvCxnSpPr>
        <p:spPr>
          <a:xfrm>
            <a:off x="6473298" y="3910140"/>
            <a:ext cx="142424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240E9E-898B-414C-9C98-526E1BAF8ABA}"/>
              </a:ext>
            </a:extLst>
          </p:cNvPr>
          <p:cNvSpPr txBox="1"/>
          <p:nvPr/>
        </p:nvSpPr>
        <p:spPr>
          <a:xfrm>
            <a:off x="1389532" y="3999933"/>
            <a:ext cx="129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박기정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7F0A20-F350-5D4D-90E1-88516EECA0A3}"/>
              </a:ext>
            </a:extLst>
          </p:cNvPr>
          <p:cNvSpPr txBox="1"/>
          <p:nvPr/>
        </p:nvSpPr>
        <p:spPr>
          <a:xfrm>
            <a:off x="910498" y="4459057"/>
            <a:ext cx="18722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kumimoji="1" lang="ko-Kore-KR" altLang="en-US" sz="1050" dirty="0">
                <a:solidFill>
                  <a:schemeClr val="bg1"/>
                </a:solidFill>
              </a:rPr>
              <a:t>홍익대학교</a:t>
            </a:r>
            <a:r>
              <a:rPr kumimoji="1" lang="ko-KR" altLang="en-US" sz="1050" dirty="0">
                <a:solidFill>
                  <a:schemeClr val="bg1"/>
                </a:solidFill>
              </a:rPr>
              <a:t> 재학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kumimoji="1" lang="ko-KR" altLang="en-US" sz="1050" dirty="0">
                <a:solidFill>
                  <a:schemeClr val="bg1"/>
                </a:solidFill>
              </a:rPr>
              <a:t>홍익대학교 </a:t>
            </a:r>
            <a:r>
              <a:rPr kumimoji="1" lang="en-US" altLang="ko-KR" sz="1050" dirty="0">
                <a:solidFill>
                  <a:schemeClr val="bg1"/>
                </a:solidFill>
              </a:rPr>
              <a:t>APL (Application Platform Lab) </a:t>
            </a:r>
            <a:r>
              <a:rPr kumimoji="1" lang="ko-KR" altLang="en-US" sz="1050" dirty="0">
                <a:solidFill>
                  <a:schemeClr val="bg1"/>
                </a:solidFill>
              </a:rPr>
              <a:t>학부</a:t>
            </a:r>
            <a:r>
              <a:rPr kumimoji="1" lang="en-US" altLang="ko-KR" sz="1050" dirty="0">
                <a:solidFill>
                  <a:schemeClr val="bg1"/>
                </a:solidFill>
              </a:rPr>
              <a:t> </a:t>
            </a:r>
            <a:r>
              <a:rPr kumimoji="1" lang="ko-KR" altLang="en-US" sz="1050" dirty="0">
                <a:solidFill>
                  <a:schemeClr val="bg1"/>
                </a:solidFill>
              </a:rPr>
              <a:t>연구생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endParaRPr kumimoji="1" lang="ko-Kore-KR" altLang="en-US" sz="10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60A94F-0590-FA47-9F02-F926E6FC30ED}"/>
              </a:ext>
            </a:extLst>
          </p:cNvPr>
          <p:cNvSpPr txBox="1"/>
          <p:nvPr/>
        </p:nvSpPr>
        <p:spPr>
          <a:xfrm>
            <a:off x="4067944" y="3999933"/>
            <a:ext cx="129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백준호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8EB670-0745-8242-8BA7-7DBEE715AC5A}"/>
              </a:ext>
            </a:extLst>
          </p:cNvPr>
          <p:cNvSpPr txBox="1"/>
          <p:nvPr/>
        </p:nvSpPr>
        <p:spPr>
          <a:xfrm>
            <a:off x="6732240" y="3999933"/>
            <a:ext cx="129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송방원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1468F4-EE3F-8A43-8481-F95D630317CA}"/>
              </a:ext>
            </a:extLst>
          </p:cNvPr>
          <p:cNvSpPr txBox="1"/>
          <p:nvPr/>
        </p:nvSpPr>
        <p:spPr>
          <a:xfrm>
            <a:off x="3595824" y="4459057"/>
            <a:ext cx="18722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kumimoji="1" lang="ko-Kore-KR" altLang="en-US" sz="1050" dirty="0">
                <a:solidFill>
                  <a:schemeClr val="bg1"/>
                </a:solidFill>
              </a:rPr>
              <a:t>홍익대학교</a:t>
            </a:r>
            <a:r>
              <a:rPr kumimoji="1" lang="ko-KR" altLang="en-US" sz="1050" dirty="0">
                <a:solidFill>
                  <a:schemeClr val="bg1"/>
                </a:solidFill>
              </a:rPr>
              <a:t> 재학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kumimoji="1" lang="ko-KR" altLang="en-US" sz="1050" dirty="0">
                <a:solidFill>
                  <a:schemeClr val="bg1"/>
                </a:solidFill>
              </a:rPr>
              <a:t>학교 연합 </a:t>
            </a:r>
            <a:r>
              <a:rPr kumimoji="1" lang="ko-KR" altLang="en-US" sz="1050" dirty="0" err="1">
                <a:solidFill>
                  <a:schemeClr val="bg1"/>
                </a:solidFill>
              </a:rPr>
              <a:t>블록체인</a:t>
            </a:r>
            <a:r>
              <a:rPr kumimoji="1" lang="ko-KR" altLang="en-US" sz="1050" dirty="0">
                <a:solidFill>
                  <a:schemeClr val="bg1"/>
                </a:solidFill>
              </a:rPr>
              <a:t> 리서치 동아리 </a:t>
            </a:r>
            <a:r>
              <a:rPr kumimoji="1" lang="en-US" altLang="ko-KR" sz="1050" dirty="0">
                <a:solidFill>
                  <a:schemeClr val="bg1"/>
                </a:solidFill>
              </a:rPr>
              <a:t>CURG </a:t>
            </a:r>
            <a:r>
              <a:rPr kumimoji="1" lang="ko-KR" altLang="en-US" sz="1050" dirty="0">
                <a:solidFill>
                  <a:schemeClr val="bg1"/>
                </a:solidFill>
              </a:rPr>
              <a:t>멤버</a:t>
            </a:r>
            <a:endParaRPr kumimoji="1"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48E8BE-E9E3-6C4F-BD47-FE94FA052664}"/>
              </a:ext>
            </a:extLst>
          </p:cNvPr>
          <p:cNvSpPr txBox="1"/>
          <p:nvPr/>
        </p:nvSpPr>
        <p:spPr>
          <a:xfrm>
            <a:off x="6234852" y="4459057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kumimoji="1" lang="ko-Kore-KR" altLang="en-US" sz="1050" dirty="0">
                <a:solidFill>
                  <a:schemeClr val="bg1"/>
                </a:solidFill>
              </a:rPr>
              <a:t>홍익대학교</a:t>
            </a:r>
            <a:r>
              <a:rPr kumimoji="1" lang="ko-KR" altLang="en-US" sz="1050" dirty="0">
                <a:solidFill>
                  <a:schemeClr val="bg1"/>
                </a:solidFill>
              </a:rPr>
              <a:t> 재학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kumimoji="1" lang="ko-KR" altLang="en-US" sz="1050" dirty="0">
                <a:solidFill>
                  <a:schemeClr val="bg1"/>
                </a:solidFill>
              </a:rPr>
              <a:t>홍익대학교 창업목적프로젝트</a:t>
            </a:r>
            <a:r>
              <a:rPr kumimoji="1" lang="en-US" altLang="ko-KR" sz="1050" dirty="0">
                <a:solidFill>
                  <a:schemeClr val="bg1"/>
                </a:solidFill>
              </a:rPr>
              <a:t>(2019)</a:t>
            </a:r>
            <a:r>
              <a:rPr kumimoji="1" lang="ko-KR" altLang="en-US" sz="1050" dirty="0">
                <a:solidFill>
                  <a:schemeClr val="bg1"/>
                </a:solidFill>
              </a:rPr>
              <a:t> 참가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endParaRPr kumimoji="1" lang="ko-Kore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D577E-A146-4446-9583-7DFFBEFB1F79}"/>
              </a:ext>
            </a:extLst>
          </p:cNvPr>
          <p:cNvSpPr txBox="1"/>
          <p:nvPr/>
        </p:nvSpPr>
        <p:spPr>
          <a:xfrm>
            <a:off x="3155454" y="6221292"/>
            <a:ext cx="283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</p:txBody>
      </p:sp>
      <p:pic>
        <p:nvPicPr>
          <p:cNvPr id="37" name="그림 36" descr="게임이(가) 표시된 사진&#10;&#10;자동 생성된 설명">
            <a:extLst>
              <a:ext uri="{FF2B5EF4-FFF2-40B4-BE49-F238E27FC236}">
                <a16:creationId xmlns:a16="http://schemas.microsoft.com/office/drawing/2014/main" id="{610EDBFB-5EA6-CA46-A3EA-C1A8B8299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60" y="5517232"/>
            <a:ext cx="867073" cy="867073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8E47E4-59EE-C74B-A234-F3A2D2CEAB7D}"/>
              </a:ext>
            </a:extLst>
          </p:cNvPr>
          <p:cNvGrpSpPr/>
          <p:nvPr/>
        </p:nvGrpSpPr>
        <p:grpSpPr>
          <a:xfrm>
            <a:off x="827584" y="2739663"/>
            <a:ext cx="8182997" cy="1354333"/>
            <a:chOff x="648108" y="1834258"/>
            <a:chExt cx="8182997" cy="1354333"/>
          </a:xfrm>
        </p:grpSpPr>
        <p:sp>
          <p:nvSpPr>
            <p:cNvPr id="9" name="TextBox 8"/>
            <p:cNvSpPr txBox="1"/>
            <p:nvPr/>
          </p:nvSpPr>
          <p:spPr>
            <a:xfrm>
              <a:off x="899592" y="1834258"/>
              <a:ext cx="79315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01    02    03    04    05 </a:t>
              </a:r>
              <a:r>
                <a:rPr lang="ko-KR" altLang="en-US" sz="40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  </a:t>
              </a:r>
              <a:r>
                <a:rPr lang="en-US" altLang="ko-KR" sz="40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06</a:t>
              </a:r>
              <a:endPara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>
              <a:cxnSpLocks/>
            </p:cNvCxnSpPr>
            <p:nvPr/>
          </p:nvCxnSpPr>
          <p:spPr>
            <a:xfrm>
              <a:off x="907802" y="2542144"/>
              <a:ext cx="6480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8108" y="2726927"/>
              <a:ext cx="1233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>
                  <a:solidFill>
                    <a:schemeClr val="bg1"/>
                  </a:solidFill>
                  <a:latin typeface="+mj-ea"/>
                  <a:ea typeface="+mj-ea"/>
                </a:rPr>
                <a:t>문제 인식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1060" y="2726926"/>
              <a:ext cx="1493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>
                  <a:solidFill>
                    <a:schemeClr val="bg1"/>
                  </a:solidFill>
                  <a:latin typeface="+mj-ea"/>
                </a:rPr>
                <a:t>아이디어 발전과</a:t>
              </a:r>
              <a:endParaRPr lang="en-US" altLang="ko-KR" sz="1200" b="1" spc="-150" dirty="0">
                <a:solidFill>
                  <a:schemeClr val="bg1"/>
                </a:solidFill>
                <a:latin typeface="+mj-ea"/>
              </a:endParaRPr>
            </a:p>
            <a:p>
              <a:pPr algn="ctr"/>
              <a:r>
                <a:rPr lang="ko-KR" altLang="en-US" sz="1200" b="1" spc="-150" dirty="0">
                  <a:solidFill>
                    <a:schemeClr val="bg1"/>
                  </a:solidFill>
                  <a:latin typeface="+mj-ea"/>
                </a:rPr>
                <a:t>세부내용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25344" y="2684744"/>
              <a:ext cx="1493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>
                  <a:solidFill>
                    <a:schemeClr val="bg1"/>
                  </a:solidFill>
                  <a:latin typeface="+mj-ea"/>
                </a:rPr>
                <a:t>데이터 </a:t>
              </a:r>
              <a:endParaRPr lang="en-US" altLang="ko-KR" sz="1200" b="1" spc="-150" dirty="0">
                <a:solidFill>
                  <a:schemeClr val="bg1"/>
                </a:solidFill>
                <a:latin typeface="+mj-ea"/>
              </a:endParaRPr>
            </a:p>
            <a:p>
              <a:pPr algn="ctr"/>
              <a:r>
                <a:rPr lang="ko-KR" altLang="en-US" sz="1200" b="1" spc="-150" dirty="0">
                  <a:solidFill>
                    <a:schemeClr val="bg1"/>
                  </a:solidFill>
                  <a:latin typeface="+mj-ea"/>
                </a:rPr>
                <a:t>분석 및 시각화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2678" y="2683520"/>
              <a:ext cx="1688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50" dirty="0">
                  <a:solidFill>
                    <a:schemeClr val="bg1"/>
                  </a:solidFill>
                  <a:latin typeface="+mj-ea"/>
                </a:rPr>
                <a:t>AI </a:t>
              </a:r>
              <a:r>
                <a:rPr lang="ko-KR" altLang="en-US" sz="1200" b="1" spc="-150" dirty="0">
                  <a:solidFill>
                    <a:schemeClr val="bg1"/>
                  </a:solidFill>
                  <a:latin typeface="+mj-ea"/>
                </a:rPr>
                <a:t>적용 및 활용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48638" y="2655455"/>
              <a:ext cx="19797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>
                  <a:solidFill>
                    <a:schemeClr val="bg1"/>
                  </a:solidFill>
                  <a:latin typeface="+mj-ea"/>
                </a:rPr>
                <a:t>시장성 분석 </a:t>
              </a:r>
              <a:endParaRPr lang="en-US" altLang="ko-KR" sz="1200" b="1" spc="-150" dirty="0">
                <a:solidFill>
                  <a:schemeClr val="bg1"/>
                </a:solidFill>
                <a:latin typeface="+mj-ea"/>
              </a:endParaRPr>
            </a:p>
            <a:p>
              <a:pPr algn="ctr"/>
              <a:r>
                <a:rPr lang="ko-KR" altLang="en-US" sz="1200" b="1" spc="-150" dirty="0">
                  <a:solidFill>
                    <a:schemeClr val="bg1"/>
                  </a:solidFill>
                  <a:latin typeface="+mj-ea"/>
                </a:rPr>
                <a:t>및 서비스 시연</a:t>
              </a:r>
            </a:p>
          </p:txBody>
        </p:sp>
        <p:cxnSp>
          <p:nvCxnSpPr>
            <p:cNvPr id="43" name="직선 연결선 10">
              <a:extLst>
                <a:ext uri="{FF2B5EF4-FFF2-40B4-BE49-F238E27FC236}">
                  <a16:creationId xmlns:a16="http://schemas.microsoft.com/office/drawing/2014/main" id="{A509501F-27A7-8744-AFB7-8B6DA8DC3F1A}"/>
                </a:ext>
              </a:extLst>
            </p:cNvPr>
            <p:cNvCxnSpPr>
              <a:cxnSpLocks/>
            </p:cNvCxnSpPr>
            <p:nvPr/>
          </p:nvCxnSpPr>
          <p:spPr>
            <a:xfrm>
              <a:off x="2223646" y="2542144"/>
              <a:ext cx="6480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10">
              <a:extLst>
                <a:ext uri="{FF2B5EF4-FFF2-40B4-BE49-F238E27FC236}">
                  <a16:creationId xmlns:a16="http://schemas.microsoft.com/office/drawing/2014/main" id="{CCB1F57E-FEEA-734E-A32F-BE74CD3B6CC2}"/>
                </a:ext>
              </a:extLst>
            </p:cNvPr>
            <p:cNvCxnSpPr>
              <a:cxnSpLocks/>
            </p:cNvCxnSpPr>
            <p:nvPr/>
          </p:nvCxnSpPr>
          <p:spPr>
            <a:xfrm>
              <a:off x="3494885" y="2542144"/>
              <a:ext cx="6480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10">
              <a:extLst>
                <a:ext uri="{FF2B5EF4-FFF2-40B4-BE49-F238E27FC236}">
                  <a16:creationId xmlns:a16="http://schemas.microsoft.com/office/drawing/2014/main" id="{067234B4-F668-2F45-A5F8-E989BD5C5126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24" y="2542144"/>
              <a:ext cx="6480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10">
              <a:extLst>
                <a:ext uri="{FF2B5EF4-FFF2-40B4-BE49-F238E27FC236}">
                  <a16:creationId xmlns:a16="http://schemas.microsoft.com/office/drawing/2014/main" id="{F3B283B0-2166-FC46-B877-4213C44820FF}"/>
                </a:ext>
              </a:extLst>
            </p:cNvPr>
            <p:cNvCxnSpPr>
              <a:cxnSpLocks/>
            </p:cNvCxnSpPr>
            <p:nvPr/>
          </p:nvCxnSpPr>
          <p:spPr>
            <a:xfrm>
              <a:off x="6026212" y="2542144"/>
              <a:ext cx="6480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10">
              <a:extLst>
                <a:ext uri="{FF2B5EF4-FFF2-40B4-BE49-F238E27FC236}">
                  <a16:creationId xmlns:a16="http://schemas.microsoft.com/office/drawing/2014/main" id="{391B8433-C4CC-5342-8655-13E6C53691D9}"/>
                </a:ext>
              </a:extLst>
            </p:cNvPr>
            <p:cNvCxnSpPr>
              <a:cxnSpLocks/>
            </p:cNvCxnSpPr>
            <p:nvPr/>
          </p:nvCxnSpPr>
          <p:spPr>
            <a:xfrm>
              <a:off x="7297451" y="2542144"/>
              <a:ext cx="6480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4568A0-AC6A-3D4B-9EBC-25F2B6A17B6B}"/>
                </a:ext>
              </a:extLst>
            </p:cNvPr>
            <p:cNvSpPr txBox="1"/>
            <p:nvPr/>
          </p:nvSpPr>
          <p:spPr>
            <a:xfrm>
              <a:off x="6653330" y="2655455"/>
              <a:ext cx="1979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spc="-150" dirty="0">
                  <a:solidFill>
                    <a:schemeClr val="bg1"/>
                  </a:solidFill>
                  <a:latin typeface="+mj-ea"/>
                  <a:ea typeface="+mj-ea"/>
                </a:rPr>
                <a:t>사업화 계획</a:t>
              </a:r>
              <a:endParaRPr lang="ko-KR" altLang="en-US" sz="1200" b="1" spc="-15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090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1" y="285293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01</a:t>
            </a:r>
            <a:endParaRPr lang="ko-KR" altLang="en-US" sz="54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755AA-C99A-A645-A6F6-9E09EFE9ED02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66066-934F-194D-A179-49B19229B7D9}"/>
              </a:ext>
            </a:extLst>
          </p:cNvPr>
          <p:cNvSpPr txBox="1"/>
          <p:nvPr/>
        </p:nvSpPr>
        <p:spPr>
          <a:xfrm>
            <a:off x="323528" y="1788164"/>
            <a:ext cx="819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bg1"/>
                </a:solidFill>
              </a:rPr>
              <a:t> </a:t>
            </a:r>
            <a:r>
              <a:rPr lang="ko-KR" altLang="en-US" sz="3600" b="1" spc="-150" dirty="0">
                <a:solidFill>
                  <a:schemeClr val="bg1"/>
                </a:solidFill>
              </a:rPr>
              <a:t>문제 인식</a:t>
            </a:r>
            <a:endParaRPr lang="ko-KR" altLang="en-US" sz="54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B5186-84EE-A64A-9C48-58D13600842F}"/>
              </a:ext>
            </a:extLst>
          </p:cNvPr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6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B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37759" y="27289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</a:rPr>
              <a:t>문제 인식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A0472-6504-D548-836F-D8EFA8B02677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4F1FAE7-C038-204B-8532-2D17100E7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246522"/>
              </p:ext>
            </p:extLst>
          </p:nvPr>
        </p:nvGraphicFramePr>
        <p:xfrm>
          <a:off x="2219908" y="1345755"/>
          <a:ext cx="4632176" cy="308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B483B2-8AC1-844A-A9EB-812DFB230FA4}"/>
              </a:ext>
            </a:extLst>
          </p:cNvPr>
          <p:cNvSpPr txBox="1"/>
          <p:nvPr/>
        </p:nvSpPr>
        <p:spPr>
          <a:xfrm>
            <a:off x="1331640" y="4897329"/>
            <a:ext cx="6822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매년 </a:t>
            </a:r>
            <a:r>
              <a:rPr kumimoji="1" lang="en-US" altLang="ko-KR" sz="2800" b="1" dirty="0">
                <a:solidFill>
                  <a:srgbClr val="5C66AD"/>
                </a:solidFill>
              </a:rPr>
              <a:t>200</a:t>
            </a:r>
            <a:r>
              <a:rPr kumimoji="1" lang="en-US" altLang="ko-KR" sz="2800" dirty="0">
                <a:solidFill>
                  <a:srgbClr val="5C66AD"/>
                </a:solidFill>
              </a:rPr>
              <a:t>%</a:t>
            </a:r>
            <a:r>
              <a:rPr kumimoji="1" lang="ko-KR" altLang="en-US" sz="2800" dirty="0">
                <a:solidFill>
                  <a:srgbClr val="5C66AD"/>
                </a:solidFill>
              </a:rPr>
              <a:t> </a:t>
            </a:r>
            <a:r>
              <a:rPr kumimoji="1" lang="ko-KR" altLang="en-US" sz="2800" dirty="0"/>
              <a:t>이상의 성장세를 보이는 시장 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B4037-35D9-CB4B-91D0-124A5203F4CC}"/>
              </a:ext>
            </a:extLst>
          </p:cNvPr>
          <p:cNvSpPr txBox="1"/>
          <p:nvPr/>
        </p:nvSpPr>
        <p:spPr>
          <a:xfrm>
            <a:off x="5491330" y="4316477"/>
            <a:ext cx="252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출처</a:t>
            </a:r>
            <a:r>
              <a:rPr kumimoji="1" lang="en-US" altLang="ko-Kore-KR" sz="900" dirty="0"/>
              <a:t>:</a:t>
            </a:r>
            <a:r>
              <a:rPr kumimoji="1" lang="ko-KR" altLang="en-US" sz="900" dirty="0"/>
              <a:t> 중앙시사매거진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196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B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37759" y="27289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</a:rPr>
              <a:t>문제 인식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A0472-6504-D548-836F-D8EFA8B02677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 descr="측정기이(가) 표시된 사진&#10;&#10;자동 생성된 설명">
            <a:extLst>
              <a:ext uri="{FF2B5EF4-FFF2-40B4-BE49-F238E27FC236}">
                <a16:creationId xmlns:a16="http://schemas.microsoft.com/office/drawing/2014/main" id="{A234C258-2B17-7B46-A003-1F113216B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96" y="1776228"/>
            <a:ext cx="4724400" cy="255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FEF8B-0680-0E43-B593-F3FCFB3C0119}"/>
              </a:ext>
            </a:extLst>
          </p:cNvPr>
          <p:cNvSpPr txBox="1"/>
          <p:nvPr/>
        </p:nvSpPr>
        <p:spPr>
          <a:xfrm>
            <a:off x="1493658" y="4898686"/>
            <a:ext cx="617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17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~ 19</a:t>
            </a:r>
            <a:r>
              <a:rPr kumimoji="1" lang="ko-KR" altLang="en-US" sz="2800" dirty="0"/>
              <a:t>년 </a:t>
            </a:r>
            <a:r>
              <a:rPr kumimoji="1" lang="en-US" altLang="ko-KR" sz="2800" b="1" dirty="0">
                <a:solidFill>
                  <a:srgbClr val="5C66AD"/>
                </a:solidFill>
              </a:rPr>
              <a:t>60</a:t>
            </a:r>
            <a:r>
              <a:rPr kumimoji="1" lang="en-US" altLang="ko-KR" sz="2800" dirty="0">
                <a:solidFill>
                  <a:srgbClr val="5C66AD"/>
                </a:solidFill>
              </a:rPr>
              <a:t>%</a:t>
            </a:r>
            <a:r>
              <a:rPr kumimoji="1" lang="ko-KR" altLang="en-US" sz="2800" dirty="0"/>
              <a:t>대로 성공률이 정체</a:t>
            </a:r>
            <a:endParaRPr kumimoji="1" lang="ko-Kore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43420-06AE-3143-9652-CC981686E7D4}"/>
              </a:ext>
            </a:extLst>
          </p:cNvPr>
          <p:cNvSpPr txBox="1"/>
          <p:nvPr/>
        </p:nvSpPr>
        <p:spPr>
          <a:xfrm>
            <a:off x="5638056" y="4330273"/>
            <a:ext cx="252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출처</a:t>
            </a:r>
            <a:r>
              <a:rPr kumimoji="1" lang="en-US" altLang="ko-Kore-KR" sz="900" dirty="0"/>
              <a:t>:</a:t>
            </a:r>
            <a:r>
              <a:rPr kumimoji="1" lang="ko-KR" altLang="en-US" sz="900" dirty="0"/>
              <a:t> 아시아경제증권</a:t>
            </a:r>
            <a:endParaRPr kumimoji="1" lang="ko-Kore-KR" alt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B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37759" y="27289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</a:rPr>
              <a:t>문제 인식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A0472-6504-D548-836F-D8EFA8B02677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C0711-708B-BE42-8EAD-CBDE67016092}"/>
              </a:ext>
            </a:extLst>
          </p:cNvPr>
          <p:cNvSpPr txBox="1"/>
          <p:nvPr/>
        </p:nvSpPr>
        <p:spPr>
          <a:xfrm>
            <a:off x="1403648" y="1556792"/>
            <a:ext cx="6634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기존</a:t>
            </a:r>
            <a:r>
              <a:rPr kumimoji="1" lang="ko-KR" altLang="en-US" sz="3200" dirty="0"/>
              <a:t> </a:t>
            </a:r>
            <a:r>
              <a:rPr kumimoji="1" lang="ko-KR" altLang="en-US" sz="3200" dirty="0" err="1"/>
              <a:t>펀딩</a:t>
            </a:r>
            <a:r>
              <a:rPr kumimoji="1" lang="ko-KR" altLang="en-US" sz="3200" dirty="0"/>
              <a:t> 컨설턴트</a:t>
            </a:r>
            <a:r>
              <a:rPr kumimoji="1" lang="en-US" altLang="ko-KR" sz="3200" dirty="0"/>
              <a:t>?</a:t>
            </a:r>
            <a:endParaRPr kumimoji="1" lang="ko-Kore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0D5CD-1645-9E44-9D60-246E0208D4D5}"/>
              </a:ext>
            </a:extLst>
          </p:cNvPr>
          <p:cNvSpPr txBox="1"/>
          <p:nvPr/>
        </p:nvSpPr>
        <p:spPr>
          <a:xfrm>
            <a:off x="1403648" y="2374380"/>
            <a:ext cx="663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직접</a:t>
            </a:r>
            <a:r>
              <a:rPr kumimoji="1" lang="ko-KR" altLang="en-US" sz="2000" dirty="0"/>
              <a:t> 전문가가 컨설턴트</a:t>
            </a:r>
            <a:endParaRPr kumimoji="1" lang="en-US" altLang="ko-KR" sz="2000" dirty="0"/>
          </a:p>
          <a:p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D951-E763-5C46-8B24-8B9188A8983D}"/>
              </a:ext>
            </a:extLst>
          </p:cNvPr>
          <p:cNvSpPr txBox="1"/>
          <p:nvPr/>
        </p:nvSpPr>
        <p:spPr>
          <a:xfrm>
            <a:off x="2980963" y="291850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ore-KR" altLang="en-US" dirty="0"/>
              <a:t>펀딩에</a:t>
            </a:r>
            <a:r>
              <a:rPr kumimoji="1" lang="ko-KR" altLang="en-US" dirty="0"/>
              <a:t> 대한 전문적이고 확실한 조언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6C752-14B1-6A48-8D13-1D7EFFA1F7E9}"/>
              </a:ext>
            </a:extLst>
          </p:cNvPr>
          <p:cNvSpPr txBox="1"/>
          <p:nvPr/>
        </p:nvSpPr>
        <p:spPr>
          <a:xfrm>
            <a:off x="1403648" y="335863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BUT</a:t>
            </a:r>
            <a:endParaRPr kumimoji="1" lang="ko-Kore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53BC3-C00C-704D-B22C-CE9AB24B2FEF}"/>
              </a:ext>
            </a:extLst>
          </p:cNvPr>
          <p:cNvSpPr txBox="1"/>
          <p:nvPr/>
        </p:nvSpPr>
        <p:spPr>
          <a:xfrm>
            <a:off x="2994051" y="467546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ore-KR" altLang="en-US" dirty="0"/>
              <a:t>높은</a:t>
            </a:r>
            <a:r>
              <a:rPr kumimoji="1" lang="ko-KR" altLang="en-US" dirty="0"/>
              <a:t> 비용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ore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긴 시간이 소요되는 피드백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A2CEE-5D65-284E-9EB9-BCE569893425}"/>
              </a:ext>
            </a:extLst>
          </p:cNvPr>
          <p:cNvSpPr txBox="1"/>
          <p:nvPr/>
        </p:nvSpPr>
        <p:spPr>
          <a:xfrm>
            <a:off x="1403648" y="4029137"/>
            <a:ext cx="66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전문가는</a:t>
            </a:r>
            <a:r>
              <a:rPr kumimoji="1" lang="ko-KR" altLang="en-US" sz="2000" dirty="0"/>
              <a:t> </a:t>
            </a:r>
            <a:r>
              <a:rPr kumimoji="1" lang="ko-KR" altLang="en-US" sz="2000" b="1" dirty="0">
                <a:solidFill>
                  <a:srgbClr val="5C66AD"/>
                </a:solidFill>
              </a:rPr>
              <a:t>사람</a:t>
            </a:r>
            <a:r>
              <a:rPr kumimoji="1" lang="ko-KR" altLang="en-US" sz="2000" dirty="0"/>
              <a:t>이기 때문에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23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0B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A0472-6504-D548-836F-D8EFA8B02677}"/>
              </a:ext>
            </a:extLst>
          </p:cNvPr>
          <p:cNvSpPr txBox="1"/>
          <p:nvPr/>
        </p:nvSpPr>
        <p:spPr>
          <a:xfrm>
            <a:off x="6372200" y="654683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AI-JAM</a:t>
            </a:r>
            <a:r>
              <a:rPr lang="ko-KR" altLang="en-US" sz="14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Playfair Display SC" pitchFamily="2" charset="0"/>
              </a:rPr>
              <a:t>korea</a:t>
            </a:r>
            <a:r>
              <a:rPr lang="en-US" altLang="ko-KR" sz="1400" dirty="0">
                <a:solidFill>
                  <a:schemeClr val="bg1"/>
                </a:solidFill>
                <a:latin typeface="Playfair Display SC" pitchFamily="2" charset="0"/>
              </a:rPr>
              <a:t> 2020</a:t>
            </a:r>
            <a:r>
              <a:rPr lang="en-US" altLang="ko-KR" sz="1600" dirty="0">
                <a:solidFill>
                  <a:schemeClr val="bg1"/>
                </a:solidFill>
                <a:latin typeface="Playfair Display SC" pitchFamily="2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T3</a:t>
            </a:r>
          </a:p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C0711-708B-BE42-8EAD-CBDE67016092}"/>
              </a:ext>
            </a:extLst>
          </p:cNvPr>
          <p:cNvSpPr txBox="1"/>
          <p:nvPr/>
        </p:nvSpPr>
        <p:spPr>
          <a:xfrm>
            <a:off x="1403648" y="1556792"/>
            <a:ext cx="6634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솔루션</a:t>
            </a:r>
            <a:r>
              <a:rPr kumimoji="1" lang="en-US" altLang="ko-KR" sz="3200" dirty="0"/>
              <a:t>?</a:t>
            </a:r>
            <a:endParaRPr kumimoji="1" lang="ko-Kore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0D5CD-1645-9E44-9D60-246E0208D4D5}"/>
              </a:ext>
            </a:extLst>
          </p:cNvPr>
          <p:cNvSpPr txBox="1"/>
          <p:nvPr/>
        </p:nvSpPr>
        <p:spPr>
          <a:xfrm>
            <a:off x="1403648" y="2374380"/>
            <a:ext cx="663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 컨설턴트의 단점은 </a:t>
            </a:r>
            <a:r>
              <a:rPr kumimoji="1" lang="ko-KR" altLang="en-US" sz="2000" b="1" dirty="0">
                <a:solidFill>
                  <a:srgbClr val="5C66AD"/>
                </a:solidFill>
              </a:rPr>
              <a:t>사람</a:t>
            </a:r>
            <a:r>
              <a:rPr kumimoji="1" lang="ko-KR" altLang="en-US" sz="2000" dirty="0"/>
              <a:t>이 직접 하기 때문에 발생</a:t>
            </a:r>
            <a:endParaRPr kumimoji="1" lang="en-US" altLang="ko-KR" sz="2000" dirty="0"/>
          </a:p>
          <a:p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D951-E763-5C46-8B24-8B9188A8983D}"/>
              </a:ext>
            </a:extLst>
          </p:cNvPr>
          <p:cNvSpPr txBox="1"/>
          <p:nvPr/>
        </p:nvSpPr>
        <p:spPr>
          <a:xfrm>
            <a:off x="2980963" y="291850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ore-KR" altLang="en-US" dirty="0"/>
              <a:t>사람의</a:t>
            </a:r>
            <a:r>
              <a:rPr kumimoji="1" lang="ko-KR" altLang="en-US" dirty="0"/>
              <a:t> 역할을 </a:t>
            </a:r>
            <a:r>
              <a:rPr kumimoji="1" lang="en-US" altLang="ko-KR" b="1" dirty="0">
                <a:solidFill>
                  <a:srgbClr val="5C66AD"/>
                </a:solidFill>
              </a:rPr>
              <a:t>AI</a:t>
            </a:r>
            <a:r>
              <a:rPr kumimoji="1" lang="ko-KR" altLang="en-US" dirty="0"/>
              <a:t>로 대체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6C752-14B1-6A48-8D13-1D7EFFA1F7E9}"/>
              </a:ext>
            </a:extLst>
          </p:cNvPr>
          <p:cNvSpPr txBox="1"/>
          <p:nvPr/>
        </p:nvSpPr>
        <p:spPr>
          <a:xfrm>
            <a:off x="1403648" y="3358634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rgbClr val="5C66AD"/>
                </a:solidFill>
              </a:rPr>
              <a:t>AI</a:t>
            </a:r>
            <a:r>
              <a:rPr kumimoji="1" lang="ko-KR" altLang="en-US" sz="3200" dirty="0" err="1"/>
              <a:t>를</a:t>
            </a:r>
            <a:r>
              <a:rPr kumimoji="1" lang="ko-KR" altLang="en-US" sz="3200" dirty="0"/>
              <a:t> 이용하면</a:t>
            </a:r>
            <a:r>
              <a:rPr kumimoji="1" lang="en-US" altLang="ko-KR" sz="3200" dirty="0"/>
              <a:t>?</a:t>
            </a:r>
            <a:endParaRPr kumimoji="1" lang="ko-Kore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A2CEE-5D65-284E-9EB9-BCE569893425}"/>
              </a:ext>
            </a:extLst>
          </p:cNvPr>
          <p:cNvSpPr txBox="1"/>
          <p:nvPr/>
        </p:nvSpPr>
        <p:spPr>
          <a:xfrm>
            <a:off x="1403648" y="4029137"/>
            <a:ext cx="66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/>
              <a:t>펀딩</a:t>
            </a:r>
            <a:r>
              <a:rPr kumimoji="1" lang="ko-KR" altLang="en-US" sz="2000" dirty="0"/>
              <a:t> 데이터를 학습한 </a:t>
            </a:r>
            <a:r>
              <a:rPr kumimoji="1" lang="en-US" altLang="ko-KR" sz="2000" b="1" dirty="0">
                <a:solidFill>
                  <a:srgbClr val="5C66AD"/>
                </a:solidFill>
              </a:rPr>
              <a:t>AI</a:t>
            </a:r>
            <a:r>
              <a:rPr kumimoji="1" lang="ko-KR" altLang="en-US" sz="2000" dirty="0"/>
              <a:t>가 조언 제공</a:t>
            </a:r>
            <a:endParaRPr kumimoji="1" lang="ko-Kore-KR" altLang="en-US" sz="20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2AE613-5EE7-4E44-82FF-3C837522270C}"/>
              </a:ext>
            </a:extLst>
          </p:cNvPr>
          <p:cNvGrpSpPr/>
          <p:nvPr/>
        </p:nvGrpSpPr>
        <p:grpSpPr>
          <a:xfrm>
            <a:off x="2994051" y="4675468"/>
            <a:ext cx="5544616" cy="923330"/>
            <a:chOff x="2994051" y="4675468"/>
            <a:chExt cx="554461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E53BC3-C00C-704D-B22C-CE9AB24B2FEF}"/>
                </a:ext>
              </a:extLst>
            </p:cNvPr>
            <p:cNvSpPr txBox="1"/>
            <p:nvPr/>
          </p:nvSpPr>
          <p:spPr>
            <a:xfrm>
              <a:off x="2994051" y="4675468"/>
              <a:ext cx="55446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kumimoji="1" lang="ko-KR" altLang="en-US" dirty="0"/>
                <a:t>저렴한 비용</a:t>
              </a:r>
              <a:endParaRPr kumimoji="1" lang="en-US" altLang="ko-KR" dirty="0"/>
            </a:p>
            <a:p>
              <a:pPr marL="285750" indent="-285750">
                <a:buFont typeface="Wingdings" pitchFamily="2" charset="2"/>
                <a:buChar char="§"/>
              </a:pPr>
              <a:endParaRPr kumimoji="1" lang="en-US" altLang="ko-Kore-KR" dirty="0"/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ko-KR" altLang="en-US" dirty="0"/>
                <a:t>매우 빠른 속도                  즉각적인 피드백</a:t>
              </a:r>
              <a:endParaRPr kumimoji="1" lang="ko-Kore-KR" altLang="en-US" dirty="0"/>
            </a:p>
          </p:txBody>
        </p:sp>
        <p:sp>
          <p:nvSpPr>
            <p:cNvPr id="14" name="오른쪽 화살표[R] 13">
              <a:extLst>
                <a:ext uri="{FF2B5EF4-FFF2-40B4-BE49-F238E27FC236}">
                  <a16:creationId xmlns:a16="http://schemas.microsoft.com/office/drawing/2014/main" id="{8DFD7201-8D72-3A40-BF6E-8C18382F4BD6}"/>
                </a:ext>
              </a:extLst>
            </p:cNvPr>
            <p:cNvSpPr/>
            <p:nvPr/>
          </p:nvSpPr>
          <p:spPr>
            <a:xfrm>
              <a:off x="5220072" y="5301208"/>
              <a:ext cx="936104" cy="216024"/>
            </a:xfrm>
            <a:prstGeom prst="rightArrow">
              <a:avLst/>
            </a:prstGeom>
            <a:solidFill>
              <a:srgbClr val="5C6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5C66AD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037759" y="27289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</a:rPr>
              <a:t>문제 인식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877" y="272892"/>
            <a:ext cx="319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내 사업이 투자를 받을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5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1121</Words>
  <Application>Microsoft Office PowerPoint</Application>
  <PresentationFormat>화면 슬라이드 쇼(4:3)</PresentationFormat>
  <Paragraphs>307</Paragraphs>
  <Slides>26</Slides>
  <Notes>26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HY헤드라인M</vt:lpstr>
      <vt:lpstr>Nanum Gothic</vt:lpstr>
      <vt:lpstr>Playfair Display SC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백 준호</cp:lastModifiedBy>
  <cp:revision>62</cp:revision>
  <dcterms:created xsi:type="dcterms:W3CDTF">2016-11-03T20:47:04Z</dcterms:created>
  <dcterms:modified xsi:type="dcterms:W3CDTF">2020-08-05T13:41:31Z</dcterms:modified>
</cp:coreProperties>
</file>